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3"/>
    <p:sldId id="265" r:id="rId4"/>
    <p:sldId id="270" r:id="rId5"/>
    <p:sldId id="272" r:id="rId6"/>
    <p:sldId id="271" r:id="rId7"/>
    <p:sldId id="267" r:id="rId8"/>
    <p:sldId id="273" r:id="rId9"/>
    <p:sldId id="300" r:id="rId10"/>
    <p:sldId id="275" r:id="rId11"/>
    <p:sldId id="268" r:id="rId12"/>
    <p:sldId id="276" r:id="rId13"/>
    <p:sldId id="282" r:id="rId14"/>
    <p:sldId id="285" r:id="rId15"/>
    <p:sldId id="290" r:id="rId16"/>
    <p:sldId id="323" r:id="rId17"/>
    <p:sldId id="316" r:id="rId18"/>
    <p:sldId id="288" r:id="rId19"/>
    <p:sldId id="291" r:id="rId20"/>
    <p:sldId id="330" r:id="rId21"/>
    <p:sldId id="279" r:id="rId22"/>
    <p:sldId id="277" r:id="rId23"/>
    <p:sldId id="269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85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slide" Target="slide22.xml"/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slide" Target="slide10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3770" y="973455"/>
            <a:ext cx="5935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统编教材小学语文三年级下册第二单元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2161381" y="2126112"/>
            <a:ext cx="786907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60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60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81675" y="4361180"/>
            <a:ext cx="4860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张家港市青龙小学   林艳萍</a:t>
            </a:r>
            <a:endParaRPr lang="zh-CN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5" y="3447415"/>
            <a:ext cx="4098290" cy="2165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2255" y="923290"/>
            <a:ext cx="11583670" cy="276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小组合作一：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1.借助注释读懂课文，在学习小组内交流下列短语的意思：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守株待兔  兔走触株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冀复得兔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因释其耒而守株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2.小组分工，班级汇报。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73830" y="3863975"/>
            <a:ext cx="7733030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友情提醒</a:t>
            </a:r>
            <a:r>
              <a:rPr lang="zh-CN" altLang="en-US" sz="28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：先进行分工，让组内成员人人有任务，再进行交流补充，合作学习的效率会更高哦！</a:t>
            </a:r>
            <a:endParaRPr lang="zh-CN" altLang="en-US" sz="28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3973830" y="2364740"/>
            <a:ext cx="33401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277745" y="1943735"/>
            <a:ext cx="1998345" cy="5156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4443730" y="1943735"/>
            <a:ext cx="1812925" cy="4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4099560"/>
            <a:ext cx="2676525" cy="14147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3652520"/>
            <a:ext cx="3522980" cy="18618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48995" y="1107440"/>
            <a:ext cx="1024572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小组合作二：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编写注释</a:t>
            </a:r>
            <a:r>
              <a:rPr 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⑧</a:t>
            </a:r>
            <a:endParaRPr 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1.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将自己不理解的字词在组内提出，合作理解意思。    2.小组内讨论商量，合作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编写注释⑧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3652520"/>
            <a:ext cx="3522980" cy="18618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00100" y="796925"/>
            <a:ext cx="1050417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同桌合作三：</a:t>
            </a:r>
            <a:r>
              <a:rPr 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讲讲故事</a:t>
            </a:r>
            <a:endParaRPr lang="zh-CN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同桌两人合作学习，一人读课文，一人用自己的话讲述这个故事。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43125" y="997585"/>
            <a:ext cx="6435090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0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0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240" y="4012565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1410" y="1683385"/>
            <a:ext cx="95529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宋人有耕者。田中有株。兔走触株，折颈而死。因释其耒而守株，冀复得兔。兔不可复得，而身为宋国笑。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43125" y="997585"/>
            <a:ext cx="6435090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0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0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240" y="4012565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1410" y="1683385"/>
            <a:ext cx="95529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宋人有耕者。田中有株。兔走触株，折颈而死。因释其耒而守株，冀复得兔。兔不可复得，而身为宋国笑。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20470" y="3206750"/>
            <a:ext cx="8892540" cy="783590"/>
            <a:chOff x="1922" y="5050"/>
            <a:chExt cx="14004" cy="1234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10276" y="5050"/>
              <a:ext cx="5650" cy="3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922" y="6272"/>
              <a:ext cx="1941" cy="1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4799965" y="3725545"/>
            <a:ext cx="531304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农夫呀农夫，你</a:t>
            </a:r>
            <a:r>
              <a:rPr lang="zh-CN" altLang="en-US" sz="2800" b="1" u="sng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43125" y="997585"/>
            <a:ext cx="6435090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0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0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240" y="4012565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1410" y="1683385"/>
            <a:ext cx="95529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宋人有耕者。田中有株。兔走触株，折颈而死。因释其耒而守株，冀复得兔。兔不可复得，而身为宋国笑。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925" y="3965575"/>
            <a:ext cx="3522980" cy="1861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5770" y="932815"/>
            <a:ext cx="7480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注释：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本文选自《韩非子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·五蠹》。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9616" y="932947"/>
            <a:ext cx="78690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8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5045" y="90106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0155" y="1016635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dù</a:t>
            </a:r>
            <a:endParaRPr lang="en-US" altLang="zh-CN" sz="2400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20215" y="1932305"/>
            <a:ext cx="8745220" cy="3352800"/>
            <a:chOff x="2709" y="2788"/>
            <a:chExt cx="13772" cy="5280"/>
          </a:xfrm>
        </p:grpSpPr>
        <p:sp>
          <p:nvSpPr>
            <p:cNvPr id="9" name="文本框 8"/>
            <p:cNvSpPr txBox="1"/>
            <p:nvPr/>
          </p:nvSpPr>
          <p:spPr>
            <a:xfrm>
              <a:off x="2709" y="2788"/>
              <a:ext cx="13772" cy="5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p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今欲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以先王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之政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，治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当世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之民</a:t>
              </a: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，</a:t>
              </a:r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皆守株之类也。</a:t>
              </a:r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         </a:t>
              </a:r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——《韩非子·五蠹》</a:t>
              </a:r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注释：①欲：想要。②先王：上一任君王</a:t>
              </a:r>
              <a:endPara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③政：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治国方略。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④治：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治理。</a:t>
              </a:r>
              <a:r>
                <a:rPr lang="zh-CN" altLang="en-US" sz="32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⑤当世：当今</a:t>
              </a:r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32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⑥</a:t>
              </a:r>
              <a:r>
                <a:rPr lang="zh-CN" altLang="en-US" sz="32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民众。 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047" y="2812"/>
              <a:ext cx="10546" cy="665"/>
              <a:chOff x="4047" y="2812"/>
              <a:chExt cx="10546" cy="66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047" y="2812"/>
                <a:ext cx="8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①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564" y="2825"/>
                <a:ext cx="8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②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459" y="2848"/>
                <a:ext cx="8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③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314" y="2857"/>
                <a:ext cx="8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④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2169" y="2885"/>
                <a:ext cx="8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⑤</a:t>
                </a: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3773" y="2897"/>
                <a:ext cx="82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⑥</a:t>
                </a: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</p:grpSp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1929765" y="817245"/>
            <a:ext cx="9516110" cy="211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3652520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320" y="1569085"/>
            <a:ext cx="55930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《自相矛盾》《老马识途》《滥竽充数》《郑人买履》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80" y="1206500"/>
            <a:ext cx="4540250" cy="41738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3652520"/>
            <a:ext cx="3522980" cy="1861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5985" y="1518285"/>
            <a:ext cx="97891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作业：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1.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背诵《守株待兔》，尝试将其中道理说给家长听。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2.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阅读课后链接《南辕北辙》，试着说说其中的道理。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3652520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0940" y="1452880"/>
            <a:ext cx="9943465" cy="2061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3200"/>
              <a:t>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邻居张大伯痴迷彩票，每天他啥也不干，就专门买彩票等着中奖。张大婶劝他外出打工赚钱贴补家用，他理直气壮地说：“我是赚大钱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的人，你看，每年都有人买彩票中奖，说不定下一个就是我了。”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2700" y="3951605"/>
            <a:ext cx="58223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学会劝说：</a:t>
            </a:r>
            <a:endParaRPr lang="zh-CN" altLang="en-US" sz="28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8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用上今天学习的寓言，劝劝张大伯</a:t>
            </a:r>
            <a:endParaRPr lang="zh-CN" altLang="en-US" sz="28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4230" y="759460"/>
            <a:ext cx="1024572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课后延学：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学会劝说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1299210" y="692785"/>
            <a:ext cx="10267950" cy="2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925" y="3965575"/>
            <a:ext cx="3522980" cy="1861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58940" y="1398270"/>
            <a:ext cx="7480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注释：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本文选自《韩非子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·五蠹》。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196" y="1475237"/>
            <a:ext cx="78690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8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16015" y="142557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0900" y="2312670"/>
            <a:ext cx="10067290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32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《韩非子·五蠹》是战国末期法家学派代表人物韩非创作的一篇散文。韩非认为当时的学者，言谈者，带剑者，患御者和商工之民为五蠹，要使国家富强，君权巩固，一定要除去这五种人。韩非根据古今社会变迁，实际情况，阐明他所主张的法治思想是合于当时的时代要求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0155" y="1363980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dù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356235" y="992505"/>
            <a:ext cx="11057255" cy="297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2530475"/>
            <a:ext cx="5645785" cy="2983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1880" y="1652905"/>
            <a:ext cx="4699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因释其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耒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而守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株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607695" y="768350"/>
            <a:ext cx="1086675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70" y="3806190"/>
            <a:ext cx="3232150" cy="1708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33525" y="114998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兔走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触株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35555" y="114998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01410" y="1265555"/>
            <a:ext cx="3346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走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跑。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40" y="1787525"/>
            <a:ext cx="647700" cy="10071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276090" y="2028190"/>
            <a:ext cx="3842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马观花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45305" y="2721610"/>
            <a:ext cx="2929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飞禽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兽</a:t>
            </a:r>
            <a:endParaRPr lang="zh-CN" altLang="en-US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1670" y="3480435"/>
            <a:ext cx="3798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奔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呼号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(h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o)</a:t>
            </a:r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>
            <a:hlinkClick r:id="rId4" action="ppaction://hlinksldjump"/>
          </p:cNvPr>
          <p:cNvSpPr/>
          <p:nvPr/>
        </p:nvSpPr>
        <p:spPr>
          <a:xfrm>
            <a:off x="398145" y="833120"/>
            <a:ext cx="11036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30955" y="1153160"/>
            <a:ext cx="37985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，折颈而死。</a:t>
            </a:r>
            <a:endParaRPr lang="zh-CN" altLang="en-US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0435" y="791845"/>
            <a:ext cx="4178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游戏：看图猜猜猜</a:t>
            </a:r>
            <a:endParaRPr lang="zh-CN" altLang="en-US" sz="2800"/>
          </a:p>
        </p:txBody>
      </p:sp>
      <p:sp>
        <p:nvSpPr>
          <p:cNvPr id="6" name="矩形 5"/>
          <p:cNvSpPr/>
          <p:nvPr/>
        </p:nvSpPr>
        <p:spPr>
          <a:xfrm>
            <a:off x="1075619" y="4395088"/>
            <a:ext cx="2891790" cy="6223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6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《狐假虎威》</a:t>
            </a:r>
            <a:endParaRPr lang="zh-CN" altLang="en-US" sz="3600" b="1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9"/>
          <a:stretch>
            <a:fillRect/>
          </a:stretch>
        </p:blipFill>
        <p:spPr>
          <a:xfrm>
            <a:off x="4680962" y="1483653"/>
            <a:ext cx="352839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999229" y="4362068"/>
            <a:ext cx="2891790" cy="6223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6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《亡羊补牢》</a:t>
            </a:r>
            <a:endParaRPr lang="zh-CN" altLang="en-US" sz="3600" b="1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90" y="1517015"/>
            <a:ext cx="3133090" cy="2701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8854976" y="4309963"/>
            <a:ext cx="2891790" cy="6223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6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揠苗助长》</a:t>
            </a:r>
            <a:endParaRPr lang="zh-CN" altLang="en-US" sz="3600" b="1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>
          <a:xfrm>
            <a:off x="757863" y="1516795"/>
            <a:ext cx="3528392" cy="270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8026" y="811662"/>
            <a:ext cx="78690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8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8026" y="811662"/>
            <a:ext cx="78690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8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240" y="4012565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1410" y="1683385"/>
            <a:ext cx="74809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宋人有耕者。田中有株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。兔走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触株，折颈而死。因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其耒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而守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株，冀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复得兔。兔不可复得，而身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为宋国笑。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20660" y="1845310"/>
            <a:ext cx="7480935" cy="2646045"/>
            <a:chOff x="12172" y="1907"/>
            <a:chExt cx="11781" cy="4167"/>
          </a:xfrm>
        </p:grpSpPr>
        <p:sp>
          <p:nvSpPr>
            <p:cNvPr id="6" name="文本框 5"/>
            <p:cNvSpPr txBox="1"/>
            <p:nvPr/>
          </p:nvSpPr>
          <p:spPr>
            <a:xfrm>
              <a:off x="12172" y="1907"/>
              <a:ext cx="11781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注释</a:t>
              </a:r>
              <a:endPara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endPara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①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本文选自《韩非子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·五蠹》。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②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株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树桩。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③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走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跑。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④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因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于是。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⑤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释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放下。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⑥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耒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古代用来耕田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的一种农具。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⑦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冀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希望。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2345" y="2684"/>
              <a:ext cx="5074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7345680" y="77470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8355" y="179578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99325" y="179578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8220" y="256730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④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7660" y="257302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⑤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21120" y="257873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⑥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22830" y="334137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⑦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8630" y="1604645"/>
            <a:ext cx="814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ɡ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ē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sym typeface="+mn-ea"/>
              </a:rPr>
              <a:t>ɡ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12925" y="1640840"/>
            <a:ext cx="814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sòn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sym typeface="+mn-ea"/>
              </a:rPr>
              <a:t>ɡ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20310" y="2397125"/>
            <a:ext cx="814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sh</a:t>
            </a:r>
            <a:r>
              <a:rPr lang="en-US" altLang="zh-CN" sz="2000">
                <a:latin typeface="Calibri" panose="020F0502020204030204" charset="0"/>
                <a:ea typeface="黑体" panose="02010609060101010101" charset="-122"/>
                <a:cs typeface="Calibri" panose="020F0502020204030204" charset="0"/>
              </a:rPr>
              <a:t>ì</a:t>
            </a:r>
            <a:endParaRPr lang="en-US" altLang="zh-CN" sz="200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35675" y="2351405"/>
            <a:ext cx="581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l</a:t>
            </a:r>
            <a:r>
              <a:rPr lang="en-US" altLang="zh-CN" sz="2000">
                <a:latin typeface="Calibri" panose="020F0502020204030204" charset="0"/>
                <a:ea typeface="黑体" panose="02010609060101010101" charset="-122"/>
                <a:cs typeface="Calibri" panose="020F0502020204030204" charset="0"/>
              </a:rPr>
              <a:t>ěi</a:t>
            </a:r>
            <a:endParaRPr lang="en-US" altLang="zh-CN" sz="200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64385" y="3054985"/>
            <a:ext cx="361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libri" panose="020F0502020204030204" charset="0"/>
                <a:ea typeface="黑体" panose="02010609060101010101" charset="-122"/>
                <a:cs typeface="Calibri" panose="020F0502020204030204" charset="0"/>
              </a:rPr>
              <a:t>jì</a:t>
            </a:r>
            <a:endParaRPr lang="en-US" altLang="zh-CN" sz="200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1185" y="1233170"/>
            <a:ext cx="11495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宋人有耕者  兔走触株  折颈而死  释其耒  冀复得兔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53565" y="1079500"/>
            <a:ext cx="8453120" cy="536575"/>
            <a:chOff x="3340" y="1720"/>
            <a:chExt cx="13312" cy="845"/>
          </a:xfrm>
        </p:grpSpPr>
        <p:sp>
          <p:nvSpPr>
            <p:cNvPr id="18" name="文本框 17"/>
            <p:cNvSpPr txBox="1"/>
            <p:nvPr/>
          </p:nvSpPr>
          <p:spPr>
            <a:xfrm>
              <a:off x="3340" y="1725"/>
              <a:ext cx="183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ɡ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Calibri" panose="020F0502020204030204" charset="0"/>
                </a:rPr>
                <a:t>ē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n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ɡ</a:t>
              </a:r>
              <a:endPara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18" y="1725"/>
              <a:ext cx="17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jǐn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ɡ</a:t>
              </a:r>
              <a:endPara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64" y="1720"/>
              <a:ext cx="12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sh</a:t>
              </a:r>
              <a:r>
                <a:rPr lang="en-US" altLang="zh-CN" sz="2800">
                  <a:latin typeface="Calibri" panose="020F0502020204030204" charset="0"/>
                  <a:ea typeface="黑体" panose="02010609060101010101" charset="-122"/>
                  <a:cs typeface="Calibri" panose="020F0502020204030204" charset="0"/>
                </a:rPr>
                <a:t>ì</a:t>
              </a:r>
              <a:endParaRPr lang="en-US" altLang="zh-CN" sz="280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329" y="1743"/>
              <a:ext cx="11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l</a:t>
              </a:r>
              <a:r>
                <a:rPr lang="en-US" altLang="zh-CN" sz="2800">
                  <a:latin typeface="Calibri" panose="020F0502020204030204" charset="0"/>
                  <a:ea typeface="黑体" panose="02010609060101010101" charset="-122"/>
                  <a:cs typeface="Calibri" panose="020F0502020204030204" charset="0"/>
                </a:rPr>
                <a:t>ěi</a:t>
              </a:r>
              <a:endParaRPr lang="en-US" altLang="zh-CN" sz="280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082" y="1743"/>
              <a:ext cx="5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Calibri" panose="020F0502020204030204" charset="0"/>
                  <a:ea typeface="黑体" panose="02010609060101010101" charset="-122"/>
                  <a:cs typeface="Calibri" panose="020F0502020204030204" charset="0"/>
                </a:rPr>
                <a:t>jì</a:t>
              </a:r>
              <a:endParaRPr lang="en-US" altLang="zh-CN" sz="280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8330" y="2233295"/>
            <a:ext cx="4554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因释其耒而守株  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468880" y="2537460"/>
            <a:ext cx="235585" cy="490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8330" y="3368675"/>
            <a:ext cx="33877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而身为宋国笑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185" y="1233170"/>
            <a:ext cx="11495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宋人有耕者  兔走触株  折颈而死  释其耒  冀复得兔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8330" y="2233295"/>
            <a:ext cx="4554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因释其耒而守株  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468880" y="2537460"/>
            <a:ext cx="235585" cy="490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8330" y="3368675"/>
            <a:ext cx="33877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而身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宋国笑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185" y="1233170"/>
            <a:ext cx="11495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宋人有耕者  兔走触株  折颈而死  释其耒  冀复得兔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7170" y="3233420"/>
            <a:ext cx="170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wéi</a:t>
            </a:r>
            <a:endParaRPr lang="en-US" altLang="zh-CN" sz="2800" dirty="0" err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59200" y="2583815"/>
            <a:ext cx="4667250" cy="2491740"/>
            <a:chOff x="6931" y="4014"/>
            <a:chExt cx="7350" cy="3924"/>
          </a:xfrm>
        </p:grpSpPr>
        <p:sp>
          <p:nvSpPr>
            <p:cNvPr id="5" name="文本框 4"/>
            <p:cNvSpPr txBox="1"/>
            <p:nvPr/>
          </p:nvSpPr>
          <p:spPr>
            <a:xfrm>
              <a:off x="6931" y="5571"/>
              <a:ext cx="12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为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463" y="4014"/>
              <a:ext cx="5818" cy="39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2600" dirty="0" err="1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wéi</a:t>
              </a:r>
              <a:endParaRPr lang="zh-CN" altLang="en-US" sz="2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①做</a:t>
              </a:r>
              <a:r>
                <a:rPr lang="en-US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en-US" altLang="zh-CN" sz="2600" dirty="0" smtClean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zh-CN" altLang="zh-CN" sz="26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②</a:t>
              </a:r>
              <a:r>
                <a:rPr lang="zh-CN" altLang="zh-CN" sz="26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被</a:t>
              </a:r>
              <a:r>
                <a:rPr lang="en-US" altLang="zh-CN" sz="26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③能力</a:t>
              </a:r>
              <a:r>
                <a:rPr lang="en-US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zh-CN" altLang="zh-CN" sz="2600" dirty="0" smtClean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④变成</a:t>
              </a:r>
              <a:endParaRPr lang="en-US" altLang="zh-CN" sz="26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2600" dirty="0" err="1">
                  <a:solidFill>
                    <a:srgbClr val="33333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wèi</a:t>
              </a:r>
              <a:endParaRPr lang="en-US" altLang="zh-CN" sz="26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zh-CN" sz="2600" dirty="0" smtClean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①</a:t>
              </a: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帮助</a:t>
              </a:r>
              <a:r>
                <a:rPr lang="en-US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en-US" altLang="zh-CN" sz="2600" dirty="0" smtClean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②原因</a:t>
              </a:r>
              <a:endParaRPr lang="en-US" altLang="zh-CN" sz="2600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zh-CN" altLang="zh-CN" sz="2600" dirty="0" smtClean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③</a:t>
              </a:r>
              <a:r>
                <a:rPr lang="zh-CN" altLang="zh-CN" sz="2600" dirty="0">
                  <a:solidFill>
                    <a:srgbClr val="19191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行为的对象</a:t>
              </a:r>
              <a:endPara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左大括号 9"/>
            <p:cNvSpPr/>
            <p:nvPr/>
          </p:nvSpPr>
          <p:spPr>
            <a:xfrm>
              <a:off x="8010" y="4523"/>
              <a:ext cx="453" cy="3175"/>
            </a:xfrm>
            <a:prstGeom prst="leftBrac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80125" y="2849880"/>
            <a:ext cx="701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汉仪程行简" panose="00020600040101010101" charset="-122"/>
              </a:rPr>
              <a:t>√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汉仪程行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水墨中国风守株待兔校园故事展板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9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8026" y="811662"/>
            <a:ext cx="78690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0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err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守株待兔</a:t>
            </a:r>
            <a:endParaRPr lang="zh-CN" altLang="en-US" sz="4800" b="1" dirty="0" err="1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1EFE7">
                  <a:alpha val="100000"/>
                </a:srgbClr>
              </a:clrFrom>
              <a:clrTo>
                <a:srgbClr val="F1EF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240" y="4012565"/>
            <a:ext cx="3522980" cy="18618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1410" y="1683385"/>
            <a:ext cx="74809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宋人有耕者。田中有株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。兔走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触株，折颈而死。因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其耒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而守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株，冀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复得兔。兔不可复得，而身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为宋国笑。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20660" y="1845310"/>
            <a:ext cx="7480935" cy="2646045"/>
            <a:chOff x="12172" y="1907"/>
            <a:chExt cx="11781" cy="4167"/>
          </a:xfrm>
        </p:grpSpPr>
        <p:sp>
          <p:nvSpPr>
            <p:cNvPr id="6" name="文本框 5"/>
            <p:cNvSpPr txBox="1"/>
            <p:nvPr/>
          </p:nvSpPr>
          <p:spPr>
            <a:xfrm>
              <a:off x="12172" y="1907"/>
              <a:ext cx="11781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</a:pPr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注释</a:t>
              </a:r>
              <a:endPara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endPara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①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本文选自《韩非子</a:t>
              </a: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·五蠹》。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②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株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树桩。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③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走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跑。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④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因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于是。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⑤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释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放下。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⑥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耒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古代用来耕田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的一种农具。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⑦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[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冀</a:t>
              </a:r>
              <a:r>
                <a: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]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希望。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2345" y="2684"/>
              <a:ext cx="5074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7345680" y="77470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8355" y="179578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99325" y="179578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8220" y="256730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④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7660" y="257302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⑤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21120" y="2578735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⑥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22830" y="3341370"/>
            <a:ext cx="5213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⑦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8630" y="1604645"/>
            <a:ext cx="814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ɡ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ē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sym typeface="+mn-ea"/>
              </a:rPr>
              <a:t>ɡ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12925" y="1640840"/>
            <a:ext cx="814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sòn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sym typeface="+mn-ea"/>
              </a:rPr>
              <a:t>ɡ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20310" y="2397125"/>
            <a:ext cx="814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sh</a:t>
            </a:r>
            <a:r>
              <a:rPr lang="en-US" altLang="zh-CN" sz="2000">
                <a:latin typeface="Calibri" panose="020F0502020204030204" charset="0"/>
                <a:ea typeface="黑体" panose="02010609060101010101" charset="-122"/>
                <a:cs typeface="Calibri" panose="020F0502020204030204" charset="0"/>
              </a:rPr>
              <a:t>ì</a:t>
            </a:r>
            <a:endParaRPr lang="en-US" altLang="zh-CN" sz="200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35675" y="2351405"/>
            <a:ext cx="581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l</a:t>
            </a:r>
            <a:r>
              <a:rPr lang="en-US" altLang="zh-CN" sz="2000">
                <a:latin typeface="Calibri" panose="020F0502020204030204" charset="0"/>
                <a:ea typeface="黑体" panose="02010609060101010101" charset="-122"/>
                <a:cs typeface="Calibri" panose="020F0502020204030204" charset="0"/>
              </a:rPr>
              <a:t>ěi</a:t>
            </a:r>
            <a:endParaRPr lang="en-US" altLang="zh-CN" sz="200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64385" y="3054985"/>
            <a:ext cx="361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libri" panose="020F0502020204030204" charset="0"/>
                <a:ea typeface="黑体" panose="02010609060101010101" charset="-122"/>
                <a:cs typeface="Calibri" panose="020F0502020204030204" charset="0"/>
              </a:rPr>
              <a:t>jì</a:t>
            </a:r>
            <a:endParaRPr lang="en-US" altLang="zh-CN" sz="200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COMMONDATA" val="eyJoZGlkIjoiMDYyYTg4YjkxMGFjYzI2OTU2NDU1ZmQ2Mjk3Y2U1NTgifQ=="/>
  <p:tag name="KSO_WPP_MARK_KEY" val="d55147a0-4d9e-466f-9690-01593ebcf84c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WPS 演示</Application>
  <PresentationFormat>宽屏</PresentationFormat>
  <Paragraphs>232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楷体</vt:lpstr>
      <vt:lpstr>黑体</vt:lpstr>
      <vt:lpstr>Calibri</vt:lpstr>
      <vt:lpstr>微软雅黑</vt:lpstr>
      <vt:lpstr>汉仪程行简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萍水相逢</cp:lastModifiedBy>
  <cp:revision>211</cp:revision>
  <dcterms:created xsi:type="dcterms:W3CDTF">2019-06-19T02:08:00Z</dcterms:created>
  <dcterms:modified xsi:type="dcterms:W3CDTF">2022-11-16T01:40:38Z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6E236B6991B74D5388487A6738C979CC</vt:lpwstr>
  </property>
</Properties>
</file>