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300" r:id="rId3"/>
    <p:sldId id="260" r:id="rId5"/>
    <p:sldId id="259" r:id="rId6"/>
    <p:sldId id="344" r:id="rId7"/>
    <p:sldId id="345" r:id="rId8"/>
    <p:sldId id="346" r:id="rId9"/>
    <p:sldId id="348" r:id="rId10"/>
    <p:sldId id="391" r:id="rId11"/>
    <p:sldId id="350" r:id="rId12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720"/>
      </p:cViewPr>
      <p:guideLst>
        <p:guide orient="horz" pos="1620"/>
        <p:guide pos="28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0.pn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6.png"/><Relationship Id="rId3" Type="http://schemas.openxmlformats.org/officeDocument/2006/relationships/tags" Target="../tags/tag1.xml"/><Relationship Id="rId2" Type="http://schemas.microsoft.com/office/2007/relationships/media" Target="file:///G:\11.25&#23637;&#31034;&#26376;\21%20%20ppt\&#19978;&#28023;&#37326;&#29983;&#21160;&#29289;&#22253;.mp4" TargetMode="External"/><Relationship Id="rId1" Type="http://schemas.openxmlformats.org/officeDocument/2006/relationships/video" Target="file:///G:\11.25&#23637;&#31034;&#26376;\21%20%20ppt\&#19978;&#28023;&#37326;&#29983;&#21160;&#29289;&#22253;.mp4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sv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tags" Target="../tags/tag3.xml"/><Relationship Id="rId1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7.png"/><Relationship Id="rId3" Type="http://schemas.openxmlformats.org/officeDocument/2006/relationships/tags" Target="../tags/tag4.xml"/><Relationship Id="rId2" Type="http://schemas.microsoft.com/office/2007/relationships/media" Target="file:///G:\11.25&#23637;&#31034;&#26376;\21%20%20ppt\1&#23433;&#20840;&#25506;&#32034;&#32593;&#32476;&#19990;&#30028;.mp4" TargetMode="External"/><Relationship Id="rId1" Type="http://schemas.openxmlformats.org/officeDocument/2006/relationships/video" Target="file:///G:\11.25&#23637;&#31034;&#26376;\21%20%20ppt\1&#23433;&#20840;&#25506;&#32034;&#32593;&#32476;&#19990;&#30028;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1842135" y="960755"/>
            <a:ext cx="67875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微软雅黑" panose="020B0503020204020204" pitchFamily="34" charset="-122"/>
              </a:rPr>
              <a:t>处处</a:t>
            </a:r>
            <a:r>
              <a:rPr lang="zh-CN" altLang="en-US" sz="4800" b="1" dirty="0" smtClean="0">
                <a:solidFill>
                  <a:schemeClr val="accent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微软雅黑" panose="020B0503020204020204" pitchFamily="34" charset="-122"/>
              </a:rPr>
              <a:t>在线</a:t>
            </a:r>
            <a:r>
              <a:rPr lang="zh-CN" altLang="en-US" sz="4800" b="1" dirty="0" smtClean="0">
                <a:solidFill>
                  <a:schemeClr val="accent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微软雅黑" panose="020B0503020204020204" pitchFamily="34" charset="-122"/>
              </a:rPr>
              <a:t>的</a:t>
            </a:r>
            <a:r>
              <a:rPr lang="zh-CN" altLang="en-US" sz="4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微软雅黑" panose="020B0503020204020204" pitchFamily="34" charset="-122"/>
              </a:rPr>
              <a:t>学习</a:t>
            </a:r>
            <a:r>
              <a:rPr lang="zh-CN" altLang="en-US" sz="4800" b="1" dirty="0" smtClean="0">
                <a:solidFill>
                  <a:schemeClr val="accent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微软雅黑" panose="020B0503020204020204" pitchFamily="34" charset="-122"/>
              </a:rPr>
              <a:t>与</a:t>
            </a:r>
            <a:r>
              <a:rPr lang="zh-CN" altLang="en-US" sz="4800" b="1" dirty="0" smtClean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微软雅黑" panose="020B0503020204020204" pitchFamily="34" charset="-122"/>
              </a:rPr>
              <a:t>生活</a:t>
            </a:r>
            <a:r>
              <a:rPr lang="zh-CN" altLang="en-US" sz="4800" b="1" dirty="0" smtClean="0">
                <a:solidFill>
                  <a:schemeClr val="accent2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微软雅黑" panose="020B0503020204020204" pitchFamily="34" charset="-122"/>
              </a:rPr>
              <a:t> </a:t>
            </a:r>
            <a:endParaRPr lang="zh-CN" altLang="en-US" sz="4800" b="1" dirty="0" smtClean="0">
              <a:solidFill>
                <a:schemeClr val="accent2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90699"/>
            <a:ext cx="5404115" cy="905258"/>
          </a:xfrm>
          <a:prstGeom prst="rect">
            <a:avLst/>
          </a:prstGeom>
        </p:spPr>
      </p:pic>
      <p:sp>
        <p:nvSpPr>
          <p:cNvPr id="41" name="五角星 40"/>
          <p:cNvSpPr/>
          <p:nvPr/>
        </p:nvSpPr>
        <p:spPr>
          <a:xfrm rot="19903756">
            <a:off x="627735" y="2968981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 rot="21380687">
            <a:off x="1369954" y="4404054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五角星 42"/>
          <p:cNvSpPr/>
          <p:nvPr/>
        </p:nvSpPr>
        <p:spPr>
          <a:xfrm rot="19938392">
            <a:off x="2242212" y="3299382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五角星 43"/>
          <p:cNvSpPr/>
          <p:nvPr/>
        </p:nvSpPr>
        <p:spPr>
          <a:xfrm rot="19938392">
            <a:off x="1510585" y="2143116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五角星 44"/>
          <p:cNvSpPr/>
          <p:nvPr/>
        </p:nvSpPr>
        <p:spPr>
          <a:xfrm rot="19967404">
            <a:off x="7226638" y="309969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6343247" y="3487531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>
            <a:off x="8122729" y="3484610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>
            <a:off x="8636173" y="3727953"/>
            <a:ext cx="93172" cy="9317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学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245" y="2971800"/>
            <a:ext cx="2099310" cy="2099310"/>
          </a:xfrm>
          <a:prstGeom prst="rect">
            <a:avLst/>
          </a:prstGeom>
        </p:spPr>
      </p:pic>
      <p:sp>
        <p:nvSpPr>
          <p:cNvPr id="51" name="五角星 50"/>
          <p:cNvSpPr/>
          <p:nvPr/>
        </p:nvSpPr>
        <p:spPr>
          <a:xfrm rot="19922997">
            <a:off x="8316952" y="3102505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70"/>
          <p:cNvSpPr>
            <a:spLocks noChangeArrowheads="1"/>
          </p:cNvSpPr>
          <p:nvPr/>
        </p:nvSpPr>
        <p:spPr bwMode="auto">
          <a:xfrm>
            <a:off x="2670983" y="2552576"/>
            <a:ext cx="3672408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方正卡通简体" panose="03000509000000000000" pitchFamily="65" charset="-122"/>
                <a:ea typeface="方正卡通简体" panose="03000509000000000000" pitchFamily="65" charset="-122"/>
              </a:rPr>
              <a:t>张家港市暨阳湖实验学校  郭芳</a:t>
            </a:r>
            <a:endParaRPr lang="zh-CN" altLang="en-US" sz="1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64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6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8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3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  <p:bldP spid="41" grpId="0" bldLvl="0" animBg="1"/>
          <p:bldP spid="41" grpId="1" bldLvl="0" animBg="1"/>
          <p:bldP spid="42" grpId="0" bldLvl="0" animBg="1"/>
          <p:bldP spid="42" grpId="1" bldLvl="0" animBg="1"/>
          <p:bldP spid="43" grpId="0" bldLvl="0" animBg="1"/>
          <p:bldP spid="43" grpId="1" bldLvl="0" animBg="1"/>
          <p:bldP spid="44" grpId="0" bldLvl="0" animBg="1"/>
          <p:bldP spid="44" grpId="1" bldLvl="0" animBg="1"/>
          <p:bldP spid="45" grpId="0" animBg="1"/>
          <p:bldP spid="45" grpId="1" animBg="1"/>
          <p:bldP spid="46" grpId="0" animBg="1"/>
          <p:bldP spid="47" grpId="0" animBg="1"/>
          <p:bldP spid="47" grpId="1" animBg="1"/>
          <p:bldP spid="48" grpId="0" animBg="1"/>
          <p:bldP spid="51" grpId="0" animBg="1"/>
          <p:bldP spid="51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64" dur="6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6" dur="3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8" dur="3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3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3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3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2000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200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  <p:bldP spid="41" grpId="0" bldLvl="0" animBg="1"/>
          <p:bldP spid="41" grpId="1" bldLvl="0" animBg="1"/>
          <p:bldP spid="42" grpId="0" bldLvl="0" animBg="1"/>
          <p:bldP spid="42" grpId="1" bldLvl="0" animBg="1"/>
          <p:bldP spid="43" grpId="0" bldLvl="0" animBg="1"/>
          <p:bldP spid="43" grpId="1" bldLvl="0" animBg="1"/>
          <p:bldP spid="44" grpId="0" bldLvl="0" animBg="1"/>
          <p:bldP spid="44" grpId="1" bldLvl="0" animBg="1"/>
          <p:bldP spid="45" grpId="0" animBg="1"/>
          <p:bldP spid="45" grpId="1" animBg="1"/>
          <p:bldP spid="46" grpId="0" animBg="1"/>
          <p:bldP spid="47" grpId="0" animBg="1"/>
          <p:bldP spid="47" grpId="1" animBg="1"/>
          <p:bldP spid="48" grpId="0" animBg="1"/>
          <p:bldP spid="51" grpId="0" animBg="1"/>
          <p:bldP spid="51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师生分享旅游经历</a:t>
            </a:r>
            <a:endParaRPr lang="zh-CN" altLang="en-US" sz="24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淘宝网chenying0907出品 106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184150" y="4839970"/>
            <a:ext cx="504190" cy="858520"/>
          </a:xfrm>
          <a:prstGeom prst="rect">
            <a:avLst/>
          </a:prstGeom>
        </p:spPr>
      </p:pic>
      <p:pic>
        <p:nvPicPr>
          <p:cNvPr id="12" name="淘宝网chenying0907出品 36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 rot="20176014" flipH="1">
            <a:off x="5312410" y="-6350"/>
            <a:ext cx="414020" cy="431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748030"/>
            <a:ext cx="2740660" cy="1928495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75" y="2242185"/>
            <a:ext cx="3251200" cy="243840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180" y="748030"/>
            <a:ext cx="2973070" cy="1983740"/>
          </a:xfrm>
          <a:prstGeom prst="ellipse">
            <a:avLst/>
          </a:prstGeom>
        </p:spPr>
      </p:pic>
      <p:sp>
        <p:nvSpPr>
          <p:cNvPr id="41" name="五角星 40"/>
          <p:cNvSpPr/>
          <p:nvPr/>
        </p:nvSpPr>
        <p:spPr>
          <a:xfrm rot="19903756">
            <a:off x="4176115" y="888721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 rot="21380687">
            <a:off x="610494" y="2824174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五角星 42"/>
          <p:cNvSpPr/>
          <p:nvPr/>
        </p:nvSpPr>
        <p:spPr>
          <a:xfrm rot="19938392">
            <a:off x="6464962" y="3014267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五角星 43"/>
          <p:cNvSpPr/>
          <p:nvPr/>
        </p:nvSpPr>
        <p:spPr>
          <a:xfrm rot="19938392">
            <a:off x="2266870" y="401192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 rot="21380687">
            <a:off x="7760594" y="3669994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 fmla="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6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一、情景导入，激发兴趣</a:t>
            </a:r>
            <a:endParaRPr lang="zh-CN" altLang="en-US" sz="24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上海野生动物园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4650" y="699770"/>
            <a:ext cx="8368665" cy="41236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zh-CN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1.</a:t>
            </a:r>
            <a:r>
              <a:rPr lang="zh-CN" altLang="en-US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浏览网页 获取信息</a:t>
            </a:r>
            <a:endParaRPr lang="zh-CN" altLang="en-US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29485" y="880745"/>
            <a:ext cx="6657975" cy="3763645"/>
          </a:xfrm>
          <a:prstGeom prst="round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" y="1805940"/>
            <a:ext cx="1657350" cy="6000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880745"/>
            <a:ext cx="1628775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/>
        </p:nvSpPr>
        <p:spPr>
          <a:xfrm>
            <a:off x="565983" y="204629"/>
            <a:ext cx="8229600" cy="34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defRPr>
            </a:lvl1pPr>
          </a:lstStyle>
          <a:p>
            <a:r>
              <a:rPr lang="zh-CN" altLang="en-US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找一找</a:t>
            </a:r>
            <a:endParaRPr lang="zh-CN" altLang="en-US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图片 5" descr="2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4680" y="692785"/>
            <a:ext cx="2597150" cy="2058670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57935" y="3712210"/>
            <a:ext cx="48272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交流后完成《学习单》第</a:t>
            </a:r>
            <a:r>
              <a:rPr lang="en-US" alt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r>
              <a:rPr lang="zh-CN" altLang="en-US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题</a:t>
            </a:r>
            <a:endParaRPr lang="en-US" altLang="zh-CN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730" y="762000"/>
            <a:ext cx="2511425" cy="1871345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692785"/>
            <a:ext cx="2364740" cy="1905635"/>
          </a:xfrm>
          <a:prstGeom prst="round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57935" y="2963545"/>
            <a:ext cx="482663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看谁找的快！</a:t>
            </a:r>
            <a:endParaRPr lang="zh-CN" altLang="en-US" sz="28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65" y="940435"/>
            <a:ext cx="8128635" cy="364553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252293" y="205264"/>
            <a:ext cx="8229600" cy="34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defRPr>
            </a:lvl1pPr>
          </a:lstStyle>
          <a:p>
            <a:r>
              <a:rPr lang="en-US" altLang="zh-CN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2.</a:t>
            </a:r>
            <a:r>
              <a:rPr lang="zh-CN" altLang="en-US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分组活动 多样体验</a:t>
            </a:r>
            <a:endParaRPr lang="zh-CN" altLang="en-US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73295" y="179705"/>
            <a:ext cx="411924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先交流，再完成《学习单》活动</a:t>
            </a:r>
            <a:r>
              <a:rPr lang="en-US" altLang="zh-CN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en-US" altLang="zh-CN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图片 7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7075" y="1599565"/>
            <a:ext cx="541655" cy="541655"/>
          </a:xfrm>
          <a:prstGeom prst="rect">
            <a:avLst/>
          </a:prstGeom>
        </p:spPr>
      </p:pic>
      <p:pic>
        <p:nvPicPr>
          <p:cNvPr id="17" name="图片 16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6525" y="1599565"/>
            <a:ext cx="541655" cy="541655"/>
          </a:xfrm>
          <a:prstGeom prst="rect">
            <a:avLst/>
          </a:prstGeom>
        </p:spPr>
      </p:pic>
      <p:pic>
        <p:nvPicPr>
          <p:cNvPr id="18" name="图片 17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2965" y="1599565"/>
            <a:ext cx="541655" cy="541655"/>
          </a:xfrm>
          <a:prstGeom prst="rect">
            <a:avLst/>
          </a:prstGeom>
        </p:spPr>
      </p:pic>
      <p:pic>
        <p:nvPicPr>
          <p:cNvPr id="21" name="图片 20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7075" y="2492375"/>
            <a:ext cx="541655" cy="541655"/>
          </a:xfrm>
          <a:prstGeom prst="rect">
            <a:avLst/>
          </a:prstGeom>
        </p:spPr>
      </p:pic>
      <p:pic>
        <p:nvPicPr>
          <p:cNvPr id="22" name="图片 21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6525" y="2492375"/>
            <a:ext cx="541655" cy="541655"/>
          </a:xfrm>
          <a:prstGeom prst="rect">
            <a:avLst/>
          </a:prstGeom>
        </p:spPr>
      </p:pic>
      <p:pic>
        <p:nvPicPr>
          <p:cNvPr id="23" name="图片 22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2965" y="2492375"/>
            <a:ext cx="541655" cy="541655"/>
          </a:xfrm>
          <a:prstGeom prst="rect">
            <a:avLst/>
          </a:prstGeom>
        </p:spPr>
      </p:pic>
      <p:pic>
        <p:nvPicPr>
          <p:cNvPr id="24" name="图片 23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0040" y="2492375"/>
            <a:ext cx="541655" cy="541655"/>
          </a:xfrm>
          <a:prstGeom prst="rect">
            <a:avLst/>
          </a:prstGeom>
        </p:spPr>
      </p:pic>
      <p:pic>
        <p:nvPicPr>
          <p:cNvPr id="25" name="图片 24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7075" y="3451860"/>
            <a:ext cx="541655" cy="541655"/>
          </a:xfrm>
          <a:prstGeom prst="rect">
            <a:avLst/>
          </a:prstGeom>
        </p:spPr>
      </p:pic>
      <p:pic>
        <p:nvPicPr>
          <p:cNvPr id="26" name="图片 25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6525" y="3451860"/>
            <a:ext cx="541655" cy="541655"/>
          </a:xfrm>
          <a:prstGeom prst="rect">
            <a:avLst/>
          </a:prstGeom>
        </p:spPr>
      </p:pic>
      <p:pic>
        <p:nvPicPr>
          <p:cNvPr id="27" name="图片 26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2965" y="3451860"/>
            <a:ext cx="541655" cy="541655"/>
          </a:xfrm>
          <a:prstGeom prst="rect">
            <a:avLst/>
          </a:prstGeom>
        </p:spPr>
      </p:pic>
      <p:pic>
        <p:nvPicPr>
          <p:cNvPr id="28" name="图片 27" descr="36595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0040" y="3451860"/>
            <a:ext cx="541655" cy="5416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848" y="250984"/>
            <a:ext cx="8229600" cy="349548"/>
          </a:xfrm>
        </p:spPr>
        <p:txBody>
          <a:bodyPr/>
          <a:p>
            <a:r>
              <a:rPr lang="zh-CN" altLang="en-US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三、价值引领，规范行为</a:t>
            </a:r>
            <a:endParaRPr lang="zh-CN" altLang="en-US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动作按钮: 后退或前一项 9">
            <a:hlinkClick r:id="rId1" action="ppaction://hlinksldjump"/>
          </p:cNvPr>
          <p:cNvSpPr/>
          <p:nvPr/>
        </p:nvSpPr>
        <p:spPr>
          <a:xfrm>
            <a:off x="8027035" y="4972685"/>
            <a:ext cx="287655" cy="215900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74650" y="668655"/>
            <a:ext cx="2980055" cy="41490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中奖.web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0" y="751840"/>
            <a:ext cx="3048000" cy="228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78300" y="3387090"/>
            <a:ext cx="384873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遇到过吗？</a:t>
            </a:r>
            <a:endParaRPr lang="zh-CN" altLang="en-US" sz="32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  <a:p>
            <a:pPr algn="ctr"/>
            <a:r>
              <a:rPr lang="zh-CN" altLang="en-US" sz="32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你怎么做？</a:t>
            </a:r>
            <a:endParaRPr lang="zh-CN" altLang="en-US" sz="32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三、价值引领，规范行为</a:t>
            </a:r>
            <a:endParaRPr lang="zh-CN" altLang="en-US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1安全探索网络世界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3215" y="771525"/>
            <a:ext cx="844613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"/>
          <p:cNvSpPr>
            <a:spLocks noGrp="1"/>
          </p:cNvSpPr>
          <p:nvPr/>
        </p:nvSpPr>
        <p:spPr>
          <a:xfrm>
            <a:off x="346273" y="194469"/>
            <a:ext cx="8229600" cy="349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j-cs"/>
              </a:defRPr>
            </a:lvl1pPr>
          </a:lstStyle>
          <a:p>
            <a:r>
              <a:rPr lang="zh-CN" altLang="en-US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四、自我评价，体会收获</a:t>
            </a:r>
            <a:endParaRPr lang="zh-CN" altLang="en-US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6375" y="1746885"/>
            <a:ext cx="549846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</a:t>
            </a:r>
            <a:endParaRPr lang="zh-CN" altLang="en-US" sz="24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2960" y="779780"/>
            <a:ext cx="5572125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/>
              <a:t>1.我能使用“浏览器”浏览信息。(   )</a:t>
            </a:r>
            <a:endParaRPr lang="en-US" altLang="zh-CN"/>
          </a:p>
          <a:p>
            <a:pPr>
              <a:lnSpc>
                <a:spcPct val="140000"/>
              </a:lnSpc>
            </a:pPr>
            <a:r>
              <a:rPr lang="en-US" altLang="zh-CN"/>
              <a:t>    A.★★★   B.★★    C.★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822960" y="1590040"/>
            <a:ext cx="55721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2.我能说出一些在线工具的名称。(   )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A.★★★   B.★★    C.★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834390" y="2467610"/>
            <a:ext cx="61410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3.我能利用常用的在线工具帮助我们的学习与生活。(   )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A.★★★   B.★★    C.★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834390" y="3390265"/>
            <a:ext cx="55721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4.我能在上网时注意安全，保护自己的隐私。(   )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en-US" altLang="zh-CN"/>
              <a:t>    A.★★★   B.★★    C.★</a:t>
            </a:r>
            <a:endParaRPr lang="en-US" altLang="zh-CN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6770*3940*817*817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KSO_WM_UNIT_PLACING_PICTURE_USER_VIEWPORT" val="{&quot;height&quot;:3400,&quot;width&quot;:7176}"/>
</p:tagLst>
</file>

<file path=ppt/tags/tag3.xml><?xml version="1.0" encoding="utf-8"?>
<p:tagLst xmlns:p="http://schemas.openxmlformats.org/presentationml/2006/main">
  <p:tag name="KSO_WM_UNIT_PLACING_PICTURE_USER_VIEWPORT" val="{&quot;height&quot;:6534,&quot;width&quot;:4693}"/>
</p:tagLst>
</file>

<file path=ppt/tags/tag4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6750*4001*817*817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5.xml><?xml version="1.0" encoding="utf-8"?>
<p:tagLst xmlns:p="http://schemas.openxmlformats.org/presentationml/2006/main">
  <p:tag name="KSO_WPP_MARK_KEY" val="faaebd07-9556-42ac-baef-3273a8d96969"/>
  <p:tag name="COMMONDATA" val="eyJoZGlkIjoiNTk3MDIxOTM3YjZkMDYxNWY1NzIzMzYwZThlNGNjZGEifQ=="/>
</p:tagLst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WPS 演示</Application>
  <PresentationFormat>全屏显示(16:9)</PresentationFormat>
  <Paragraphs>43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方正卡通简体</vt:lpstr>
      <vt:lpstr>楷体_GB2312</vt:lpstr>
      <vt:lpstr>微软雅黑</vt:lpstr>
      <vt:lpstr>Calibri</vt:lpstr>
      <vt:lpstr>Arial Unicode MS</vt:lpstr>
      <vt:lpstr>Office 主题​​</vt:lpstr>
      <vt:lpstr>PowerPoint 演示文稿</vt:lpstr>
      <vt:lpstr>师生分享旅游经历</vt:lpstr>
      <vt:lpstr>一、情景导入，激发兴趣</vt:lpstr>
      <vt:lpstr>1.浏览网页 获取信息</vt:lpstr>
      <vt:lpstr>PowerPoint 演示文稿</vt:lpstr>
      <vt:lpstr>PowerPoint 演示文稿</vt:lpstr>
      <vt:lpstr>三、价值引领，规范行为</vt:lpstr>
      <vt:lpstr>三、价值引领，规范行为</vt:lpstr>
      <vt:lpstr>PowerPoint 演示文稿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WPS_1661754342</cp:lastModifiedBy>
  <cp:revision>66</cp:revision>
  <dcterms:created xsi:type="dcterms:W3CDTF">2015-08-22T03:26:00Z</dcterms:created>
  <dcterms:modified xsi:type="dcterms:W3CDTF">2022-11-26T14:04:36Z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ICV">
    <vt:lpwstr>D00870826C4849FCB9E251D808B751BF</vt:lpwstr>
  </property>
</Properties>
</file>