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300" r:id="rId5"/>
    <p:sldId id="258" r:id="rId6"/>
    <p:sldId id="264" r:id="rId7"/>
    <p:sldId id="263" r:id="rId8"/>
    <p:sldId id="266" r:id="rId9"/>
    <p:sldId id="265" r:id="rId10"/>
    <p:sldId id="276" r:id="rId11"/>
    <p:sldId id="262" r:id="rId12"/>
    <p:sldId id="301" r:id="rId13"/>
    <p:sldId id="278" r:id="rId14"/>
  </p:sldIdLst>
  <p:sldSz cx="12192000" cy="6858000"/>
  <p:notesSz cx="6858000" cy="9144000"/>
  <p:embeddedFontLst>
    <p:embeddedFont>
      <p:font typeface="汉仪铸字葫芦娃简" panose="00020600040101010101" charset="-122"/>
      <p:regular r:id="rId19"/>
    </p:embeddedFont>
    <p:embeddedFont>
      <p:font typeface="楷体" panose="02010609060101010101" charset="-122"/>
      <p:regular r:id="rId20"/>
    </p:embeddedFont>
    <p:embeddedFont>
      <p:font typeface="汉仪糯米团简" panose="00020600040101010101" charset="-122"/>
      <p:regular r:id="rId21"/>
    </p:embeddedFont>
    <p:embeddedFont>
      <p:font typeface="微软雅黑" panose="020B0503020204020204" charset="-122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yn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E1"/>
    <a:srgbClr val="FFFDDE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4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75.xml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5T14:05:45.653" idx="1">
    <p:pos x="2040" y="2648"/>
    <p:text/>
  </p:cm>
</p:cmLst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7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8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9.xml"/><Relationship Id="rId5" Type="http://schemas.openxmlformats.org/officeDocument/2006/relationships/image" Target="../media/image1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4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" Type="http://schemas.openxmlformats.org/officeDocument/2006/relationships/image" Target="../media/image16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ttp://photo-static-api.fotomore.com/creative/vcg/400/new/VCG41N893456304.jpg" descr="templates\picture_hover\&amp;pky250_sjzg_VCG41N893456304&amp;2&amp;src_toppic_inpsrchzd1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9970" y="2045970"/>
            <a:ext cx="4812030" cy="4812030"/>
          </a:xfrm>
          <a:prstGeom prst="rect">
            <a:avLst/>
          </a:prstGeom>
        </p:spPr>
      </p:pic>
      <p:sp>
        <p:nvSpPr>
          <p:cNvPr id="5" name="矩形 4" descr="7b0a2020202022776f7264617274223a20227b5c2269645c223a32353030343539302c5c227469645c223a31333630327d220a7d0a"/>
          <p:cNvSpPr/>
          <p:nvPr/>
        </p:nvSpPr>
        <p:spPr>
          <a:xfrm>
            <a:off x="1287780" y="812800"/>
            <a:ext cx="9617075" cy="1724660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spAutoFit/>
            <a:scene3d>
              <a:camera prst="obliqueBottomLeft"/>
              <a:lightRig rig="flat" dir="t">
                <a:rot lat="0" lon="0" rev="0"/>
              </a:lightRig>
            </a:scene3d>
            <a:sp3d extrusionH="685800" contourW="19050" prstMaterial="matte">
              <a:extrusionClr>
                <a:srgbClr val="0859EC"/>
              </a:extrusionClr>
              <a:contourClr>
                <a:srgbClr val="002060"/>
              </a:contourClr>
            </a:sp3d>
          </a:bodyPr>
          <a:p>
            <a:pPr algn="ctr"/>
            <a:r>
              <a:rPr lang="zh-CN" altLang="en-US" sz="10600" b="1">
                <a:ln w="31750" cmpd="sng"/>
                <a:gradFill>
                  <a:gsLst>
                    <a:gs pos="100000">
                      <a:srgbClr val="A9FAE8"/>
                    </a:gs>
                    <a:gs pos="22000">
                      <a:srgbClr val="48C0F8"/>
                    </a:gs>
                  </a:gsLst>
                  <a:lin ang="6000000" scaled="1"/>
                </a:gradFill>
                <a:effectLst/>
                <a:latin typeface="汉仪铸字葫芦娃简" panose="00020600040101010101" charset="-122"/>
                <a:ea typeface="汉仪铸字葫芦娃简" panose="00020600040101010101" charset="-122"/>
              </a:rPr>
              <a:t>常见的</a:t>
            </a:r>
            <a:r>
              <a:rPr lang="zh-CN" altLang="en-US" sz="10600" b="1">
                <a:ln w="31750" cmpd="sng"/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/>
                <a:latin typeface="汉仪铸字葫芦娃简" panose="00020600040101010101" charset="-122"/>
                <a:ea typeface="汉仪铸字葫芦娃简" panose="00020600040101010101" charset="-122"/>
              </a:rPr>
              <a:t>数量关系</a:t>
            </a:r>
            <a:endParaRPr lang="zh-CN" altLang="en-US" sz="10600" b="1">
              <a:ln w="31750" cmpd="sng"/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effectLst/>
              <a:latin typeface="汉仪铸字葫芦娃简" panose="00020600040101010101" charset="-122"/>
              <a:ea typeface="汉仪铸字葫芦娃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83995" y="4321810"/>
            <a:ext cx="5370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张家港市云盘小学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戴亚囡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19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7230" y="175895"/>
            <a:ext cx="38455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拓展练习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230" y="1587500"/>
            <a:ext cx="8785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先想想数量关系，再填写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表格。（共学单第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题）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r="710" b="2493"/>
          <a:stretch>
            <a:fillRect/>
          </a:stretch>
        </p:blipFill>
        <p:spPr>
          <a:xfrm>
            <a:off x="909320" y="2358390"/>
            <a:ext cx="9500235" cy="2682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33135" y="3772535"/>
            <a:ext cx="1312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82330" y="3168015"/>
            <a:ext cx="1312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30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千米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54350" y="4429125"/>
            <a:ext cx="1744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千米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秒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19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7230" y="175895"/>
            <a:ext cx="38455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课后</a:t>
            </a:r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延学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13815" y="1913255"/>
            <a:ext cx="93008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生活中，你还听说过其他的数量关系吗？你能说清它背后藏着的道理吗？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195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990850" y="2017395"/>
            <a:ext cx="6412865" cy="27603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>
                <a:ln>
                  <a:noFill/>
                </a:ln>
                <a:solidFill>
                  <a:srgbClr val="204EAF"/>
                </a:solidFill>
                <a:effectLst/>
                <a:uLnTx/>
                <a:uFillTx/>
                <a:latin typeface="汉仪糯米团简" panose="00020600040101010101" charset="-122"/>
                <a:ea typeface="汉仪糯米团简" panose="00020600040101010101" charset="-122"/>
                <a:cs typeface="+mn-ea"/>
                <a:sym typeface="Times New Roman" panose="02020603050405020304" pitchFamily="18" charset="0"/>
              </a:rPr>
              <a:t>谢谢</a:t>
            </a:r>
            <a:r>
              <a:rPr kumimoji="0" lang="zh-CN" altLang="en-US" sz="11500" b="1" i="0" u="none" strike="noStrike" kern="1200" cap="none" spc="0" normalizeH="0" baseline="0" noProof="0">
                <a:ln>
                  <a:noFill/>
                </a:ln>
                <a:solidFill>
                  <a:srgbClr val="204EAF"/>
                </a:solidFill>
                <a:effectLst/>
                <a:uLnTx/>
                <a:uFillTx/>
                <a:latin typeface="汉仪糯米团简" panose="00020600040101010101" charset="-122"/>
                <a:ea typeface="汉仪糯米团简" panose="00020600040101010101" charset="-122"/>
                <a:cs typeface="+mn-ea"/>
                <a:sym typeface="Times New Roman" panose="02020603050405020304" pitchFamily="18" charset="0"/>
              </a:rPr>
              <a:t>聆听！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204EAF"/>
              </a:solidFill>
              <a:effectLst/>
              <a:uLnTx/>
              <a:uFillTx/>
              <a:latin typeface="汉仪糯米团简" panose="00020600040101010101" charset="-122"/>
              <a:ea typeface="汉仪糯米团简" panose="00020600040101010101" charset="-122"/>
              <a:cs typeface="+mn-ea"/>
              <a:sym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19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1455" y="175895"/>
            <a:ext cx="38455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准备先行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61160" y="1444625"/>
            <a:ext cx="8081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1.请试着说说每个标价表示什么，把它写下来。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7990" y="5483225"/>
            <a:ext cx="99028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</a:t>
            </a:r>
            <a:r>
              <a:rPr lang="zh-CN" altLang="en-US"/>
              <a:t>2.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生活中除了物品的标价，你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还见过类似的表达方式吗？请把它记录下来，再说说它的意思。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73743923" name="图片 2" descr="lQDPJxbfVYhfjBXNCQDNEACwhhwTZIv1T_8DbvoWZYAWAA_4096_2304"/>
          <p:cNvPicPr>
            <a:picLocks noChangeAspect="1"/>
          </p:cNvPicPr>
          <p:nvPr/>
        </p:nvPicPr>
        <p:blipFill>
          <a:blip r:embed="rId2"/>
          <a:srcRect l="17632" r="26608" b="33624"/>
          <a:stretch>
            <a:fillRect/>
          </a:stretch>
        </p:blipFill>
        <p:spPr>
          <a:xfrm>
            <a:off x="3035300" y="1974850"/>
            <a:ext cx="1566545" cy="1049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924" name="图片 3" descr="lQDPJxbfVYJprMLNCQDNEACwl7F2ha_dJ0UDbvoMp8AWAA_4096_2304"/>
          <p:cNvPicPr>
            <a:picLocks noChangeAspect="1"/>
          </p:cNvPicPr>
          <p:nvPr/>
        </p:nvPicPr>
        <p:blipFill>
          <a:blip r:embed="rId3"/>
          <a:srcRect l="17841" t="21982" r="22879" b="15785"/>
          <a:stretch>
            <a:fillRect/>
          </a:stretch>
        </p:blipFill>
        <p:spPr>
          <a:xfrm>
            <a:off x="3081020" y="3138805"/>
            <a:ext cx="1581150" cy="934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73743944" name="组合 1073743943"/>
          <p:cNvGrpSpPr/>
          <p:nvPr/>
        </p:nvGrpSpPr>
        <p:grpSpPr>
          <a:xfrm>
            <a:off x="3138805" y="4131310"/>
            <a:ext cx="1420495" cy="977900"/>
            <a:chOff x="5763" y="7585"/>
            <a:chExt cx="1728" cy="1320"/>
          </a:xfrm>
        </p:grpSpPr>
        <p:pic>
          <p:nvPicPr>
            <p:cNvPr id="1073743926" name="图片 59" descr="IMG_256"/>
            <p:cNvPicPr>
              <a:picLocks noChangeAspect="1"/>
            </p:cNvPicPr>
            <p:nvPr/>
          </p:nvPicPr>
          <p:blipFill>
            <a:blip r:embed="rId4"/>
            <a:srcRect l="8241" t="14288" r="7027" b="58134"/>
            <a:stretch>
              <a:fillRect/>
            </a:stretch>
          </p:blipFill>
          <p:spPr>
            <a:xfrm>
              <a:off x="5763" y="8265"/>
              <a:ext cx="1729" cy="641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5971" y="7585"/>
              <a:ext cx="1346" cy="1230"/>
              <a:chOff x="5971" y="7585"/>
              <a:chExt cx="1346" cy="1230"/>
            </a:xfrm>
          </p:grpSpPr>
          <p:pic>
            <p:nvPicPr>
              <p:cNvPr id="3" name="图片 1" descr="IMG_25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3" y="7585"/>
                <a:ext cx="1075" cy="71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8" name="文本框 58"/>
              <p:cNvSpPr txBox="1"/>
              <p:nvPr/>
            </p:nvSpPr>
            <p:spPr>
              <a:xfrm>
                <a:off x="5971" y="8361"/>
                <a:ext cx="1291" cy="4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vert="horz" wrap="square" anchor="t" anchorCtr="0"/>
              <a:p>
                <a:r>
                  <a:rPr lang="zh-CN" altLang="en-US"/>
                  <a:t>12元/支</a:t>
                </a:r>
                <a:endParaRPr lang="zh-CN" altLang="en-US"/>
              </a:p>
              <a:p>
                <a:endParaRPr lang="zh-CN" altLang="en-US"/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5113655" y="2252345"/>
            <a:ext cx="1177290" cy="494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表示</a:t>
            </a:r>
            <a:r>
              <a:rPr lang="zh-CN" altLang="en-US"/>
              <a:t>：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113020" y="3094355"/>
            <a:ext cx="1177290" cy="494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表示</a:t>
            </a:r>
            <a:r>
              <a:rPr lang="zh-CN" altLang="en-US"/>
              <a:t>：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113655" y="4411345"/>
            <a:ext cx="1177290" cy="494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表示</a:t>
            </a:r>
            <a:r>
              <a:rPr lang="zh-CN" altLang="en-US"/>
              <a:t>：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370705" y="91440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《常见的数量关系》备学单</a:t>
            </a:r>
            <a:endParaRPr lang="zh-CN" altLang="en-US" sz="2400"/>
          </a:p>
        </p:txBody>
      </p: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ttp://photo-static-api.fotomore.com/creative/vcg/400/new/VCG41N893456304.jpg" descr="templates\picture_hover\&amp;pky250_sjzg_VCG41N893456304&amp;2&amp;src_toppic_inpsrchzd1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9970" y="2045970"/>
            <a:ext cx="4812030" cy="4812030"/>
          </a:xfrm>
          <a:prstGeom prst="rect">
            <a:avLst/>
          </a:prstGeom>
        </p:spPr>
      </p:pic>
      <p:sp>
        <p:nvSpPr>
          <p:cNvPr id="5" name="矩形 4" descr="7b0a2020202022776f7264617274223a20227b5c2269645c223a32353030343539302c5c227469645c223a31333630327d220a7d0a"/>
          <p:cNvSpPr/>
          <p:nvPr/>
        </p:nvSpPr>
        <p:spPr>
          <a:xfrm>
            <a:off x="1287780" y="812800"/>
            <a:ext cx="9617075" cy="1724660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spAutoFit/>
            <a:scene3d>
              <a:camera prst="obliqueBottomLeft"/>
              <a:lightRig rig="flat" dir="t">
                <a:rot lat="0" lon="0" rev="0"/>
              </a:lightRig>
            </a:scene3d>
            <a:sp3d extrusionH="685800" contourW="19050" prstMaterial="matte">
              <a:extrusionClr>
                <a:srgbClr val="0859EC"/>
              </a:extrusionClr>
              <a:contourClr>
                <a:srgbClr val="002060"/>
              </a:contourClr>
            </a:sp3d>
          </a:bodyPr>
          <a:p>
            <a:pPr algn="ctr"/>
            <a:r>
              <a:rPr lang="zh-CN" altLang="en-US" sz="10600" b="1">
                <a:ln w="31750" cmpd="sng"/>
                <a:gradFill>
                  <a:gsLst>
                    <a:gs pos="100000">
                      <a:srgbClr val="A9FAE8"/>
                    </a:gs>
                    <a:gs pos="22000">
                      <a:srgbClr val="48C0F8"/>
                    </a:gs>
                  </a:gsLst>
                  <a:lin ang="6000000" scaled="1"/>
                </a:gradFill>
                <a:effectLst/>
                <a:latin typeface="汉仪铸字葫芦娃简" panose="00020600040101010101" charset="-122"/>
                <a:ea typeface="汉仪铸字葫芦娃简" panose="00020600040101010101" charset="-122"/>
              </a:rPr>
              <a:t>常见的</a:t>
            </a:r>
            <a:r>
              <a:rPr lang="zh-CN" altLang="en-US" sz="10600" b="1">
                <a:ln w="31750" cmpd="sng"/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/>
                <a:latin typeface="汉仪铸字葫芦娃简" panose="00020600040101010101" charset="-122"/>
                <a:ea typeface="汉仪铸字葫芦娃简" panose="00020600040101010101" charset="-122"/>
              </a:rPr>
              <a:t>数量关系</a:t>
            </a:r>
            <a:endParaRPr lang="zh-CN" altLang="en-US" sz="10600" b="1">
              <a:ln w="31750" cmpd="sng"/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effectLst/>
              <a:latin typeface="汉仪铸字葫芦娃简" panose="00020600040101010101" charset="-122"/>
              <a:ea typeface="汉仪铸字葫芦娃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83995" y="4321810"/>
            <a:ext cx="5370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张家港市云盘小学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戴亚囡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19595"/>
          </a:xfrm>
          <a:prstGeom prst="rect">
            <a:avLst/>
          </a:prstGeom>
        </p:spPr>
      </p:pic>
      <p:pic>
        <p:nvPicPr>
          <p:cNvPr id="2" name="图片 1" descr="香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165" y="1340485"/>
            <a:ext cx="6972300" cy="46234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270" cy="6919595"/>
          </a:xfrm>
          <a:prstGeom prst="rect">
            <a:avLst/>
          </a:prstGeom>
        </p:spPr>
      </p:pic>
      <p:pic>
        <p:nvPicPr>
          <p:cNvPr id="5" name="图片 4" descr="纸杯蛋糕"/>
          <p:cNvPicPr>
            <a:picLocks noChangeAspect="1"/>
          </p:cNvPicPr>
          <p:nvPr/>
        </p:nvPicPr>
        <p:blipFill>
          <a:blip r:embed="rId2"/>
          <a:srcRect l="30499" t="15458" r="28830" b="13696"/>
          <a:stretch>
            <a:fillRect/>
          </a:stretch>
        </p:blipFill>
        <p:spPr>
          <a:xfrm>
            <a:off x="952500" y="652780"/>
            <a:ext cx="1428115" cy="16567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8845" y="1258570"/>
            <a:ext cx="4986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买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个纸杯蛋糕需要多少元？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2500" y="2397125"/>
            <a:ext cx="1503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每个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41140" y="2309495"/>
            <a:ext cx="1503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96660" y="2309495"/>
            <a:ext cx="2823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读作：八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元每个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73743923" name="图片 2" descr="lQDPJxbfVYhfjBXNCQDNEACwhhwTZIv1T_8DbvoWZYAWAA_4096_2304"/>
          <p:cNvPicPr>
            <a:picLocks noChangeAspect="1"/>
          </p:cNvPicPr>
          <p:nvPr/>
        </p:nvPicPr>
        <p:blipFill>
          <a:blip r:embed="rId3"/>
          <a:srcRect l="17632" r="26608" b="33624"/>
          <a:stretch>
            <a:fillRect/>
          </a:stretch>
        </p:blipFill>
        <p:spPr>
          <a:xfrm>
            <a:off x="1120140" y="3151505"/>
            <a:ext cx="2193290" cy="1469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924" name="图片 3" descr="lQDPJxbfVYJprMLNCQDNEACwl7F2ha_dJ0UDbvoMp8AWAA_4096_2304"/>
          <p:cNvPicPr>
            <a:picLocks noChangeAspect="1"/>
          </p:cNvPicPr>
          <p:nvPr/>
        </p:nvPicPr>
        <p:blipFill>
          <a:blip r:embed="rId4"/>
          <a:srcRect l="17841" t="21982" r="22879" b="15785"/>
          <a:stretch>
            <a:fillRect/>
          </a:stretch>
        </p:blipFill>
        <p:spPr>
          <a:xfrm>
            <a:off x="4497070" y="3131820"/>
            <a:ext cx="2355850" cy="13925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73743944" name="组合 1073743943"/>
          <p:cNvGrpSpPr/>
          <p:nvPr/>
        </p:nvGrpSpPr>
        <p:grpSpPr>
          <a:xfrm>
            <a:off x="8179435" y="3133725"/>
            <a:ext cx="1994535" cy="1224280"/>
            <a:chOff x="5763" y="7585"/>
            <a:chExt cx="1728" cy="1320"/>
          </a:xfrm>
        </p:grpSpPr>
        <p:pic>
          <p:nvPicPr>
            <p:cNvPr id="1073743926" name="图片 59" descr="IMG_256"/>
            <p:cNvPicPr>
              <a:picLocks noChangeAspect="1"/>
            </p:cNvPicPr>
            <p:nvPr/>
          </p:nvPicPr>
          <p:blipFill>
            <a:blip r:embed="rId5"/>
            <a:srcRect l="8241" t="14288" r="7027" b="58134"/>
            <a:stretch>
              <a:fillRect/>
            </a:stretch>
          </p:blipFill>
          <p:spPr>
            <a:xfrm>
              <a:off x="5763" y="8265"/>
              <a:ext cx="1729" cy="641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" name="组合 1"/>
            <p:cNvGrpSpPr/>
            <p:nvPr/>
          </p:nvGrpSpPr>
          <p:grpSpPr>
            <a:xfrm>
              <a:off x="5971" y="7585"/>
              <a:ext cx="1346" cy="1230"/>
              <a:chOff x="5971" y="7585"/>
              <a:chExt cx="1346" cy="1230"/>
            </a:xfrm>
          </p:grpSpPr>
          <p:pic>
            <p:nvPicPr>
              <p:cNvPr id="3" name="图片 1" descr="IMG_25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3" y="7585"/>
                <a:ext cx="1075" cy="71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文本框 58"/>
              <p:cNvSpPr txBox="1"/>
              <p:nvPr/>
            </p:nvSpPr>
            <p:spPr>
              <a:xfrm>
                <a:off x="5971" y="8361"/>
                <a:ext cx="1291" cy="4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vert="horz" wrap="square" anchor="t" anchorCtr="0"/>
              <a:p>
                <a:r>
                  <a:rPr lang="zh-CN" altLang="en-US" sz="2400"/>
                  <a:t>12元/支</a:t>
                </a:r>
                <a:endParaRPr lang="zh-CN" altLang="en-US" sz="2400"/>
              </a:p>
              <a:p>
                <a:endParaRPr lang="zh-CN" altLang="en-US" sz="2400"/>
              </a:p>
            </p:txBody>
          </p:sp>
        </p:grpSp>
      </p:grpSp>
      <p:sp>
        <p:nvSpPr>
          <p:cNvPr id="13" name="椭圆 12"/>
          <p:cNvSpPr/>
          <p:nvPr/>
        </p:nvSpPr>
        <p:spPr>
          <a:xfrm>
            <a:off x="2067560" y="3942080"/>
            <a:ext cx="906145" cy="4597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271770" y="3853180"/>
            <a:ext cx="906145" cy="4597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788400" y="3853180"/>
            <a:ext cx="906145" cy="4597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-2147482622" descr="lQDPJxbmjg-zscfNBBjNBxiwFpL4b09LkLMDes64dADGAA_1816_1048"/>
          <p:cNvPicPr>
            <a:picLocks noChangeAspect="1"/>
          </p:cNvPicPr>
          <p:nvPr/>
        </p:nvPicPr>
        <p:blipFill>
          <a:blip r:embed="rId7"/>
          <a:srcRect l="4059" t="12552" r="11043" b="10170"/>
          <a:stretch>
            <a:fillRect/>
          </a:stretch>
        </p:blipFill>
        <p:spPr>
          <a:xfrm>
            <a:off x="2731770" y="4853305"/>
            <a:ext cx="2944495" cy="1547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-2147482623" descr="lQDPJxbmjd9sFTfNBbzNB7ywWw3uMMUkiVsDes5pO8CTAA_1980_1468"/>
          <p:cNvPicPr>
            <a:picLocks noChangeAspect="1"/>
          </p:cNvPicPr>
          <p:nvPr/>
        </p:nvPicPr>
        <p:blipFill>
          <a:blip r:embed="rId8"/>
          <a:srcRect t="5475" b="8859"/>
          <a:stretch>
            <a:fillRect/>
          </a:stretch>
        </p:blipFill>
        <p:spPr>
          <a:xfrm>
            <a:off x="6059170" y="4859020"/>
            <a:ext cx="2360295" cy="15005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7374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07374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73743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bldLvl="0" animBg="1"/>
      <p:bldP spid="14" grpId="0" bldLvl="0" animBg="1"/>
      <p:bldP spid="15" grpId="0" bldLvl="0" animBg="1"/>
      <p:bldP spid="9" grpId="0"/>
      <p:bldP spid="9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19595"/>
          </a:xfrm>
          <a:prstGeom prst="rect">
            <a:avLst/>
          </a:prstGeom>
        </p:spPr>
      </p:pic>
      <p:pic>
        <p:nvPicPr>
          <p:cNvPr id="3" name="图片 2" descr="速度"/>
          <p:cNvPicPr>
            <a:picLocks noChangeAspect="1"/>
          </p:cNvPicPr>
          <p:nvPr/>
        </p:nvPicPr>
        <p:blipFill>
          <a:blip r:embed="rId2"/>
          <a:srcRect t="17258" b="33333"/>
          <a:stretch>
            <a:fillRect/>
          </a:stretch>
        </p:blipFill>
        <p:spPr>
          <a:xfrm>
            <a:off x="0" y="1926590"/>
            <a:ext cx="7207250" cy="43300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395" y="2280285"/>
            <a:ext cx="1493520" cy="14281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5715" y="2391410"/>
            <a:ext cx="949325" cy="121348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859395" y="412623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读作：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千米每时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906520" y="3029585"/>
            <a:ext cx="977900" cy="57531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64030" y="907415"/>
            <a:ext cx="1656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tx2"/>
                </a:solidFill>
                <a:latin typeface="楷体" panose="02010609060101010101" charset="-122"/>
                <a:ea typeface="楷体" panose="02010609060101010101" charset="-122"/>
              </a:rPr>
              <a:t>303km/h</a:t>
            </a:r>
            <a:r>
              <a:rPr lang="zh-CN" altLang="en-US" sz="2800">
                <a:solidFill>
                  <a:schemeClr val="tx2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endParaRPr lang="zh-CN" altLang="en-US" sz="2800">
              <a:solidFill>
                <a:schemeClr val="tx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0110" y="907415"/>
            <a:ext cx="4707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每小时行驶</a:t>
            </a:r>
            <a:r>
              <a:rPr lang="en-US" altLang="zh-CN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303</a:t>
            </a:r>
            <a:r>
              <a:rPr lang="zh-CN" alt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千米。</a:t>
            </a:r>
            <a:endParaRPr lang="zh-CN" altLang="en-US" sz="2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19595"/>
          </a:xfrm>
          <a:prstGeom prst="rect">
            <a:avLst/>
          </a:prstGeom>
        </p:spPr>
      </p:pic>
      <p:pic>
        <p:nvPicPr>
          <p:cNvPr id="3" name="图片 2" descr="汽车仪表盘"/>
          <p:cNvPicPr>
            <a:picLocks noChangeAspect="1"/>
          </p:cNvPicPr>
          <p:nvPr/>
        </p:nvPicPr>
        <p:blipFill>
          <a:blip r:embed="rId2"/>
          <a:srcRect l="10065" t="9889" r="9546" b="10065"/>
          <a:stretch>
            <a:fillRect/>
          </a:stretch>
        </p:blipFill>
        <p:spPr>
          <a:xfrm>
            <a:off x="353695" y="438150"/>
            <a:ext cx="3678555" cy="36633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27780" y="919480"/>
            <a:ext cx="8387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汽车以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40km/h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的速度行驶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小时，能行驶多少千米？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80380" y="161671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40×4=160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（千米）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90490" y="2211705"/>
            <a:ext cx="1036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303E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速度</a:t>
            </a:r>
            <a:r>
              <a:rPr lang="en-US" altLang="zh-CN" sz="2800" b="1">
                <a:solidFill>
                  <a:srgbClr val="0303E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11140" y="35794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路程</a:t>
            </a:r>
            <a:r>
              <a:rPr lang="en-US" altLang="zh-CN" sz="2800">
                <a:latin typeface="Arial" panose="020B0604020202020204" pitchFamily="34" charset="0"/>
                <a:ea typeface="楷体" panose="02010609060101010101" charset="-122"/>
                <a:cs typeface="楷体" panose="02010609060101010101" charset="-122"/>
                <a:sym typeface="+mn-ea"/>
              </a:rPr>
              <a:t>÷</a:t>
            </a:r>
            <a:r>
              <a:rPr lang="zh-C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时间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=</a:t>
            </a:r>
            <a:r>
              <a:rPr lang="zh-CN" altLang="en-US" sz="2800" b="1">
                <a:solidFill>
                  <a:srgbClr val="0303E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速度</a:t>
            </a:r>
            <a:endParaRPr lang="zh-CN" altLang="en-US" sz="2800" b="1">
              <a:solidFill>
                <a:srgbClr val="0303E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93055" y="43414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路程</a:t>
            </a:r>
            <a:r>
              <a:rPr lang="en-US" altLang="zh-CN" sz="2800">
                <a:latin typeface="Arial" panose="020B0604020202020204" pitchFamily="34" charset="0"/>
                <a:ea typeface="楷体" panose="02010609060101010101" charset="-122"/>
                <a:cs typeface="楷体" panose="02010609060101010101" charset="-122"/>
                <a:sym typeface="+mn-ea"/>
              </a:rPr>
              <a:t>÷</a:t>
            </a:r>
            <a:r>
              <a:rPr lang="zh-CN" altLang="en-US" sz="2800" b="1">
                <a:solidFill>
                  <a:srgbClr val="0303E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速度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=</a:t>
            </a:r>
            <a:r>
              <a:rPr lang="zh-C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时间</a:t>
            </a:r>
            <a:endParaRPr lang="zh-CN" altLang="en-US" sz="28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263515" y="916305"/>
            <a:ext cx="1356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40km/h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 rot="720000">
            <a:off x="8934450" y="1752600"/>
            <a:ext cx="14344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solidFill>
                  <a:srgbClr val="FF0000"/>
                </a:solidFill>
              </a:rPr>
              <a:t>？</a:t>
            </a:r>
            <a:endParaRPr lang="zh-CN" altLang="en-US" sz="72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48350" y="2211705"/>
            <a:ext cx="381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×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81725" y="2211705"/>
            <a:ext cx="1071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时间</a:t>
            </a:r>
            <a:endParaRPr lang="zh-CN" altLang="en-US" sz="28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42455" y="2211705"/>
            <a:ext cx="802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=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52970" y="2187575"/>
            <a:ext cx="993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路程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6557010" y="2813050"/>
            <a:ext cx="11430" cy="841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陈小铭 - 满园花落 截取视频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3785" y="5995035"/>
            <a:ext cx="619125" cy="6191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9" dur="1291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10" grpId="0"/>
      <p:bldP spid="11" grpId="0"/>
      <p:bldP spid="14" grpId="0"/>
      <p:bldP spid="15" grpId="0"/>
      <p:bldP spid="17" grpId="0"/>
      <p:bldP spid="17" grpId="1"/>
      <p:bldP spid="19" grpId="0"/>
      <p:bldP spid="19" grpId="1"/>
      <p:bldP spid="7" grpId="0"/>
      <p:bldP spid="9" grpId="0"/>
      <p:bldP spid="6" grpId="0"/>
      <p:bldP spid="8" grpId="0"/>
      <p:bldP spid="1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19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9590" y="175895"/>
            <a:ext cx="38455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自主探究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9800" y="1565275"/>
            <a:ext cx="991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</a:rPr>
              <a:t>结合实际问题，探究单价、数量和总价之间的关系。</a:t>
            </a:r>
            <a:endParaRPr lang="zh-CN" sz="28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48818"/>
          <a:stretch>
            <a:fillRect/>
          </a:stretch>
        </p:blipFill>
        <p:spPr>
          <a:xfrm>
            <a:off x="1077595" y="2087245"/>
            <a:ext cx="10037445" cy="13608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153150" y="2891790"/>
            <a:ext cx="798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48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83350" y="3575050"/>
            <a:ext cx="2984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总价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cs typeface="楷体" panose="02010609060101010101" charset="-122"/>
                <a:sym typeface="+mn-ea"/>
              </a:rPr>
              <a:t>÷</a:t>
            </a:r>
            <a:r>
              <a:rPr lang="zh-C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数量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=</a:t>
            </a:r>
            <a:r>
              <a:rPr lang="zh-CN" altLang="en-US" sz="2800" b="1">
                <a:solidFill>
                  <a:srgbClr val="0303E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单价</a:t>
            </a:r>
            <a:endParaRPr lang="zh-CN" altLang="en-US" sz="2800" b="1">
              <a:solidFill>
                <a:srgbClr val="0303E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29070" y="4280535"/>
            <a:ext cx="2984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总价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charset="-122"/>
                <a:cs typeface="楷体" panose="02010609060101010101" charset="-122"/>
                <a:sym typeface="+mn-ea"/>
              </a:rPr>
              <a:t>÷</a:t>
            </a:r>
            <a:r>
              <a:rPr lang="zh-CN" altLang="en-US" sz="2800" b="1">
                <a:solidFill>
                  <a:srgbClr val="0303E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单价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=</a:t>
            </a:r>
            <a:r>
              <a:rPr lang="zh-C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数量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05725" y="2905760"/>
            <a:ext cx="2984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303E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单价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×</a:t>
            </a:r>
            <a:r>
              <a:rPr lang="zh-C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数量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=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总价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96340" y="2905760"/>
            <a:ext cx="1449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纸杯蛋糕</a:t>
            </a:r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81935" y="2905760"/>
            <a:ext cx="1449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8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元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个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935605" y="2383790"/>
            <a:ext cx="1449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>
                <a:solidFill>
                  <a:srgbClr val="0303E1"/>
                </a:solidFill>
                <a:latin typeface="楷体" panose="02010609060101010101" charset="-122"/>
                <a:ea typeface="楷体" panose="02010609060101010101" charset="-122"/>
              </a:rPr>
              <a:t>单价</a:t>
            </a:r>
            <a:endParaRPr lang="zh-CN" sz="2800" b="1">
              <a:solidFill>
                <a:srgbClr val="0303E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37100" y="2905760"/>
            <a:ext cx="721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个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88840" y="2383790"/>
            <a:ext cx="1069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</a:rPr>
              <a:t>数量</a:t>
            </a:r>
            <a:endParaRPr lang="zh-CN" sz="28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109335" y="2383155"/>
            <a:ext cx="1069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总价</a:t>
            </a:r>
            <a:endParaRPr lang="zh-CN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831840" y="2883535"/>
            <a:ext cx="1801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元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602220" y="2359025"/>
            <a:ext cx="3489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我发现的数量关系</a:t>
            </a:r>
            <a:endParaRPr 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 rot="540000">
            <a:off x="11049635" y="2613025"/>
            <a:ext cx="840740" cy="7531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7200">
                <a:solidFill>
                  <a:srgbClr val="FF0000"/>
                </a:solidFill>
              </a:rPr>
              <a:t>？</a:t>
            </a:r>
            <a:endParaRPr lang="zh-CN" altLang="en-US" sz="7200">
              <a:solidFill>
                <a:srgbClr val="FF0000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336675" y="3587750"/>
            <a:ext cx="9918700" cy="1225550"/>
            <a:chOff x="2105" y="5650"/>
            <a:chExt cx="15620" cy="1930"/>
          </a:xfrm>
        </p:grpSpPr>
        <p:sp>
          <p:nvSpPr>
            <p:cNvPr id="29" name="文本框 28"/>
            <p:cNvSpPr txBox="1"/>
            <p:nvPr/>
          </p:nvSpPr>
          <p:spPr>
            <a:xfrm>
              <a:off x="2105" y="5650"/>
              <a:ext cx="1562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</a:rPr>
                <a:t>我还能想到的数量关系式有：</a:t>
              </a:r>
              <a:r>
                <a:rPr lang="zh-CN" altLang="en-US" sz="2800" u="sng"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en-US" altLang="zh-CN" sz="2800" u="sng">
                  <a:latin typeface="楷体" panose="02010609060101010101" charset="-122"/>
                  <a:ea typeface="楷体" panose="02010609060101010101" charset="-122"/>
                </a:rPr>
                <a:t>                          </a:t>
              </a:r>
              <a:endParaRPr lang="en-US" altLang="zh-CN" sz="2800" u="sng"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2" name="直接连接符 1"/>
            <p:cNvCxnSpPr>
              <a:stCxn id="29" idx="2"/>
            </p:cNvCxnSpPr>
            <p:nvPr/>
          </p:nvCxnSpPr>
          <p:spPr>
            <a:xfrm flipV="1">
              <a:off x="9916" y="6437"/>
              <a:ext cx="5288" cy="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9988" y="7546"/>
              <a:ext cx="5288" cy="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8" grpId="0"/>
      <p:bldP spid="30" grpId="0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2230"/>
            <a:ext cx="12193270" cy="6919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7230" y="175895"/>
            <a:ext cx="38455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糯米团简" panose="00020600040101010101" charset="-122"/>
                <a:ea typeface="汉仪糯米团简" panose="00020600040101010101" charset="-122"/>
              </a:rPr>
              <a:t>课堂延伸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49065" y="3670935"/>
            <a:ext cx="4423410" cy="191135"/>
            <a:chOff x="5814" y="4460"/>
            <a:chExt cx="6966" cy="301"/>
          </a:xfrm>
        </p:grpSpPr>
        <p:cxnSp>
          <p:nvCxnSpPr>
            <p:cNvPr id="3" name="直接连接符 5"/>
            <p:cNvCxnSpPr/>
            <p:nvPr/>
          </p:nvCxnSpPr>
          <p:spPr>
            <a:xfrm>
              <a:off x="5814" y="4473"/>
              <a:ext cx="0" cy="2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4"/>
            <p:cNvCxnSpPr/>
            <p:nvPr/>
          </p:nvCxnSpPr>
          <p:spPr>
            <a:xfrm flipV="1">
              <a:off x="5816" y="4728"/>
              <a:ext cx="6964" cy="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6"/>
            <p:cNvCxnSpPr/>
            <p:nvPr/>
          </p:nvCxnSpPr>
          <p:spPr>
            <a:xfrm>
              <a:off x="11362" y="4473"/>
              <a:ext cx="0" cy="2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"/>
            <p:cNvCxnSpPr/>
            <p:nvPr/>
          </p:nvCxnSpPr>
          <p:spPr>
            <a:xfrm>
              <a:off x="7168" y="4473"/>
              <a:ext cx="0" cy="2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8"/>
            <p:cNvCxnSpPr/>
            <p:nvPr/>
          </p:nvCxnSpPr>
          <p:spPr>
            <a:xfrm>
              <a:off x="8544" y="4467"/>
              <a:ext cx="0" cy="2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9"/>
            <p:cNvCxnSpPr/>
            <p:nvPr/>
          </p:nvCxnSpPr>
          <p:spPr>
            <a:xfrm>
              <a:off x="9945" y="4460"/>
              <a:ext cx="0" cy="2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1"/>
            <p:cNvCxnSpPr/>
            <p:nvPr/>
          </p:nvCxnSpPr>
          <p:spPr>
            <a:xfrm>
              <a:off x="12762" y="4491"/>
              <a:ext cx="0" cy="2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1551940" y="1665605"/>
            <a:ext cx="90887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小明从香山游玩回来，也画了一幅线段图，他根据图编了一道实际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问题，你猜猜他编的是怎样的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题？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右大括号 15"/>
          <p:cNvSpPr/>
          <p:nvPr/>
        </p:nvSpPr>
        <p:spPr>
          <a:xfrm rot="5400000">
            <a:off x="5978525" y="1905000"/>
            <a:ext cx="374015" cy="4415155"/>
          </a:xfrm>
          <a:prstGeom prst="rightBrace">
            <a:avLst/>
          </a:prstGeom>
          <a:noFill/>
          <a:ln w="1905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" name="右大括号 15"/>
          <p:cNvSpPr/>
          <p:nvPr/>
        </p:nvSpPr>
        <p:spPr>
          <a:xfrm rot="16200000">
            <a:off x="4238625" y="3068320"/>
            <a:ext cx="253365" cy="861695"/>
          </a:xfrm>
          <a:prstGeom prst="rightBrace">
            <a:avLst/>
          </a:prstGeom>
          <a:ln w="19050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78275" y="2927350"/>
            <a:ext cx="1492250" cy="352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每份数</a:t>
            </a:r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26125" y="4411980"/>
            <a:ext cx="1492250" cy="352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总数</a:t>
            </a:r>
            <a:endParaRPr lang="zh-CN" altLang="en-US" sz="24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0" grpId="0"/>
      <p:bldP spid="16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COMMONDATA" val="eyJoZGlkIjoiNzQ4MWZjNjQwNzVlYmExYjE3ZTZmY2NiYzQ3OGY3NDIifQ=="/>
  <p:tag name="KSO_WPP_MARK_KEY" val="0864ab0b-4289-4d1d-ac67-10a9d2f93c2b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</Words>
  <Application>WPS 演示</Application>
  <PresentationFormat>宽屏</PresentationFormat>
  <Paragraphs>120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宋体</vt:lpstr>
      <vt:lpstr>Wingdings</vt:lpstr>
      <vt:lpstr>Wingdings</vt:lpstr>
      <vt:lpstr>汉仪铸字葫芦娃简</vt:lpstr>
      <vt:lpstr>楷体</vt:lpstr>
      <vt:lpstr>汉仪糯米团简</vt:lpstr>
      <vt:lpstr>Times New Roman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红山楂</cp:lastModifiedBy>
  <cp:revision>184</cp:revision>
  <dcterms:created xsi:type="dcterms:W3CDTF">2019-06-19T02:08:00Z</dcterms:created>
  <dcterms:modified xsi:type="dcterms:W3CDTF">2022-11-24T12:27:36Z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A3D807686A8F4F39B734427347744CE6</vt:lpwstr>
  </property>
</Properties>
</file>