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8"/>
  </p:handoutMasterIdLst>
  <p:sldIdLst>
    <p:sldId id="390" r:id="rId4"/>
    <p:sldId id="545" r:id="rId6"/>
    <p:sldId id="351" r:id="rId7"/>
    <p:sldId id="503" r:id="rId8"/>
    <p:sldId id="367" r:id="rId9"/>
    <p:sldId id="368" r:id="rId10"/>
    <p:sldId id="376" r:id="rId11"/>
    <p:sldId id="379" r:id="rId12"/>
    <p:sldId id="381" r:id="rId13"/>
    <p:sldId id="605" r:id="rId14"/>
    <p:sldId id="383" r:id="rId15"/>
    <p:sldId id="386" r:id="rId16"/>
    <p:sldId id="621" r:id="rId17"/>
  </p:sldIdLst>
  <p:sldSz cx="12192000" cy="6858000"/>
  <p:notesSz cx="6858000" cy="9144000"/>
  <p:embeddedFontLst>
    <p:embeddedFont>
      <p:font typeface="千图小兔体-iFonts联名" panose="00000500000000000000" pitchFamily="2" charset="-122"/>
      <p:regular r:id="rId22"/>
    </p:embeddedFont>
    <p:embeddedFont>
      <p:font typeface="幼圆" panose="02010509060101010101" charset="-122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  <p:embeddedFont>
      <p:font typeface="字魂63号-泡泡体" panose="00000500000000000000" charset="-122"/>
      <p:regular r:id="rId28"/>
    </p:embeddedFont>
    <p:embeddedFont>
      <p:font typeface="等线" panose="0201060003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A0A1"/>
    <a:srgbClr val="904143"/>
    <a:srgbClr val="DCC3C4"/>
    <a:srgbClr val="FFF2CC"/>
    <a:srgbClr val="FFFFFF"/>
    <a:srgbClr val="C5E0B4"/>
    <a:srgbClr val="F5EFE1"/>
    <a:srgbClr val="DBEBC3"/>
    <a:srgbClr val="F7C8DC"/>
    <a:srgbClr val="FFD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301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2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4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D2321-92CB-44DC-A0EC-6AB5A40286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D6D93-4A43-479D-B461-1C360CB33D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D6D93-4A43-479D-B461-1C360CB33D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D6D93-4A43-479D-B461-1C360CB33D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D6D93-4A43-479D-B461-1C360CB33D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D6D93-4A43-479D-B461-1C360CB33D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D6D93-4A43-479D-B461-1C360CB33D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88C790B-6D30-47F7-9256-83F2DEFBEF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D949B5-30C1-4E60-89B3-66AF561219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3" name="圆角矩形 12"/>
          <p:cNvSpPr/>
          <p:nvPr userDrawn="1"/>
        </p:nvSpPr>
        <p:spPr>
          <a:xfrm>
            <a:off x="10119360" y="255270"/>
            <a:ext cx="1061720" cy="7577455"/>
          </a:xfrm>
          <a:prstGeom prst="roundRect">
            <a:avLst>
              <a:gd name="adj" fmla="val 31698"/>
            </a:avLst>
          </a:prstGeom>
          <a:solidFill>
            <a:srgbClr val="FFDE83"/>
          </a:solidFill>
          <a:ln w="38100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 userDrawn="1"/>
        </p:nvSpPr>
        <p:spPr>
          <a:xfrm>
            <a:off x="1252855" y="255270"/>
            <a:ext cx="9685655" cy="7577455"/>
          </a:xfrm>
          <a:prstGeom prst="roundRect">
            <a:avLst>
              <a:gd name="adj" fmla="val 4609"/>
            </a:avLst>
          </a:prstGeom>
          <a:solidFill>
            <a:schemeClr val="bg1"/>
          </a:solidFill>
          <a:ln w="38100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 userDrawn="1"/>
        </p:nvSpPr>
        <p:spPr>
          <a:xfrm>
            <a:off x="10119360" y="255270"/>
            <a:ext cx="1061720" cy="7577455"/>
          </a:xfrm>
          <a:prstGeom prst="roundRect">
            <a:avLst>
              <a:gd name="adj" fmla="val 31698"/>
            </a:avLst>
          </a:prstGeom>
          <a:solidFill>
            <a:srgbClr val="FFDE83"/>
          </a:solidFill>
          <a:ln w="38100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 userDrawn="1"/>
        </p:nvSpPr>
        <p:spPr>
          <a:xfrm>
            <a:off x="1252855" y="255270"/>
            <a:ext cx="9685655" cy="7577455"/>
          </a:xfrm>
          <a:prstGeom prst="roundRect">
            <a:avLst>
              <a:gd name="adj" fmla="val 4609"/>
            </a:avLst>
          </a:prstGeom>
          <a:solidFill>
            <a:schemeClr val="bg1"/>
          </a:solidFill>
          <a:ln w="38100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8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microsoft.com/office/2007/relationships/media" Target="file:///D:\work\2018&#24180;&#35780;&#35838;&#36873;&#20248;\&#35838;&#20214;\&#38899;&#20048;\&#24341;&#23376;.mp3" TargetMode="External"/><Relationship Id="rId3" Type="http://schemas.openxmlformats.org/officeDocument/2006/relationships/audio" Target="file:///D:\work\2018&#24180;&#35780;&#35838;&#36873;&#20248;\&#35838;&#20214;\&#38899;&#20048;\&#24341;&#23376;.mp3" TargetMode="Externa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8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jpeg"/><Relationship Id="rId3" Type="http://schemas.openxmlformats.org/officeDocument/2006/relationships/image" Target="../media/image8.png"/><Relationship Id="rId2" Type="http://schemas.microsoft.com/office/2007/relationships/media" Target="../media/media3.mp3"/><Relationship Id="rId10" Type="http://schemas.openxmlformats.org/officeDocument/2006/relationships/notesSlide" Target="../notesSlides/notesSlide4.xml"/><Relationship Id="rId1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311650" y="502920"/>
            <a:ext cx="3566160" cy="584835"/>
            <a:chOff x="6790" y="760"/>
            <a:chExt cx="5616" cy="921"/>
          </a:xfrm>
        </p:grpSpPr>
        <p:sp>
          <p:nvSpPr>
            <p:cNvPr id="7" name="矩形 6"/>
            <p:cNvSpPr/>
            <p:nvPr/>
          </p:nvSpPr>
          <p:spPr>
            <a:xfrm>
              <a:off x="7801" y="760"/>
              <a:ext cx="3713" cy="9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 defTabSz="1219200"/>
              <a:r>
                <a:rPr lang="zh-CN" altLang="zh-CN" sz="3200" b="1" dirty="0">
                  <a:solidFill>
                    <a:srgbClr val="6B0204"/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</a:rPr>
                <a:t>学习任务单</a:t>
              </a:r>
              <a:endParaRPr lang="zh-CN" altLang="zh-CN" sz="3200" b="1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790" y="944"/>
              <a:ext cx="660" cy="660"/>
              <a:chOff x="15651" y="854"/>
              <a:chExt cx="1331" cy="1331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5651" y="854"/>
                <a:ext cx="1331" cy="1331"/>
              </a:xfrm>
              <a:prstGeom prst="ellipse">
                <a:avLst/>
              </a:prstGeom>
              <a:solidFill>
                <a:srgbClr val="FFEC43"/>
              </a:solidFill>
              <a:ln w="47625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>
                <a:off x="15702" y="1299"/>
                <a:ext cx="1049" cy="818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1049" h="818">
                    <a:moveTo>
                      <a:pt x="18" y="0"/>
                    </a:moveTo>
                    <a:lnTo>
                      <a:pt x="18" y="2"/>
                    </a:lnTo>
                    <a:cubicBezTo>
                      <a:pt x="101" y="407"/>
                      <a:pt x="459" y="711"/>
                      <a:pt x="888" y="711"/>
                    </a:cubicBezTo>
                    <a:cubicBezTo>
                      <a:pt x="942" y="711"/>
                      <a:pt x="994" y="706"/>
                      <a:pt x="1045" y="697"/>
                    </a:cubicBezTo>
                    <a:lnTo>
                      <a:pt x="1049" y="697"/>
                    </a:lnTo>
                    <a:lnTo>
                      <a:pt x="1038" y="705"/>
                    </a:lnTo>
                    <a:cubicBezTo>
                      <a:pt x="931" y="776"/>
                      <a:pt x="803" y="818"/>
                      <a:pt x="666" y="818"/>
                    </a:cubicBezTo>
                    <a:cubicBezTo>
                      <a:pt x="298" y="818"/>
                      <a:pt x="0" y="520"/>
                      <a:pt x="0" y="153"/>
                    </a:cubicBezTo>
                    <a:cubicBezTo>
                      <a:pt x="0" y="101"/>
                      <a:pt x="6" y="51"/>
                      <a:pt x="17" y="2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C700"/>
              </a:solidFill>
              <a:ln w="222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" name="椭圆 2"/>
            <p:cNvSpPr/>
            <p:nvPr/>
          </p:nvSpPr>
          <p:spPr>
            <a:xfrm>
              <a:off x="12156" y="915"/>
              <a:ext cx="250" cy="250"/>
            </a:xfrm>
            <a:prstGeom prst="ellipse">
              <a:avLst/>
            </a:prstGeom>
            <a:solidFill>
              <a:srgbClr val="6B0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1649" y="1354"/>
              <a:ext cx="315" cy="315"/>
            </a:xfrm>
            <a:prstGeom prst="ellipse">
              <a:avLst/>
            </a:prstGeom>
            <a:solidFill>
              <a:srgbClr val="FFC700"/>
            </a:solidFill>
            <a:ln w="4445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7" name="图片 26" descr="11 (8)"/>
          <p:cNvPicPr>
            <a:picLocks noChangeAspect="1"/>
          </p:cNvPicPr>
          <p:nvPr userDrawn="1"/>
        </p:nvPicPr>
        <p:blipFill>
          <a:blip r:embed="rId1" cstate="email"/>
          <a:stretch>
            <a:fillRect/>
          </a:stretch>
        </p:blipFill>
        <p:spPr>
          <a:xfrm rot="5400000">
            <a:off x="-157157" y="2262481"/>
            <a:ext cx="3897053" cy="389692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771667" y="1637251"/>
            <a:ext cx="562896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defRPr>
            </a:lvl1pPr>
          </a:lstStyle>
          <a:p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认识民族打击乐器并能简单的演奏，感知打击乐器的魅力。</a:t>
            </a:r>
            <a:endParaRPr lang="zh-CN" altLang="en-US" sz="2400" dirty="0">
              <a:latin typeface="幼圆" panose="02010509060101010101" charset="-122"/>
              <a:ea typeface="幼圆" panose="02010509060101010101" charset="-122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771667" y="2899269"/>
            <a:ext cx="562896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defRPr>
            </a:lvl1pPr>
          </a:lstStyle>
          <a:p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能够通过模仿、律动、演奏等方式，体验和感受音乐作品中的音乐形象。</a:t>
            </a:r>
            <a:endParaRPr lang="zh-CN" altLang="en-US" sz="2400" dirty="0">
              <a:latin typeface="幼圆" panose="02010509060101010101" charset="-122"/>
              <a:ea typeface="幼圆" panose="02010509060101010101" charset="-122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771667" y="4267222"/>
            <a:ext cx="56289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defRPr>
            </a:lvl1pPr>
          </a:lstStyle>
          <a:p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能够听辨乐曲不同音乐主题。</a:t>
            </a:r>
            <a:endParaRPr lang="zh-CN" altLang="en-US" sz="2400" dirty="0">
              <a:latin typeface="幼圆" panose="02010509060101010101" charset="-122"/>
              <a:ea typeface="幼圆" panose="02010509060101010101" charset="-122"/>
              <a:sym typeface="+mn-lt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3853484" y="3892809"/>
            <a:ext cx="6387432" cy="0"/>
          </a:xfrm>
          <a:prstGeom prst="line">
            <a:avLst/>
          </a:prstGeom>
          <a:ln w="15875">
            <a:solidFill>
              <a:srgbClr val="6B020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853484" y="2668971"/>
            <a:ext cx="6387432" cy="0"/>
          </a:xfrm>
          <a:prstGeom prst="line">
            <a:avLst/>
          </a:prstGeom>
          <a:ln w="15875">
            <a:solidFill>
              <a:srgbClr val="6B020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3853484" y="5116647"/>
            <a:ext cx="6387432" cy="0"/>
          </a:xfrm>
          <a:prstGeom prst="line">
            <a:avLst/>
          </a:prstGeom>
          <a:ln w="15875">
            <a:solidFill>
              <a:srgbClr val="6B020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3853484" y="1671447"/>
            <a:ext cx="804530" cy="804557"/>
            <a:chOff x="15651" y="854"/>
            <a:chExt cx="1331" cy="1331"/>
          </a:xfrm>
        </p:grpSpPr>
        <p:sp>
          <p:nvSpPr>
            <p:cNvPr id="38" name="椭圆 37"/>
            <p:cNvSpPr/>
            <p:nvPr/>
          </p:nvSpPr>
          <p:spPr>
            <a:xfrm>
              <a:off x="15651" y="854"/>
              <a:ext cx="1331" cy="1331"/>
            </a:xfrm>
            <a:prstGeom prst="ellipse">
              <a:avLst/>
            </a:prstGeom>
            <a:solidFill>
              <a:srgbClr val="FFEC43"/>
            </a:solidFill>
            <a:ln w="73025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  <a:cs typeface="+mn-ea"/>
                  <a:sym typeface="+mn-lt"/>
                </a:rPr>
                <a:t>01</a:t>
              </a:r>
              <a:endPara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15702" y="1299"/>
              <a:ext cx="998" cy="818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49" h="818">
                  <a:moveTo>
                    <a:pt x="18" y="0"/>
                  </a:moveTo>
                  <a:lnTo>
                    <a:pt x="18" y="2"/>
                  </a:lnTo>
                  <a:cubicBezTo>
                    <a:pt x="101" y="407"/>
                    <a:pt x="459" y="711"/>
                    <a:pt x="888" y="711"/>
                  </a:cubicBezTo>
                  <a:cubicBezTo>
                    <a:pt x="942" y="711"/>
                    <a:pt x="994" y="706"/>
                    <a:pt x="1045" y="697"/>
                  </a:cubicBezTo>
                  <a:lnTo>
                    <a:pt x="1049" y="697"/>
                  </a:lnTo>
                  <a:lnTo>
                    <a:pt x="1038" y="705"/>
                  </a:lnTo>
                  <a:cubicBezTo>
                    <a:pt x="931" y="776"/>
                    <a:pt x="803" y="818"/>
                    <a:pt x="666" y="818"/>
                  </a:cubicBezTo>
                  <a:cubicBezTo>
                    <a:pt x="298" y="818"/>
                    <a:pt x="0" y="520"/>
                    <a:pt x="0" y="153"/>
                  </a:cubicBezTo>
                  <a:cubicBezTo>
                    <a:pt x="0" y="101"/>
                    <a:pt x="6" y="51"/>
                    <a:pt x="17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C700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853484" y="2899269"/>
            <a:ext cx="804530" cy="804557"/>
            <a:chOff x="15651" y="854"/>
            <a:chExt cx="1331" cy="1331"/>
          </a:xfrm>
        </p:grpSpPr>
        <p:sp>
          <p:nvSpPr>
            <p:cNvPr id="66" name="椭圆 65"/>
            <p:cNvSpPr/>
            <p:nvPr/>
          </p:nvSpPr>
          <p:spPr>
            <a:xfrm>
              <a:off x="15651" y="854"/>
              <a:ext cx="1331" cy="1331"/>
            </a:xfrm>
            <a:prstGeom prst="ellipse">
              <a:avLst/>
            </a:prstGeom>
            <a:solidFill>
              <a:srgbClr val="FFEC43"/>
            </a:solidFill>
            <a:ln w="73025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  <a:cs typeface="+mn-ea"/>
                  <a:sym typeface="+mn-lt"/>
                </a:rPr>
                <a:t>02</a:t>
              </a:r>
              <a:endPara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15702" y="1299"/>
              <a:ext cx="998" cy="818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49" h="818">
                  <a:moveTo>
                    <a:pt x="18" y="0"/>
                  </a:moveTo>
                  <a:lnTo>
                    <a:pt x="18" y="2"/>
                  </a:lnTo>
                  <a:cubicBezTo>
                    <a:pt x="101" y="407"/>
                    <a:pt x="459" y="711"/>
                    <a:pt x="888" y="711"/>
                  </a:cubicBezTo>
                  <a:cubicBezTo>
                    <a:pt x="942" y="711"/>
                    <a:pt x="994" y="706"/>
                    <a:pt x="1045" y="697"/>
                  </a:cubicBezTo>
                  <a:lnTo>
                    <a:pt x="1049" y="697"/>
                  </a:lnTo>
                  <a:lnTo>
                    <a:pt x="1038" y="705"/>
                  </a:lnTo>
                  <a:cubicBezTo>
                    <a:pt x="931" y="776"/>
                    <a:pt x="803" y="818"/>
                    <a:pt x="666" y="818"/>
                  </a:cubicBezTo>
                  <a:cubicBezTo>
                    <a:pt x="298" y="818"/>
                    <a:pt x="0" y="520"/>
                    <a:pt x="0" y="153"/>
                  </a:cubicBezTo>
                  <a:cubicBezTo>
                    <a:pt x="0" y="101"/>
                    <a:pt x="6" y="51"/>
                    <a:pt x="17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C700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53484" y="4127091"/>
            <a:ext cx="804530" cy="804557"/>
            <a:chOff x="4013198" y="4868309"/>
            <a:chExt cx="804530" cy="804557"/>
          </a:xfrm>
        </p:grpSpPr>
        <p:sp>
          <p:nvSpPr>
            <p:cNvPr id="69" name="椭圆 68"/>
            <p:cNvSpPr/>
            <p:nvPr/>
          </p:nvSpPr>
          <p:spPr>
            <a:xfrm>
              <a:off x="4013198" y="4868309"/>
              <a:ext cx="804530" cy="804557"/>
            </a:xfrm>
            <a:prstGeom prst="ellipse">
              <a:avLst/>
            </a:prstGeom>
            <a:solidFill>
              <a:srgbClr val="FFEC43"/>
            </a:solidFill>
            <a:ln w="73025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  <a:cs typeface="+mn-ea"/>
                  <a:sym typeface="+mn-lt"/>
                </a:rPr>
                <a:t>03</a:t>
              </a:r>
              <a:endPara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4044025" y="5137301"/>
              <a:ext cx="603246" cy="494461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49" h="818">
                  <a:moveTo>
                    <a:pt x="18" y="0"/>
                  </a:moveTo>
                  <a:lnTo>
                    <a:pt x="18" y="2"/>
                  </a:lnTo>
                  <a:cubicBezTo>
                    <a:pt x="101" y="407"/>
                    <a:pt x="459" y="711"/>
                    <a:pt x="888" y="711"/>
                  </a:cubicBezTo>
                  <a:cubicBezTo>
                    <a:pt x="942" y="711"/>
                    <a:pt x="994" y="706"/>
                    <a:pt x="1045" y="697"/>
                  </a:cubicBezTo>
                  <a:lnTo>
                    <a:pt x="1049" y="697"/>
                  </a:lnTo>
                  <a:lnTo>
                    <a:pt x="1038" y="705"/>
                  </a:lnTo>
                  <a:cubicBezTo>
                    <a:pt x="931" y="776"/>
                    <a:pt x="803" y="818"/>
                    <a:pt x="666" y="818"/>
                  </a:cubicBezTo>
                  <a:cubicBezTo>
                    <a:pt x="298" y="818"/>
                    <a:pt x="0" y="520"/>
                    <a:pt x="0" y="153"/>
                  </a:cubicBezTo>
                  <a:cubicBezTo>
                    <a:pt x="0" y="101"/>
                    <a:pt x="6" y="51"/>
                    <a:pt x="17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C700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771667" y="5504926"/>
            <a:ext cx="56289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defRPr>
            </a:lvl1pPr>
          </a:lstStyle>
          <a:p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能够复述故事情景，</a:t>
            </a:r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Arial" panose="020B0604020202020204" pitchFamily="34" charset="0"/>
              </a:rPr>
              <a:t>乐于参与和表现</a:t>
            </a:r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。</a:t>
            </a:r>
            <a:endParaRPr lang="zh-CN" altLang="en-US" sz="2400" dirty="0">
              <a:latin typeface="幼圆" panose="02010509060101010101" charset="-122"/>
              <a:ea typeface="幼圆" panose="02010509060101010101" charset="-122"/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853484" y="6340484"/>
            <a:ext cx="6387432" cy="0"/>
          </a:xfrm>
          <a:prstGeom prst="line">
            <a:avLst/>
          </a:prstGeom>
          <a:ln w="15875">
            <a:solidFill>
              <a:srgbClr val="6B020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3853484" y="5354912"/>
            <a:ext cx="804530" cy="804557"/>
            <a:chOff x="4013198" y="6162002"/>
            <a:chExt cx="804530" cy="804557"/>
          </a:xfrm>
        </p:grpSpPr>
        <p:sp>
          <p:nvSpPr>
            <p:cNvPr id="12" name="椭圆 11"/>
            <p:cNvSpPr/>
            <p:nvPr/>
          </p:nvSpPr>
          <p:spPr>
            <a:xfrm>
              <a:off x="4013198" y="6162002"/>
              <a:ext cx="804530" cy="804557"/>
            </a:xfrm>
            <a:prstGeom prst="ellipse">
              <a:avLst/>
            </a:prstGeom>
            <a:solidFill>
              <a:srgbClr val="FFEC43"/>
            </a:solidFill>
            <a:ln w="73025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  <a:cs typeface="+mn-ea"/>
                  <a:sym typeface="+mn-lt"/>
                </a:rPr>
                <a:t>04</a:t>
              </a:r>
              <a:endPara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3" name="任意多边形 69"/>
            <p:cNvSpPr/>
            <p:nvPr/>
          </p:nvSpPr>
          <p:spPr>
            <a:xfrm>
              <a:off x="4044025" y="6430994"/>
              <a:ext cx="603246" cy="494461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49" h="818">
                  <a:moveTo>
                    <a:pt x="18" y="0"/>
                  </a:moveTo>
                  <a:lnTo>
                    <a:pt x="18" y="2"/>
                  </a:lnTo>
                  <a:cubicBezTo>
                    <a:pt x="101" y="407"/>
                    <a:pt x="459" y="711"/>
                    <a:pt x="888" y="711"/>
                  </a:cubicBezTo>
                  <a:cubicBezTo>
                    <a:pt x="942" y="711"/>
                    <a:pt x="994" y="706"/>
                    <a:pt x="1045" y="697"/>
                  </a:cubicBezTo>
                  <a:lnTo>
                    <a:pt x="1049" y="697"/>
                  </a:lnTo>
                  <a:lnTo>
                    <a:pt x="1038" y="705"/>
                  </a:lnTo>
                  <a:cubicBezTo>
                    <a:pt x="931" y="776"/>
                    <a:pt x="803" y="818"/>
                    <a:pt x="666" y="818"/>
                  </a:cubicBezTo>
                  <a:cubicBezTo>
                    <a:pt x="298" y="818"/>
                    <a:pt x="0" y="520"/>
                    <a:pt x="0" y="153"/>
                  </a:cubicBezTo>
                  <a:cubicBezTo>
                    <a:pt x="0" y="101"/>
                    <a:pt x="6" y="51"/>
                    <a:pt x="17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C700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238" descr="听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5525" y="1198563"/>
            <a:ext cx="560388" cy="588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433966" y="3203895"/>
            <a:ext cx="2031325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indent="0" algn="ctr">
              <a:buFont typeface="Arial" panose="020B0604020202020204" pitchFamily="34" charset="0"/>
              <a:buNone/>
              <a:defRPr sz="3200">
                <a:solidFill>
                  <a:srgbClr val="6B0204"/>
                </a:solidFill>
                <a:latin typeface="幼圆" panose="02010509060101010101" charset="-122"/>
                <a:ea typeface="幼圆" panose="02010509060101010101" charset="-122"/>
              </a:defRPr>
            </a:lvl1pPr>
          </a:lstStyle>
          <a:p>
            <a:r>
              <a:rPr lang="zh-CN" altLang="en-US" sz="1800" dirty="0"/>
              <a:t>安志顺 曲</a:t>
            </a:r>
            <a:endParaRPr lang="zh-CN" altLang="en-US" sz="1800" dirty="0"/>
          </a:p>
        </p:txBody>
      </p:sp>
      <p:sp>
        <p:nvSpPr>
          <p:cNvPr id="25610" name="文本框 4"/>
          <p:cNvSpPr txBox="1"/>
          <p:nvPr/>
        </p:nvSpPr>
        <p:spPr>
          <a:xfrm>
            <a:off x="2856230" y="6315710"/>
            <a:ext cx="78060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zh-CN" altLang="en-US" sz="2800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pic>
        <p:nvPicPr>
          <p:cNvPr id="3" name="图片 2" descr="timg?image&amp;quality=80&amp;size=b9999_10000&amp;sec=1524471617&amp;di=8ef375ad54002055a00047f254ec4684&amp;imgtype=jpg&amp;er=1&amp;src=http%3A%2F%2Fww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10" y="3874136"/>
            <a:ext cx="9136380" cy="2667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6294" y="541658"/>
            <a:ext cx="5059411" cy="1011946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 defTabSz="1219200"/>
            <a:r>
              <a:rPr lang="zh-CN" altLang="en-US" sz="8000" b="1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宋体" panose="02010600030101010101" pitchFamily="2" charset="-122"/>
                <a:sym typeface="Calibri" panose="020F0502020204030204" charset="0"/>
              </a:rPr>
              <a:t>鸭子拌嘴</a:t>
            </a:r>
            <a:endParaRPr lang="zh-CN" altLang="en-US" sz="8000" b="1" dirty="0"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6294" y="2031490"/>
            <a:ext cx="5059411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6B0204"/>
                </a:solidFill>
                <a:latin typeface="幼圆" panose="02010509060101010101" charset="-122"/>
                <a:ea typeface="幼圆" panose="02010509060101010101" charset="-122"/>
              </a:defRPr>
            </a:lvl1pPr>
          </a:lstStyle>
          <a:p>
            <a:pPr marL="0" indent="0" algn="ctr">
              <a:buNone/>
            </a:pPr>
            <a:r>
              <a:rPr lang="zh-CN" altLang="en-US" sz="3200" dirty="0">
                <a:sym typeface="Calibri" panose="020F0502020204030204" charset="0"/>
              </a:rPr>
              <a:t>打击乐合奏</a:t>
            </a:r>
            <a:endParaRPr lang="zh-CN" altLang="en-US" sz="3200" dirty="0">
              <a:sym typeface="Calibri" panose="020F050202020403020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6129933" y="820346"/>
            <a:ext cx="2600665" cy="2421208"/>
            <a:chOff x="6129933" y="820346"/>
            <a:chExt cx="2600665" cy="2421208"/>
          </a:xfrm>
        </p:grpSpPr>
        <p:sp>
          <p:nvSpPr>
            <p:cNvPr id="14" name="形状201"/>
            <p:cNvSpPr/>
            <p:nvPr/>
          </p:nvSpPr>
          <p:spPr>
            <a:xfrm>
              <a:off x="6129933" y="820346"/>
              <a:ext cx="2600665" cy="2421208"/>
            </a:xfrm>
            <a:custGeom>
              <a:avLst/>
              <a:gdLst>
                <a:gd name="connsiteX0" fmla="*/ 9215 w 9487"/>
                <a:gd name="connsiteY0" fmla="*/ 2129 h 9279"/>
                <a:gd name="connsiteX1" fmla="*/ 9487 w 9487"/>
                <a:gd name="connsiteY1" fmla="*/ 7860 h 9279"/>
                <a:gd name="connsiteX2" fmla="*/ 2604 w 9487"/>
                <a:gd name="connsiteY2" fmla="*/ 9279 h 9279"/>
                <a:gd name="connsiteX3" fmla="*/ 0 w 9487"/>
                <a:gd name="connsiteY3" fmla="*/ 3898 h 9279"/>
                <a:gd name="connsiteX4" fmla="*/ 4182 w 9487"/>
                <a:gd name="connsiteY4" fmla="*/ 0 h 9279"/>
                <a:gd name="connsiteX5" fmla="*/ 9215 w 9487"/>
                <a:gd name="connsiteY5" fmla="*/ 2129 h 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0" t="0" r="r" b="b"/>
              <a:pathLst>
                <a:path w="9487" h="9279" extrusionOk="0">
                  <a:moveTo>
                    <a:pt x="9215" y="2129"/>
                  </a:moveTo>
                  <a:cubicBezTo>
                    <a:pt x="9026" y="4231"/>
                    <a:pt x="9159" y="5676"/>
                    <a:pt x="9487" y="7860"/>
                  </a:cubicBezTo>
                  <a:cubicBezTo>
                    <a:pt x="6181" y="8187"/>
                    <a:pt x="4537" y="8187"/>
                    <a:pt x="2604" y="9279"/>
                  </a:cubicBezTo>
                  <a:cubicBezTo>
                    <a:pt x="2070" y="6565"/>
                    <a:pt x="1577" y="5565"/>
                    <a:pt x="0" y="3898"/>
                  </a:cubicBezTo>
                  <a:cubicBezTo>
                    <a:pt x="2377" y="2942"/>
                    <a:pt x="2888" y="1853"/>
                    <a:pt x="4182" y="0"/>
                  </a:cubicBezTo>
                  <a:cubicBezTo>
                    <a:pt x="6915" y="1298"/>
                    <a:pt x="7178" y="1720"/>
                    <a:pt x="9215" y="2129"/>
                  </a:cubicBezTo>
                  <a:close/>
                </a:path>
              </a:pathLst>
            </a:custGeom>
            <a:solidFill>
              <a:srgbClr val="FFDE83"/>
            </a:solidFill>
            <a:ln w="381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417361" y="1557949"/>
              <a:ext cx="2031326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002060"/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</a:rPr>
                <a:t>安志顺</a:t>
              </a:r>
              <a:endParaRPr lang="zh-CN" altLang="en-US" sz="4000" dirty="0">
                <a:solidFill>
                  <a:srgbClr val="002060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endParaRPr>
            </a:p>
          </p:txBody>
        </p:sp>
      </p:grpSp>
      <p:pic>
        <p:nvPicPr>
          <p:cNvPr id="5" name="图片 4" descr="11 (8)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 rot="5400000">
            <a:off x="7456645" y="1034005"/>
            <a:ext cx="5308921" cy="53089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1216" r="17892"/>
          <a:stretch>
            <a:fillRect/>
          </a:stretch>
        </p:blipFill>
        <p:spPr>
          <a:xfrm>
            <a:off x="7969799" y="1720732"/>
            <a:ext cx="3243329" cy="3243329"/>
          </a:xfrm>
          <a:custGeom>
            <a:avLst/>
            <a:gdLst>
              <a:gd name="connsiteX0" fmla="*/ 1364366 w 2728732"/>
              <a:gd name="connsiteY0" fmla="*/ 0 h 2728732"/>
              <a:gd name="connsiteX1" fmla="*/ 2728732 w 2728732"/>
              <a:gd name="connsiteY1" fmla="*/ 1364366 h 2728732"/>
              <a:gd name="connsiteX2" fmla="*/ 1364366 w 2728732"/>
              <a:gd name="connsiteY2" fmla="*/ 2728732 h 2728732"/>
              <a:gd name="connsiteX3" fmla="*/ 0 w 2728732"/>
              <a:gd name="connsiteY3" fmla="*/ 1364366 h 2728732"/>
              <a:gd name="connsiteX4" fmla="*/ 1364366 w 2728732"/>
              <a:gd name="connsiteY4" fmla="*/ 0 h 272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8732" h="2728732">
                <a:moveTo>
                  <a:pt x="1364366" y="0"/>
                </a:moveTo>
                <a:cubicBezTo>
                  <a:pt x="2117885" y="0"/>
                  <a:pt x="2728732" y="610847"/>
                  <a:pt x="2728732" y="1364366"/>
                </a:cubicBezTo>
                <a:cubicBezTo>
                  <a:pt x="2728732" y="2117885"/>
                  <a:pt x="2117885" y="2728732"/>
                  <a:pt x="1364366" y="2728732"/>
                </a:cubicBezTo>
                <a:cubicBezTo>
                  <a:pt x="610847" y="2728732"/>
                  <a:pt x="0" y="2117885"/>
                  <a:pt x="0" y="1364366"/>
                </a:cubicBezTo>
                <a:cubicBezTo>
                  <a:pt x="0" y="610847"/>
                  <a:pt x="610847" y="0"/>
                  <a:pt x="1364366" y="0"/>
                </a:cubicBezTo>
                <a:close/>
              </a:path>
            </a:pathLst>
          </a:custGeom>
        </p:spPr>
      </p:pic>
      <p:sp>
        <p:nvSpPr>
          <p:cNvPr id="10" name="矩形 9"/>
          <p:cNvSpPr/>
          <p:nvPr/>
        </p:nvSpPr>
        <p:spPr>
          <a:xfrm>
            <a:off x="1977339" y="722405"/>
            <a:ext cx="203132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rPr>
              <a:t>作者介绍</a:t>
            </a:r>
            <a:endParaRPr lang="zh-CN" altLang="en-US" sz="3600" b="1" dirty="0"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84413" y="2490655"/>
            <a:ext cx="39179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6B0204"/>
                </a:solidFill>
                <a:latin typeface="幼圆" panose="02010509060101010101" charset="-122"/>
                <a:ea typeface="幼圆" panose="02010509060101010101" charset="-122"/>
              </a:rPr>
              <a:t>当代打击乐大师</a:t>
            </a:r>
            <a:endParaRPr lang="en-US" altLang="zh-CN" sz="2800" dirty="0">
              <a:solidFill>
                <a:srgbClr val="6B0204"/>
              </a:solidFill>
              <a:latin typeface="幼圆" panose="02010509060101010101" charset="-122"/>
              <a:ea typeface="幼圆" panose="02010509060101010101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6B0204"/>
                </a:solidFill>
                <a:latin typeface="幼圆" panose="02010509060101010101" charset="-122"/>
                <a:ea typeface="幼圆" panose="02010509060101010101" charset="-122"/>
              </a:rPr>
              <a:t>作曲家</a:t>
            </a:r>
            <a:endParaRPr lang="en-US" altLang="zh-CN" sz="2800" dirty="0">
              <a:solidFill>
                <a:srgbClr val="6B0204"/>
              </a:solidFill>
              <a:latin typeface="幼圆" panose="02010509060101010101" charset="-122"/>
              <a:ea typeface="幼圆" panose="02010509060101010101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6B0204"/>
                </a:solidFill>
                <a:latin typeface="幼圆" panose="02010509060101010101" charset="-122"/>
                <a:ea typeface="幼圆" panose="02010509060101010101" charset="-122"/>
              </a:rPr>
              <a:t>演奏家</a:t>
            </a:r>
            <a:endParaRPr lang="en-US" altLang="zh-CN" sz="2800" dirty="0">
              <a:solidFill>
                <a:srgbClr val="6B0204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84412" y="5181488"/>
            <a:ext cx="56706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defRPr>
            </a:lvl1pPr>
          </a:lstStyle>
          <a:p>
            <a:r>
              <a:rPr lang="zh-CN" altLang="en-US" dirty="0"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意大利音乐家维拉德赞安</a:t>
            </a:r>
            <a:r>
              <a:rPr lang="zh-CN" altLang="en-US" dirty="0"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ea"/>
              </a:rPr>
              <a:t>志</a:t>
            </a:r>
            <a:r>
              <a:rPr lang="zh-CN" altLang="en-US" dirty="0"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顺为</a:t>
            </a:r>
            <a:r>
              <a:rPr lang="en-US" altLang="zh-CN" dirty="0"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“</a:t>
            </a:r>
            <a:r>
              <a:rPr lang="zh-CN" altLang="en-US" dirty="0"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中国打击乐方面的贝多芬</a:t>
            </a:r>
            <a:r>
              <a:rPr lang="en-US" altLang="zh-CN" dirty="0"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”</a:t>
            </a:r>
            <a:endParaRPr lang="zh-CN" altLang="en-US" dirty="0"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084413" y="4041843"/>
            <a:ext cx="4640478" cy="973451"/>
            <a:chOff x="2084413" y="4041843"/>
            <a:chExt cx="4640478" cy="973451"/>
          </a:xfrm>
        </p:grpSpPr>
        <p:sp>
          <p:nvSpPr>
            <p:cNvPr id="16" name="右箭头 8"/>
            <p:cNvSpPr/>
            <p:nvPr/>
          </p:nvSpPr>
          <p:spPr>
            <a:xfrm>
              <a:off x="2084413" y="4041843"/>
              <a:ext cx="4640478" cy="973451"/>
            </a:xfrm>
            <a:prstGeom prst="rightArrow">
              <a:avLst/>
            </a:prstGeom>
            <a:solidFill>
              <a:srgbClr val="FFD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B0204"/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283299" y="4229385"/>
              <a:ext cx="3917950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800" b="1" dirty="0">
                  <a:solidFill>
                    <a:srgbClr val="6B0204"/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</a:rPr>
                <a:t>代表作品：</a:t>
              </a:r>
              <a:r>
                <a:rPr lang="en-US" altLang="zh-CN" sz="2800" b="1" dirty="0">
                  <a:solidFill>
                    <a:srgbClr val="6B0204"/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</a:rPr>
                <a:t>《</a:t>
              </a:r>
              <a:r>
                <a:rPr lang="zh-CN" altLang="en-US" sz="2800" b="1" dirty="0">
                  <a:solidFill>
                    <a:srgbClr val="6B0204"/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</a:rPr>
                <a:t>老虎磨牙</a:t>
              </a:r>
              <a:r>
                <a:rPr lang="en-US" altLang="zh-CN" sz="2800" b="1" dirty="0">
                  <a:solidFill>
                    <a:srgbClr val="6B0204"/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</a:rPr>
                <a:t>》</a:t>
              </a:r>
              <a:endParaRPr lang="zh-CN" altLang="en-US" sz="2800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008755" y="1613535"/>
            <a:ext cx="21202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sz="2800" b="1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rPr>
              <a:t>中国鼓王</a:t>
            </a:r>
            <a:endParaRPr lang="zh-CN" sz="2800" dirty="0"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311650" y="502920"/>
            <a:ext cx="3566160" cy="583565"/>
            <a:chOff x="6790" y="760"/>
            <a:chExt cx="5616" cy="919"/>
          </a:xfrm>
        </p:grpSpPr>
        <p:sp>
          <p:nvSpPr>
            <p:cNvPr id="7" name="矩形 6"/>
            <p:cNvSpPr/>
            <p:nvPr/>
          </p:nvSpPr>
          <p:spPr>
            <a:xfrm>
              <a:off x="7984" y="760"/>
              <a:ext cx="3347" cy="91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 defTabSz="1219200"/>
              <a:r>
                <a:rPr lang="zh-CN" altLang="en-US" sz="3200" b="1" dirty="0">
                  <a:solidFill>
                    <a:srgbClr val="6B0204"/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</a:rPr>
                <a:t>学习评价</a:t>
              </a:r>
              <a:endParaRPr lang="zh-CN" altLang="en-US" sz="3200" b="1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790" y="944"/>
              <a:ext cx="660" cy="660"/>
              <a:chOff x="15651" y="854"/>
              <a:chExt cx="1331" cy="1331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5651" y="854"/>
                <a:ext cx="1331" cy="1331"/>
              </a:xfrm>
              <a:prstGeom prst="ellipse">
                <a:avLst/>
              </a:prstGeom>
              <a:solidFill>
                <a:srgbClr val="FFEC43"/>
              </a:solidFill>
              <a:ln w="47625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>
                <a:off x="15702" y="1299"/>
                <a:ext cx="1049" cy="818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1049" h="818">
                    <a:moveTo>
                      <a:pt x="18" y="0"/>
                    </a:moveTo>
                    <a:lnTo>
                      <a:pt x="18" y="2"/>
                    </a:lnTo>
                    <a:cubicBezTo>
                      <a:pt x="101" y="407"/>
                      <a:pt x="459" y="711"/>
                      <a:pt x="888" y="711"/>
                    </a:cubicBezTo>
                    <a:cubicBezTo>
                      <a:pt x="942" y="711"/>
                      <a:pt x="994" y="706"/>
                      <a:pt x="1045" y="697"/>
                    </a:cubicBezTo>
                    <a:lnTo>
                      <a:pt x="1049" y="697"/>
                    </a:lnTo>
                    <a:lnTo>
                      <a:pt x="1038" y="705"/>
                    </a:lnTo>
                    <a:cubicBezTo>
                      <a:pt x="931" y="776"/>
                      <a:pt x="803" y="818"/>
                      <a:pt x="666" y="818"/>
                    </a:cubicBezTo>
                    <a:cubicBezTo>
                      <a:pt x="298" y="818"/>
                      <a:pt x="0" y="520"/>
                      <a:pt x="0" y="153"/>
                    </a:cubicBezTo>
                    <a:cubicBezTo>
                      <a:pt x="0" y="101"/>
                      <a:pt x="6" y="51"/>
                      <a:pt x="17" y="2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C700"/>
              </a:solidFill>
              <a:ln w="222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" name="椭圆 2"/>
            <p:cNvSpPr/>
            <p:nvPr/>
          </p:nvSpPr>
          <p:spPr>
            <a:xfrm>
              <a:off x="12156" y="915"/>
              <a:ext cx="250" cy="250"/>
            </a:xfrm>
            <a:prstGeom prst="ellipse">
              <a:avLst/>
            </a:prstGeom>
            <a:solidFill>
              <a:srgbClr val="6B0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1649" y="1354"/>
              <a:ext cx="315" cy="315"/>
            </a:xfrm>
            <a:prstGeom prst="ellipse">
              <a:avLst/>
            </a:prstGeom>
            <a:solidFill>
              <a:srgbClr val="FFC700"/>
            </a:solidFill>
            <a:ln w="4445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2688224" y="1637251"/>
            <a:ext cx="56289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defRPr>
            </a:lvl1pPr>
          </a:lstStyle>
          <a:p>
            <a:pPr marL="0" indent="0">
              <a:buNone/>
            </a:pPr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连一连，小朋友你认识这些乐器吗？</a:t>
            </a:r>
            <a:endParaRPr lang="zh-CN" altLang="en-US" sz="2400" dirty="0">
              <a:latin typeface="幼圆" panose="02010509060101010101" charset="-122"/>
              <a:ea typeface="幼圆" panose="02010509060101010101" charset="-122"/>
              <a:sym typeface="+mn-lt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770041" y="1671447"/>
            <a:ext cx="533321" cy="533339"/>
            <a:chOff x="15651" y="854"/>
            <a:chExt cx="1331" cy="1331"/>
          </a:xfrm>
        </p:grpSpPr>
        <p:sp>
          <p:nvSpPr>
            <p:cNvPr id="38" name="椭圆 37"/>
            <p:cNvSpPr/>
            <p:nvPr/>
          </p:nvSpPr>
          <p:spPr>
            <a:xfrm>
              <a:off x="15651" y="854"/>
              <a:ext cx="1331" cy="1331"/>
            </a:xfrm>
            <a:prstGeom prst="ellipse">
              <a:avLst/>
            </a:prstGeom>
            <a:solidFill>
              <a:srgbClr val="FFEC43"/>
            </a:solidFill>
            <a:ln w="73025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  <a:cs typeface="+mn-ea"/>
                  <a:sym typeface="+mn-lt"/>
                </a:rPr>
                <a:t>1</a:t>
              </a:r>
              <a:endPara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15702" y="1299"/>
              <a:ext cx="998" cy="818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49" h="818">
                  <a:moveTo>
                    <a:pt x="18" y="0"/>
                  </a:moveTo>
                  <a:lnTo>
                    <a:pt x="18" y="2"/>
                  </a:lnTo>
                  <a:cubicBezTo>
                    <a:pt x="101" y="407"/>
                    <a:pt x="459" y="711"/>
                    <a:pt x="888" y="711"/>
                  </a:cubicBezTo>
                  <a:cubicBezTo>
                    <a:pt x="942" y="711"/>
                    <a:pt x="994" y="706"/>
                    <a:pt x="1045" y="697"/>
                  </a:cubicBezTo>
                  <a:lnTo>
                    <a:pt x="1049" y="697"/>
                  </a:lnTo>
                  <a:lnTo>
                    <a:pt x="1038" y="705"/>
                  </a:lnTo>
                  <a:cubicBezTo>
                    <a:pt x="931" y="776"/>
                    <a:pt x="803" y="818"/>
                    <a:pt x="666" y="818"/>
                  </a:cubicBezTo>
                  <a:cubicBezTo>
                    <a:pt x="298" y="818"/>
                    <a:pt x="0" y="520"/>
                    <a:pt x="0" y="153"/>
                  </a:cubicBezTo>
                  <a:cubicBezTo>
                    <a:pt x="0" y="101"/>
                    <a:pt x="6" y="51"/>
                    <a:pt x="17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C700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图片 17" descr="QQ图片2018041420143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93786" y="2419412"/>
            <a:ext cx="1273863" cy="74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6" descr="775138428_1915348606_310x3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0843" y="2419413"/>
            <a:ext cx="717175" cy="71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7" descr="QQ图片2018041712303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7006" y="2394026"/>
            <a:ext cx="1247793" cy="8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图片 1" descr="水镲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7193" y="2373650"/>
            <a:ext cx="1037218" cy="88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图片 2" descr="小钹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1797" y="2360142"/>
            <a:ext cx="956408" cy="76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图片 25" descr="钹"/>
          <p:cNvPicPr>
            <a:picLocks noChangeAspect="1"/>
          </p:cNvPicPr>
          <p:nvPr/>
        </p:nvPicPr>
        <p:blipFill>
          <a:blip r:embed="rId6" cstate="print"/>
          <a:srcRect l="5313" t="12649" r="4661" b="6014"/>
          <a:stretch>
            <a:fillRect/>
          </a:stretch>
        </p:blipFill>
        <p:spPr>
          <a:xfrm>
            <a:off x="4693399" y="2407802"/>
            <a:ext cx="1078456" cy="646453"/>
          </a:xfrm>
          <a:custGeom>
            <a:avLst/>
            <a:gdLst>
              <a:gd name="connsiteX0" fmla="*/ 2447247 w 4179101"/>
              <a:gd name="connsiteY0" fmla="*/ 60724 h 3471258"/>
              <a:gd name="connsiteX1" fmla="*/ 2376335 w 4179101"/>
              <a:gd name="connsiteY1" fmla="*/ 62233 h 3471258"/>
              <a:gd name="connsiteX2" fmla="*/ 2055660 w 4179101"/>
              <a:gd name="connsiteY2" fmla="*/ 274323 h 3471258"/>
              <a:gd name="connsiteX3" fmla="*/ 2731935 w 4179101"/>
              <a:gd name="connsiteY3" fmla="*/ 289563 h 3471258"/>
              <a:gd name="connsiteX4" fmla="*/ 2447247 w 4179101"/>
              <a:gd name="connsiteY4" fmla="*/ 60724 h 3471258"/>
              <a:gd name="connsiteX5" fmla="*/ 2462060 w 4179101"/>
              <a:gd name="connsiteY5" fmla="*/ 4 h 3471258"/>
              <a:gd name="connsiteX6" fmla="*/ 2822740 w 4179101"/>
              <a:gd name="connsiteY6" fmla="*/ 299724 h 3471258"/>
              <a:gd name="connsiteX7" fmla="*/ 4179100 w 4179101"/>
              <a:gd name="connsiteY7" fmla="*/ 1407164 h 3471258"/>
              <a:gd name="connsiteX8" fmla="*/ 3132620 w 4179101"/>
              <a:gd name="connsiteY8" fmla="*/ 2362204 h 3471258"/>
              <a:gd name="connsiteX9" fmla="*/ 1801660 w 4179101"/>
              <a:gd name="connsiteY9" fmla="*/ 3454404 h 3471258"/>
              <a:gd name="connsiteX10" fmla="*/ 33820 w 4179101"/>
              <a:gd name="connsiteY10" fmla="*/ 2534924 h 3471258"/>
              <a:gd name="connsiteX11" fmla="*/ 1126020 w 4179101"/>
              <a:gd name="connsiteY11" fmla="*/ 1031244 h 3471258"/>
              <a:gd name="connsiteX12" fmla="*/ 1959140 w 4179101"/>
              <a:gd name="connsiteY12" fmla="*/ 304804 h 3471258"/>
              <a:gd name="connsiteX13" fmla="*/ 2462060 w 4179101"/>
              <a:gd name="connsiteY13" fmla="*/ 4 h 347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79101" h="3471258">
                <a:moveTo>
                  <a:pt x="2447247" y="60724"/>
                </a:moveTo>
                <a:cubicBezTo>
                  <a:pt x="2424059" y="58225"/>
                  <a:pt x="2400306" y="58502"/>
                  <a:pt x="2376335" y="62233"/>
                </a:cubicBezTo>
                <a:cubicBezTo>
                  <a:pt x="2188375" y="76838"/>
                  <a:pt x="2095454" y="227545"/>
                  <a:pt x="2055660" y="274323"/>
                </a:cubicBezTo>
                <a:cubicBezTo>
                  <a:pt x="2173981" y="256331"/>
                  <a:pt x="2536990" y="243208"/>
                  <a:pt x="2731935" y="289563"/>
                </a:cubicBezTo>
                <a:cubicBezTo>
                  <a:pt x="2744159" y="231778"/>
                  <a:pt x="2609559" y="78217"/>
                  <a:pt x="2447247" y="60724"/>
                </a:cubicBezTo>
                <a:close/>
                <a:moveTo>
                  <a:pt x="2462060" y="4"/>
                </a:moveTo>
                <a:cubicBezTo>
                  <a:pt x="2605993" y="-843"/>
                  <a:pt x="2775327" y="161717"/>
                  <a:pt x="2822740" y="299724"/>
                </a:cubicBezTo>
                <a:cubicBezTo>
                  <a:pt x="2880313" y="305651"/>
                  <a:pt x="3969973" y="524937"/>
                  <a:pt x="4179100" y="1407164"/>
                </a:cubicBezTo>
                <a:cubicBezTo>
                  <a:pt x="4179947" y="1913471"/>
                  <a:pt x="3859060" y="2290237"/>
                  <a:pt x="3132620" y="2362204"/>
                </a:cubicBezTo>
                <a:cubicBezTo>
                  <a:pt x="3076740" y="2535771"/>
                  <a:pt x="2948047" y="3207177"/>
                  <a:pt x="1801660" y="3454404"/>
                </a:cubicBezTo>
                <a:cubicBezTo>
                  <a:pt x="1254713" y="3513671"/>
                  <a:pt x="410587" y="3462024"/>
                  <a:pt x="33820" y="2534924"/>
                </a:cubicBezTo>
                <a:cubicBezTo>
                  <a:pt x="-78787" y="2131064"/>
                  <a:pt x="43133" y="1387691"/>
                  <a:pt x="1126020" y="1031244"/>
                </a:cubicBezTo>
                <a:cubicBezTo>
                  <a:pt x="1162427" y="735757"/>
                  <a:pt x="1468920" y="392857"/>
                  <a:pt x="1959140" y="304804"/>
                </a:cubicBezTo>
                <a:cubicBezTo>
                  <a:pt x="2058200" y="171031"/>
                  <a:pt x="2114927" y="851"/>
                  <a:pt x="2462060" y="4"/>
                </a:cubicBezTo>
                <a:close/>
              </a:path>
            </a:pathLst>
          </a:cu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33" name="矩形 32"/>
          <p:cNvSpPr/>
          <p:nvPr/>
        </p:nvSpPr>
        <p:spPr>
          <a:xfrm>
            <a:off x="6375035" y="3563040"/>
            <a:ext cx="690880" cy="39878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木鱼</a:t>
            </a:r>
            <a:endParaRPr lang="zh-CN" altLang="en-US" sz="20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805654" y="3539545"/>
            <a:ext cx="690880" cy="39878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大锣</a:t>
            </a:r>
            <a:endParaRPr lang="zh-CN" altLang="en-US" sz="20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861868" y="3563040"/>
            <a:ext cx="690880" cy="39878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云锣</a:t>
            </a:r>
            <a:endParaRPr lang="zh-CN" altLang="en-US" sz="20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790476" y="3563040"/>
            <a:ext cx="699050" cy="3987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水镲</a:t>
            </a:r>
            <a:endParaRPr lang="zh-CN" altLang="en-US" sz="20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305067" y="3563040"/>
            <a:ext cx="737886" cy="3987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小钹</a:t>
            </a:r>
            <a:endParaRPr lang="zh-CN" altLang="en-US" sz="20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398000" y="3563040"/>
            <a:ext cx="1022992" cy="3987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  <a:sym typeface="+mn-ea"/>
              </a:rPr>
              <a:t>圪塔钹</a:t>
            </a:r>
            <a:endParaRPr lang="zh-CN" altLang="en-US" sz="20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618374" y="4417170"/>
            <a:ext cx="7173406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defRPr>
            </a:lvl1pPr>
          </a:lstStyle>
          <a:p>
            <a:pPr marL="0" indent="0">
              <a:buNone/>
            </a:pPr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小朋友你知道</a:t>
            </a:r>
            <a:r>
              <a:rPr lang="en-US" altLang="zh-CN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《</a:t>
            </a:r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鸭子拌嘴</a:t>
            </a:r>
            <a:r>
              <a:rPr lang="en-US" altLang="zh-CN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》</a:t>
            </a:r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的音乐主题吗？</a:t>
            </a:r>
            <a:endParaRPr lang="zh-CN" altLang="en-US" sz="2400" dirty="0">
              <a:latin typeface="幼圆" panose="02010509060101010101" charset="-122"/>
              <a:ea typeface="幼圆" panose="02010509060101010101" charset="-122"/>
              <a:sym typeface="+mn-lt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770041" y="4398755"/>
            <a:ext cx="533321" cy="533339"/>
            <a:chOff x="15651" y="854"/>
            <a:chExt cx="1331" cy="1331"/>
          </a:xfrm>
        </p:grpSpPr>
        <p:sp>
          <p:nvSpPr>
            <p:cNvPr id="47" name="椭圆 46"/>
            <p:cNvSpPr/>
            <p:nvPr/>
          </p:nvSpPr>
          <p:spPr>
            <a:xfrm>
              <a:off x="15651" y="854"/>
              <a:ext cx="1331" cy="1331"/>
            </a:xfrm>
            <a:prstGeom prst="ellipse">
              <a:avLst/>
            </a:prstGeom>
            <a:solidFill>
              <a:srgbClr val="FFEC43"/>
            </a:solidFill>
            <a:ln w="73025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  <a:cs typeface="+mn-ea"/>
                  <a:sym typeface="+mn-lt"/>
                </a:rPr>
                <a:t>2</a:t>
              </a:r>
              <a:endPara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8" name="任意多边形 38"/>
            <p:cNvSpPr/>
            <p:nvPr/>
          </p:nvSpPr>
          <p:spPr>
            <a:xfrm>
              <a:off x="15702" y="1299"/>
              <a:ext cx="998" cy="818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49" h="818">
                  <a:moveTo>
                    <a:pt x="18" y="0"/>
                  </a:moveTo>
                  <a:lnTo>
                    <a:pt x="18" y="2"/>
                  </a:lnTo>
                  <a:cubicBezTo>
                    <a:pt x="101" y="407"/>
                    <a:pt x="459" y="711"/>
                    <a:pt x="888" y="711"/>
                  </a:cubicBezTo>
                  <a:cubicBezTo>
                    <a:pt x="942" y="711"/>
                    <a:pt x="994" y="706"/>
                    <a:pt x="1045" y="697"/>
                  </a:cubicBezTo>
                  <a:lnTo>
                    <a:pt x="1049" y="697"/>
                  </a:lnTo>
                  <a:lnTo>
                    <a:pt x="1038" y="705"/>
                  </a:lnTo>
                  <a:cubicBezTo>
                    <a:pt x="931" y="776"/>
                    <a:pt x="803" y="818"/>
                    <a:pt x="666" y="818"/>
                  </a:cubicBezTo>
                  <a:cubicBezTo>
                    <a:pt x="298" y="818"/>
                    <a:pt x="0" y="520"/>
                    <a:pt x="0" y="153"/>
                  </a:cubicBezTo>
                  <a:cubicBezTo>
                    <a:pt x="0" y="101"/>
                    <a:pt x="6" y="51"/>
                    <a:pt x="17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C700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2688223" y="5357804"/>
            <a:ext cx="822670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defRPr>
            </a:lvl1pPr>
          </a:lstStyle>
          <a:p>
            <a:pPr marL="0" indent="0">
              <a:buNone/>
            </a:pPr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小朋友你能把</a:t>
            </a:r>
            <a:r>
              <a:rPr lang="en-US" altLang="zh-CN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《</a:t>
            </a:r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鸭子拌嘴</a:t>
            </a:r>
            <a:r>
              <a:rPr lang="en-US" altLang="zh-CN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》</a:t>
            </a:r>
            <a:r>
              <a:rPr lang="zh-CN" altLang="en-US" sz="2400" dirty="0">
                <a:latin typeface="幼圆" panose="02010509060101010101" charset="-122"/>
                <a:ea typeface="幼圆" panose="02010509060101010101" charset="-122"/>
                <a:sym typeface="+mn-lt"/>
              </a:rPr>
              <a:t>的故事分享给你的好朋友吗？</a:t>
            </a:r>
            <a:endParaRPr lang="zh-CN" altLang="en-US" sz="2400" dirty="0">
              <a:latin typeface="幼圆" panose="02010509060101010101" charset="-122"/>
              <a:ea typeface="幼圆" panose="02010509060101010101" charset="-122"/>
              <a:sym typeface="+mn-lt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770041" y="5357804"/>
            <a:ext cx="533321" cy="533339"/>
            <a:chOff x="15651" y="854"/>
            <a:chExt cx="1331" cy="1331"/>
          </a:xfrm>
        </p:grpSpPr>
        <p:sp>
          <p:nvSpPr>
            <p:cNvPr id="51" name="椭圆 50"/>
            <p:cNvSpPr/>
            <p:nvPr/>
          </p:nvSpPr>
          <p:spPr>
            <a:xfrm>
              <a:off x="15651" y="854"/>
              <a:ext cx="1331" cy="1331"/>
            </a:xfrm>
            <a:prstGeom prst="ellipse">
              <a:avLst/>
            </a:prstGeom>
            <a:solidFill>
              <a:srgbClr val="FFEC43"/>
            </a:solidFill>
            <a:ln w="73025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  <a:cs typeface="+mn-ea"/>
                  <a:sym typeface="+mn-lt"/>
                </a:rPr>
                <a:t>3</a:t>
              </a:r>
              <a:endPara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2" name="任意多边形 38"/>
            <p:cNvSpPr/>
            <p:nvPr/>
          </p:nvSpPr>
          <p:spPr>
            <a:xfrm>
              <a:off x="15702" y="1299"/>
              <a:ext cx="998" cy="818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49" h="818">
                  <a:moveTo>
                    <a:pt x="18" y="0"/>
                  </a:moveTo>
                  <a:lnTo>
                    <a:pt x="18" y="2"/>
                  </a:lnTo>
                  <a:cubicBezTo>
                    <a:pt x="101" y="407"/>
                    <a:pt x="459" y="711"/>
                    <a:pt x="888" y="711"/>
                  </a:cubicBezTo>
                  <a:cubicBezTo>
                    <a:pt x="942" y="711"/>
                    <a:pt x="994" y="706"/>
                    <a:pt x="1045" y="697"/>
                  </a:cubicBezTo>
                  <a:lnTo>
                    <a:pt x="1049" y="697"/>
                  </a:lnTo>
                  <a:lnTo>
                    <a:pt x="1038" y="705"/>
                  </a:lnTo>
                  <a:cubicBezTo>
                    <a:pt x="931" y="776"/>
                    <a:pt x="803" y="818"/>
                    <a:pt x="666" y="818"/>
                  </a:cubicBezTo>
                  <a:cubicBezTo>
                    <a:pt x="298" y="818"/>
                    <a:pt x="0" y="520"/>
                    <a:pt x="0" y="153"/>
                  </a:cubicBezTo>
                  <a:cubicBezTo>
                    <a:pt x="0" y="101"/>
                    <a:pt x="6" y="51"/>
                    <a:pt x="17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C700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</p:grpSp>
      <p:cxnSp>
        <p:nvCxnSpPr>
          <p:cNvPr id="2" name="直接箭头连接符 1"/>
          <p:cNvCxnSpPr/>
          <p:nvPr/>
        </p:nvCxnSpPr>
        <p:spPr>
          <a:xfrm>
            <a:off x="2514600" y="3054350"/>
            <a:ext cx="888365" cy="5448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2235835" y="3157855"/>
            <a:ext cx="1108710" cy="4025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5447030" y="3157855"/>
            <a:ext cx="2399030" cy="5257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5662295" y="3042285"/>
            <a:ext cx="3969385" cy="4883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7065645" y="3177540"/>
            <a:ext cx="2546350" cy="5143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7030720" y="3086735"/>
            <a:ext cx="888365" cy="5448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6309" y="2922908"/>
            <a:ext cx="5059411" cy="1011946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algn="ctr" defTabSz="1219200"/>
            <a:r>
              <a:rPr lang="zh-CN" altLang="en-US" sz="8000" b="1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宋体" panose="02010600030101010101" pitchFamily="2" charset="-122"/>
                <a:sym typeface="Calibri" panose="020F0502020204030204" charset="0"/>
              </a:rPr>
              <a:t>谢谢</a:t>
            </a:r>
            <a:r>
              <a:rPr lang="zh-CN" altLang="en-US" sz="8000" b="1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宋体" panose="02010600030101010101" pitchFamily="2" charset="-122"/>
                <a:sym typeface="Calibri" panose="020F0502020204030204" charset="0"/>
              </a:rPr>
              <a:t>聆听</a:t>
            </a:r>
            <a:endParaRPr lang="zh-CN" altLang="en-US" sz="8000" b="1" dirty="0"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4145" y="1797685"/>
            <a:ext cx="2008505" cy="2522220"/>
          </a:xfrm>
          <a:prstGeom prst="rect">
            <a:avLst/>
          </a:prstGeom>
        </p:spPr>
      </p:pic>
      <p:pic>
        <p:nvPicPr>
          <p:cNvPr id="5" name="2《鸭子拌嘴（选段）》打击乐合奏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885" y="59550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87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7486"/>
          <a:stretch>
            <a:fillRect/>
          </a:stretch>
        </p:blipFill>
        <p:spPr>
          <a:xfrm>
            <a:off x="1252855" y="255270"/>
            <a:ext cx="9685655" cy="6602730"/>
          </a:xfrm>
          <a:custGeom>
            <a:avLst/>
            <a:gdLst>
              <a:gd name="connsiteX0" fmla="*/ 349245 w 9685655"/>
              <a:gd name="connsiteY0" fmla="*/ 0 h 6602730"/>
              <a:gd name="connsiteX1" fmla="*/ 9336410 w 9685655"/>
              <a:gd name="connsiteY1" fmla="*/ 0 h 6602730"/>
              <a:gd name="connsiteX2" fmla="*/ 9685655 w 9685655"/>
              <a:gd name="connsiteY2" fmla="*/ 349245 h 6602730"/>
              <a:gd name="connsiteX3" fmla="*/ 9685655 w 9685655"/>
              <a:gd name="connsiteY3" fmla="*/ 6602730 h 6602730"/>
              <a:gd name="connsiteX4" fmla="*/ 0 w 9685655"/>
              <a:gd name="connsiteY4" fmla="*/ 6602730 h 6602730"/>
              <a:gd name="connsiteX5" fmla="*/ 0 w 9685655"/>
              <a:gd name="connsiteY5" fmla="*/ 349245 h 6602730"/>
              <a:gd name="connsiteX6" fmla="*/ 349245 w 9685655"/>
              <a:gd name="connsiteY6" fmla="*/ 0 h 660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85655" h="6602730">
                <a:moveTo>
                  <a:pt x="349245" y="0"/>
                </a:moveTo>
                <a:lnTo>
                  <a:pt x="9336410" y="0"/>
                </a:lnTo>
                <a:cubicBezTo>
                  <a:pt x="9529293" y="0"/>
                  <a:pt x="9685655" y="156362"/>
                  <a:pt x="9685655" y="349245"/>
                </a:cubicBezTo>
                <a:lnTo>
                  <a:pt x="9685655" y="6602730"/>
                </a:lnTo>
                <a:lnTo>
                  <a:pt x="0" y="6602730"/>
                </a:lnTo>
                <a:lnTo>
                  <a:pt x="0" y="349245"/>
                </a:lnTo>
                <a:cubicBezTo>
                  <a:pt x="0" y="156362"/>
                  <a:pt x="156362" y="0"/>
                  <a:pt x="349245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6B0204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9020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871855" y="470535"/>
            <a:ext cx="10512425" cy="4814570"/>
            <a:chOff x="1534" y="679"/>
            <a:chExt cx="16154" cy="9141"/>
          </a:xfrm>
        </p:grpSpPr>
        <p:sp>
          <p:nvSpPr>
            <p:cNvPr id="4" name="圆角矩形 3"/>
            <p:cNvSpPr/>
            <p:nvPr/>
          </p:nvSpPr>
          <p:spPr>
            <a:xfrm>
              <a:off x="1846" y="679"/>
              <a:ext cx="15842" cy="9141"/>
            </a:xfrm>
            <a:prstGeom prst="roundRect">
              <a:avLst>
                <a:gd name="adj" fmla="val 6443"/>
              </a:avLst>
            </a:prstGeom>
            <a:solidFill>
              <a:srgbClr val="FFDE83"/>
            </a:solidFill>
            <a:ln w="381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534" y="980"/>
              <a:ext cx="15842" cy="8840"/>
            </a:xfrm>
            <a:prstGeom prst="roundRect">
              <a:avLst>
                <a:gd name="adj" fmla="val 4379"/>
              </a:avLst>
            </a:prstGeom>
            <a:solidFill>
              <a:schemeClr val="bg1"/>
            </a:solidFill>
            <a:ln w="381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38" name="图片 37" descr="11 (8)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5400000">
            <a:off x="933433" y="2342515"/>
            <a:ext cx="4466590" cy="4466590"/>
          </a:xfrm>
          <a:prstGeom prst="rect">
            <a:avLst/>
          </a:prstGeom>
        </p:spPr>
      </p:pic>
      <p:pic>
        <p:nvPicPr>
          <p:cNvPr id="39" name="图片 38" descr="11 (9)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29724" y="1066800"/>
            <a:ext cx="1434465" cy="1434465"/>
          </a:xfrm>
          <a:prstGeom prst="rect">
            <a:avLst/>
          </a:prstGeom>
        </p:spPr>
      </p:pic>
      <p:sp>
        <p:nvSpPr>
          <p:cNvPr id="41" name="椭圆 40"/>
          <p:cNvSpPr/>
          <p:nvPr/>
        </p:nvSpPr>
        <p:spPr>
          <a:xfrm>
            <a:off x="467995" y="816610"/>
            <a:ext cx="250190" cy="250190"/>
          </a:xfrm>
          <a:prstGeom prst="ellipse">
            <a:avLst/>
          </a:prstGeom>
          <a:solidFill>
            <a:srgbClr val="FFC700"/>
          </a:solidFill>
          <a:ln w="69850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242053" y="3845161"/>
            <a:ext cx="594355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lt"/>
              </a:rPr>
              <a:t>执教：张家港市沙洲小学 曹文千</a:t>
            </a:r>
            <a:endParaRPr lang="zh-CN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  <a:sym typeface="+mn-lt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725930" y="-71755"/>
            <a:ext cx="240030" cy="1067435"/>
            <a:chOff x="3248" y="-256"/>
            <a:chExt cx="536" cy="1936"/>
          </a:xfrm>
        </p:grpSpPr>
        <p:sp>
          <p:nvSpPr>
            <p:cNvPr id="54" name="矩形 53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8" name="组合 97"/>
          <p:cNvGrpSpPr/>
          <p:nvPr/>
        </p:nvGrpSpPr>
        <p:grpSpPr>
          <a:xfrm>
            <a:off x="3253105" y="-71755"/>
            <a:ext cx="240030" cy="1067435"/>
            <a:chOff x="3248" y="-256"/>
            <a:chExt cx="536" cy="1936"/>
          </a:xfrm>
        </p:grpSpPr>
        <p:sp>
          <p:nvSpPr>
            <p:cNvPr id="99" name="矩形 98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01" name="椭圆 100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3" name="组合 102"/>
          <p:cNvGrpSpPr/>
          <p:nvPr/>
        </p:nvGrpSpPr>
        <p:grpSpPr>
          <a:xfrm>
            <a:off x="5019675" y="-71755"/>
            <a:ext cx="240030" cy="1067435"/>
            <a:chOff x="3248" y="-256"/>
            <a:chExt cx="536" cy="1936"/>
          </a:xfrm>
        </p:grpSpPr>
        <p:sp>
          <p:nvSpPr>
            <p:cNvPr id="104" name="矩形 103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833870" y="-71755"/>
            <a:ext cx="240030" cy="1067435"/>
            <a:chOff x="3248" y="-256"/>
            <a:chExt cx="536" cy="1936"/>
          </a:xfrm>
        </p:grpSpPr>
        <p:sp>
          <p:nvSpPr>
            <p:cNvPr id="109" name="矩形 108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3" name="组合 112"/>
          <p:cNvGrpSpPr/>
          <p:nvPr/>
        </p:nvGrpSpPr>
        <p:grpSpPr>
          <a:xfrm>
            <a:off x="8274050" y="-71755"/>
            <a:ext cx="240030" cy="1067435"/>
            <a:chOff x="3248" y="-256"/>
            <a:chExt cx="536" cy="1936"/>
          </a:xfrm>
        </p:grpSpPr>
        <p:sp>
          <p:nvSpPr>
            <p:cNvPr id="114" name="矩形 113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16" name="椭圆 115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8" name="组合 117"/>
          <p:cNvGrpSpPr/>
          <p:nvPr/>
        </p:nvGrpSpPr>
        <p:grpSpPr>
          <a:xfrm>
            <a:off x="10240010" y="-71755"/>
            <a:ext cx="240030" cy="1067435"/>
            <a:chOff x="3248" y="-256"/>
            <a:chExt cx="536" cy="1936"/>
          </a:xfrm>
        </p:grpSpPr>
        <p:sp>
          <p:nvSpPr>
            <p:cNvPr id="119" name="矩形 118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21" name="椭圆 120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10" name="TextBox 4"/>
          <p:cNvSpPr txBox="1"/>
          <p:nvPr/>
        </p:nvSpPr>
        <p:spPr>
          <a:xfrm>
            <a:off x="5011467" y="1333025"/>
            <a:ext cx="6437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spc="500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rPr>
              <a:t>欢迎来到</a:t>
            </a:r>
            <a:endParaRPr lang="en-US" altLang="zh-CN" sz="5400" spc="500" dirty="0"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+mn-ea"/>
              <a:sym typeface="+mn-lt"/>
            </a:endParaRPr>
          </a:p>
          <a:p>
            <a:pPr algn="ctr"/>
            <a:r>
              <a:rPr lang="zh-CN" altLang="en-US" sz="5400" spc="500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rPr>
              <a:t>快乐的音乐课堂</a:t>
            </a:r>
            <a:endParaRPr lang="zh-CN" altLang="en-US" sz="5400" spc="500" dirty="0"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+mn-ea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70" y="-1118235"/>
            <a:ext cx="9601200" cy="797623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315460" y="1478540"/>
            <a:ext cx="439293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6B0204"/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故事</a:t>
            </a:r>
            <a:r>
              <a:rPr lang="zh-CN" altLang="en-US" sz="6600" b="1" dirty="0">
                <a:solidFill>
                  <a:srgbClr val="6B0204"/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主人公</a:t>
            </a:r>
            <a:endParaRPr lang="zh-CN" altLang="en-US" sz="6600" b="1" dirty="0">
              <a:solidFill>
                <a:srgbClr val="6B0204"/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34" b="42005"/>
          <a:stretch>
            <a:fillRect/>
          </a:stretch>
        </p:blipFill>
        <p:spPr>
          <a:xfrm rot="180000" flipH="1">
            <a:off x="5228590" y="3298190"/>
            <a:ext cx="2159635" cy="3306445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267970" y="219710"/>
            <a:ext cx="1860550" cy="1718310"/>
          </a:xfrm>
          <a:prstGeom prst="ellipse">
            <a:avLst/>
          </a:prstGeom>
          <a:solidFill>
            <a:srgbClr val="FFEC43"/>
          </a:solidFill>
          <a:ln w="73025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rPr>
              <a:t>演一演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0" name="引子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810" y="6153468"/>
            <a:ext cx="619125" cy="619125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967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34" b="42005"/>
          <a:stretch>
            <a:fillRect/>
          </a:stretch>
        </p:blipFill>
        <p:spPr>
          <a:xfrm>
            <a:off x="7005638" y="3987434"/>
            <a:ext cx="1417638" cy="196693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t="20772" r="24829" b="21463"/>
          <a:stretch>
            <a:fillRect/>
          </a:stretch>
        </p:blipFill>
        <p:spPr>
          <a:xfrm>
            <a:off x="3040892" y="2672252"/>
            <a:ext cx="2612390" cy="339153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41047" y="702482"/>
            <a:ext cx="8309905" cy="1969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rgbClr val="6B0204"/>
                </a:solidFill>
                <a:latin typeface="幼圆" panose="02010509060101010101" charset="-122"/>
                <a:ea typeface="幼圆" panose="02010509060101010101" charset="-122"/>
              </a:rPr>
              <a:t>有两只鸭子扑腾着翅膀一摇一摆闪亮登场。</a:t>
            </a:r>
            <a:endParaRPr lang="zh-CN" altLang="en-US" sz="2400" dirty="0">
              <a:solidFill>
                <a:srgbClr val="6B0204"/>
              </a:solidFill>
              <a:latin typeface="幼圆" panose="02010509060101010101" charset="-122"/>
              <a:ea typeface="幼圆" panose="020105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4800" b="1" dirty="0">
                <a:solidFill>
                  <a:srgbClr val="6B0204"/>
                </a:solidFill>
                <a:latin typeface="幼圆" panose="02010509060101010101" charset="-122"/>
                <a:ea typeface="幼圆" panose="02010509060101010101" charset="-122"/>
              </a:rPr>
              <a:t>谁先出场了？</a:t>
            </a:r>
            <a:endParaRPr lang="zh-CN" altLang="en-US" sz="4800" b="1" dirty="0">
              <a:solidFill>
                <a:srgbClr val="6B0204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111740" y="133985"/>
            <a:ext cx="1860550" cy="1718310"/>
          </a:xfrm>
          <a:prstGeom prst="ellipse">
            <a:avLst/>
          </a:prstGeom>
          <a:solidFill>
            <a:srgbClr val="FFEC43"/>
          </a:solidFill>
          <a:ln w="73025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rPr>
              <a:t>想一想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34" b="42005"/>
          <a:stretch>
            <a:fillRect/>
          </a:stretch>
        </p:blipFill>
        <p:spPr>
          <a:xfrm flipH="1">
            <a:off x="2269284" y="4341984"/>
            <a:ext cx="1417638" cy="196693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t="20772" r="24829" b="21463"/>
          <a:stretch>
            <a:fillRect/>
          </a:stretch>
        </p:blipFill>
        <p:spPr>
          <a:xfrm flipH="1">
            <a:off x="1671908" y="544830"/>
            <a:ext cx="2612390" cy="3391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670165" y="3788193"/>
            <a:ext cx="2549525" cy="2667900"/>
            <a:chOff x="5530850" y="3786188"/>
            <a:chExt cx="2549525" cy="2667900"/>
          </a:xfrm>
        </p:grpSpPr>
        <p:pic>
          <p:nvPicPr>
            <p:cNvPr id="3" name="图片 2" descr="水镲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30850" y="3786188"/>
              <a:ext cx="2549525" cy="217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矩形 3"/>
            <p:cNvSpPr/>
            <p:nvPr/>
          </p:nvSpPr>
          <p:spPr>
            <a:xfrm>
              <a:off x="5933598" y="5655258"/>
              <a:ext cx="1743075" cy="79883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/>
                  <a:ea typeface="千图小兔体-iFonts联名" panose="00000500000000000000" pitchFamily="2" charset="-122"/>
                  <a:cs typeface="宋体" panose="02010600030101010101" pitchFamily="2" charset="-122"/>
                  <a:sym typeface="Calibri" panose="020F0502020204030204" charset="0"/>
                </a:rPr>
                <a:t>      chǎ</a:t>
              </a:r>
              <a:endParaRPr lang="zh-CN" altLang="en-US" b="1" dirty="0">
                <a:solidFill>
                  <a:schemeClr val="tx1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latin typeface="千图小兔体-iFonts联名" panose="00000500000000000000" pitchFamily="2" charset="-122"/>
                  <a:ea typeface="千图小兔体-iFonts联名" panose="00000500000000000000" pitchFamily="2" charset="-122"/>
                </a:rPr>
                <a:t>水镲</a:t>
              </a:r>
              <a:endParaRPr lang="zh-CN" altLang="en-US" sz="2800" b="1" dirty="0">
                <a:latin typeface="千图小兔体-iFonts联名" panose="00000500000000000000" pitchFamily="2" charset="-122"/>
                <a:ea typeface="千图小兔体-iFonts联名" panose="00000500000000000000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163878" y="1473023"/>
            <a:ext cx="1779587" cy="2205130"/>
            <a:chOff x="5916613" y="1625600"/>
            <a:chExt cx="1779587" cy="2205130"/>
          </a:xfrm>
        </p:grpSpPr>
        <p:pic>
          <p:nvPicPr>
            <p:cNvPr id="6" name="图片 5" descr="小钹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4363"/>
            <a:stretch>
              <a:fillRect/>
            </a:stretch>
          </p:blipFill>
          <p:spPr bwMode="auto">
            <a:xfrm>
              <a:off x="5916613" y="1625600"/>
              <a:ext cx="1779587" cy="140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>
            <a:xfrm>
              <a:off x="6359240" y="3031900"/>
              <a:ext cx="895350" cy="7988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/>
                  <a:ea typeface="千图小兔体-iFonts联名" panose="00000500000000000000" pitchFamily="2" charset="-122"/>
                  <a:cs typeface="宋体" panose="02010600030101010101" pitchFamily="2" charset="-122"/>
                  <a:sym typeface="Calibri" panose="020F0502020204030204" charset="0"/>
                </a:rPr>
                <a:t>      bó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千图小兔体-iFonts联名" panose="00000500000000000000" pitchFamily="2" charset="-122"/>
                <a:cs typeface="宋体" panose="02010600030101010101" pitchFamily="2" charset="-122"/>
                <a:sym typeface="Calibri" panose="020F050202020403020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latin typeface="千图小兔体-iFonts联名" panose="00000500000000000000" pitchFamily="2" charset="-122"/>
                  <a:ea typeface="千图小兔体-iFonts联名" panose="00000500000000000000" pitchFamily="2" charset="-122"/>
                </a:rPr>
                <a:t>小钹</a:t>
              </a:r>
              <a:endParaRPr lang="zh-CN" altLang="en-US" sz="2800" b="1" dirty="0">
                <a:latin typeface="千图小兔体-iFonts联名" panose="00000500000000000000" pitchFamily="2" charset="-122"/>
                <a:ea typeface="千图小兔体-iFonts联名" panose="00000500000000000000" pitchFamily="2" charset="-122"/>
              </a:endParaRPr>
            </a:p>
          </p:txBody>
        </p:sp>
      </p:grpSp>
      <p:pic>
        <p:nvPicPr>
          <p:cNvPr id="8" name="小钹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2095" y="1922193"/>
            <a:ext cx="619125" cy="619125"/>
          </a:xfrm>
          <a:prstGeom prst="rect">
            <a:avLst/>
          </a:prstGeom>
        </p:spPr>
      </p:pic>
      <p:pic>
        <p:nvPicPr>
          <p:cNvPr id="9" name="水镲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2095" y="5341033"/>
            <a:ext cx="619125" cy="61912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05967" y="551835"/>
            <a:ext cx="2963898" cy="584775"/>
            <a:chOff x="4705967" y="497018"/>
            <a:chExt cx="2963898" cy="584775"/>
          </a:xfrm>
        </p:grpSpPr>
        <p:sp>
          <p:nvSpPr>
            <p:cNvPr id="14" name="矩形 13"/>
            <p:cNvSpPr/>
            <p:nvPr/>
          </p:nvSpPr>
          <p:spPr>
            <a:xfrm>
              <a:off x="5376863" y="497018"/>
              <a:ext cx="1660524" cy="58477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3200" b="1" dirty="0">
                  <a:ln w="6350">
                    <a:noFill/>
                  </a:ln>
                  <a:solidFill>
                    <a:srgbClr val="6B0204"/>
                  </a:solidFill>
                  <a:latin typeface="千图小兔体-iFonts联名" panose="00000500000000000000" pitchFamily="2" charset="-122"/>
                  <a:ea typeface="千图小兔体-iFonts联名" panose="00000500000000000000" pitchFamily="2" charset="-122"/>
                  <a:cs typeface="+mn-ea"/>
                  <a:sym typeface="+mn-lt"/>
                </a:rPr>
                <a:t>连一连</a:t>
              </a:r>
              <a:endParaRPr lang="zh-CN" altLang="en-US" sz="3200" b="1" dirty="0">
                <a:ln w="6350">
                  <a:noFill/>
                </a:ln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705967" y="549078"/>
              <a:ext cx="419100" cy="419100"/>
              <a:chOff x="15651" y="854"/>
              <a:chExt cx="1331" cy="1331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15651" y="854"/>
                <a:ext cx="1331" cy="1331"/>
              </a:xfrm>
              <a:prstGeom prst="ellipse">
                <a:avLst/>
              </a:prstGeom>
              <a:solidFill>
                <a:srgbClr val="FFEC43"/>
              </a:solidFill>
              <a:ln w="47625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任意多边形 10"/>
              <p:cNvSpPr/>
              <p:nvPr/>
            </p:nvSpPr>
            <p:spPr>
              <a:xfrm>
                <a:off x="15702" y="1299"/>
                <a:ext cx="1049" cy="818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1049" h="818">
                    <a:moveTo>
                      <a:pt x="18" y="0"/>
                    </a:moveTo>
                    <a:lnTo>
                      <a:pt x="18" y="2"/>
                    </a:lnTo>
                    <a:cubicBezTo>
                      <a:pt x="101" y="407"/>
                      <a:pt x="459" y="711"/>
                      <a:pt x="888" y="711"/>
                    </a:cubicBezTo>
                    <a:cubicBezTo>
                      <a:pt x="942" y="711"/>
                      <a:pt x="994" y="706"/>
                      <a:pt x="1045" y="697"/>
                    </a:cubicBezTo>
                    <a:lnTo>
                      <a:pt x="1049" y="697"/>
                    </a:lnTo>
                    <a:lnTo>
                      <a:pt x="1038" y="705"/>
                    </a:lnTo>
                    <a:cubicBezTo>
                      <a:pt x="931" y="776"/>
                      <a:pt x="803" y="818"/>
                      <a:pt x="666" y="818"/>
                    </a:cubicBezTo>
                    <a:cubicBezTo>
                      <a:pt x="298" y="818"/>
                      <a:pt x="0" y="520"/>
                      <a:pt x="0" y="153"/>
                    </a:cubicBezTo>
                    <a:cubicBezTo>
                      <a:pt x="0" y="101"/>
                      <a:pt x="6" y="51"/>
                      <a:pt x="17" y="2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C700"/>
              </a:solidFill>
              <a:ln w="222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2" name="椭圆 21"/>
            <p:cNvSpPr/>
            <p:nvPr/>
          </p:nvSpPr>
          <p:spPr>
            <a:xfrm>
              <a:off x="7511115" y="530663"/>
              <a:ext cx="158750" cy="158750"/>
            </a:xfrm>
            <a:prstGeom prst="ellipse">
              <a:avLst/>
            </a:prstGeom>
            <a:solidFill>
              <a:srgbClr val="6B0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7189170" y="809428"/>
              <a:ext cx="200025" cy="200025"/>
            </a:xfrm>
            <a:prstGeom prst="ellipse">
              <a:avLst/>
            </a:prstGeom>
            <a:solidFill>
              <a:srgbClr val="FFC700"/>
            </a:solidFill>
            <a:ln w="4445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59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27 -0.0785226 L -0.321359 0.41593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804 0.00295963 L -0.298468 -0.3308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32"/>
          <p:cNvSpPr/>
          <p:nvPr/>
        </p:nvSpPr>
        <p:spPr>
          <a:xfrm>
            <a:off x="1620456" y="4117925"/>
            <a:ext cx="2754775" cy="1563722"/>
          </a:xfrm>
          <a:prstGeom prst="roundRect">
            <a:avLst/>
          </a:prstGeom>
          <a:solidFill>
            <a:srgbClr val="FFF2CC"/>
          </a:solidFill>
        </p:spPr>
        <p:txBody>
          <a:bodyPr vert="horz" wrap="square" rtlCol="0" anchor="ctr">
            <a:noAutofit/>
          </a:bodyPr>
          <a:lstStyle/>
          <a:p>
            <a:pPr algn="dist"/>
            <a:endParaRPr lang="zh-CN" altLang="en-US" sz="2400" dirty="0">
              <a:ln w="6350">
                <a:noFill/>
              </a:ln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4724977" y="4117925"/>
            <a:ext cx="2754775" cy="1563722"/>
          </a:xfrm>
          <a:prstGeom prst="roundRect">
            <a:avLst/>
          </a:prstGeom>
          <a:solidFill>
            <a:srgbClr val="FFF2CC"/>
          </a:solidFill>
        </p:spPr>
        <p:txBody>
          <a:bodyPr vert="horz" wrap="square" rtlCol="0" anchor="ctr">
            <a:noAutofit/>
          </a:bodyPr>
          <a:lstStyle/>
          <a:p>
            <a:pPr algn="dist"/>
            <a:endParaRPr lang="zh-CN" altLang="en-US" sz="2400" dirty="0">
              <a:ln w="6350">
                <a:noFill/>
              </a:ln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7829498" y="4117925"/>
            <a:ext cx="2754775" cy="1563722"/>
          </a:xfrm>
          <a:prstGeom prst="roundRect">
            <a:avLst/>
          </a:prstGeom>
          <a:solidFill>
            <a:srgbClr val="FFF2CC"/>
          </a:solidFill>
        </p:spPr>
        <p:txBody>
          <a:bodyPr vert="horz" wrap="square" rtlCol="0" anchor="ctr">
            <a:noAutofit/>
          </a:bodyPr>
          <a:lstStyle/>
          <a:p>
            <a:pPr algn="dist"/>
            <a:endParaRPr lang="zh-CN" altLang="en-US" sz="2400" dirty="0">
              <a:ln w="6350">
                <a:noFill/>
              </a:ln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89450" y="450850"/>
            <a:ext cx="3246120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rgbClr val="6B0204"/>
                </a:solidFill>
                <a:latin typeface="幼圆" panose="02010509060101010101" charset="-122"/>
                <a:ea typeface="幼圆" panose="02010509060101010101" charset="-122"/>
              </a:rPr>
              <a:t>民族打击乐器</a:t>
            </a:r>
            <a:endParaRPr lang="zh-CN" altLang="en-US" sz="4000" b="1" dirty="0">
              <a:solidFill>
                <a:srgbClr val="6B0204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pic>
        <p:nvPicPr>
          <p:cNvPr id="5" name="图片 4" descr="QQ图片2018041420143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6735" y="4224111"/>
            <a:ext cx="24003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6" descr="775138428_1915348606_310x3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2208" y="4224112"/>
            <a:ext cx="1351350" cy="135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7" descr="QQ图片2018041712303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0570" y="4176276"/>
            <a:ext cx="2351178" cy="159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8704184" y="569917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千图小兔体-iFonts联名" panose="00000500000000000000" pitchFamily="2" charset="-122"/>
                <a:ea typeface="千图小兔体-iFonts联名" panose="00000500000000000000" pitchFamily="2" charset="-122"/>
              </a:rPr>
              <a:t>木鱼</a:t>
            </a:r>
            <a:endParaRPr lang="zh-CN" altLang="en-US" sz="32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95142" y="569917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千图小兔体-iFonts联名" panose="00000500000000000000" pitchFamily="2" charset="-122"/>
                <a:ea typeface="千图小兔体-iFonts联名" panose="00000500000000000000" pitchFamily="2" charset="-122"/>
              </a:rPr>
              <a:t>大锣</a:t>
            </a:r>
            <a:endParaRPr lang="zh-CN" altLang="en-US" sz="32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92597" y="569917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千图小兔体-iFonts联名" panose="00000500000000000000" pitchFamily="2" charset="-122"/>
                <a:ea typeface="千图小兔体-iFonts联名" panose="00000500000000000000" pitchFamily="2" charset="-122"/>
              </a:rPr>
              <a:t>云锣</a:t>
            </a:r>
            <a:endParaRPr lang="zh-CN" altLang="en-US" sz="32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23761" y="2958476"/>
            <a:ext cx="1743075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千图小兔体-iFonts联名" panose="00000500000000000000" pitchFamily="2" charset="-122"/>
                <a:ea typeface="千图小兔体-iFonts联名" panose="00000500000000000000" pitchFamily="2" charset="-122"/>
              </a:rPr>
              <a:t>水镲</a:t>
            </a:r>
            <a:endParaRPr lang="zh-CN" altLang="en-US" sz="32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077888" y="2958476"/>
            <a:ext cx="183991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6B020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千图小兔体-iFonts联名" panose="00000500000000000000" pitchFamily="2" charset="-122"/>
                <a:ea typeface="千图小兔体-iFonts联名" panose="00000500000000000000" pitchFamily="2" charset="-122"/>
              </a:rPr>
              <a:t>小钹</a:t>
            </a:r>
            <a:endParaRPr lang="zh-CN" altLang="en-US" sz="32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335450" y="2958476"/>
            <a:ext cx="174287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sym typeface="+mn-ea"/>
              </a:rPr>
              <a:t>圪塔钹</a:t>
            </a:r>
            <a:endParaRPr lang="zh-CN" altLang="en-US" sz="3200" dirty="0">
              <a:solidFill>
                <a:srgbClr val="6B020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千图小兔体-iFonts联名" panose="00000500000000000000" pitchFamily="2" charset="-122"/>
              <a:ea typeface="千图小兔体-iFonts联名" panose="00000500000000000000" pitchFamily="2" charset="-122"/>
              <a:sym typeface="+mn-ea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1620456" y="1386315"/>
            <a:ext cx="2754775" cy="1563722"/>
          </a:xfrm>
          <a:prstGeom prst="roundRect">
            <a:avLst/>
          </a:prstGeom>
          <a:solidFill>
            <a:srgbClr val="FFF2CC"/>
          </a:solidFill>
        </p:spPr>
        <p:txBody>
          <a:bodyPr vert="horz" wrap="square" rtlCol="0" anchor="ctr">
            <a:noAutofit/>
          </a:bodyPr>
          <a:lstStyle/>
          <a:p>
            <a:pPr algn="dist"/>
            <a:endParaRPr lang="zh-CN" altLang="en-US" sz="2400" dirty="0">
              <a:ln w="6350">
                <a:noFill/>
              </a:ln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4724977" y="1386315"/>
            <a:ext cx="2754775" cy="1563722"/>
          </a:xfrm>
          <a:prstGeom prst="roundRect">
            <a:avLst/>
          </a:prstGeom>
          <a:solidFill>
            <a:srgbClr val="FFF2CC"/>
          </a:solidFill>
        </p:spPr>
        <p:txBody>
          <a:bodyPr vert="horz" wrap="square" rtlCol="0" anchor="ctr">
            <a:noAutofit/>
          </a:bodyPr>
          <a:lstStyle/>
          <a:p>
            <a:pPr algn="dist"/>
            <a:endParaRPr lang="zh-CN" altLang="en-US" sz="2400" dirty="0">
              <a:ln w="6350">
                <a:noFill/>
              </a:ln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7829498" y="1386315"/>
            <a:ext cx="2754775" cy="1563722"/>
          </a:xfrm>
          <a:prstGeom prst="roundRect">
            <a:avLst/>
          </a:prstGeom>
          <a:solidFill>
            <a:srgbClr val="FFF2CC"/>
          </a:solidFill>
        </p:spPr>
        <p:txBody>
          <a:bodyPr vert="horz" wrap="square" rtlCol="0" anchor="ctr">
            <a:noAutofit/>
          </a:bodyPr>
          <a:lstStyle/>
          <a:p>
            <a:pPr algn="dist"/>
            <a:endParaRPr lang="zh-CN" altLang="en-US" sz="2400" dirty="0">
              <a:ln w="6350">
                <a:noFill/>
              </a:ln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" name="图片 1" descr="水镲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8100" y="1411767"/>
            <a:ext cx="1954398" cy="166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2" descr="小钹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9548" y="1386315"/>
            <a:ext cx="1802130" cy="144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图片 28" descr="钹"/>
          <p:cNvPicPr>
            <a:picLocks noChangeAspect="1"/>
          </p:cNvPicPr>
          <p:nvPr/>
        </p:nvPicPr>
        <p:blipFill>
          <a:blip r:embed="rId6" cstate="print"/>
          <a:srcRect l="5313" t="12649" r="4661" b="6014"/>
          <a:stretch>
            <a:fillRect/>
          </a:stretch>
        </p:blipFill>
        <p:spPr>
          <a:xfrm>
            <a:off x="8190835" y="1476118"/>
            <a:ext cx="2032100" cy="1218092"/>
          </a:xfrm>
          <a:custGeom>
            <a:avLst/>
            <a:gdLst>
              <a:gd name="connsiteX0" fmla="*/ 2447247 w 4179101"/>
              <a:gd name="connsiteY0" fmla="*/ 60724 h 3471258"/>
              <a:gd name="connsiteX1" fmla="*/ 2376335 w 4179101"/>
              <a:gd name="connsiteY1" fmla="*/ 62233 h 3471258"/>
              <a:gd name="connsiteX2" fmla="*/ 2055660 w 4179101"/>
              <a:gd name="connsiteY2" fmla="*/ 274323 h 3471258"/>
              <a:gd name="connsiteX3" fmla="*/ 2731935 w 4179101"/>
              <a:gd name="connsiteY3" fmla="*/ 289563 h 3471258"/>
              <a:gd name="connsiteX4" fmla="*/ 2447247 w 4179101"/>
              <a:gd name="connsiteY4" fmla="*/ 60724 h 3471258"/>
              <a:gd name="connsiteX5" fmla="*/ 2462060 w 4179101"/>
              <a:gd name="connsiteY5" fmla="*/ 4 h 3471258"/>
              <a:gd name="connsiteX6" fmla="*/ 2822740 w 4179101"/>
              <a:gd name="connsiteY6" fmla="*/ 299724 h 3471258"/>
              <a:gd name="connsiteX7" fmla="*/ 4179100 w 4179101"/>
              <a:gd name="connsiteY7" fmla="*/ 1407164 h 3471258"/>
              <a:gd name="connsiteX8" fmla="*/ 3132620 w 4179101"/>
              <a:gd name="connsiteY8" fmla="*/ 2362204 h 3471258"/>
              <a:gd name="connsiteX9" fmla="*/ 1801660 w 4179101"/>
              <a:gd name="connsiteY9" fmla="*/ 3454404 h 3471258"/>
              <a:gd name="connsiteX10" fmla="*/ 33820 w 4179101"/>
              <a:gd name="connsiteY10" fmla="*/ 2534924 h 3471258"/>
              <a:gd name="connsiteX11" fmla="*/ 1126020 w 4179101"/>
              <a:gd name="connsiteY11" fmla="*/ 1031244 h 3471258"/>
              <a:gd name="connsiteX12" fmla="*/ 1959140 w 4179101"/>
              <a:gd name="connsiteY12" fmla="*/ 304804 h 3471258"/>
              <a:gd name="connsiteX13" fmla="*/ 2462060 w 4179101"/>
              <a:gd name="connsiteY13" fmla="*/ 4 h 347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79101" h="3471258">
                <a:moveTo>
                  <a:pt x="2447247" y="60724"/>
                </a:moveTo>
                <a:cubicBezTo>
                  <a:pt x="2424059" y="58225"/>
                  <a:pt x="2400306" y="58502"/>
                  <a:pt x="2376335" y="62233"/>
                </a:cubicBezTo>
                <a:cubicBezTo>
                  <a:pt x="2188375" y="76838"/>
                  <a:pt x="2095454" y="227545"/>
                  <a:pt x="2055660" y="274323"/>
                </a:cubicBezTo>
                <a:cubicBezTo>
                  <a:pt x="2173981" y="256331"/>
                  <a:pt x="2536990" y="243208"/>
                  <a:pt x="2731935" y="289563"/>
                </a:cubicBezTo>
                <a:cubicBezTo>
                  <a:pt x="2744159" y="231778"/>
                  <a:pt x="2609559" y="78217"/>
                  <a:pt x="2447247" y="60724"/>
                </a:cubicBezTo>
                <a:close/>
                <a:moveTo>
                  <a:pt x="2462060" y="4"/>
                </a:moveTo>
                <a:cubicBezTo>
                  <a:pt x="2605993" y="-843"/>
                  <a:pt x="2775327" y="161717"/>
                  <a:pt x="2822740" y="299724"/>
                </a:cubicBezTo>
                <a:cubicBezTo>
                  <a:pt x="2880313" y="305651"/>
                  <a:pt x="3969973" y="524937"/>
                  <a:pt x="4179100" y="1407164"/>
                </a:cubicBezTo>
                <a:cubicBezTo>
                  <a:pt x="4179947" y="1913471"/>
                  <a:pt x="3859060" y="2290237"/>
                  <a:pt x="3132620" y="2362204"/>
                </a:cubicBezTo>
                <a:cubicBezTo>
                  <a:pt x="3076740" y="2535771"/>
                  <a:pt x="2948047" y="3207177"/>
                  <a:pt x="1801660" y="3454404"/>
                </a:cubicBezTo>
                <a:cubicBezTo>
                  <a:pt x="1254713" y="3513671"/>
                  <a:pt x="410587" y="3462024"/>
                  <a:pt x="33820" y="2534924"/>
                </a:cubicBezTo>
                <a:cubicBezTo>
                  <a:pt x="-78787" y="2131064"/>
                  <a:pt x="43133" y="1387691"/>
                  <a:pt x="1126020" y="1031244"/>
                </a:cubicBezTo>
                <a:cubicBezTo>
                  <a:pt x="1162427" y="735757"/>
                  <a:pt x="1468920" y="392857"/>
                  <a:pt x="1959140" y="304804"/>
                </a:cubicBezTo>
                <a:cubicBezTo>
                  <a:pt x="2058200" y="171031"/>
                  <a:pt x="2114927" y="851"/>
                  <a:pt x="2462060" y="4"/>
                </a:cubicBezTo>
                <a:close/>
              </a:path>
            </a:pathLst>
          </a:cu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2" grpId="0"/>
      <p:bldP spid="8" grpId="0"/>
      <p:bldP spid="9" grpId="0"/>
      <p:bldP spid="14" grpId="0"/>
      <p:bldP spid="16" grpId="0"/>
      <p:bldP spid="21" grpId="0"/>
      <p:bldP spid="27" grpId="0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073785" y="470535"/>
            <a:ext cx="10205085" cy="5887720"/>
            <a:chOff x="1534" y="679"/>
            <a:chExt cx="16154" cy="9141"/>
          </a:xfrm>
        </p:grpSpPr>
        <p:sp>
          <p:nvSpPr>
            <p:cNvPr id="4" name="圆角矩形 3"/>
            <p:cNvSpPr/>
            <p:nvPr/>
          </p:nvSpPr>
          <p:spPr>
            <a:xfrm>
              <a:off x="1846" y="679"/>
              <a:ext cx="15842" cy="9141"/>
            </a:xfrm>
            <a:prstGeom prst="roundRect">
              <a:avLst>
                <a:gd name="adj" fmla="val 6443"/>
              </a:avLst>
            </a:prstGeom>
            <a:solidFill>
              <a:srgbClr val="FFDE83"/>
            </a:solidFill>
            <a:ln w="381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534" y="980"/>
              <a:ext cx="15842" cy="8840"/>
            </a:xfrm>
            <a:prstGeom prst="roundRect">
              <a:avLst>
                <a:gd name="adj" fmla="val 4379"/>
              </a:avLst>
            </a:prstGeom>
            <a:solidFill>
              <a:schemeClr val="bg1"/>
            </a:solidFill>
            <a:ln w="381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257425" y="-71755"/>
            <a:ext cx="240030" cy="1067435"/>
            <a:chOff x="3248" y="-256"/>
            <a:chExt cx="536" cy="1936"/>
          </a:xfrm>
        </p:grpSpPr>
        <p:sp>
          <p:nvSpPr>
            <p:cNvPr id="99" name="矩形 98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01" name="椭圆 100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3" name="组合 102"/>
          <p:cNvGrpSpPr/>
          <p:nvPr/>
        </p:nvGrpSpPr>
        <p:grpSpPr>
          <a:xfrm>
            <a:off x="4661535" y="-71755"/>
            <a:ext cx="240030" cy="1067435"/>
            <a:chOff x="3248" y="-256"/>
            <a:chExt cx="536" cy="1936"/>
          </a:xfrm>
        </p:grpSpPr>
        <p:sp>
          <p:nvSpPr>
            <p:cNvPr id="104" name="矩形 103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7310120" y="-71755"/>
            <a:ext cx="240030" cy="1067435"/>
            <a:chOff x="3248" y="-256"/>
            <a:chExt cx="536" cy="1936"/>
          </a:xfrm>
        </p:grpSpPr>
        <p:sp>
          <p:nvSpPr>
            <p:cNvPr id="109" name="矩形 108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3" name="组合 112"/>
          <p:cNvGrpSpPr/>
          <p:nvPr/>
        </p:nvGrpSpPr>
        <p:grpSpPr>
          <a:xfrm>
            <a:off x="9645650" y="-71755"/>
            <a:ext cx="240030" cy="1067435"/>
            <a:chOff x="3248" y="-256"/>
            <a:chExt cx="536" cy="1936"/>
          </a:xfrm>
        </p:grpSpPr>
        <p:sp>
          <p:nvSpPr>
            <p:cNvPr id="114" name="矩形 113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16" name="椭圆 115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椭圆 1"/>
          <p:cNvSpPr/>
          <p:nvPr/>
        </p:nvSpPr>
        <p:spPr>
          <a:xfrm>
            <a:off x="10407015" y="2041525"/>
            <a:ext cx="250190" cy="250190"/>
          </a:xfrm>
          <a:prstGeom prst="ellipse">
            <a:avLst/>
          </a:prstGeom>
          <a:solidFill>
            <a:srgbClr val="6B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743565" y="1068705"/>
            <a:ext cx="845185" cy="845185"/>
            <a:chOff x="15651" y="854"/>
            <a:chExt cx="1331" cy="1331"/>
          </a:xfrm>
        </p:grpSpPr>
        <p:sp>
          <p:nvSpPr>
            <p:cNvPr id="10" name="椭圆 9"/>
            <p:cNvSpPr/>
            <p:nvPr/>
          </p:nvSpPr>
          <p:spPr>
            <a:xfrm>
              <a:off x="15651" y="854"/>
              <a:ext cx="1331" cy="1331"/>
            </a:xfrm>
            <a:prstGeom prst="ellipse">
              <a:avLst/>
            </a:prstGeom>
            <a:solidFill>
              <a:srgbClr val="FFEC43"/>
            </a:solidFill>
            <a:ln w="73025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15702" y="1299"/>
              <a:ext cx="1049" cy="818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49" h="818">
                  <a:moveTo>
                    <a:pt x="18" y="0"/>
                  </a:moveTo>
                  <a:lnTo>
                    <a:pt x="18" y="2"/>
                  </a:lnTo>
                  <a:cubicBezTo>
                    <a:pt x="101" y="407"/>
                    <a:pt x="459" y="711"/>
                    <a:pt x="888" y="711"/>
                  </a:cubicBezTo>
                  <a:cubicBezTo>
                    <a:pt x="942" y="711"/>
                    <a:pt x="994" y="706"/>
                    <a:pt x="1045" y="697"/>
                  </a:cubicBezTo>
                  <a:lnTo>
                    <a:pt x="1049" y="697"/>
                  </a:lnTo>
                  <a:lnTo>
                    <a:pt x="1038" y="705"/>
                  </a:lnTo>
                  <a:cubicBezTo>
                    <a:pt x="931" y="776"/>
                    <a:pt x="803" y="818"/>
                    <a:pt x="666" y="818"/>
                  </a:cubicBezTo>
                  <a:cubicBezTo>
                    <a:pt x="298" y="818"/>
                    <a:pt x="0" y="520"/>
                    <a:pt x="0" y="153"/>
                  </a:cubicBezTo>
                  <a:cubicBezTo>
                    <a:pt x="0" y="101"/>
                    <a:pt x="6" y="51"/>
                    <a:pt x="17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C700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>
            <a:off x="11349355" y="2491105"/>
            <a:ext cx="250190" cy="250190"/>
          </a:xfrm>
          <a:prstGeom prst="ellipse">
            <a:avLst/>
          </a:prstGeom>
          <a:solidFill>
            <a:srgbClr val="FFC700"/>
          </a:solidFill>
          <a:ln w="69850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15925" y="5260340"/>
            <a:ext cx="250190" cy="250190"/>
          </a:xfrm>
          <a:prstGeom prst="ellipse">
            <a:avLst/>
          </a:prstGeom>
          <a:solidFill>
            <a:srgbClr val="FFC700"/>
          </a:solidFill>
          <a:ln w="69850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67923" y="1870710"/>
            <a:ext cx="2593612" cy="36317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1219200"/>
            <a:r>
              <a:rPr lang="zh-CN" altLang="en-US" sz="11500" b="1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宋体" panose="02010600030101010101" pitchFamily="2" charset="-122"/>
                <a:sym typeface="Calibri" panose="020F0502020204030204" charset="0"/>
              </a:rPr>
              <a:t>拌嘴</a:t>
            </a:r>
            <a:endParaRPr lang="zh-CN" altLang="en-US" sz="11500" b="1" dirty="0"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5" name="图片 4" descr="2127724594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400000">
            <a:off x="6439686" y="1946906"/>
            <a:ext cx="1963103" cy="13382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000">
            <a:off x="4861896" y="2741450"/>
            <a:ext cx="2038051" cy="28517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">
            <a:off x="7165975" y="-614680"/>
            <a:ext cx="5181600" cy="7732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073785" y="470535"/>
            <a:ext cx="10205085" cy="5887720"/>
            <a:chOff x="1534" y="679"/>
            <a:chExt cx="16154" cy="9141"/>
          </a:xfrm>
        </p:grpSpPr>
        <p:sp>
          <p:nvSpPr>
            <p:cNvPr id="4" name="圆角矩形 3"/>
            <p:cNvSpPr/>
            <p:nvPr/>
          </p:nvSpPr>
          <p:spPr>
            <a:xfrm>
              <a:off x="1846" y="679"/>
              <a:ext cx="15842" cy="9141"/>
            </a:xfrm>
            <a:prstGeom prst="roundRect">
              <a:avLst>
                <a:gd name="adj" fmla="val 6443"/>
              </a:avLst>
            </a:prstGeom>
            <a:solidFill>
              <a:srgbClr val="FFDE83"/>
            </a:solidFill>
            <a:ln w="381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534" y="980"/>
              <a:ext cx="15842" cy="8840"/>
            </a:xfrm>
            <a:prstGeom prst="roundRect">
              <a:avLst>
                <a:gd name="adj" fmla="val 4379"/>
              </a:avLst>
            </a:prstGeom>
            <a:solidFill>
              <a:schemeClr val="bg1"/>
            </a:solidFill>
            <a:ln w="381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257425" y="-71755"/>
            <a:ext cx="240030" cy="1067435"/>
            <a:chOff x="3248" y="-256"/>
            <a:chExt cx="536" cy="1936"/>
          </a:xfrm>
        </p:grpSpPr>
        <p:sp>
          <p:nvSpPr>
            <p:cNvPr id="99" name="矩形 98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01" name="椭圆 100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3" name="组合 102"/>
          <p:cNvGrpSpPr/>
          <p:nvPr/>
        </p:nvGrpSpPr>
        <p:grpSpPr>
          <a:xfrm>
            <a:off x="4661535" y="-71755"/>
            <a:ext cx="240030" cy="1067435"/>
            <a:chOff x="3248" y="-256"/>
            <a:chExt cx="536" cy="1936"/>
          </a:xfrm>
        </p:grpSpPr>
        <p:sp>
          <p:nvSpPr>
            <p:cNvPr id="104" name="矩形 103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7310120" y="-71755"/>
            <a:ext cx="240030" cy="1067435"/>
            <a:chOff x="3248" y="-256"/>
            <a:chExt cx="536" cy="1936"/>
          </a:xfrm>
        </p:grpSpPr>
        <p:sp>
          <p:nvSpPr>
            <p:cNvPr id="109" name="矩形 108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3" name="组合 112"/>
          <p:cNvGrpSpPr/>
          <p:nvPr/>
        </p:nvGrpSpPr>
        <p:grpSpPr>
          <a:xfrm>
            <a:off x="9645650" y="-71755"/>
            <a:ext cx="240030" cy="1067435"/>
            <a:chOff x="3248" y="-256"/>
            <a:chExt cx="536" cy="1936"/>
          </a:xfrm>
        </p:grpSpPr>
        <p:sp>
          <p:nvSpPr>
            <p:cNvPr id="114" name="矩形 113"/>
            <p:cNvSpPr/>
            <p:nvPr/>
          </p:nvSpPr>
          <p:spPr>
            <a:xfrm>
              <a:off x="3336" y="-256"/>
              <a:ext cx="360" cy="16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3248" y="1184"/>
              <a:ext cx="536" cy="496"/>
              <a:chOff x="6848" y="1616"/>
              <a:chExt cx="536" cy="496"/>
            </a:xfrm>
          </p:grpSpPr>
          <p:sp>
            <p:nvSpPr>
              <p:cNvPr id="116" name="椭圆 115"/>
              <p:cNvSpPr/>
              <p:nvPr/>
            </p:nvSpPr>
            <p:spPr>
              <a:xfrm>
                <a:off x="6888" y="1616"/>
                <a:ext cx="496" cy="496"/>
              </a:xfrm>
              <a:prstGeom prst="ellipse">
                <a:avLst/>
              </a:prstGeom>
              <a:solidFill>
                <a:srgbClr val="6B0204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6848" y="1616"/>
                <a:ext cx="496" cy="496"/>
              </a:xfrm>
              <a:prstGeom prst="ellipse">
                <a:avLst/>
              </a:prstGeom>
              <a:solidFill>
                <a:srgbClr val="FFDE83"/>
              </a:solidFill>
              <a:ln w="25400">
                <a:solidFill>
                  <a:srgbClr val="6B0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椭圆 1"/>
          <p:cNvSpPr/>
          <p:nvPr/>
        </p:nvSpPr>
        <p:spPr>
          <a:xfrm>
            <a:off x="10407015" y="2041525"/>
            <a:ext cx="250190" cy="250190"/>
          </a:xfrm>
          <a:prstGeom prst="ellipse">
            <a:avLst/>
          </a:prstGeom>
          <a:solidFill>
            <a:srgbClr val="6B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743565" y="1068705"/>
            <a:ext cx="845185" cy="845185"/>
            <a:chOff x="15651" y="854"/>
            <a:chExt cx="1331" cy="1331"/>
          </a:xfrm>
        </p:grpSpPr>
        <p:sp>
          <p:nvSpPr>
            <p:cNvPr id="10" name="椭圆 9"/>
            <p:cNvSpPr/>
            <p:nvPr/>
          </p:nvSpPr>
          <p:spPr>
            <a:xfrm>
              <a:off x="15651" y="854"/>
              <a:ext cx="1331" cy="1331"/>
            </a:xfrm>
            <a:prstGeom prst="ellipse">
              <a:avLst/>
            </a:prstGeom>
            <a:solidFill>
              <a:srgbClr val="FFEC43"/>
            </a:solidFill>
            <a:ln w="73025">
              <a:solidFill>
                <a:srgbClr val="6B0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15702" y="1299"/>
              <a:ext cx="1049" cy="818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49" h="818">
                  <a:moveTo>
                    <a:pt x="18" y="0"/>
                  </a:moveTo>
                  <a:lnTo>
                    <a:pt x="18" y="2"/>
                  </a:lnTo>
                  <a:cubicBezTo>
                    <a:pt x="101" y="407"/>
                    <a:pt x="459" y="711"/>
                    <a:pt x="888" y="711"/>
                  </a:cubicBezTo>
                  <a:cubicBezTo>
                    <a:pt x="942" y="711"/>
                    <a:pt x="994" y="706"/>
                    <a:pt x="1045" y="697"/>
                  </a:cubicBezTo>
                  <a:lnTo>
                    <a:pt x="1049" y="697"/>
                  </a:lnTo>
                  <a:lnTo>
                    <a:pt x="1038" y="705"/>
                  </a:lnTo>
                  <a:cubicBezTo>
                    <a:pt x="931" y="776"/>
                    <a:pt x="803" y="818"/>
                    <a:pt x="666" y="818"/>
                  </a:cubicBezTo>
                  <a:cubicBezTo>
                    <a:pt x="298" y="818"/>
                    <a:pt x="0" y="520"/>
                    <a:pt x="0" y="153"/>
                  </a:cubicBezTo>
                  <a:cubicBezTo>
                    <a:pt x="0" y="101"/>
                    <a:pt x="6" y="51"/>
                    <a:pt x="17" y="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C700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>
            <a:off x="11349355" y="2491105"/>
            <a:ext cx="250190" cy="250190"/>
          </a:xfrm>
          <a:prstGeom prst="ellipse">
            <a:avLst/>
          </a:prstGeom>
          <a:solidFill>
            <a:srgbClr val="FFC700"/>
          </a:solidFill>
          <a:ln w="69850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15925" y="5260340"/>
            <a:ext cx="250190" cy="250190"/>
          </a:xfrm>
          <a:prstGeom prst="ellipse">
            <a:avLst/>
          </a:prstGeom>
          <a:solidFill>
            <a:srgbClr val="FFC700"/>
          </a:solidFill>
          <a:ln w="69850">
            <a:solidFill>
              <a:srgbClr val="6B0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92813" y="1695450"/>
            <a:ext cx="2593612" cy="36317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1219200"/>
            <a:r>
              <a:rPr lang="zh-CN" altLang="en-US" sz="11500" b="1" dirty="0">
                <a:solidFill>
                  <a:srgbClr val="6B0204"/>
                </a:solidFill>
                <a:latin typeface="千图小兔体-iFonts联名" panose="00000500000000000000" pitchFamily="2" charset="-122"/>
                <a:ea typeface="千图小兔体-iFonts联名" panose="00000500000000000000" pitchFamily="2" charset="-122"/>
                <a:cs typeface="宋体" panose="02010600030101010101" pitchFamily="2" charset="-122"/>
                <a:sym typeface="Calibri" panose="020F0502020204030204" charset="0"/>
              </a:rPr>
              <a:t>回家</a:t>
            </a:r>
            <a:endParaRPr lang="zh-CN" altLang="en-US" sz="11500" b="1" dirty="0">
              <a:solidFill>
                <a:srgbClr val="6B0204"/>
              </a:solidFill>
              <a:latin typeface="千图小兔体-iFonts联名" panose="00000500000000000000" pitchFamily="2" charset="-122"/>
              <a:ea typeface="千图小兔体-iFonts联名" panose="00000500000000000000" pitchFamily="2" charset="-122"/>
              <a:cs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8" name="A鸭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73785" y="5679440"/>
            <a:ext cx="619125" cy="619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85" y="-499745"/>
            <a:ext cx="996505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8385" y="1552575"/>
            <a:ext cx="2773680" cy="5305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1565" y="4645660"/>
            <a:ext cx="1350645" cy="2522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 flipH="1">
            <a:off x="6226175" y="4645660"/>
            <a:ext cx="1503680" cy="25222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0120" y="4728210"/>
            <a:ext cx="2008505" cy="2522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3.xml><?xml version="1.0" encoding="utf-8"?>
<p:tagLst xmlns:p="http://schemas.openxmlformats.org/presentationml/2006/main">
  <p:tag name="KSO_WM_SLIDE_MODEL_TYPE" val="cover"/>
</p:tagLst>
</file>

<file path=ppt/tags/tag4.xml><?xml version="1.0" encoding="utf-8"?>
<p:tagLst xmlns:p="http://schemas.openxmlformats.org/presentationml/2006/main">
  <p:tag name="KSO_WPP_MARK_KEY" val="25a0fad2-5a2a-4d8e-b110-efae6b519cce"/>
  <p:tag name="COMMONDATA" val="eyJoZGlkIjoiODE0ZTY2MGEyMWUzMzViMTcyOTQ1YTM0NjZhNzJkM2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千图小兔体-iFonts联名"/>
        <a:cs typeface=""/>
      </a:majorFont>
      <a:minorFont>
        <a:latin typeface="Times New Roman"/>
        <a:ea typeface="千图小兔体-iFonts联名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atnoiv3">
      <a:majorFont>
        <a:latin typeface="字魂63号-泡泡体"/>
        <a:ea typeface="字魂63号-泡泡体"/>
        <a:cs typeface=""/>
      </a:majorFont>
      <a:minorFont>
        <a:latin typeface="字魂63号-泡泡体"/>
        <a:ea typeface="字魂63号-泡泡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2CC"/>
        </a:solidFill>
      </a:spPr>
      <a:bodyPr vert="horz" wrap="square" rtlCol="0" anchor="ctr">
        <a:noAutofit/>
      </a:bodyPr>
      <a:lstStyle>
        <a:defPPr algn="dist">
          <a:defRPr sz="2400" dirty="0">
            <a:ln w="6350">
              <a:noFill/>
            </a:ln>
            <a:solidFill>
              <a:srgbClr val="6B0204"/>
            </a:solidFill>
            <a:latin typeface="千图小兔体-iFonts联名" panose="00000500000000000000" pitchFamily="2" charset="-122"/>
            <a:ea typeface="千图小兔体-iFonts联名" panose="00000500000000000000" pitchFamily="2" charset="-122"/>
            <a:cs typeface="+mn-ea"/>
            <a:sym typeface="+mn-lt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</Words>
  <Application>WPS 演示</Application>
  <PresentationFormat>宽屏</PresentationFormat>
  <Paragraphs>106</Paragraphs>
  <Slides>13</Slides>
  <Notes>13</Notes>
  <HiddenSlides>0</HiddenSlides>
  <MMClips>22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宋体</vt:lpstr>
      <vt:lpstr>Wingdings</vt:lpstr>
      <vt:lpstr>千图小兔体-iFonts联名</vt:lpstr>
      <vt:lpstr>幼圆</vt:lpstr>
      <vt:lpstr>Times New Roman</vt:lpstr>
      <vt:lpstr>Calibri</vt:lpstr>
      <vt:lpstr>字魂63号-泡泡体</vt:lpstr>
      <vt:lpstr>微软雅黑</vt:lpstr>
      <vt:lpstr>Arial Unicode MS</vt:lpstr>
      <vt:lpstr>等线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28</dc:title>
  <dc:creator>longling xu</dc:creator>
  <cp:lastModifiedBy>江南雨</cp:lastModifiedBy>
  <cp:revision>97</cp:revision>
  <dcterms:created xsi:type="dcterms:W3CDTF">2019-05-01T23:09:00Z</dcterms:created>
  <dcterms:modified xsi:type="dcterms:W3CDTF">2022-12-07T02:07:06Z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01F7C320E83E4766B5228DF720ED1483</vt:lpwstr>
  </property>
</Properties>
</file>