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3"/>
    <p:sldId id="345" r:id="rId4"/>
    <p:sldId id="329" r:id="rId5"/>
    <p:sldId id="283" r:id="rId6"/>
    <p:sldId id="416" r:id="rId7"/>
    <p:sldId id="368" r:id="rId8"/>
    <p:sldId id="369" r:id="rId9"/>
    <p:sldId id="348" r:id="rId10"/>
    <p:sldId id="349" r:id="rId11"/>
    <p:sldId id="338" r:id="rId12"/>
    <p:sldId id="370" r:id="rId13"/>
    <p:sldId id="372" r:id="rId14"/>
    <p:sldId id="269" r:id="rId15"/>
    <p:sldId id="371" r:id="rId16"/>
    <p:sldId id="391" r:id="rId17"/>
    <p:sldId id="271" r:id="rId18"/>
    <p:sldId id="392" r:id="rId19"/>
    <p:sldId id="378" r:id="rId20"/>
    <p:sldId id="444" r:id="rId21"/>
    <p:sldId id="334" r:id="rId22"/>
    <p:sldId id="356" r:id="rId23"/>
    <p:sldId id="393" r:id="rId24"/>
    <p:sldId id="278" r:id="rId25"/>
    <p:sldId id="394" r:id="rId26"/>
    <p:sldId id="380" r:id="rId27"/>
    <p:sldId id="357" r:id="rId28"/>
    <p:sldId id="396" r:id="rId29"/>
    <p:sldId id="441" r:id="rId30"/>
    <p:sldId id="442" r:id="rId31"/>
    <p:sldId id="443" r:id="rId32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98A2"/>
    <a:srgbClr val="FD7E7B"/>
    <a:srgbClr val="F38F85"/>
    <a:srgbClr val="F6829B"/>
    <a:srgbClr val="B1576C"/>
    <a:srgbClr val="F4F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43" autoAdjust="0"/>
    <p:restoredTop sz="94660" autoAdjust="0"/>
  </p:normalViewPr>
  <p:slideViewPr>
    <p:cSldViewPr snapToGrid="0">
      <p:cViewPr>
        <p:scale>
          <a:sx n="81" d="100"/>
          <a:sy n="81" d="100"/>
        </p:scale>
        <p:origin x="-11" y="187"/>
      </p:cViewPr>
      <p:guideLst>
        <p:guide orient="horz" pos="2135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16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3E14A-ACD5-4E15-9CDC-C31D981838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2D84A-D896-4DC8-84E1-F413ED4A9D7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F78B7-D835-4BC3-99B8-2A5D63CF5E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6E0B-5B05-4B24-A9AB-1E0613E189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F78B7-D835-4BC3-99B8-2A5D63CF5E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6E0B-5B05-4B24-A9AB-1E0613E189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F78B7-D835-4BC3-99B8-2A5D63CF5E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6E0B-5B05-4B24-A9AB-1E0613E189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F78B7-D835-4BC3-99B8-2A5D63CF5E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6E0B-5B05-4B24-A9AB-1E0613E189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F78B7-D835-4BC3-99B8-2A5D63CF5E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6E0B-5B05-4B24-A9AB-1E0613E189F3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04989" y="4084080"/>
            <a:ext cx="1999661" cy="27739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F78B7-D835-4BC3-99B8-2A5D63CF5E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6E0B-5B05-4B24-A9AB-1E0613E189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F78B7-D835-4BC3-99B8-2A5D63CF5E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6E0B-5B05-4B24-A9AB-1E0613E189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F78B7-D835-4BC3-99B8-2A5D63CF5E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6E0B-5B05-4B24-A9AB-1E0613E189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F78B7-D835-4BC3-99B8-2A5D63CF5E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6E0B-5B05-4B24-A9AB-1E0613E189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F78B7-D835-4BC3-99B8-2A5D63CF5E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6E0B-5B05-4B24-A9AB-1E0613E189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F78B7-D835-4BC3-99B8-2A5D63CF5E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6E0B-5B05-4B24-A9AB-1E0613E189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F78B7-D835-4BC3-99B8-2A5D63CF5E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26E0B-5B05-4B24-A9AB-1E0613E189F3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0" y="6249971"/>
            <a:ext cx="12192000" cy="608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9935852" y="0"/>
            <a:ext cx="2136877" cy="11500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tags" Target="../tags/tag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tags" Target="../tags/tag13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tags" Target="../tags/tag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5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jpeg"/><Relationship Id="rId7" Type="http://schemas.openxmlformats.org/officeDocument/2006/relationships/image" Target="../media/image23.jpeg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tags" Target="../tags/tag3.xml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jpeg"/><Relationship Id="rId2" Type="http://schemas.openxmlformats.org/officeDocument/2006/relationships/tags" Target="../tags/tag5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4"/>
          <p:cNvSpPr txBox="1">
            <a:spLocks noChangeArrowheads="1"/>
          </p:cNvSpPr>
          <p:nvPr/>
        </p:nvSpPr>
        <p:spPr bwMode="auto">
          <a:xfrm>
            <a:off x="499039" y="529771"/>
            <a:ext cx="4819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统编版小学语文四年级上册</a:t>
            </a:r>
            <a:endParaRPr lang="zh-CN" altLang="en-US" sz="2800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3753715" y="4851327"/>
            <a:ext cx="799159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执教：张家港市农联实验小学  吴琰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41905" y="0"/>
            <a:ext cx="6550096" cy="1184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3" name="图片 2" descr="0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3429" t="2648" r="30670" b="89133"/>
          <a:stretch>
            <a:fillRect/>
          </a:stretch>
        </p:blipFill>
        <p:spPr>
          <a:xfrm>
            <a:off x="1767840" y="1835785"/>
            <a:ext cx="7132955" cy="1582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7702" t="2648" r="13047" b="16074"/>
          <a:stretch>
            <a:fillRect/>
          </a:stretch>
        </p:blipFill>
        <p:spPr>
          <a:xfrm>
            <a:off x="718185" y="197485"/>
            <a:ext cx="4991735" cy="6294120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1051560" y="1272540"/>
            <a:ext cx="4455160" cy="4495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4029" y="1627430"/>
            <a:ext cx="3331504" cy="30861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973084" y="2321959"/>
            <a:ext cx="1284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魏校长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667251" y="1798739"/>
            <a:ext cx="1284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周恩来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641905" y="0"/>
            <a:ext cx="6550096" cy="1184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aphicFrame>
        <p:nvGraphicFramePr>
          <p:cNvPr id="3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15007" y="388882"/>
          <a:ext cx="11020095" cy="56316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4019"/>
                <a:gridCol w="1711325"/>
                <a:gridCol w="1764030"/>
                <a:gridCol w="5340721"/>
              </a:tblGrid>
              <a:tr h="77589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图片</a:t>
                      </a: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时间</a:t>
                      </a: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地点</a:t>
                      </a: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人物</a:t>
                      </a:r>
                      <a:r>
                        <a:rPr lang="en-US" altLang="zh-CN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+</a:t>
                      </a: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做什么</a:t>
                      </a: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156936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新学年开始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修身课上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魏校长（问）</a:t>
                      </a:r>
                      <a:endParaRPr lang="en-US" altLang="zh-CN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周恩来（回答）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1716991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156936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6898" y="2879836"/>
            <a:ext cx="1912881" cy="1387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F:\课例\为中华之崛起而读书\中国女人的悲惨遭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915" y="4556237"/>
            <a:ext cx="1912881" cy="1338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43" y="1252626"/>
            <a:ext cx="1932436" cy="1338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0" y="6166754"/>
            <a:ext cx="12234041" cy="633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868551" y="447125"/>
            <a:ext cx="7795614" cy="5963750"/>
            <a:chOff x="6122128" y="-112409"/>
            <a:chExt cx="5658767" cy="6316919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6122128" y="5766360"/>
              <a:ext cx="559914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组合 1"/>
            <p:cNvGrpSpPr/>
            <p:nvPr/>
          </p:nvGrpSpPr>
          <p:grpSpPr>
            <a:xfrm>
              <a:off x="6134886" y="-112409"/>
              <a:ext cx="5646009" cy="5886817"/>
              <a:chOff x="2021318" y="0"/>
              <a:chExt cx="7427030" cy="645458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21318" y="0"/>
                <a:ext cx="7353300" cy="1323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221806" y="0"/>
                <a:ext cx="5707240" cy="822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rgbClr val="FF0000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百年党史 伟大人物</a:t>
                </a:r>
                <a:endParaRPr lang="zh-CN" altLang="en-US" sz="4000" b="1" dirty="0">
                  <a:solidFill>
                    <a:srgbClr val="FF0000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022438" y="849854"/>
                <a:ext cx="7347473" cy="560473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31" name="Picture 7" descr="F:\课例\为中华之崛起而读书\头像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533485" y="29460"/>
                <a:ext cx="1914863" cy="136554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5" name="矩形 14"/>
              <p:cNvSpPr/>
              <p:nvPr/>
            </p:nvSpPr>
            <p:spPr>
              <a:xfrm>
                <a:off x="7303473" y="3953211"/>
                <a:ext cx="1828799" cy="1990701"/>
              </a:xfrm>
              <a:prstGeom prst="rect">
                <a:avLst/>
              </a:prstGeom>
              <a:solidFill>
                <a:srgbClr val="D4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2494608" y="3953211"/>
                <a:ext cx="1828799" cy="1990701"/>
              </a:xfrm>
              <a:prstGeom prst="rect">
                <a:avLst/>
              </a:prstGeom>
              <a:solidFill>
                <a:srgbClr val="D4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 新学年的修身课上，魏校长问大家为什么而读书，周恩来立下了“为中华之崛起而读书”的志向。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4935291" y="3985072"/>
                <a:ext cx="1828799" cy="1990701"/>
              </a:xfrm>
              <a:prstGeom prst="rect">
                <a:avLst/>
              </a:prstGeom>
              <a:solidFill>
                <a:srgbClr val="D4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 </a:t>
                </a:r>
                <a:r>
                  <a:rPr lang="en-US" altLang="zh-CN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</a:t>
                </a:r>
                <a:endParaRPr lang="zh-CN" altLang="en-US" sz="4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pic>
            <p:nvPicPr>
              <p:cNvPr id="2050" name="Picture 2" descr="F:\课例\为中华之崛起而读书\中国女人的悲惨遭遇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248731" y="1600288"/>
                <a:ext cx="1818043" cy="17727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866290" y="1594701"/>
                <a:ext cx="1839558" cy="17727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494608" y="1572271"/>
                <a:ext cx="1828799" cy="17727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  <p:sp>
        <p:nvSpPr>
          <p:cNvPr id="3" name="文本框 2"/>
          <p:cNvSpPr txBox="1"/>
          <p:nvPr/>
        </p:nvSpPr>
        <p:spPr>
          <a:xfrm>
            <a:off x="4558665" y="4341495"/>
            <a:ext cx="781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en-US" sz="4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004"/>
          <p:cNvPicPr>
            <a:picLocks noChangeAspect="1"/>
          </p:cNvPicPr>
          <p:nvPr/>
        </p:nvPicPr>
        <p:blipFill>
          <a:blip r:embed="rId1"/>
          <a:srcRect l="12654" t="13000" r="9287" b="3074"/>
          <a:stretch>
            <a:fillRect/>
          </a:stretch>
        </p:blipFill>
        <p:spPr>
          <a:xfrm>
            <a:off x="995680" y="281940"/>
            <a:ext cx="5097780" cy="6293485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1162685" y="852170"/>
            <a:ext cx="4801235" cy="22720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6843" y="1456704"/>
            <a:ext cx="3458817" cy="333499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643132" y="1935367"/>
            <a:ext cx="1284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伯父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643132" y="4019992"/>
            <a:ext cx="1284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周恩来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641905" y="0"/>
            <a:ext cx="6550096" cy="1184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aphicFrame>
        <p:nvGraphicFramePr>
          <p:cNvPr id="3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15007" y="388882"/>
          <a:ext cx="11020095" cy="56316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4019"/>
                <a:gridCol w="1711325"/>
                <a:gridCol w="1764030"/>
                <a:gridCol w="5340721"/>
              </a:tblGrid>
              <a:tr h="77589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图片</a:t>
                      </a: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时间</a:t>
                      </a: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地点</a:t>
                      </a: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人物</a:t>
                      </a:r>
                      <a:r>
                        <a:rPr lang="en-US" altLang="zh-CN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+</a:t>
                      </a: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做什么</a:t>
                      </a: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156936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新学年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修身课上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魏校长（问）</a:t>
                      </a:r>
                      <a:endParaRPr lang="en-US" altLang="zh-CN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周恩来（回答）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1716991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十二岁那年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奉天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伯父（告诉）</a:t>
                      </a:r>
                      <a:endParaRPr lang="en-US" altLang="zh-CN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周恩来（疑惑不解）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156936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6898" y="2879836"/>
            <a:ext cx="1912881" cy="1387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F:\课例\为中华之崛起而读书\中国女人的悲惨遭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915" y="4556237"/>
            <a:ext cx="1912881" cy="1338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43" y="1252626"/>
            <a:ext cx="1932436" cy="1338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0" y="6166754"/>
            <a:ext cx="12234041" cy="633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868551" y="447125"/>
            <a:ext cx="7795614" cy="5963750"/>
            <a:chOff x="6122128" y="-112409"/>
            <a:chExt cx="5658767" cy="6316919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6122128" y="5766360"/>
              <a:ext cx="559914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组合 1"/>
            <p:cNvGrpSpPr/>
            <p:nvPr/>
          </p:nvGrpSpPr>
          <p:grpSpPr>
            <a:xfrm>
              <a:off x="6134886" y="-112409"/>
              <a:ext cx="5646009" cy="5886817"/>
              <a:chOff x="2021318" y="0"/>
              <a:chExt cx="7427030" cy="645458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21318" y="0"/>
                <a:ext cx="7353300" cy="1323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221806" y="0"/>
                <a:ext cx="5707240" cy="822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rgbClr val="FF0000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百年党史 伟大人物</a:t>
                </a:r>
                <a:endParaRPr lang="zh-CN" altLang="en-US" sz="4000" b="1" dirty="0">
                  <a:solidFill>
                    <a:srgbClr val="FF0000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022438" y="849854"/>
                <a:ext cx="7347473" cy="560473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31" name="Picture 7" descr="F:\课例\为中华之崛起而读书\头像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533485" y="29460"/>
                <a:ext cx="1914863" cy="136554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5" name="矩形 14"/>
              <p:cNvSpPr/>
              <p:nvPr/>
            </p:nvSpPr>
            <p:spPr>
              <a:xfrm>
                <a:off x="7303473" y="3953211"/>
                <a:ext cx="1828799" cy="1990701"/>
              </a:xfrm>
              <a:prstGeom prst="rect">
                <a:avLst/>
              </a:prstGeom>
              <a:solidFill>
                <a:srgbClr val="D4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2494608" y="3953211"/>
                <a:ext cx="1828799" cy="1990701"/>
              </a:xfrm>
              <a:prstGeom prst="rect">
                <a:avLst/>
              </a:prstGeom>
              <a:solidFill>
                <a:srgbClr val="D4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 新学年的修身课上，魏校长问大家为什么而读书，周恩来立下了“为中华之崛起而读书”的志向。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4935291" y="3985072"/>
                <a:ext cx="1828799" cy="1990701"/>
              </a:xfrm>
              <a:prstGeom prst="rect">
                <a:avLst/>
              </a:prstGeom>
              <a:solidFill>
                <a:srgbClr val="D4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 </a:t>
                </a:r>
                <a:r>
                  <a:rPr lang="en-US" altLang="zh-CN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</a:t>
                </a:r>
                <a:endParaRPr lang="zh-CN" altLang="en-US" sz="4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pic>
            <p:nvPicPr>
              <p:cNvPr id="2050" name="Picture 2" descr="F:\课例\为中华之崛起而读书\中国女人的悲惨遭遇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248731" y="1600288"/>
                <a:ext cx="1818043" cy="17727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866290" y="1594701"/>
                <a:ext cx="1839558" cy="17727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494608" y="1572271"/>
                <a:ext cx="1828799" cy="17727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  <p:sp>
        <p:nvSpPr>
          <p:cNvPr id="3" name="文本框 2"/>
          <p:cNvSpPr txBox="1"/>
          <p:nvPr/>
        </p:nvSpPr>
        <p:spPr>
          <a:xfrm>
            <a:off x="4558665" y="4341495"/>
            <a:ext cx="781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en-US" sz="4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85000" y="4320540"/>
            <a:ext cx="781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en-US" sz="4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004"/>
          <p:cNvPicPr>
            <a:picLocks noChangeAspect="1"/>
          </p:cNvPicPr>
          <p:nvPr/>
        </p:nvPicPr>
        <p:blipFill>
          <a:blip r:embed="rId1"/>
          <a:srcRect l="12654" t="13000" r="9287" b="3074"/>
          <a:stretch>
            <a:fillRect/>
          </a:stretch>
        </p:blipFill>
        <p:spPr>
          <a:xfrm>
            <a:off x="998220" y="281940"/>
            <a:ext cx="5097780" cy="6293485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1113155" y="3108325"/>
            <a:ext cx="4762500" cy="282511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8121" y="1340363"/>
            <a:ext cx="3677479" cy="353550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0625918" y="2575049"/>
            <a:ext cx="1622192" cy="1465456"/>
            <a:chOff x="16734" y="4055"/>
            <a:chExt cx="2555" cy="2308"/>
          </a:xfrm>
        </p:grpSpPr>
        <p:sp>
          <p:nvSpPr>
            <p:cNvPr id="2" name="文本框 1"/>
            <p:cNvSpPr txBox="1"/>
            <p:nvPr/>
          </p:nvSpPr>
          <p:spPr>
            <a:xfrm>
              <a:off x="16735" y="5735"/>
              <a:ext cx="202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周恩来</a:t>
              </a:r>
              <a:endPara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6734" y="4055"/>
              <a:ext cx="255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中国女人</a:t>
              </a:r>
              <a:endPara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6734" y="4895"/>
              <a:ext cx="202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中国巡警</a:t>
              </a:r>
              <a:endPara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641905" y="0"/>
            <a:ext cx="6550096" cy="1184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aphicFrame>
        <p:nvGraphicFramePr>
          <p:cNvPr id="3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15007" y="388882"/>
          <a:ext cx="11020095" cy="56316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4019"/>
                <a:gridCol w="1711325"/>
                <a:gridCol w="1764030"/>
                <a:gridCol w="5340721"/>
              </a:tblGrid>
              <a:tr h="77589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图片</a:t>
                      </a: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时间</a:t>
                      </a: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地点</a:t>
                      </a: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人物</a:t>
                      </a:r>
                      <a:r>
                        <a:rPr lang="en-US" altLang="zh-CN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+</a:t>
                      </a: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做什么</a:t>
                      </a: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156936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新学年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修身课上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魏校长（问）</a:t>
                      </a:r>
                      <a:endParaRPr lang="en-US" altLang="zh-CN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周恩来（回答）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1716991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十二岁那年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奉天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伯父（告诉）</a:t>
                      </a:r>
                      <a:endParaRPr lang="en-US" altLang="zh-CN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周恩来（疑惑不解）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156936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一个星期天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被外国人占据的地方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中国女人（受欺负）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中国巡警（不惩处，训斥）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周恩来（深刻体会）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6898" y="2879836"/>
            <a:ext cx="1912881" cy="1387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F:\课例\为中华之崛起而读书\中国女人的悲惨遭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915" y="4556237"/>
            <a:ext cx="1912881" cy="1338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43" y="1252626"/>
            <a:ext cx="1932436" cy="1338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0" y="6166754"/>
            <a:ext cx="12234041" cy="633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868551" y="447125"/>
            <a:ext cx="7795614" cy="5963750"/>
            <a:chOff x="6122128" y="-112409"/>
            <a:chExt cx="5658767" cy="6316919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6122128" y="5766360"/>
              <a:ext cx="559914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组合 1"/>
            <p:cNvGrpSpPr/>
            <p:nvPr/>
          </p:nvGrpSpPr>
          <p:grpSpPr>
            <a:xfrm>
              <a:off x="6134886" y="-112409"/>
              <a:ext cx="5646009" cy="5886817"/>
              <a:chOff x="2021318" y="0"/>
              <a:chExt cx="7427030" cy="645458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21318" y="0"/>
                <a:ext cx="7353300" cy="1323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221806" y="0"/>
                <a:ext cx="5707240" cy="822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rgbClr val="FF0000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百年党史 伟大人物</a:t>
                </a:r>
                <a:endParaRPr lang="zh-CN" altLang="en-US" sz="4000" b="1" dirty="0">
                  <a:solidFill>
                    <a:srgbClr val="FF0000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022438" y="849854"/>
                <a:ext cx="7347473" cy="560473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31" name="Picture 7" descr="F:\课例\为中华之崛起而读书\头像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533485" y="29460"/>
                <a:ext cx="1914863" cy="136554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5" name="矩形 14"/>
              <p:cNvSpPr/>
              <p:nvPr/>
            </p:nvSpPr>
            <p:spPr>
              <a:xfrm>
                <a:off x="7303473" y="3953211"/>
                <a:ext cx="1828799" cy="1990701"/>
              </a:xfrm>
              <a:prstGeom prst="rect">
                <a:avLst/>
              </a:prstGeom>
              <a:solidFill>
                <a:srgbClr val="D4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48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  </a:t>
                </a:r>
                <a:r>
                  <a:rPr lang="zh-CN" altLang="en-US" sz="48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？</a:t>
                </a:r>
                <a:endParaRPr lang="zh-CN" altLang="en-US" sz="4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2494608" y="3953211"/>
                <a:ext cx="1828799" cy="1990701"/>
              </a:xfrm>
              <a:prstGeom prst="rect">
                <a:avLst/>
              </a:prstGeom>
              <a:solidFill>
                <a:srgbClr val="D4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 新学年的修身课上，魏校长问大家为什么而读书，周恩来立下了“为中华之崛起而读书”的志向。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4935291" y="3985072"/>
                <a:ext cx="1828799" cy="1990701"/>
              </a:xfrm>
              <a:prstGeom prst="rect">
                <a:avLst/>
              </a:prstGeom>
              <a:solidFill>
                <a:srgbClr val="D4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 </a:t>
                </a:r>
                <a:r>
                  <a:rPr lang="en-US" altLang="zh-CN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</a:t>
                </a:r>
                <a:r>
                  <a:rPr lang="zh-CN" altLang="en-US" sz="48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？</a:t>
                </a:r>
                <a:endParaRPr lang="zh-CN" altLang="en-US" sz="4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pic>
            <p:nvPicPr>
              <p:cNvPr id="2050" name="Picture 2" descr="F:\课例\为中华之崛起而读书\中国女人的悲惨遭遇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248731" y="1600288"/>
                <a:ext cx="1818043" cy="17727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866290" y="1594701"/>
                <a:ext cx="1839558" cy="17727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494608" y="1572271"/>
                <a:ext cx="1828799" cy="17727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  <p:sp>
        <p:nvSpPr>
          <p:cNvPr id="3" name="矩形: 圆角 3"/>
          <p:cNvSpPr/>
          <p:nvPr/>
        </p:nvSpPr>
        <p:spPr>
          <a:xfrm>
            <a:off x="8833485" y="1965960"/>
            <a:ext cx="3145790" cy="3599180"/>
          </a:xfrm>
          <a:prstGeom prst="roundRect">
            <a:avLst/>
          </a:prstGeom>
          <a:solidFill>
            <a:schemeClr val="accent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所以，当修身课上魏校长提出为什么而读书这个问题时，就有了“为中华之崛起而读书”的响亮回答。</a:t>
            </a:r>
            <a:endParaRPr lang="zh-CN" alt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7702" t="2648" r="13047" b="16074"/>
          <a:stretch>
            <a:fillRect/>
          </a:stretch>
        </p:blipFill>
        <p:spPr>
          <a:xfrm>
            <a:off x="718185" y="197485"/>
            <a:ext cx="4991735" cy="6294120"/>
          </a:xfrm>
          <a:prstGeom prst="rect">
            <a:avLst/>
          </a:prstGeom>
        </p:spPr>
      </p:pic>
      <p:pic>
        <p:nvPicPr>
          <p:cNvPr id="4" name="图片 3" descr="004"/>
          <p:cNvPicPr>
            <a:picLocks noChangeAspect="1"/>
          </p:cNvPicPr>
          <p:nvPr/>
        </p:nvPicPr>
        <p:blipFill>
          <a:blip r:embed="rId3"/>
          <a:srcRect l="12654" t="13000" r="9287" b="3074"/>
          <a:stretch>
            <a:fillRect/>
          </a:stretch>
        </p:blipFill>
        <p:spPr>
          <a:xfrm>
            <a:off x="5715635" y="197485"/>
            <a:ext cx="5097780" cy="6293485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 flipV="1">
            <a:off x="2254806" y="792176"/>
            <a:ext cx="2287905" cy="241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41131" y="1117490"/>
            <a:ext cx="7966840" cy="2459864"/>
            <a:chOff x="2112580" y="1511628"/>
            <a:chExt cx="7966840" cy="2459864"/>
          </a:xfrm>
        </p:grpSpPr>
        <p:sp>
          <p:nvSpPr>
            <p:cNvPr id="4" name="文本框 3"/>
            <p:cNvSpPr txBox="1"/>
            <p:nvPr/>
          </p:nvSpPr>
          <p:spPr>
            <a:xfrm>
              <a:off x="2112580" y="2033472"/>
              <a:ext cx="7966840" cy="1938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latin typeface="楷体" panose="02010609060101010101" pitchFamily="49" charset="-122"/>
                  <a:ea typeface="楷体" panose="02010609060101010101" pitchFamily="49" charset="-122"/>
                </a:rPr>
                <a:t>大江歌罢掉头东，邃密群科济世穷。</a:t>
              </a:r>
              <a:endPara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endPara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4000" dirty="0">
                  <a:latin typeface="楷体" panose="02010609060101010101" pitchFamily="49" charset="-122"/>
                  <a:ea typeface="楷体" panose="02010609060101010101" pitchFamily="49" charset="-122"/>
                </a:rPr>
                <a:t>面壁十年图破壁，难酬蹈海亦英雄。</a:t>
              </a:r>
              <a:endPara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6234365" y="1511628"/>
              <a:ext cx="96520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err="1"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suì</a:t>
              </a:r>
              <a:endParaRPr lang="en-US" altLang="zh-CN" sz="28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640435" y="2852930"/>
              <a:ext cx="168165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200"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2800" dirty="0" err="1">
                  <a:latin typeface="宋体" panose="02010600030101010101" pitchFamily="2" charset="-122"/>
                  <a:ea typeface="宋体" panose="02010600030101010101" pitchFamily="2" charset="-122"/>
                </a:rPr>
                <a:t>ch</a:t>
              </a:r>
              <a:r>
                <a:rPr lang="zh-CN" altLang="zh-CN" sz="2800" dirty="0">
                  <a:latin typeface="宋体" panose="02010600030101010101" pitchFamily="2" charset="-122"/>
                  <a:ea typeface="宋体" panose="02010600030101010101" pitchFamily="2" charset="-122"/>
                </a:rPr>
                <a:t>ó</a:t>
              </a:r>
              <a:r>
                <a:rPr lang="en-US" altLang="zh-CN" sz="2800" dirty="0">
                  <a:latin typeface="宋体" panose="02010600030101010101" pitchFamily="2" charset="-122"/>
                  <a:ea typeface="宋体" panose="02010600030101010101" pitchFamily="2" charset="-122"/>
                </a:rPr>
                <a:t>u</a:t>
              </a:r>
              <a:endPara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5641905" y="0"/>
            <a:ext cx="6550096" cy="1184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8769808" y="756745"/>
            <a:ext cx="3125813" cy="5166235"/>
            <a:chOff x="8909980" y="635876"/>
            <a:chExt cx="3125813" cy="516623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909980" y="635876"/>
              <a:ext cx="3125813" cy="40410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文本框 8"/>
            <p:cNvSpPr txBox="1"/>
            <p:nvPr/>
          </p:nvSpPr>
          <p:spPr>
            <a:xfrm>
              <a:off x="9578851" y="4971114"/>
              <a:ext cx="22505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周恩来</a:t>
              </a:r>
              <a:endParaRPr lang="zh-CN" altLang="en-US" sz="48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7702" t="2648" r="13047" b="16074"/>
          <a:stretch>
            <a:fillRect/>
          </a:stretch>
        </p:blipFill>
        <p:spPr>
          <a:xfrm>
            <a:off x="718185" y="197485"/>
            <a:ext cx="4991735" cy="629412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 flipV="1">
            <a:off x="1518841" y="2872024"/>
            <a:ext cx="1297940" cy="1333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497251" y="2359356"/>
            <a:ext cx="1031875" cy="444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1517341" y="2594916"/>
            <a:ext cx="982980" cy="1333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320197" y="3658507"/>
            <a:ext cx="4689387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为中华之崛起而读书！</a:t>
            </a:r>
            <a:endParaRPr lang="en-US" altLang="zh-CN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93825" y="3658870"/>
            <a:ext cx="1863725" cy="25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20196" y="1574619"/>
            <a:ext cx="373895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家父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而读书。</a:t>
            </a:r>
            <a:endParaRPr lang="zh-CN" altLang="en-US" sz="3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20155" y="2239645"/>
            <a:ext cx="4689475" cy="451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800"/>
              </a:lnSpc>
            </a:pP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明理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而读书。</a:t>
            </a:r>
            <a:endParaRPr lang="zh-CN" altLang="en-US" sz="3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20196" y="2904409"/>
            <a:ext cx="4689387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光耀门楣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而读书！</a:t>
            </a:r>
            <a:endParaRPr lang="zh-CN" altLang="en-US" sz="3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0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7702" t="2648" r="13047" b="16074"/>
          <a:stretch>
            <a:fillRect/>
          </a:stretch>
        </p:blipFill>
        <p:spPr>
          <a:xfrm>
            <a:off x="718185" y="197485"/>
            <a:ext cx="4991735" cy="62941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299176" y="4675905"/>
            <a:ext cx="5346286" cy="450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“为中华之崛起而读书！”</a:t>
            </a: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02715" y="4685665"/>
            <a:ext cx="1902460" cy="25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40756" y="2156857"/>
            <a:ext cx="5346286" cy="2463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魏校长听了为之一振！他怎么也没想到，一个十二三岁的孩子，竟然有如此的抱负和胸怀！他睁大眼睛又追问了一句“你再说一遍，为什么而读书？”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0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7702" t="2648" r="13047" b="16074"/>
          <a:stretch>
            <a:fillRect/>
          </a:stretch>
        </p:blipFill>
        <p:spPr>
          <a:xfrm>
            <a:off x="718185" y="197485"/>
            <a:ext cx="4991735" cy="62941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299176" y="4675905"/>
            <a:ext cx="5346286" cy="450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“为中华之崛起而读书！”</a:t>
            </a: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02715" y="4685665"/>
            <a:ext cx="1902460" cy="25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40756" y="2156857"/>
            <a:ext cx="5346286" cy="2463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魏校长听了为之一振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他怎么也没想到，一个十二三岁的孩子，竟然有如此的抱负和胸怀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他睁大眼睛又追问了一句</a:t>
            </a:r>
            <a:r>
              <a:rPr lang="zh-CN" altLang="en-US" sz="28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“你再说一遍，为什么而读书？”</a:t>
            </a:r>
            <a:endParaRPr lang="zh-CN" altLang="en-US" sz="2800" b="1" dirty="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540" y="1926590"/>
            <a:ext cx="7378065" cy="261747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402715" y="3691255"/>
            <a:ext cx="1902460" cy="25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28575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3"/>
          <p:cNvPicPr>
            <a:picLocks noChangeAspect="1"/>
          </p:cNvPicPr>
          <p:nvPr/>
        </p:nvPicPr>
        <p:blipFill>
          <a:blip r:embed="rId1"/>
          <a:srcRect l="5868" t="2287" r="15981" b="14009"/>
          <a:stretch>
            <a:fillRect/>
          </a:stretch>
        </p:blipFill>
        <p:spPr>
          <a:xfrm>
            <a:off x="1082040" y="363220"/>
            <a:ext cx="4817745" cy="628967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532880" y="1272540"/>
            <a:ext cx="5384800" cy="30194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3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所以，当修身课上魏校长提出为什么而读书这个问题时，就有了“</a:t>
            </a:r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为中华之崛起而读书</a:t>
            </a:r>
            <a:r>
              <a:rPr lang="zh-CN" altLang="en-US" sz="3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”的响亮回答。</a:t>
            </a:r>
            <a:endParaRPr lang="en-US" altLang="zh-CN" sz="3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</a:t>
            </a:r>
            <a:endParaRPr lang="zh-CN" altLang="en-US" sz="3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98447" y="1395495"/>
            <a:ext cx="1587062" cy="2540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28575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 animBg="1"/>
      <p:bldP spid="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0" y="6166754"/>
            <a:ext cx="12234041" cy="633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760730" y="-74930"/>
            <a:ext cx="11149931" cy="6485890"/>
            <a:chOff x="6122128" y="-665273"/>
            <a:chExt cx="6599056" cy="6869783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6122128" y="5766360"/>
              <a:ext cx="559914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组合 1"/>
            <p:cNvGrpSpPr/>
            <p:nvPr/>
          </p:nvGrpSpPr>
          <p:grpSpPr>
            <a:xfrm>
              <a:off x="6134886" y="-665273"/>
              <a:ext cx="6586298" cy="6267500"/>
              <a:chOff x="2021318" y="-606187"/>
              <a:chExt cx="8663931" cy="6871987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21318" y="0"/>
                <a:ext cx="7353300" cy="1323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221806" y="0"/>
                <a:ext cx="5707240" cy="8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rgbClr val="FF0000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百年党史 伟大人物</a:t>
                </a:r>
                <a:endParaRPr lang="zh-CN" altLang="en-US" sz="4000" b="1" dirty="0">
                  <a:solidFill>
                    <a:srgbClr val="FF0000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027382" y="661066"/>
                <a:ext cx="7347473" cy="560473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31" name="Picture 7" descr="F:\课例\为中华之崛起而读书\头像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770533" y="-606187"/>
                <a:ext cx="1914716" cy="1696145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7764780" y="1235075"/>
            <a:ext cx="4427220" cy="46615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</a:t>
            </a:r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27年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领导</a:t>
            </a:r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南昌起义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endParaRPr lang="zh-CN" sz="2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</a:t>
            </a:r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35年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参加</a:t>
            </a:r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遵义会议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zh-CN" sz="2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</a:t>
            </a:r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36年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和平解决西安事变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zh-CN" sz="2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1947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协助指挥解放战争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zh-CN" sz="2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</a:t>
            </a:r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49年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新中国成立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zh-CN" sz="2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</a:t>
            </a:r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53年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接见印度政府代表团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zh-CN" sz="2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</a:t>
            </a:r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54年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参加</a:t>
            </a:r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日内瓦会议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zh-CN" sz="2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</a:t>
            </a:r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55年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出席</a:t>
            </a:r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亚非会议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zh-CN" sz="2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</a:t>
            </a:r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71年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会见</a:t>
            </a:r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基辛格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zh-CN" sz="2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</a:t>
            </a:r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72年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接见尼克松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zh-CN" sz="2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……</a:t>
            </a:r>
            <a:endParaRPr lang="en-US" altLang="zh-CN" sz="2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56330" y="911225"/>
            <a:ext cx="3455035" cy="45993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438150"/>
            <a:ext cx="3023870" cy="42062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0" y="6166754"/>
            <a:ext cx="12234041" cy="633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810260" y="-163195"/>
            <a:ext cx="11149965" cy="6671945"/>
            <a:chOff x="6122128" y="-665273"/>
            <a:chExt cx="6599056" cy="6869783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6122128" y="5766360"/>
              <a:ext cx="559914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组合 1"/>
            <p:cNvGrpSpPr/>
            <p:nvPr/>
          </p:nvGrpSpPr>
          <p:grpSpPr>
            <a:xfrm>
              <a:off x="6134886" y="-665273"/>
              <a:ext cx="6586298" cy="6267500"/>
              <a:chOff x="2021318" y="-606187"/>
              <a:chExt cx="8663931" cy="6871987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21318" y="0"/>
                <a:ext cx="7353300" cy="1323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221806" y="0"/>
                <a:ext cx="5707240" cy="797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rgbClr val="FF0000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百年党史 伟大人物</a:t>
                </a:r>
                <a:endParaRPr lang="zh-CN" altLang="en-US" sz="4000" b="1" dirty="0">
                  <a:solidFill>
                    <a:srgbClr val="FF0000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027382" y="661066"/>
                <a:ext cx="7347473" cy="560473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31" name="Picture 7" descr="F:\课例\为中华之崛起而读书\头像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770533" y="-606187"/>
                <a:ext cx="1914716" cy="1696145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91605" y="993895"/>
                <a:ext cx="1957727" cy="189820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745" y="1254125"/>
            <a:ext cx="2455545" cy="1681480"/>
          </a:xfrm>
          <a:prstGeom prst="round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90" y="3939540"/>
            <a:ext cx="2534285" cy="1755775"/>
          </a:xfrm>
          <a:prstGeom prst="round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" b="34190"/>
          <a:stretch>
            <a:fillRect/>
          </a:stretch>
        </p:blipFill>
        <p:spPr>
          <a:xfrm>
            <a:off x="7103745" y="3939540"/>
            <a:ext cx="2455545" cy="1756410"/>
          </a:xfrm>
          <a:prstGeom prst="round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90" y="1254125"/>
            <a:ext cx="2534920" cy="1681480"/>
          </a:xfrm>
          <a:prstGeom prst="round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rcRect t="17048"/>
          <a:stretch>
            <a:fillRect/>
          </a:stretch>
        </p:blipFill>
        <p:spPr>
          <a:xfrm>
            <a:off x="1307465" y="3939540"/>
            <a:ext cx="2514600" cy="1755775"/>
          </a:xfrm>
          <a:prstGeom prst="round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167130" y="3060065"/>
            <a:ext cx="2912110" cy="7550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年少时，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周恩来耳闻目睹了中华不振的现状，立志要为中华之崛起而读书。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0" y="6166754"/>
            <a:ext cx="12234041" cy="633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1182370" y="33020"/>
            <a:ext cx="11149931" cy="6485890"/>
            <a:chOff x="6122128" y="-665273"/>
            <a:chExt cx="6599056" cy="6869783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6122128" y="5766360"/>
              <a:ext cx="559914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组合 1"/>
            <p:cNvGrpSpPr/>
            <p:nvPr/>
          </p:nvGrpSpPr>
          <p:grpSpPr>
            <a:xfrm>
              <a:off x="6134886" y="-665273"/>
              <a:ext cx="6586298" cy="6267500"/>
              <a:chOff x="2021318" y="-606187"/>
              <a:chExt cx="8663931" cy="6871987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21318" y="0"/>
                <a:ext cx="7353300" cy="1323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221806" y="0"/>
                <a:ext cx="5707240" cy="8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rgbClr val="FF0000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百年党史 伟大人物</a:t>
                </a:r>
                <a:endParaRPr lang="zh-CN" altLang="en-US" sz="4000" b="1" dirty="0">
                  <a:solidFill>
                    <a:srgbClr val="FF0000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027382" y="661066"/>
                <a:ext cx="7347473" cy="560473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31" name="Picture 7" descr="F:\课例\为中华之崛起而读书\头像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770533" y="-606187"/>
                <a:ext cx="1914716" cy="1696145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3" name="文本框 2"/>
          <p:cNvSpPr txBox="1"/>
          <p:nvPr/>
        </p:nvSpPr>
        <p:spPr>
          <a:xfrm>
            <a:off x="1987550" y="1493520"/>
            <a:ext cx="8216900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实践作业：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/>
              <a:t>    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    找周恩来的故事读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读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，和老师、伙伴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合作，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尝试制作周恩来专题展板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mmexport4dc080e9c1c125e69df9d718da3fe9e5_16677970513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9025" y="128270"/>
            <a:ext cx="4328795" cy="62179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85602" y="2657747"/>
            <a:ext cx="4689387" cy="450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ts val="2800"/>
              </a:lnSpc>
            </a:pP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</a:t>
            </a:r>
            <a:r>
              <a:rPr lang="en-US" altLang="zh-CN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而读书！</a:t>
            </a:r>
            <a:endParaRPr lang="zh-CN" altLang="en-US" sz="3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0" y="6166754"/>
            <a:ext cx="12234041" cy="633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868551" y="447125"/>
            <a:ext cx="7795614" cy="5963750"/>
            <a:chOff x="6122128" y="-112409"/>
            <a:chExt cx="5658767" cy="6316919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6122128" y="5766360"/>
              <a:ext cx="559914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组合 1"/>
            <p:cNvGrpSpPr/>
            <p:nvPr/>
          </p:nvGrpSpPr>
          <p:grpSpPr>
            <a:xfrm>
              <a:off x="6134886" y="-112409"/>
              <a:ext cx="5646009" cy="5886817"/>
              <a:chOff x="2021318" y="0"/>
              <a:chExt cx="7427030" cy="645458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21318" y="0"/>
                <a:ext cx="7353300" cy="1323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221806" y="0"/>
                <a:ext cx="5707240" cy="822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rgbClr val="FF0000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百年党史 伟大人物</a:t>
                </a:r>
                <a:endParaRPr lang="zh-CN" altLang="en-US" sz="4000" b="1" dirty="0">
                  <a:solidFill>
                    <a:srgbClr val="FF0000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022438" y="849854"/>
                <a:ext cx="7347473" cy="560473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31" name="Picture 7" descr="F:\课例\为中华之崛起而读书\头像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533485" y="29460"/>
                <a:ext cx="1914863" cy="136554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5" name="矩形 14"/>
              <p:cNvSpPr/>
              <p:nvPr/>
            </p:nvSpPr>
            <p:spPr>
              <a:xfrm>
                <a:off x="7303473" y="3953211"/>
                <a:ext cx="1828799" cy="1990701"/>
              </a:xfrm>
              <a:prstGeom prst="rect">
                <a:avLst/>
              </a:prstGeom>
              <a:solidFill>
                <a:srgbClr val="D4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   </a:t>
                </a:r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新学年开始了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endParaRPr>
              </a:p>
              <a:p>
                <a:r>
                  <a:rPr lang="en-US" altLang="zh-CN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……</a:t>
                </a:r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4935291" y="3985072"/>
                <a:ext cx="1828799" cy="1990701"/>
              </a:xfrm>
              <a:prstGeom prst="rect">
                <a:avLst/>
              </a:prstGeom>
              <a:solidFill>
                <a:srgbClr val="D4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</a:t>
                </a:r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一个星期天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r>
                  <a:rPr lang="en-US" altLang="zh-CN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……</a:t>
                </a:r>
                <a:endParaRPr lang="en-US" altLang="zh-CN" sz="1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pic>
            <p:nvPicPr>
              <p:cNvPr id="2050" name="Picture 2" descr="F:\课例\为中华之崛起而读书\中国女人的悲惨遭遇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945838" y="1545715"/>
                <a:ext cx="1818043" cy="17727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557940" y="1593964"/>
                <a:ext cx="1839558" cy="17727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312615" y="1593658"/>
                <a:ext cx="1828799" cy="17727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  <p:sp>
        <p:nvSpPr>
          <p:cNvPr id="3" name="矩形 2"/>
          <p:cNvSpPr/>
          <p:nvPr/>
        </p:nvSpPr>
        <p:spPr>
          <a:xfrm>
            <a:off x="1459255" y="3899280"/>
            <a:ext cx="1915230" cy="1714084"/>
          </a:xfrm>
          <a:prstGeom prst="rect">
            <a:avLst/>
          </a:prstGeom>
          <a:solidFill>
            <a:srgbClr val="D4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en-US" altLang="zh-CN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zh-CN" altLang="en-US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十二岁那年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en-US" altLang="zh-CN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endParaRPr lang="en-US" altLang="zh-CN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7702" t="2648" r="13047" b="16074"/>
          <a:stretch>
            <a:fillRect/>
          </a:stretch>
        </p:blipFill>
        <p:spPr>
          <a:xfrm>
            <a:off x="718185" y="197485"/>
            <a:ext cx="4991735" cy="6294120"/>
          </a:xfrm>
          <a:prstGeom prst="rect">
            <a:avLst/>
          </a:prstGeom>
        </p:spPr>
      </p:pic>
      <p:pic>
        <p:nvPicPr>
          <p:cNvPr id="4" name="图片 3" descr="004"/>
          <p:cNvPicPr>
            <a:picLocks noChangeAspect="1"/>
          </p:cNvPicPr>
          <p:nvPr/>
        </p:nvPicPr>
        <p:blipFill>
          <a:blip r:embed="rId3"/>
          <a:srcRect l="12654" t="13000" r="9287" b="3074"/>
          <a:stretch>
            <a:fillRect/>
          </a:stretch>
        </p:blipFill>
        <p:spPr>
          <a:xfrm>
            <a:off x="5715635" y="197485"/>
            <a:ext cx="5097780" cy="6293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0" y="6166754"/>
            <a:ext cx="12234041" cy="633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868551" y="447125"/>
            <a:ext cx="7795614" cy="5963750"/>
            <a:chOff x="6122128" y="-112409"/>
            <a:chExt cx="5658767" cy="6316919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6122128" y="5766360"/>
              <a:ext cx="559914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组合 1"/>
            <p:cNvGrpSpPr/>
            <p:nvPr/>
          </p:nvGrpSpPr>
          <p:grpSpPr>
            <a:xfrm>
              <a:off x="6134886" y="-112409"/>
              <a:ext cx="5646009" cy="5886817"/>
              <a:chOff x="2021318" y="0"/>
              <a:chExt cx="7427030" cy="645458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21318" y="0"/>
                <a:ext cx="7353300" cy="1323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221806" y="0"/>
                <a:ext cx="5707240" cy="822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rgbClr val="FF0000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百年党史 伟大人物</a:t>
                </a:r>
                <a:endParaRPr lang="zh-CN" altLang="en-US" sz="4000" b="1" dirty="0">
                  <a:solidFill>
                    <a:srgbClr val="FF0000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022438" y="849854"/>
                <a:ext cx="7347473" cy="560473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31" name="Picture 7" descr="F:\课例\为中华之崛起而读书\头像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533485" y="29460"/>
                <a:ext cx="1914863" cy="136554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5" name="矩形 14"/>
              <p:cNvSpPr/>
              <p:nvPr/>
            </p:nvSpPr>
            <p:spPr>
              <a:xfrm>
                <a:off x="7303473" y="3953211"/>
                <a:ext cx="1828799" cy="1990701"/>
              </a:xfrm>
              <a:prstGeom prst="rect">
                <a:avLst/>
              </a:prstGeom>
              <a:solidFill>
                <a:srgbClr val="D4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   </a:t>
                </a:r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一个星期天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r>
                  <a:rPr lang="en-US" altLang="zh-CN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……</a:t>
                </a:r>
                <a:endParaRPr lang="en-US" altLang="zh-CN" sz="1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2494608" y="3953211"/>
                <a:ext cx="1828799" cy="1990701"/>
              </a:xfrm>
              <a:prstGeom prst="rect">
                <a:avLst/>
              </a:prstGeom>
              <a:solidFill>
                <a:srgbClr val="D4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 </a:t>
                </a:r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新学年开始了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endParaRPr>
              </a:p>
              <a:p>
                <a:r>
                  <a:rPr lang="en-US" altLang="zh-CN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……</a:t>
                </a:r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   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endParaRPr lang="zh-CN" altLang="en-US" sz="1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4935291" y="3985072"/>
                <a:ext cx="1828799" cy="1990701"/>
              </a:xfrm>
              <a:prstGeom prst="rect">
                <a:avLst/>
              </a:prstGeom>
              <a:solidFill>
                <a:srgbClr val="D4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   </a:t>
                </a:r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十二岁那年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endParaRPr>
              </a:p>
              <a:p>
                <a:r>
                  <a:rPr lang="en-US" altLang="zh-CN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……</a:t>
                </a:r>
                <a:endParaRPr lang="en-US" altLang="zh-CN" sz="1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endParaRPr>
              </a:p>
              <a:p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 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pic>
            <p:nvPicPr>
              <p:cNvPr id="2050" name="Picture 2" descr="F:\课例\为中华之崛起而读书\中国女人的悲惨遭遇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248731" y="1600288"/>
                <a:ext cx="1818043" cy="17727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866290" y="1594701"/>
                <a:ext cx="1839558" cy="17727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494608" y="1572271"/>
                <a:ext cx="1828799" cy="17727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38985" y="1012825"/>
            <a:ext cx="826770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2400" b="1" spc="-3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严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肃</a:t>
            </a:r>
            <a:r>
              <a:rPr lang="en-US" altLang="zh-CN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清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晰</a:t>
            </a:r>
            <a:r>
              <a:rPr lang="en-US" altLang="zh-CN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赞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叹</a:t>
            </a:r>
            <a:r>
              <a:rPr lang="en-US" altLang="zh-CN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训斥</a:t>
            </a:r>
            <a:r>
              <a:rPr lang="en-US" altLang="zh-CN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594610" y="1351280"/>
            <a:ext cx="777240" cy="79883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6" name="肃的笔顺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30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1730" y="2239645"/>
            <a:ext cx="3060700" cy="3298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2" fill="hold" display="1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5" grpId="0" bldLvl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5524" y="1415691"/>
            <a:ext cx="2906486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2400" b="1" spc="-3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之一振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50608" y="1415354"/>
            <a:ext cx="2906486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en-US" altLang="zh-CN" sz="2400" b="1" spc="-300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背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着伯父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文本框 4"/>
          <p:cNvSpPr txBox="1"/>
          <p:nvPr/>
        </p:nvSpPr>
        <p:spPr>
          <a:xfrm>
            <a:off x="7020745" y="2880546"/>
            <a:ext cx="4767033" cy="263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kern="0" dirty="0">
                <a:solidFill>
                  <a:srgbClr val="000000"/>
                </a:solidFill>
                <a:effectLst/>
                <a:ea typeface="楷体" panose="02010609060101010101" pitchFamily="49" charset="-122"/>
                <a:cs typeface="Tahoma" panose="020B0604030504040204" pitchFamily="34" charset="0"/>
              </a:rPr>
              <a:t>       </a:t>
            </a:r>
            <a:r>
              <a:rPr lang="zh-CN" altLang="en-US" sz="3200" kern="0" dirty="0">
                <a:solidFill>
                  <a:srgbClr val="000000"/>
                </a:solidFill>
                <a:effectLst/>
                <a:ea typeface="楷体" panose="02010609060101010101" pitchFamily="49" charset="-122"/>
                <a:cs typeface="Tahoma" panose="020B0604030504040204" pitchFamily="34" charset="0"/>
              </a:rPr>
              <a:t>一个星期天，周恩来</a:t>
            </a:r>
            <a:r>
              <a:rPr lang="zh-CN" altLang="en-US" sz="3200" kern="0" dirty="0">
                <a:solidFill>
                  <a:srgbClr val="FF0000"/>
                </a:solidFill>
                <a:effectLst/>
                <a:ea typeface="楷体" panose="02010609060101010101" pitchFamily="49" charset="-122"/>
                <a:cs typeface="Tahoma" panose="020B0604030504040204" pitchFamily="34" charset="0"/>
              </a:rPr>
              <a:t>背着</a:t>
            </a:r>
            <a:r>
              <a:rPr lang="zh-CN" altLang="en-US" sz="3200" kern="0" dirty="0">
                <a:solidFill>
                  <a:srgbClr val="000000"/>
                </a:solidFill>
                <a:effectLst/>
                <a:ea typeface="楷体" panose="02010609060101010101" pitchFamily="49" charset="-122"/>
                <a:cs typeface="Tahoma" panose="020B0604030504040204" pitchFamily="34" charset="0"/>
              </a:rPr>
              <a:t>伯父，约了一个同学来到了被外国人占据的地方</a:t>
            </a:r>
            <a:r>
              <a:rPr lang="zh-CN" altLang="en-US" sz="3200" kern="0" dirty="0">
                <a:solidFill>
                  <a:srgbClr val="000000"/>
                </a:solidFill>
                <a:ea typeface="楷体" panose="02010609060101010101" pitchFamily="49" charset="-122"/>
                <a:cs typeface="Tahoma" panose="020B0604030504040204" pitchFamily="34" charset="0"/>
              </a:rPr>
              <a:t>。</a:t>
            </a:r>
            <a:endParaRPr lang="zh-CN" altLang="en-US" sz="3600" dirty="0"/>
          </a:p>
        </p:txBody>
      </p:sp>
      <p:sp>
        <p:nvSpPr>
          <p:cNvPr id="3" name="文本框 4"/>
          <p:cNvSpPr txBox="1"/>
          <p:nvPr/>
        </p:nvSpPr>
        <p:spPr>
          <a:xfrm>
            <a:off x="1275715" y="3131820"/>
            <a:ext cx="5744845" cy="13989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3600" kern="0" dirty="0">
                <a:solidFill>
                  <a:srgbClr val="000000"/>
                </a:solidFill>
                <a:effectLst/>
                <a:ea typeface="楷体" panose="02010609060101010101" pitchFamily="49" charset="-122"/>
                <a:cs typeface="Tahoma" panose="020B0604030504040204" pitchFamily="34" charset="0"/>
              </a:rPr>
              <a:t> </a:t>
            </a:r>
            <a:r>
              <a:rPr lang="zh-CN" altLang="en-US" sz="3200" kern="0" dirty="0">
                <a:solidFill>
                  <a:srgbClr val="000000"/>
                </a:solidFill>
                <a:effectLst/>
                <a:ea typeface="楷体" panose="02010609060101010101" pitchFamily="49" charset="-122"/>
                <a:cs typeface="Tahoma" panose="020B0604030504040204" pitchFamily="34" charset="0"/>
              </a:rPr>
              <a:t> “为中华之崛起而读书！” </a:t>
            </a:r>
            <a:endParaRPr lang="zh-CN" altLang="en-US" sz="3200" kern="0" dirty="0">
              <a:solidFill>
                <a:srgbClr val="000000"/>
              </a:solidFill>
              <a:effectLst/>
              <a:ea typeface="楷体" panose="02010609060101010101" pitchFamily="49" charset="-122"/>
              <a:cs typeface="Tahoma" panose="020B0604030504040204" pitchFamily="34" charset="0"/>
            </a:endParaRPr>
          </a:p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3200" kern="0" dirty="0">
                <a:solidFill>
                  <a:srgbClr val="000000"/>
                </a:solidFill>
                <a:effectLst/>
                <a:ea typeface="楷体" panose="02010609060101010101" pitchFamily="49" charset="-122"/>
                <a:cs typeface="Tahoma" panose="020B0604030504040204" pitchFamily="34" charset="0"/>
              </a:rPr>
              <a:t>  </a:t>
            </a:r>
            <a:r>
              <a:rPr lang="en-US" altLang="zh-CN" sz="3200" kern="0" dirty="0">
                <a:solidFill>
                  <a:srgbClr val="000000"/>
                </a:solidFill>
                <a:effectLst/>
                <a:ea typeface="楷体" panose="02010609060101010101" pitchFamily="49" charset="-122"/>
                <a:cs typeface="Tahoma" panose="020B0604030504040204" pitchFamily="34" charset="0"/>
              </a:rPr>
              <a:t> </a:t>
            </a:r>
            <a:r>
              <a:rPr lang="zh-CN" altLang="en-US" sz="3200" kern="0" dirty="0">
                <a:solidFill>
                  <a:srgbClr val="000000"/>
                </a:solidFill>
                <a:effectLst/>
                <a:ea typeface="楷体" panose="02010609060101010101" pitchFamily="49" charset="-122"/>
                <a:cs typeface="Tahoma" panose="020B0604030504040204" pitchFamily="34" charset="0"/>
              </a:rPr>
              <a:t>魏校长听了</a:t>
            </a:r>
            <a:r>
              <a:rPr lang="zh-CN" altLang="en-US" sz="3200" kern="0" dirty="0">
                <a:solidFill>
                  <a:srgbClr val="FF0000"/>
                </a:solidFill>
                <a:effectLst/>
                <a:ea typeface="楷体" panose="02010609060101010101" pitchFamily="49" charset="-122"/>
                <a:cs typeface="Tahoma" panose="020B0604030504040204" pitchFamily="34" charset="0"/>
              </a:rPr>
              <a:t>为之一振</a:t>
            </a:r>
            <a:r>
              <a:rPr lang="zh-CN" altLang="en-US" sz="3200" kern="0" dirty="0">
                <a:solidFill>
                  <a:srgbClr val="000000"/>
                </a:solidFill>
                <a:effectLst/>
                <a:ea typeface="楷体" panose="02010609060101010101" pitchFamily="49" charset="-122"/>
                <a:cs typeface="Tahoma" panose="020B0604030504040204" pitchFamily="34" charset="0"/>
              </a:rPr>
              <a:t>！</a:t>
            </a:r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7702" t="2648" r="13047" b="16074"/>
          <a:stretch>
            <a:fillRect/>
          </a:stretch>
        </p:blipFill>
        <p:spPr>
          <a:xfrm>
            <a:off x="718185" y="197485"/>
            <a:ext cx="4991735" cy="629412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1579179" y="2883849"/>
            <a:ext cx="768350" cy="825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876598" y="5446396"/>
            <a:ext cx="734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526530" y="1296670"/>
            <a:ext cx="229235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28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28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家父</a:t>
            </a:r>
            <a:r>
              <a:rPr lang="en-US" altLang="zh-CN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3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2800"/>
              </a:lnSpc>
            </a:pPr>
            <a:r>
              <a:rPr lang="zh-CN" altLang="en-US" sz="3600" b="1" spc="-3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en-US" altLang="zh-CN" sz="3600" b="1" spc="-3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2800"/>
              </a:lnSpc>
            </a:pPr>
            <a:r>
              <a:rPr lang="en-US" altLang="zh-CN" sz="3600" b="1" spc="-3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明理</a:t>
            </a:r>
            <a:endParaRPr lang="en-US" altLang="zh-CN" sz="3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2800"/>
              </a:lnSpc>
            </a:pPr>
            <a:r>
              <a:rPr lang="en-US" altLang="zh-CN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3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2800"/>
              </a:lnSpc>
            </a:pPr>
            <a:r>
              <a:rPr lang="en-US" altLang="zh-CN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光耀门楣</a:t>
            </a:r>
            <a:endParaRPr lang="en-US" altLang="zh-CN" sz="3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2800"/>
              </a:lnSpc>
            </a:pPr>
            <a:endParaRPr lang="en-US" altLang="zh-CN" sz="3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2800"/>
              </a:lnSpc>
            </a:pPr>
            <a:r>
              <a:rPr lang="en-US" altLang="zh-CN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当效此生</a:t>
            </a:r>
            <a:endParaRPr lang="zh-CN" altLang="en-US" sz="3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670862" y="2355686"/>
            <a:ext cx="40987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671497" y="2613436"/>
            <a:ext cx="379095" cy="95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8961120" y="1532255"/>
            <a:ext cx="2743200" cy="2846070"/>
            <a:chOff x="8347934" y="2926080"/>
            <a:chExt cx="2743200" cy="272168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47934" y="2926080"/>
              <a:ext cx="2743200" cy="27216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椭圆 6"/>
            <p:cNvSpPr/>
            <p:nvPr/>
          </p:nvSpPr>
          <p:spPr>
            <a:xfrm>
              <a:off x="8530814" y="3506993"/>
              <a:ext cx="2312894" cy="60242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8" name="文本框 15"/>
          <p:cNvSpPr txBox="1"/>
          <p:nvPr/>
        </p:nvSpPr>
        <p:spPr>
          <a:xfrm>
            <a:off x="7373026" y="4619810"/>
            <a:ext cx="342491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效：效仿，学习。</a:t>
            </a:r>
            <a:endParaRPr lang="zh-CN" altLang="en-US" sz="2400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4"/>
          <p:cNvPicPr>
            <a:picLocks noChangeAspect="1"/>
          </p:cNvPicPr>
          <p:nvPr/>
        </p:nvPicPr>
        <p:blipFill>
          <a:blip r:embed="rId1"/>
          <a:srcRect l="12654" t="13000" r="9287" b="3074"/>
          <a:stretch>
            <a:fillRect/>
          </a:stretch>
        </p:blipFill>
        <p:spPr>
          <a:xfrm>
            <a:off x="5715635" y="197485"/>
            <a:ext cx="5097780" cy="6293485"/>
          </a:xfrm>
          <a:prstGeom prst="rect">
            <a:avLst/>
          </a:prstGeom>
        </p:spPr>
      </p:pic>
      <p:pic>
        <p:nvPicPr>
          <p:cNvPr id="2" name="图片 1" descr="0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7702" t="2648" r="13047" b="16074"/>
          <a:stretch>
            <a:fillRect/>
          </a:stretch>
        </p:blipFill>
        <p:spPr>
          <a:xfrm>
            <a:off x="718185" y="197485"/>
            <a:ext cx="4991735" cy="6294120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1305396" y="1527612"/>
            <a:ext cx="21793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8043752" y="1005007"/>
            <a:ext cx="255181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878830" y="1253100"/>
            <a:ext cx="312207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6196891" y="3256915"/>
            <a:ext cx="1107440" cy="50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1051560" y="1324610"/>
            <a:ext cx="4455160" cy="4495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5878830" y="3063875"/>
            <a:ext cx="4762500" cy="27565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878830" y="695960"/>
            <a:ext cx="4801235" cy="22720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" grpId="0" animBg="1"/>
      <p:bldP spid="45" grpId="0" animBg="1"/>
      <p:bldP spid="44" grpId="1" animBg="1"/>
      <p:bldP spid="3" grpId="1" animBg="1"/>
      <p:bldP spid="4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0" y="6166754"/>
            <a:ext cx="12234041" cy="633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1982648" y="447125"/>
            <a:ext cx="7795614" cy="5963750"/>
            <a:chOff x="6122128" y="-112409"/>
            <a:chExt cx="5658767" cy="6316919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6122128" y="5766360"/>
              <a:ext cx="559914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组合 1"/>
            <p:cNvGrpSpPr/>
            <p:nvPr/>
          </p:nvGrpSpPr>
          <p:grpSpPr>
            <a:xfrm>
              <a:off x="6134886" y="-112409"/>
              <a:ext cx="5646009" cy="5886817"/>
              <a:chOff x="2021318" y="0"/>
              <a:chExt cx="7427030" cy="645458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21318" y="0"/>
                <a:ext cx="7353300" cy="1323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221806" y="0"/>
                <a:ext cx="5707240" cy="822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rgbClr val="FF0000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百年党史 伟大人物</a:t>
                </a:r>
                <a:endParaRPr lang="zh-CN" altLang="en-US" sz="4000" b="1" dirty="0">
                  <a:solidFill>
                    <a:srgbClr val="FF0000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022438" y="849854"/>
                <a:ext cx="7347473" cy="560473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31" name="Picture 7" descr="F:\课例\为中华之崛起而读书\头像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533485" y="29460"/>
                <a:ext cx="1914863" cy="136554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5" name="矩形 14"/>
              <p:cNvSpPr/>
              <p:nvPr/>
            </p:nvSpPr>
            <p:spPr>
              <a:xfrm>
                <a:off x="7303473" y="3953211"/>
                <a:ext cx="1828799" cy="1990701"/>
              </a:xfrm>
              <a:prstGeom prst="rect">
                <a:avLst/>
              </a:prstGeom>
              <a:solidFill>
                <a:srgbClr val="D4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 </a:t>
                </a:r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文字介绍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2494608" y="3953211"/>
                <a:ext cx="1828799" cy="1990701"/>
              </a:xfrm>
              <a:prstGeom prst="rect">
                <a:avLst/>
              </a:prstGeom>
              <a:solidFill>
                <a:srgbClr val="D4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文字介绍    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4935291" y="3985072"/>
                <a:ext cx="1828799" cy="1990701"/>
              </a:xfrm>
              <a:prstGeom prst="rect">
                <a:avLst/>
              </a:prstGeom>
              <a:solidFill>
                <a:srgbClr val="D4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 </a:t>
                </a:r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文字介绍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pic>
            <p:nvPicPr>
              <p:cNvPr id="2050" name="Picture 2" descr="F:\课例\为中华之崛起而读书\中国女人的悲惨遭遇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248731" y="1600288"/>
                <a:ext cx="1818043" cy="17727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866290" y="1594701"/>
                <a:ext cx="1839558" cy="17727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494608" y="1572271"/>
                <a:ext cx="1828799" cy="17727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641905" y="0"/>
            <a:ext cx="6550096" cy="1184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aphicFrame>
        <p:nvGraphicFramePr>
          <p:cNvPr id="3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15007" y="388882"/>
          <a:ext cx="11020095" cy="56313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4019"/>
                <a:gridCol w="1495622"/>
                <a:gridCol w="1529255"/>
                <a:gridCol w="5791199"/>
              </a:tblGrid>
              <a:tr h="77589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图片</a:t>
                      </a: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时间</a:t>
                      </a: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地点</a:t>
                      </a: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人物</a:t>
                      </a:r>
                      <a:r>
                        <a:rPr lang="en-US" altLang="zh-CN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+</a:t>
                      </a: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做什么</a:t>
                      </a: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156908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716991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56936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6898" y="2879836"/>
            <a:ext cx="1912881" cy="1387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F:\课例\为中华之崛起而读书\中国女人的悲惨遭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915" y="4556237"/>
            <a:ext cx="1912881" cy="1338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43" y="1252626"/>
            <a:ext cx="1932436" cy="1338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800,&quot;width&quot;:7634}"/>
</p:tagLst>
</file>

<file path=ppt/tags/tag10.xml><?xml version="1.0" encoding="utf-8"?>
<p:tagLst xmlns:p="http://schemas.openxmlformats.org/presentationml/2006/main">
  <p:tag name="KSO_WM_UNIT_TABLE_BEAUTIFY" val="smartTable{232fabf6-2cb0-46cb-8eaa-84f4250d9767}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7634}"/>
</p:tagLst>
</file>

<file path=ppt/tags/tag12.xml><?xml version="1.0" encoding="utf-8"?>
<p:tagLst xmlns:p="http://schemas.openxmlformats.org/presentationml/2006/main">
  <p:tag name="KSO_WM_UNIT_PLACING_PICTURE_USER_VIEWPORT" val="{&quot;height&quot;:10800,&quot;width&quot;:7634}"/>
</p:tagLst>
</file>

<file path=ppt/tags/tag13.xml><?xml version="1.0" encoding="utf-8"?>
<p:tagLst xmlns:p="http://schemas.openxmlformats.org/presentationml/2006/main">
  <p:tag name="KSO_WM_UNIT_PLACING_PICTURE_USER_VIEWPORT" val="{&quot;height&quot;:10800,&quot;width&quot;:7634}"/>
</p:tagLst>
</file>

<file path=ppt/tags/tag14.xml><?xml version="1.0" encoding="utf-8"?>
<p:tagLst xmlns:p="http://schemas.openxmlformats.org/presentationml/2006/main">
  <p:tag name="KSO_WM_UNIT_PLACING_PICTURE_USER_VIEWPORT" val="{&quot;height&quot;:10800,&quot;width&quot;:7634}"/>
</p:tagLst>
</file>

<file path=ppt/tags/tag15.xml><?xml version="1.0" encoding="utf-8"?>
<p:tagLst xmlns:p="http://schemas.openxmlformats.org/presentationml/2006/main">
  <p:tag name="KSO_WM_UNIT_PLACING_PICTURE_USER_VIEWPORT" val="{&quot;height&quot;:13590,&quot;width&quot;:11700}"/>
</p:tagLst>
</file>

<file path=ppt/tags/tag16.xml><?xml version="1.0" encoding="utf-8"?>
<p:tagLst xmlns:p="http://schemas.openxmlformats.org/presentationml/2006/main">
  <p:tag name="KSO_WPP_MARK_KEY" val="8c1530b8-b7bc-44eb-b9b1-af6849b09334"/>
  <p:tag name="COMMONDATA" val="eyJoZGlkIjoiMTBmZGJiMDY4NGIwNDA2ZDAxMTAwNmI2YTRkNmExZDgifQ=="/>
</p:tagLst>
</file>

<file path=ppt/tags/tag2.xml><?xml version="1.0" encoding="utf-8"?>
<p:tagLst xmlns:p="http://schemas.openxmlformats.org/presentationml/2006/main">
  <p:tag name="KSO_WM_UNIT_PLACING_PICTURE_USER_VIEWPORT" val="{&quot;height&quot;:10800,&quot;width&quot;:7634}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410*2597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.xml><?xml version="1.0" encoding="utf-8"?>
<p:tagLst xmlns:p="http://schemas.openxmlformats.org/presentationml/2006/main">
  <p:tag name="KSO_WM_UNIT_PLACING_PICTURE_USER_VIEWPORT" val="{&quot;height&quot;:10800,&quot;width&quot;:7634}"/>
</p:tagLst>
</file>

<file path=ppt/tags/tag5.xml><?xml version="1.0" encoding="utf-8"?>
<p:tagLst xmlns:p="http://schemas.openxmlformats.org/presentationml/2006/main">
  <p:tag name="KSO_WM_UNIT_PLACING_PICTURE_USER_VIEWPORT" val="{&quot;height&quot;:10800,&quot;width&quot;:7634}"/>
</p:tagLst>
</file>

<file path=ppt/tags/tag6.xml><?xml version="1.0" encoding="utf-8"?>
<p:tagLst xmlns:p="http://schemas.openxmlformats.org/presentationml/2006/main">
  <p:tag name="KSO_WM_UNIT_TABLE_BEAUTIFY" val="smartTable{232fabf6-2cb0-46cb-8eaa-84f4250d9767}"/>
</p:tagLst>
</file>

<file path=ppt/tags/tag7.xml><?xml version="1.0" encoding="utf-8"?>
<p:tagLst xmlns:p="http://schemas.openxmlformats.org/presentationml/2006/main">
  <p:tag name="KSO_WM_UNIT_PLACING_PICTURE_USER_VIEWPORT" val="{&quot;height&quot;:10800,&quot;width&quot;:7634}"/>
</p:tagLst>
</file>

<file path=ppt/tags/tag8.xml><?xml version="1.0" encoding="utf-8"?>
<p:tagLst xmlns:p="http://schemas.openxmlformats.org/presentationml/2006/main">
  <p:tag name="KSO_WM_UNIT_TABLE_BEAUTIFY" val="smartTable{232fabf6-2cb0-46cb-8eaa-84f4250d9767}"/>
</p:tagLst>
</file>

<file path=ppt/tags/tag9.xml><?xml version="1.0" encoding="utf-8"?>
<p:tagLst xmlns:p="http://schemas.openxmlformats.org/presentationml/2006/main">
  <p:tag name="KSO_WM_UNIT_TABLE_BEAUTIFY" val="smartTable{232fabf6-2cb0-46cb-8eaa-84f4250d9767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1378</Words>
  <Application>WPS 演示</Application>
  <PresentationFormat>宽屏</PresentationFormat>
  <Paragraphs>241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3" baseType="lpstr">
      <vt:lpstr>Arial</vt:lpstr>
      <vt:lpstr>宋体</vt:lpstr>
      <vt:lpstr>Wingdings</vt:lpstr>
      <vt:lpstr>仿宋</vt:lpstr>
      <vt:lpstr>等线</vt:lpstr>
      <vt:lpstr>楷体</vt:lpstr>
      <vt:lpstr>Times New Roman</vt:lpstr>
      <vt:lpstr>黑体</vt:lpstr>
      <vt:lpstr>Tahoma</vt:lpstr>
      <vt:lpstr>隶书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徐 岩</dc:creator>
  <cp:lastModifiedBy>思无邪</cp:lastModifiedBy>
  <cp:revision>76</cp:revision>
  <dcterms:created xsi:type="dcterms:W3CDTF">2021-09-12T07:52:00Z</dcterms:created>
  <dcterms:modified xsi:type="dcterms:W3CDTF">2022-11-15T08:18:59Z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28678F011C7847D9A054FE6ED87B876D</vt:lpwstr>
  </property>
  <property fmtid="{D5CDD505-2E9C-101B-9397-08002B2CF9AE}" pid="3" name="KSOProductBuildVer">
    <vt:lpwstr>2052-11.1.0.12763</vt:lpwstr>
  </property>
</Properties>
</file>