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5"/>
  </p:notesMasterIdLst>
  <p:handoutMasterIdLst>
    <p:handoutMasterId r:id="rId26"/>
  </p:handoutMasterIdLst>
  <p:sldIdLst>
    <p:sldId id="257" r:id="rId3"/>
    <p:sldId id="277" r:id="rId4"/>
    <p:sldId id="268" r:id="rId5"/>
    <p:sldId id="333" r:id="rId6"/>
    <p:sldId id="314" r:id="rId7"/>
    <p:sldId id="276" r:id="rId8"/>
    <p:sldId id="283" r:id="rId9"/>
    <p:sldId id="339" r:id="rId10"/>
    <p:sldId id="338" r:id="rId11"/>
    <p:sldId id="328" r:id="rId12"/>
    <p:sldId id="334" r:id="rId13"/>
    <p:sldId id="297" r:id="rId14"/>
    <p:sldId id="343" r:id="rId15"/>
    <p:sldId id="344" r:id="rId16"/>
    <p:sldId id="326" r:id="rId17"/>
    <p:sldId id="301" r:id="rId18"/>
    <p:sldId id="340" r:id="rId19"/>
    <p:sldId id="325" r:id="rId20"/>
    <p:sldId id="341" r:id="rId21"/>
    <p:sldId id="342" r:id="rId22"/>
    <p:sldId id="274" r:id="rId23"/>
    <p:sldId id="345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8" autoAdjust="0"/>
    <p:restoredTop sz="95109" autoAdjust="0"/>
  </p:normalViewPr>
  <p:slideViewPr>
    <p:cSldViewPr showGuides="1">
      <p:cViewPr>
        <p:scale>
          <a:sx n="66" d="100"/>
          <a:sy n="66" d="100"/>
        </p:scale>
        <p:origin x="-1158" y="-498"/>
      </p:cViewPr>
      <p:guideLst>
        <p:guide orient="horz" pos="2301"/>
        <p:guide pos="3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6083538" cy="460835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0811-959C-4FBD-A9FC-08F3C0E0F372}" type="datetimeFigureOut">
              <a:rPr lang="zh-CN" altLang="en-US" smtClean="0"/>
              <a:pPr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CC8-B474-4620-B54B-28262F3675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C989EC-22D4-4CA6-A0B6-CF62F81DF5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A-直接连接符 12"/>
          <p:cNvCxnSpPr/>
          <p:nvPr userDrawn="1">
            <p:custDataLst>
              <p:tags r:id="rId1"/>
            </p:custDataLst>
          </p:nvPr>
        </p:nvCxnSpPr>
        <p:spPr>
          <a:xfrm>
            <a:off x="1134910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A-等腰三角形 15"/>
          <p:cNvSpPr/>
          <p:nvPr userDrawn="1">
            <p:custDataLst>
              <p:tags r:id="rId2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rgbClr val="FF494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rgbClr val="FF494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1851660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4949"/>
                </a:solidFill>
                <a:effectLst>
                  <a:reflection blurRad="6350" stA="53000" endA="300" endPos="35500" dir="5400000" sy="-90000" algn="bl" rotWithShape="0"/>
                </a:effectLst>
              </a:rPr>
              <a:t>知识要点</a:t>
            </a:r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4949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-直接连接符 12"/>
          <p:cNvCxnSpPr/>
          <p:nvPr userDrawn="1">
            <p:custDataLst>
              <p:tags r:id="rId1"/>
            </p:custDataLst>
          </p:nvPr>
        </p:nvCxnSpPr>
        <p:spPr>
          <a:xfrm>
            <a:off x="1134275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A-等腰三角形 15"/>
          <p:cNvSpPr/>
          <p:nvPr userDrawn="1">
            <p:custDataLst>
              <p:tags r:id="rId2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文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-直接连接符 12"/>
          <p:cNvCxnSpPr>
            <a:endCxn id="3" idx="4"/>
          </p:cNvCxnSpPr>
          <p:nvPr userDrawn="1">
            <p:custDataLst>
              <p:tags r:id="rId1"/>
            </p:custDataLst>
          </p:nvPr>
        </p:nvCxnSpPr>
        <p:spPr>
          <a:xfrm>
            <a:off x="1134275" y="894434"/>
            <a:ext cx="10886061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A-等腰三角形 15"/>
          <p:cNvSpPr/>
          <p:nvPr userDrawn="1">
            <p:custDataLst>
              <p:tags r:id="rId2"/>
            </p:custDataLst>
          </p:nvPr>
        </p:nvSpPr>
        <p:spPr>
          <a:xfrm>
            <a:off x="11457249" y="409649"/>
            <a:ext cx="563087" cy="48542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PA-等腰三角形 1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11083061" y="511069"/>
            <a:ext cx="445440" cy="384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PA-等腰三角形 18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0820233" y="607069"/>
            <a:ext cx="334080" cy="288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PA-等腰三角形 19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10668765" y="703069"/>
            <a:ext cx="222720" cy="192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496675" y="6264275"/>
            <a:ext cx="494665" cy="314960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后退或前一项 10">
            <a:hlinkClick r:id="" action="ppaction://hlinkshowjump?jump=previousslide"/>
          </p:cNvPr>
          <p:cNvSpPr/>
          <p:nvPr userDrawn="1"/>
        </p:nvSpPr>
        <p:spPr>
          <a:xfrm>
            <a:off x="10820400" y="6264275"/>
            <a:ext cx="500380" cy="314960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10862945" y="120015"/>
            <a:ext cx="8978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目录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slide" Target="slide21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oleObject" Target="../embeddings/oleObject3.bin"/><Relationship Id="rId4" Type="http://schemas.openxmlformats.org/officeDocument/2006/relationships/slide" Target="slide2.xml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" Target="slide2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flipV="1">
            <a:off x="3446101" y="1144604"/>
            <a:ext cx="5299799" cy="5045043"/>
            <a:chOff x="2584576" y="501266"/>
            <a:chExt cx="3974849" cy="3783782"/>
          </a:xfrm>
        </p:grpSpPr>
        <p:sp>
          <p:nvSpPr>
            <p:cNvPr id="24" name="任意多边形: 形状 23"/>
            <p:cNvSpPr/>
            <p:nvPr/>
          </p:nvSpPr>
          <p:spPr>
            <a:xfrm>
              <a:off x="4036066" y="501266"/>
              <a:ext cx="1071870" cy="924026"/>
            </a:xfrm>
            <a:custGeom>
              <a:avLst/>
              <a:gdLst>
                <a:gd name="connsiteX0" fmla="*/ 535935 w 1071870"/>
                <a:gd name="connsiteY0" fmla="*/ 0 h 924026"/>
                <a:gd name="connsiteX1" fmla="*/ 1071870 w 1071870"/>
                <a:gd name="connsiteY1" fmla="*/ 924026 h 924026"/>
                <a:gd name="connsiteX2" fmla="*/ 0 w 1071870"/>
                <a:gd name="connsiteY2" fmla="*/ 924026 h 924026"/>
                <a:gd name="connsiteX3" fmla="*/ 535935 w 1071870"/>
                <a:gd name="connsiteY3" fmla="*/ 0 h 924026"/>
                <a:gd name="connsiteX0-1" fmla="*/ 0 w 1071870"/>
                <a:gd name="connsiteY0-2" fmla="*/ 924026 h 1015466"/>
                <a:gd name="connsiteX1-3" fmla="*/ 535935 w 1071870"/>
                <a:gd name="connsiteY1-4" fmla="*/ 0 h 1015466"/>
                <a:gd name="connsiteX2-5" fmla="*/ 1071870 w 1071870"/>
                <a:gd name="connsiteY2-6" fmla="*/ 924026 h 1015466"/>
                <a:gd name="connsiteX3-7" fmla="*/ 91440 w 1071870"/>
                <a:gd name="connsiteY3-8" fmla="*/ 1015466 h 1015466"/>
                <a:gd name="connsiteX0-9" fmla="*/ 0 w 1071870"/>
                <a:gd name="connsiteY0-10" fmla="*/ 924026 h 1015466"/>
                <a:gd name="connsiteX1-11" fmla="*/ 535935 w 1071870"/>
                <a:gd name="connsiteY1-12" fmla="*/ 0 h 1015466"/>
                <a:gd name="connsiteX2-13" fmla="*/ 1071870 w 1071870"/>
                <a:gd name="connsiteY2-14" fmla="*/ 924026 h 1015466"/>
                <a:gd name="connsiteX3-15" fmla="*/ 91440 w 1071870"/>
                <a:gd name="connsiteY3-16" fmla="*/ 1015466 h 1015466"/>
                <a:gd name="connsiteX0-17" fmla="*/ 0 w 1071870"/>
                <a:gd name="connsiteY0-18" fmla="*/ 924026 h 924026"/>
                <a:gd name="connsiteX1-19" fmla="*/ 535935 w 1071870"/>
                <a:gd name="connsiteY1-20" fmla="*/ 0 h 924026"/>
                <a:gd name="connsiteX2-21" fmla="*/ 1071870 w 1071870"/>
                <a:gd name="connsiteY2-22" fmla="*/ 924026 h 924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71870" h="924025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584576" y="3361023"/>
              <a:ext cx="3974849" cy="924025"/>
            </a:xfrm>
            <a:custGeom>
              <a:avLst/>
              <a:gdLst>
                <a:gd name="connsiteX0" fmla="*/ 535935 w 3974849"/>
                <a:gd name="connsiteY0" fmla="*/ 0 h 924025"/>
                <a:gd name="connsiteX1" fmla="*/ 3438915 w 3974849"/>
                <a:gd name="connsiteY1" fmla="*/ 0 h 924025"/>
                <a:gd name="connsiteX2" fmla="*/ 3974849 w 3974849"/>
                <a:gd name="connsiteY2" fmla="*/ 924025 h 924025"/>
                <a:gd name="connsiteX3" fmla="*/ 0 w 3974849"/>
                <a:gd name="connsiteY3" fmla="*/ 924025 h 924025"/>
                <a:gd name="connsiteX4" fmla="*/ 535935 w 3974849"/>
                <a:gd name="connsiteY4" fmla="*/ 0 h 924025"/>
                <a:gd name="connsiteX0-1" fmla="*/ 3438915 w 3974849"/>
                <a:gd name="connsiteY0-2" fmla="*/ 0 h 924025"/>
                <a:gd name="connsiteX1-3" fmla="*/ 3974849 w 3974849"/>
                <a:gd name="connsiteY1-4" fmla="*/ 924025 h 924025"/>
                <a:gd name="connsiteX2-5" fmla="*/ 0 w 3974849"/>
                <a:gd name="connsiteY2-6" fmla="*/ 924025 h 924025"/>
                <a:gd name="connsiteX3-7" fmla="*/ 535935 w 3974849"/>
                <a:gd name="connsiteY3-8" fmla="*/ 0 h 924025"/>
                <a:gd name="connsiteX4-9" fmla="*/ 3530355 w 3974849"/>
                <a:gd name="connsiteY4-10" fmla="*/ 91440 h 924025"/>
                <a:gd name="connsiteX0-11" fmla="*/ 3438915 w 3974849"/>
                <a:gd name="connsiteY0-12" fmla="*/ 524577 h 1448602"/>
                <a:gd name="connsiteX1-13" fmla="*/ 3974849 w 3974849"/>
                <a:gd name="connsiteY1-14" fmla="*/ 1448602 h 1448602"/>
                <a:gd name="connsiteX2-15" fmla="*/ 0 w 3974849"/>
                <a:gd name="connsiteY2-16" fmla="*/ 1448602 h 1448602"/>
                <a:gd name="connsiteX3-17" fmla="*/ 535935 w 3974849"/>
                <a:gd name="connsiteY3-18" fmla="*/ 524577 h 1448602"/>
                <a:gd name="connsiteX4-19" fmla="*/ 3231971 w 3974849"/>
                <a:gd name="connsiteY4-20" fmla="*/ 0 h 1448602"/>
                <a:gd name="connsiteX0-21" fmla="*/ 3438915 w 3974849"/>
                <a:gd name="connsiteY0-22" fmla="*/ 524577 h 1448602"/>
                <a:gd name="connsiteX1-23" fmla="*/ 3974849 w 3974849"/>
                <a:gd name="connsiteY1-24" fmla="*/ 1448602 h 1448602"/>
                <a:gd name="connsiteX2-25" fmla="*/ 0 w 3974849"/>
                <a:gd name="connsiteY2-26" fmla="*/ 1448602 h 1448602"/>
                <a:gd name="connsiteX3-27" fmla="*/ 535935 w 3974849"/>
                <a:gd name="connsiteY3-28" fmla="*/ 524577 h 1448602"/>
                <a:gd name="connsiteX4-29" fmla="*/ 3231971 w 3974849"/>
                <a:gd name="connsiteY4-30" fmla="*/ 0 h 1448602"/>
                <a:gd name="connsiteX0-31" fmla="*/ 3691289 w 4227223"/>
                <a:gd name="connsiteY0-32" fmla="*/ 0 h 1381225"/>
                <a:gd name="connsiteX1-33" fmla="*/ 4227223 w 4227223"/>
                <a:gd name="connsiteY1-34" fmla="*/ 924025 h 1381225"/>
                <a:gd name="connsiteX2-35" fmla="*/ 252374 w 4227223"/>
                <a:gd name="connsiteY2-36" fmla="*/ 924025 h 1381225"/>
                <a:gd name="connsiteX3-37" fmla="*/ 788309 w 4227223"/>
                <a:gd name="connsiteY3-38" fmla="*/ 0 h 1381225"/>
                <a:gd name="connsiteX4-39" fmla="*/ 0 w 4227223"/>
                <a:gd name="connsiteY4-40" fmla="*/ 1381225 h 1381225"/>
                <a:gd name="connsiteX0-41" fmla="*/ 3438915 w 3974849"/>
                <a:gd name="connsiteY0-42" fmla="*/ 0 h 924025"/>
                <a:gd name="connsiteX1-43" fmla="*/ 3974849 w 3974849"/>
                <a:gd name="connsiteY1-44" fmla="*/ 924025 h 924025"/>
                <a:gd name="connsiteX2-45" fmla="*/ 0 w 3974849"/>
                <a:gd name="connsiteY2-46" fmla="*/ 924025 h 924025"/>
                <a:gd name="connsiteX3-47" fmla="*/ 535935 w 3974849"/>
                <a:gd name="connsiteY3-48" fmla="*/ 0 h 924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4848" h="924025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1" name="任意多边形: 形状 30"/>
          <p:cNvSpPr/>
          <p:nvPr/>
        </p:nvSpPr>
        <p:spPr>
          <a:xfrm>
            <a:off x="0" y="6350003"/>
            <a:ext cx="12192000" cy="507999"/>
          </a:xfrm>
          <a:custGeom>
            <a:avLst/>
            <a:gdLst>
              <a:gd name="connsiteX0" fmla="*/ 4572001 w 9144000"/>
              <a:gd name="connsiteY0" fmla="*/ 0 h 380999"/>
              <a:gd name="connsiteX1" fmla="*/ 8976046 w 9144000"/>
              <a:gd name="connsiteY1" fmla="*/ 303061 h 380999"/>
              <a:gd name="connsiteX2" fmla="*/ 9144000 w 9144000"/>
              <a:gd name="connsiteY2" fmla="*/ 328928 h 380999"/>
              <a:gd name="connsiteX3" fmla="*/ 9144000 w 9144000"/>
              <a:gd name="connsiteY3" fmla="*/ 380999 h 380999"/>
              <a:gd name="connsiteX4" fmla="*/ 0 w 9144000"/>
              <a:gd name="connsiteY4" fmla="*/ 380999 h 380999"/>
              <a:gd name="connsiteX5" fmla="*/ 0 w 9144000"/>
              <a:gd name="connsiteY5" fmla="*/ 328928 h 380999"/>
              <a:gd name="connsiteX6" fmla="*/ 167955 w 9144000"/>
              <a:gd name="connsiteY6" fmla="*/ 303061 h 380999"/>
              <a:gd name="connsiteX7" fmla="*/ 4572001 w 9144000"/>
              <a:gd name="connsiteY7" fmla="*/ 0 h 3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0999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/>
        </p:nvGrpSpPr>
        <p:grpSpPr>
          <a:xfrm flipV="1">
            <a:off x="3450043" y="995492"/>
            <a:ext cx="5299799" cy="5021393"/>
            <a:chOff x="2584576" y="475456"/>
            <a:chExt cx="3974849" cy="3809592"/>
          </a:xfrm>
        </p:grpSpPr>
        <p:sp>
          <p:nvSpPr>
            <p:cNvPr id="2" name="任意多边形: 形状 8"/>
            <p:cNvSpPr/>
            <p:nvPr/>
          </p:nvSpPr>
          <p:spPr>
            <a:xfrm>
              <a:off x="4036066" y="475456"/>
              <a:ext cx="1071870" cy="924026"/>
            </a:xfrm>
            <a:custGeom>
              <a:avLst/>
              <a:gdLst>
                <a:gd name="connsiteX0" fmla="*/ 535935 w 1071870"/>
                <a:gd name="connsiteY0" fmla="*/ 0 h 924026"/>
                <a:gd name="connsiteX1" fmla="*/ 1071870 w 1071870"/>
                <a:gd name="connsiteY1" fmla="*/ 924026 h 924026"/>
                <a:gd name="connsiteX2" fmla="*/ 0 w 1071870"/>
                <a:gd name="connsiteY2" fmla="*/ 924026 h 924026"/>
                <a:gd name="connsiteX3" fmla="*/ 535935 w 1071870"/>
                <a:gd name="connsiteY3" fmla="*/ 0 h 924026"/>
                <a:gd name="connsiteX0-1" fmla="*/ 0 w 1071870"/>
                <a:gd name="connsiteY0-2" fmla="*/ 924026 h 1015466"/>
                <a:gd name="connsiteX1-3" fmla="*/ 535935 w 1071870"/>
                <a:gd name="connsiteY1-4" fmla="*/ 0 h 1015466"/>
                <a:gd name="connsiteX2-5" fmla="*/ 1071870 w 1071870"/>
                <a:gd name="connsiteY2-6" fmla="*/ 924026 h 1015466"/>
                <a:gd name="connsiteX3-7" fmla="*/ 91440 w 1071870"/>
                <a:gd name="connsiteY3-8" fmla="*/ 1015466 h 1015466"/>
                <a:gd name="connsiteX0-9" fmla="*/ 0 w 1071870"/>
                <a:gd name="connsiteY0-10" fmla="*/ 924026 h 1015466"/>
                <a:gd name="connsiteX1-11" fmla="*/ 535935 w 1071870"/>
                <a:gd name="connsiteY1-12" fmla="*/ 0 h 1015466"/>
                <a:gd name="connsiteX2-13" fmla="*/ 1071870 w 1071870"/>
                <a:gd name="connsiteY2-14" fmla="*/ 924026 h 1015466"/>
                <a:gd name="connsiteX3-15" fmla="*/ 91440 w 1071870"/>
                <a:gd name="connsiteY3-16" fmla="*/ 1015466 h 1015466"/>
                <a:gd name="connsiteX0-17" fmla="*/ 0 w 1071870"/>
                <a:gd name="connsiteY0-18" fmla="*/ 924026 h 924026"/>
                <a:gd name="connsiteX1-19" fmla="*/ 535935 w 1071870"/>
                <a:gd name="connsiteY1-20" fmla="*/ 0 h 924026"/>
                <a:gd name="connsiteX2-21" fmla="*/ 1071870 w 1071870"/>
                <a:gd name="connsiteY2-22" fmla="*/ 924026 h 924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71870" h="924025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" name="任意多边形: 形状 9"/>
            <p:cNvSpPr/>
            <p:nvPr/>
          </p:nvSpPr>
          <p:spPr>
            <a:xfrm>
              <a:off x="2584576" y="3361023"/>
              <a:ext cx="3974849" cy="924025"/>
            </a:xfrm>
            <a:custGeom>
              <a:avLst/>
              <a:gdLst>
                <a:gd name="connsiteX0" fmla="*/ 535935 w 3974849"/>
                <a:gd name="connsiteY0" fmla="*/ 0 h 924025"/>
                <a:gd name="connsiteX1" fmla="*/ 3438915 w 3974849"/>
                <a:gd name="connsiteY1" fmla="*/ 0 h 924025"/>
                <a:gd name="connsiteX2" fmla="*/ 3974849 w 3974849"/>
                <a:gd name="connsiteY2" fmla="*/ 924025 h 924025"/>
                <a:gd name="connsiteX3" fmla="*/ 0 w 3974849"/>
                <a:gd name="connsiteY3" fmla="*/ 924025 h 924025"/>
                <a:gd name="connsiteX4" fmla="*/ 535935 w 3974849"/>
                <a:gd name="connsiteY4" fmla="*/ 0 h 924025"/>
                <a:gd name="connsiteX0-1" fmla="*/ 3438915 w 3974849"/>
                <a:gd name="connsiteY0-2" fmla="*/ 0 h 924025"/>
                <a:gd name="connsiteX1-3" fmla="*/ 3974849 w 3974849"/>
                <a:gd name="connsiteY1-4" fmla="*/ 924025 h 924025"/>
                <a:gd name="connsiteX2-5" fmla="*/ 0 w 3974849"/>
                <a:gd name="connsiteY2-6" fmla="*/ 924025 h 924025"/>
                <a:gd name="connsiteX3-7" fmla="*/ 535935 w 3974849"/>
                <a:gd name="connsiteY3-8" fmla="*/ 0 h 924025"/>
                <a:gd name="connsiteX4-9" fmla="*/ 3530355 w 3974849"/>
                <a:gd name="connsiteY4-10" fmla="*/ 91440 h 924025"/>
                <a:gd name="connsiteX0-11" fmla="*/ 3438915 w 3974849"/>
                <a:gd name="connsiteY0-12" fmla="*/ 524577 h 1448602"/>
                <a:gd name="connsiteX1-13" fmla="*/ 3974849 w 3974849"/>
                <a:gd name="connsiteY1-14" fmla="*/ 1448602 h 1448602"/>
                <a:gd name="connsiteX2-15" fmla="*/ 0 w 3974849"/>
                <a:gd name="connsiteY2-16" fmla="*/ 1448602 h 1448602"/>
                <a:gd name="connsiteX3-17" fmla="*/ 535935 w 3974849"/>
                <a:gd name="connsiteY3-18" fmla="*/ 524577 h 1448602"/>
                <a:gd name="connsiteX4-19" fmla="*/ 3231971 w 3974849"/>
                <a:gd name="connsiteY4-20" fmla="*/ 0 h 1448602"/>
                <a:gd name="connsiteX0-21" fmla="*/ 3438915 w 3974849"/>
                <a:gd name="connsiteY0-22" fmla="*/ 524577 h 1448602"/>
                <a:gd name="connsiteX1-23" fmla="*/ 3974849 w 3974849"/>
                <a:gd name="connsiteY1-24" fmla="*/ 1448602 h 1448602"/>
                <a:gd name="connsiteX2-25" fmla="*/ 0 w 3974849"/>
                <a:gd name="connsiteY2-26" fmla="*/ 1448602 h 1448602"/>
                <a:gd name="connsiteX3-27" fmla="*/ 535935 w 3974849"/>
                <a:gd name="connsiteY3-28" fmla="*/ 524577 h 1448602"/>
                <a:gd name="connsiteX4-29" fmla="*/ 3231971 w 3974849"/>
                <a:gd name="connsiteY4-30" fmla="*/ 0 h 1448602"/>
                <a:gd name="connsiteX0-31" fmla="*/ 3691289 w 4227223"/>
                <a:gd name="connsiteY0-32" fmla="*/ 0 h 1381225"/>
                <a:gd name="connsiteX1-33" fmla="*/ 4227223 w 4227223"/>
                <a:gd name="connsiteY1-34" fmla="*/ 924025 h 1381225"/>
                <a:gd name="connsiteX2-35" fmla="*/ 252374 w 4227223"/>
                <a:gd name="connsiteY2-36" fmla="*/ 924025 h 1381225"/>
                <a:gd name="connsiteX3-37" fmla="*/ 788309 w 4227223"/>
                <a:gd name="connsiteY3-38" fmla="*/ 0 h 1381225"/>
                <a:gd name="connsiteX4-39" fmla="*/ 0 w 4227223"/>
                <a:gd name="connsiteY4-40" fmla="*/ 1381225 h 1381225"/>
                <a:gd name="connsiteX0-41" fmla="*/ 3438915 w 3974849"/>
                <a:gd name="connsiteY0-42" fmla="*/ 0 h 924025"/>
                <a:gd name="connsiteX1-43" fmla="*/ 3974849 w 3974849"/>
                <a:gd name="connsiteY1-44" fmla="*/ 924025 h 924025"/>
                <a:gd name="connsiteX2-45" fmla="*/ 0 w 3974849"/>
                <a:gd name="connsiteY2-46" fmla="*/ 924025 h 924025"/>
                <a:gd name="connsiteX3-47" fmla="*/ 535935 w 3974849"/>
                <a:gd name="connsiteY3-48" fmla="*/ 0 h 924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4848" h="924025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 cap="flat" cmpd="sng" algn="ctr">
              <a:solidFill>
                <a:srgbClr val="DB45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742526" y="2403784"/>
            <a:ext cx="8736687" cy="913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章  </a:t>
            </a:r>
            <a:r>
              <a:rPr lang="zh-CN" altLang="en-US" sz="5335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zh-CN" altLang="en-US" sz="5335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函</a:t>
            </a:r>
            <a:r>
              <a:rPr lang="zh-CN" altLang="en-US" sz="5335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数单元复习  </a:t>
            </a:r>
            <a:endParaRPr lang="zh-CN" altLang="en-US" sz="5335" dirty="0"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0733" y="3474003"/>
            <a:ext cx="7999141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itchFamily="49" charset="-122"/>
                <a:ea typeface="楷体" pitchFamily="49" charset="-122"/>
              </a:rPr>
              <a:t>张家港市梁丰初中许凌燕</a:t>
            </a:r>
            <a:endParaRPr lang="en-US" altLang="zh-CN" sz="280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楷体" pitchFamily="49" charset="-122"/>
                <a:ea typeface="楷体" pitchFamily="49" charset="-122"/>
              </a:rPr>
              <a:t>2022.11.17</a:t>
            </a:r>
            <a:endParaRPr lang="zh-CN" sz="2800" dirty="0">
              <a:solidFill>
                <a:sysClr val="windowText" lastClr="000000">
                  <a:lumMod val="85000"/>
                  <a:lumOff val="15000"/>
                </a:sys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22015" y="252095"/>
            <a:ext cx="53378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dirty="0" smtClean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八</a:t>
            </a:r>
            <a:r>
              <a:rPr lang="zh-CN" sz="3200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年</a:t>
            </a:r>
            <a:r>
              <a:rPr lang="zh-CN" sz="3200" dirty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级数</a:t>
            </a:r>
            <a:r>
              <a:rPr lang="zh-CN" sz="3200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学</a:t>
            </a:r>
            <a:r>
              <a:rPr lang="zh-CN" altLang="en-US" sz="3200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上</a:t>
            </a:r>
            <a:r>
              <a:rPr lang="zh-CN" sz="3200" dirty="0" smtClean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册</a:t>
            </a:r>
            <a:r>
              <a:rPr lang="zh-CN" sz="3200" dirty="0">
                <a:solidFill>
                  <a:srgbClr val="0070C0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苏科版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25622" y="3429000"/>
            <a:ext cx="11250750" cy="0"/>
          </a:xfrm>
          <a:prstGeom prst="line">
            <a:avLst/>
          </a:prstGeom>
          <a:noFill/>
          <a:ln w="3175" cap="flat" cmpd="sng" algn="ctr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50000">
                  <a:srgbClr val="19191A">
                    <a:alpha val="80000"/>
                  </a:srgbClr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415688" y="278790"/>
            <a:ext cx="232537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二次函数的概念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5610" y="0"/>
            <a:ext cx="6192838" cy="1052512"/>
            <a:chOff x="0" y="1536"/>
            <a:chExt cx="5675" cy="663"/>
          </a:xfrm>
        </p:grpSpPr>
        <p:grpSp>
          <p:nvGrpSpPr>
            <p:cNvPr id="10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1851660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新知导入</a:t>
            </a:r>
          </a:p>
        </p:txBody>
      </p:sp>
      <p:sp>
        <p:nvSpPr>
          <p:cNvPr id="19" name="矩形 18">
            <a:hlinkClick r:id="rId5" action="ppaction://hlinksldjump"/>
          </p:cNvPr>
          <p:cNvSpPr/>
          <p:nvPr/>
        </p:nvSpPr>
        <p:spPr>
          <a:xfrm>
            <a:off x="3597275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课程讲授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5371465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随堂练习</a:t>
            </a:r>
          </a:p>
        </p:txBody>
      </p:sp>
      <p:sp>
        <p:nvSpPr>
          <p:cNvPr id="34" name="矩形 33">
            <a:hlinkClick r:id="rId6" action="ppaction://hlinksldjump"/>
          </p:cNvPr>
          <p:cNvSpPr/>
          <p:nvPr/>
        </p:nvSpPr>
        <p:spPr>
          <a:xfrm>
            <a:off x="7107555" y="266065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课堂小结</a:t>
            </a:r>
          </a:p>
        </p:txBody>
      </p:sp>
      <p:pic>
        <p:nvPicPr>
          <p:cNvPr id="49154" name="Picture 2" descr="C:\Users\Administrator\AppData\Roaming\Tencent\Users\285771675\QQ\WinTemp\RichOle\MW4C5}2OAN7@0%IFZ7V{X{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0685" y="188783"/>
            <a:ext cx="8796180" cy="675045"/>
          </a:xfrm>
          <a:prstGeom prst="rect">
            <a:avLst/>
          </a:prstGeom>
          <a:noFill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41303" y="6081288"/>
            <a:ext cx="155069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矩形 71"/>
          <p:cNvSpPr/>
          <p:nvPr/>
        </p:nvSpPr>
        <p:spPr>
          <a:xfrm>
            <a:off x="254117" y="1580988"/>
            <a:ext cx="11937883" cy="5539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k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&gt;0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时，函数值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随自变量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的增大而 增大；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k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时，函数值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随自变量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的增大而 减小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740643" y="5091222"/>
            <a:ext cx="10125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宋体" pitchFamily="2" charset="-122"/>
              </a:rPr>
              <a:t>想一想 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</a:rPr>
              <a:t>已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</a:rPr>
              <a:t>知一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</a:rPr>
              <a:t>次函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</a:rPr>
              <a:t>数</a:t>
            </a:r>
            <a:r>
              <a:rPr lang="en-US" altLang="zh-CN" sz="2400" i="1" dirty="0" smtClean="0">
                <a:solidFill>
                  <a:srgbClr val="000000"/>
                </a:solidFill>
              </a:rPr>
              <a:t>y=</a:t>
            </a:r>
            <a:r>
              <a:rPr lang="en-US" altLang="zh-CN" sz="2400" dirty="0" smtClean="0">
                <a:solidFill>
                  <a:srgbClr val="000000"/>
                </a:solidFill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</a:rPr>
              <a:t>m</a:t>
            </a:r>
            <a:r>
              <a:rPr lang="zh-CN" altLang="en-US" sz="2400" dirty="0" smtClean="0">
                <a:solidFill>
                  <a:srgbClr val="000000"/>
                </a:solidFill>
              </a:rPr>
              <a:t>－</a:t>
            </a:r>
            <a:r>
              <a:rPr lang="en-US" altLang="zh-CN" sz="2400" dirty="0" smtClean="0">
                <a:solidFill>
                  <a:srgbClr val="000000"/>
                </a:solidFill>
              </a:rPr>
              <a:t>1)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</a:rPr>
              <a:t>x</a:t>
            </a:r>
            <a:r>
              <a:rPr lang="zh-CN" altLang="en-US" sz="2400" i="1" dirty="0" smtClean="0">
                <a:solidFill>
                  <a:srgbClr val="000000"/>
                </a:solidFill>
              </a:rPr>
              <a:t>－</a:t>
            </a:r>
            <a:r>
              <a:rPr lang="en-US" altLang="zh-CN" sz="2400" dirty="0" smtClean="0">
                <a:solidFill>
                  <a:srgbClr val="000000"/>
                </a:solidFill>
              </a:rPr>
              <a:t>2</a:t>
            </a:r>
            <a:r>
              <a:rPr lang="zh-CN" altLang="en-US" sz="2400" i="1" dirty="0" smtClean="0">
                <a:solidFill>
                  <a:srgbClr val="000000"/>
                </a:solidFill>
              </a:rPr>
              <a:t>，</a:t>
            </a:r>
            <a:endParaRPr lang="en-US" altLang="zh-CN" sz="2400" i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3399"/>
                </a:solidFill>
                <a:latin typeface="宋体" pitchFamily="2" charset="-122"/>
              </a:rPr>
              <a:t>当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m</a:t>
            </a:r>
            <a:r>
              <a:rPr lang="zh-CN" altLang="en-US" sz="2400" u="sng" dirty="0" smtClean="0">
                <a:solidFill>
                  <a:srgbClr val="003399"/>
                </a:solidFill>
                <a:latin typeface="宋体" pitchFamily="2" charset="-122"/>
              </a:rPr>
              <a:t>     </a:t>
            </a:r>
            <a:r>
              <a:rPr lang="zh-CN" altLang="en-US" sz="2400" dirty="0" smtClean="0">
                <a:solidFill>
                  <a:srgbClr val="003399"/>
                </a:solidFill>
                <a:latin typeface="宋体" pitchFamily="2" charset="-122"/>
              </a:rPr>
              <a:t>时</a:t>
            </a:r>
            <a:r>
              <a:rPr lang="zh-CN" altLang="en-US" sz="2400" dirty="0">
                <a:solidFill>
                  <a:srgbClr val="003399"/>
                </a:solidFill>
                <a:latin typeface="宋体" pitchFamily="2" charset="-122"/>
              </a:rPr>
              <a:t>，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y</a:t>
            </a:r>
            <a:r>
              <a:rPr lang="zh-CN" altLang="en-US" sz="2400" dirty="0">
                <a:solidFill>
                  <a:srgbClr val="003399"/>
                </a:solidFill>
                <a:latin typeface="宋体" pitchFamily="2" charset="-122"/>
              </a:rPr>
              <a:t>随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x</a:t>
            </a:r>
            <a:r>
              <a:rPr lang="zh-CN" altLang="en-US" sz="2400" dirty="0">
                <a:solidFill>
                  <a:srgbClr val="003399"/>
                </a:solidFill>
                <a:latin typeface="宋体" pitchFamily="2" charset="-122"/>
              </a:rPr>
              <a:t>的增大而增大，当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m</a:t>
            </a:r>
            <a:r>
              <a:rPr lang="en-US" altLang="zh-CN" sz="2400" u="sng" dirty="0">
                <a:solidFill>
                  <a:srgbClr val="003399"/>
                </a:solidFill>
                <a:latin typeface="宋体" pitchFamily="2" charset="-122"/>
              </a:rPr>
              <a:t>    </a:t>
            </a:r>
            <a:r>
              <a:rPr lang="en-US" altLang="zh-CN" sz="2400" u="sng" dirty="0" smtClean="0">
                <a:solidFill>
                  <a:srgbClr val="003399"/>
                </a:solidFill>
                <a:latin typeface="宋体" pitchFamily="2" charset="-122"/>
              </a:rPr>
              <a:t> </a:t>
            </a:r>
            <a:r>
              <a:rPr lang="zh-CN" altLang="en-US" sz="2400" dirty="0">
                <a:solidFill>
                  <a:srgbClr val="003399"/>
                </a:solidFill>
                <a:latin typeface="宋体" pitchFamily="2" charset="-122"/>
              </a:rPr>
              <a:t>时</a:t>
            </a:r>
            <a:r>
              <a:rPr lang="zh-CN" altLang="en-US" sz="2400" dirty="0" smtClean="0">
                <a:solidFill>
                  <a:srgbClr val="003399"/>
                </a:solidFill>
                <a:latin typeface="宋体" pitchFamily="2" charset="-122"/>
              </a:rPr>
              <a:t>，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 y</a:t>
            </a:r>
            <a:r>
              <a:rPr lang="zh-CN" altLang="en-US" sz="2400" dirty="0" smtClean="0">
                <a:solidFill>
                  <a:srgbClr val="003399"/>
                </a:solidFill>
                <a:latin typeface="宋体" pitchFamily="2" charset="-122"/>
              </a:rPr>
              <a:t>随</a:t>
            </a:r>
            <a:r>
              <a:rPr lang="en-US" altLang="zh-CN" sz="2400" i="1" dirty="0" smtClean="0">
                <a:solidFill>
                  <a:srgbClr val="003399"/>
                </a:solidFill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rgbClr val="003399"/>
                </a:solidFill>
                <a:latin typeface="宋体" pitchFamily="2" charset="-122"/>
              </a:rPr>
              <a:t>的</a:t>
            </a:r>
            <a:r>
              <a:rPr lang="zh-CN" altLang="en-US" sz="2400" dirty="0">
                <a:solidFill>
                  <a:srgbClr val="003399"/>
                </a:solidFill>
                <a:latin typeface="宋体" pitchFamily="2" charset="-122"/>
              </a:rPr>
              <a:t>增大而减小</a:t>
            </a:r>
            <a:r>
              <a:rPr lang="en-US" altLang="zh-CN" sz="2400" dirty="0">
                <a:solidFill>
                  <a:srgbClr val="003399"/>
                </a:solidFill>
                <a:latin typeface="宋体" pitchFamily="2" charset="-122"/>
              </a:rPr>
              <a:t>.</a:t>
            </a:r>
            <a:endParaRPr lang="zh-CN" altLang="en-US" sz="2400" dirty="0">
              <a:solidFill>
                <a:srgbClr val="003399"/>
              </a:solidFill>
              <a:latin typeface="Arial" pitchFamily="34" charset="0"/>
              <a:ea typeface="华文楷体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4116" y="2526051"/>
            <a:ext cx="1169227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点（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1,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 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）（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2,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 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）在一次函数图像上，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             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时，则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;                                                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时，则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&gt;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.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 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 （当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 </a:t>
            </a:r>
            <a:r>
              <a:rPr lang="zh-CN" altLang="en-US" sz="2400" b="1" baseline="-25000" dirty="0" smtClean="0">
                <a:solidFill>
                  <a:srgbClr val="002060"/>
                </a:solidFill>
              </a:rPr>
              <a:t>－ 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时，则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zh-CN" altLang="en-US" sz="2400" b="1" baseline="-25000" dirty="0" smtClean="0">
                <a:solidFill>
                  <a:srgbClr val="002060"/>
                </a:solidFill>
              </a:rPr>
              <a:t>－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                             （当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 </a:t>
            </a:r>
            <a:r>
              <a:rPr lang="zh-CN" altLang="en-US" sz="2400" b="1" baseline="-25000" dirty="0" smtClean="0">
                <a:solidFill>
                  <a:srgbClr val="002060"/>
                </a:solidFill>
              </a:rPr>
              <a:t>－ 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时，则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zh-CN" altLang="en-US" sz="2400" b="1" baseline="-25000" dirty="0" smtClean="0">
                <a:solidFill>
                  <a:srgbClr val="002060"/>
                </a:solidFill>
              </a:rPr>
              <a:t>－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&gt;0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640" y="6264189"/>
            <a:ext cx="1048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m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u="sng" dirty="0" smtClean="0">
                <a:solidFill>
                  <a:srgbClr val="002060"/>
                </a:solidFill>
              </a:rPr>
              <a:t>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 满足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；当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m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u="sng" dirty="0" smtClean="0">
                <a:solidFill>
                  <a:srgbClr val="002060"/>
                </a:solidFill>
              </a:rPr>
              <a:t>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时，满足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&lt;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x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时，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&gt;</a:t>
            </a:r>
            <a:r>
              <a:rPr lang="en-US" altLang="zh-CN" sz="2400" b="1" i="1" dirty="0" smtClean="0">
                <a:solidFill>
                  <a:srgbClr val="002060"/>
                </a:solidFill>
              </a:rPr>
              <a:t>y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2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.</a:t>
            </a:r>
            <a:endParaRPr lang="zh-CN" altLang="en-US" sz="2400" dirty="0"/>
          </a:p>
        </p:txBody>
      </p:sp>
      <p:sp>
        <p:nvSpPr>
          <p:cNvPr id="76" name="下箭头 75"/>
          <p:cNvSpPr/>
          <p:nvPr/>
        </p:nvSpPr>
        <p:spPr>
          <a:xfrm>
            <a:off x="5870985" y="2166027"/>
            <a:ext cx="225015" cy="405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7" name="对象 76"/>
          <p:cNvGraphicFramePr>
            <a:graphicFrameLocks noChangeAspect="1"/>
          </p:cNvGraphicFramePr>
          <p:nvPr/>
        </p:nvGraphicFramePr>
        <p:xfrm>
          <a:off x="609600" y="4149725"/>
          <a:ext cx="4584700" cy="944563"/>
        </p:xfrm>
        <a:graphic>
          <a:graphicData uri="http://schemas.openxmlformats.org/presentationml/2006/ole">
            <p:oleObj spid="_x0000_s50177" name="Equation" r:id="rId9" imgW="2095200" imgH="431640" progId="Equation.DSMT4">
              <p:embed/>
            </p:oleObj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501027" y="4149048"/>
          <a:ext cx="4132263" cy="862013"/>
        </p:xfrm>
        <a:graphic>
          <a:graphicData uri="http://schemas.openxmlformats.org/presentationml/2006/ole">
            <p:oleObj spid="_x0000_s50178" name="Equation" r:id="rId10" imgW="2070000" imgH="431640" progId="Equation.DSMT4">
              <p:embed/>
            </p:oleObj>
          </a:graphicData>
        </a:graphic>
      </p:graphicFrame>
      <p:sp>
        <p:nvSpPr>
          <p:cNvPr id="79" name="圆角矩形 78"/>
          <p:cNvSpPr/>
          <p:nvPr/>
        </p:nvSpPr>
        <p:spPr>
          <a:xfrm>
            <a:off x="380619" y="2571054"/>
            <a:ext cx="11250750" cy="26551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2"/>
          <p:cNvSpPr txBox="1"/>
          <p:nvPr/>
        </p:nvSpPr>
        <p:spPr>
          <a:xfrm>
            <a:off x="2855784" y="818826"/>
            <a:ext cx="499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en-US" sz="2400" b="1" noProof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一次函数图像变化趋势的影响．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华文楷体" panose="02010600040101010101" charset="-122"/>
            </a:endParaRPr>
          </a:p>
        </p:txBody>
      </p:sp>
      <p:sp>
        <p:nvSpPr>
          <p:cNvPr id="31" name="矩形 30">
            <a:hlinkClick r:id="rId4" action="ppaction://hlinksldjump"/>
          </p:cNvPr>
          <p:cNvSpPr/>
          <p:nvPr/>
        </p:nvSpPr>
        <p:spPr>
          <a:xfrm>
            <a:off x="1010661" y="323793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右箭头 28">
            <a:hlinkClick r:id="rId11" action="ppaction://hlinksldjump"/>
          </p:cNvPr>
          <p:cNvSpPr/>
          <p:nvPr/>
        </p:nvSpPr>
        <p:spPr>
          <a:xfrm rot="10800000">
            <a:off x="10821315" y="6084177"/>
            <a:ext cx="842534" cy="53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691" y="5634147"/>
            <a:ext cx="5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&gt;1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0997" y="5724153"/>
            <a:ext cx="5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&lt;1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5688" y="6174183"/>
            <a:ext cx="5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&gt;1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76012" y="6264189"/>
            <a:ext cx="5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&lt;1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75" grpId="0"/>
      <p:bldP spid="76" grpId="0" animBg="1"/>
      <p:bldP spid="79" grpId="0" animBg="1"/>
      <p:bldP spid="30" grpId="0"/>
      <p:bldP spid="32" grpId="1"/>
      <p:bldP spid="33" grpId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8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组合 54"/>
          <p:cNvGrpSpPr/>
          <p:nvPr/>
        </p:nvGrpSpPr>
        <p:grpSpPr>
          <a:xfrm>
            <a:off x="830649" y="2303925"/>
            <a:ext cx="2385160" cy="2340156"/>
            <a:chOff x="1370685" y="1538874"/>
            <a:chExt cx="2385160" cy="234015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1370685" y="2798958"/>
              <a:ext cx="234015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 flipV="1">
              <a:off x="2405755" y="1538874"/>
              <a:ext cx="45002" cy="23401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85827" y="2843961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50758" y="1538874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y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0751" y="2798958"/>
              <a:ext cx="49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O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10841" y="2258922"/>
            <a:ext cx="2385160" cy="2340156"/>
            <a:chOff x="1370685" y="1538874"/>
            <a:chExt cx="2385160" cy="2340156"/>
          </a:xfrm>
        </p:grpSpPr>
        <p:cxnSp>
          <p:nvCxnSpPr>
            <p:cNvPr id="57" name="直接箭头连接符 56"/>
            <p:cNvCxnSpPr/>
            <p:nvPr/>
          </p:nvCxnSpPr>
          <p:spPr>
            <a:xfrm>
              <a:off x="1370685" y="2798958"/>
              <a:ext cx="234015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2405755" y="1538874"/>
              <a:ext cx="45002" cy="23401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485827" y="2843961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50758" y="1538874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y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60751" y="2798958"/>
              <a:ext cx="49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O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321015" y="2258922"/>
            <a:ext cx="2385160" cy="2340156"/>
            <a:chOff x="1370685" y="1538874"/>
            <a:chExt cx="2385160" cy="2340156"/>
          </a:xfrm>
        </p:grpSpPr>
        <p:cxnSp>
          <p:nvCxnSpPr>
            <p:cNvPr id="63" name="直接箭头连接符 62"/>
            <p:cNvCxnSpPr/>
            <p:nvPr/>
          </p:nvCxnSpPr>
          <p:spPr>
            <a:xfrm>
              <a:off x="1370685" y="2798958"/>
              <a:ext cx="234015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H="1" flipV="1">
              <a:off x="2405755" y="1538874"/>
              <a:ext cx="45002" cy="23401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485827" y="2843961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50758" y="1538874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y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60751" y="2798958"/>
              <a:ext cx="49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O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291213" y="2258922"/>
            <a:ext cx="2385160" cy="2340156"/>
            <a:chOff x="1370685" y="1538874"/>
            <a:chExt cx="2385160" cy="2340156"/>
          </a:xfrm>
        </p:grpSpPr>
        <p:cxnSp>
          <p:nvCxnSpPr>
            <p:cNvPr id="69" name="直接箭头连接符 68"/>
            <p:cNvCxnSpPr/>
            <p:nvPr/>
          </p:nvCxnSpPr>
          <p:spPr>
            <a:xfrm>
              <a:off x="1370685" y="2798958"/>
              <a:ext cx="234015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 flipV="1">
              <a:off x="2405755" y="1538874"/>
              <a:ext cx="45002" cy="23401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485827" y="2843961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50758" y="1538874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y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60751" y="2798958"/>
              <a:ext cx="49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O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12"/>
          <p:cNvSpPr txBox="1"/>
          <p:nvPr/>
        </p:nvSpPr>
        <p:spPr>
          <a:xfrm>
            <a:off x="1370685" y="1088844"/>
            <a:ext cx="828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400" b="1" noProof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一次函数图像所过象限的影响．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华文楷体" panose="02010600040101010101" charset="-122"/>
            </a:endParaRPr>
          </a:p>
        </p:txBody>
      </p:sp>
      <p:sp>
        <p:nvSpPr>
          <p:cNvPr id="38" name="矩形 37">
            <a:hlinkClick r:id="rId3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右箭头 39">
            <a:hlinkClick r:id="rId4" action="ppaction://hlinksldjump"/>
          </p:cNvPr>
          <p:cNvSpPr/>
          <p:nvPr/>
        </p:nvSpPr>
        <p:spPr>
          <a:xfrm rot="10800000">
            <a:off x="9529160" y="5615106"/>
            <a:ext cx="842534" cy="53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1550697" y="2438934"/>
            <a:ext cx="1395093" cy="189012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12"/>
          <p:cNvSpPr txBox="1"/>
          <p:nvPr/>
        </p:nvSpPr>
        <p:spPr>
          <a:xfrm>
            <a:off x="1910721" y="2483937"/>
            <a:ext cx="175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&lt;0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b&gt;0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Group 6"/>
          <p:cNvGrpSpPr/>
          <p:nvPr/>
        </p:nvGrpSpPr>
        <p:grpSpPr>
          <a:xfrm>
            <a:off x="425622" y="0"/>
            <a:ext cx="6192838" cy="1052512"/>
            <a:chOff x="0" y="1536"/>
            <a:chExt cx="5675" cy="663"/>
          </a:xfrm>
        </p:grpSpPr>
        <p:grpSp>
          <p:nvGrpSpPr>
            <p:cNvPr id="27655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658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7"/>
          <p:cNvGrpSpPr/>
          <p:nvPr/>
        </p:nvGrpSpPr>
        <p:grpSpPr>
          <a:xfrm>
            <a:off x="1145670" y="2168916"/>
            <a:ext cx="2247968" cy="2258922"/>
            <a:chOff x="7041063" y="4599078"/>
            <a:chExt cx="2247968" cy="2258922"/>
          </a:xfrm>
        </p:grpSpPr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15689" y="1898898"/>
            <a:ext cx="13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r>
              <a:rPr lang="en-US" altLang="zh-CN" dirty="0" smtClean="0">
                <a:solidFill>
                  <a:schemeClr val="bg1"/>
                </a:solidFill>
              </a:rPr>
              <a:t>= </a:t>
            </a:r>
            <a:r>
              <a:rPr lang="zh-CN" altLang="en-US" dirty="0" smtClean="0">
                <a:solidFill>
                  <a:schemeClr val="bg1"/>
                </a:solidFill>
              </a:rPr>
              <a:t>－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r>
              <a:rPr lang="en-US" altLang="zh-CN" dirty="0" smtClean="0">
                <a:solidFill>
                  <a:schemeClr val="bg1"/>
                </a:solidFill>
              </a:rPr>
              <a:t>+4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495760" y="3834027"/>
            <a:ext cx="630042" cy="117007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9"/>
          <p:cNvSpPr txBox="1"/>
          <p:nvPr/>
        </p:nvSpPr>
        <p:spPr>
          <a:xfrm>
            <a:off x="3665838" y="1628880"/>
            <a:ext cx="526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(4)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当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&gt;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时，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&lt;0;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&lt;2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时，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&gt;0.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405754" y="3744021"/>
            <a:ext cx="90006" cy="900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935856" y="2618946"/>
            <a:ext cx="69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</a:rPr>
              <a:t>当－ </a:t>
            </a:r>
            <a:r>
              <a:rPr lang="en-US" altLang="zh-CN" sz="2400" dirty="0" smtClean="0">
                <a:solidFill>
                  <a:srgbClr val="002060"/>
                </a:solidFill>
              </a:rPr>
              <a:t>2 ≤ </a:t>
            </a:r>
            <a:r>
              <a:rPr lang="en-US" altLang="zh-CN" sz="2400" i="1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y&lt;</a:t>
            </a:r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时，求</a:t>
            </a:r>
            <a:r>
              <a:rPr lang="en-US" altLang="zh-CN" sz="2400" i="1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的取值范围是</a:t>
            </a:r>
            <a:r>
              <a:rPr lang="zh-CN" altLang="en-US" sz="2400" u="sng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                  </a:t>
            </a:r>
            <a:r>
              <a:rPr lang="en-US" altLang="zh-CN" sz="2400" dirty="0" smtClean="0">
                <a:solidFill>
                  <a:srgbClr val="002060"/>
                </a:solidFill>
                <a:ea typeface="黑体" panose="02010609060101010101" pitchFamily="49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24" name="文本框 12"/>
          <p:cNvSpPr txBox="1"/>
          <p:nvPr/>
        </p:nvSpPr>
        <p:spPr>
          <a:xfrm>
            <a:off x="2360751" y="953835"/>
            <a:ext cx="778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一次函数中如何由一个变量的范围求另一变量的范围．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华文楷体" panose="02010600040101010101" charset="-122"/>
            </a:endParaRPr>
          </a:p>
        </p:txBody>
      </p:sp>
      <p:sp>
        <p:nvSpPr>
          <p:cNvPr id="25" name="矩形 24">
            <a:hlinkClick r:id="rId4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右箭头 25">
            <a:hlinkClick r:id="rId5" action="ppaction://hlinksldjump"/>
          </p:cNvPr>
          <p:cNvSpPr/>
          <p:nvPr/>
        </p:nvSpPr>
        <p:spPr>
          <a:xfrm rot="10800000">
            <a:off x="10371285" y="6039174"/>
            <a:ext cx="842534" cy="53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3530829" y="5589144"/>
            <a:ext cx="32402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 bwMode="auto">
          <a:xfrm flipH="1">
            <a:off x="3485827" y="5904165"/>
            <a:ext cx="328521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 bwMode="auto">
          <a:xfrm>
            <a:off x="785646" y="5362600"/>
            <a:ext cx="2655178" cy="1035069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1" name="文本框 3"/>
          <p:cNvSpPr txBox="1">
            <a:spLocks noChangeArrowheads="1"/>
          </p:cNvSpPr>
          <p:nvPr/>
        </p:nvSpPr>
        <p:spPr bwMode="auto">
          <a:xfrm>
            <a:off x="290613" y="5452606"/>
            <a:ext cx="3555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一元一次方程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一元一次不等式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6861051" y="5364129"/>
            <a:ext cx="2520167" cy="765051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40" name="文本框 3"/>
          <p:cNvSpPr txBox="1">
            <a:spLocks noChangeArrowheads="1"/>
          </p:cNvSpPr>
          <p:nvPr/>
        </p:nvSpPr>
        <p:spPr bwMode="auto">
          <a:xfrm>
            <a:off x="6951057" y="5454135"/>
            <a:ext cx="238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一次函数的图像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42" name="文本框 3"/>
          <p:cNvSpPr txBox="1">
            <a:spLocks noChangeArrowheads="1"/>
          </p:cNvSpPr>
          <p:nvPr/>
        </p:nvSpPr>
        <p:spPr bwMode="auto">
          <a:xfrm>
            <a:off x="4520895" y="5094111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由数到形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" name="文本框 3"/>
          <p:cNvSpPr txBox="1">
            <a:spLocks noChangeArrowheads="1"/>
          </p:cNvSpPr>
          <p:nvPr/>
        </p:nvSpPr>
        <p:spPr bwMode="auto">
          <a:xfrm>
            <a:off x="4565898" y="5949168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由形到数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30" grpId="0" animBg="1"/>
      <p:bldP spid="31" grpId="0"/>
      <p:bldP spid="33" grpId="0" animBg="1"/>
      <p:bldP spid="40" grpId="0"/>
      <p:bldP spid="42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016704" y="1359108"/>
            <a:ext cx="383540" cy="897255"/>
            <a:chOff x="9512195" y="-100532"/>
            <a:chExt cx="471594" cy="1103833"/>
          </a:xfrm>
        </p:grpSpPr>
        <p:sp>
          <p:nvSpPr>
            <p:cNvPr id="18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9512195" y="-100532"/>
              <a:ext cx="209549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550697" y="1088844"/>
            <a:ext cx="711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你能根据此函数图像说说得到哪些结论吗？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4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37"/>
          <p:cNvGrpSpPr/>
          <p:nvPr/>
        </p:nvGrpSpPr>
        <p:grpSpPr>
          <a:xfrm>
            <a:off x="1145670" y="2168916"/>
            <a:ext cx="2247968" cy="2258922"/>
            <a:chOff x="7041063" y="4599078"/>
            <a:chExt cx="2247968" cy="2258922"/>
          </a:xfrm>
        </p:grpSpPr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15689" y="1898898"/>
            <a:ext cx="13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r>
              <a:rPr lang="en-US" altLang="zh-CN" dirty="0" smtClean="0">
                <a:solidFill>
                  <a:schemeClr val="bg1"/>
                </a:solidFill>
              </a:rPr>
              <a:t>= </a:t>
            </a:r>
            <a:r>
              <a:rPr lang="zh-CN" altLang="en-US" dirty="0" smtClean="0">
                <a:solidFill>
                  <a:schemeClr val="bg1"/>
                </a:solidFill>
              </a:rPr>
              <a:t>－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r>
              <a:rPr lang="en-US" altLang="zh-CN" dirty="0" smtClean="0">
                <a:solidFill>
                  <a:schemeClr val="bg1"/>
                </a:solidFill>
              </a:rPr>
              <a:t>+4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19"/>
          <p:cNvSpPr txBox="1"/>
          <p:nvPr/>
        </p:nvSpPr>
        <p:spPr>
          <a:xfrm>
            <a:off x="3665838" y="1943901"/>
            <a:ext cx="567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(5)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 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=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+4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向下平移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个单位得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endParaRPr lang="zh-CN" altLang="en-US" sz="2400" i="1" dirty="0" smtClean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280679" y="2843961"/>
            <a:ext cx="1125075" cy="20251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15748" y="4599078"/>
            <a:ext cx="13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r>
              <a:rPr lang="en-US" altLang="zh-CN" dirty="0" smtClean="0">
                <a:solidFill>
                  <a:schemeClr val="bg1"/>
                </a:solidFill>
              </a:rPr>
              <a:t>= </a:t>
            </a:r>
            <a:r>
              <a:rPr lang="zh-CN" altLang="en-US" dirty="0" smtClean="0">
                <a:solidFill>
                  <a:schemeClr val="bg1"/>
                </a:solidFill>
              </a:rPr>
              <a:t>－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055664" y="2888964"/>
            <a:ext cx="1035069" cy="19351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0673" y="3789024"/>
            <a:ext cx="495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-1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5736" y="5724153"/>
            <a:ext cx="814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利用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待定系数法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或者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函数的根式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求平移后的解析式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2018545" y="1178850"/>
            <a:ext cx="151130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108551" y="1133847"/>
            <a:ext cx="169227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实际问题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5880449" y="1093289"/>
            <a:ext cx="3995803" cy="8793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5555963" y="1088844"/>
            <a:ext cx="4095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/>
                </a:solidFill>
              </a:rPr>
              <a:t>数学问题</a:t>
            </a: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（两个变</a:t>
            </a:r>
            <a:r>
              <a:rPr lang="zh-CN" altLang="en-US" sz="2400" dirty="0">
                <a:solidFill>
                  <a:schemeClr val="bg2"/>
                </a:solidFill>
              </a:rPr>
              <a:t>量之间相互关系）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6472269" y="2970171"/>
            <a:ext cx="1676400" cy="8222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6136989" y="2970806"/>
            <a:ext cx="2400935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/>
                </a:solidFill>
              </a:rPr>
              <a:t>特定函数</a:t>
            </a: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（一次</a:t>
            </a:r>
            <a:r>
              <a:rPr lang="zh-CN" altLang="en-US" sz="2400" dirty="0">
                <a:solidFill>
                  <a:schemeClr val="bg2"/>
                </a:solidFill>
              </a:rPr>
              <a:t>函数）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6878669" y="4194334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6878669" y="423878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定义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73744" y="423878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图像</a:t>
            </a: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2603584" y="4194051"/>
            <a:ext cx="857250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性质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5528659" y="4194334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558581" y="4149048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3593650" y="1522508"/>
            <a:ext cx="2275369" cy="163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 bwMode="auto">
          <a:xfrm flipH="1" flipV="1">
            <a:off x="2879792" y="3609013"/>
            <a:ext cx="20995" cy="45002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 flipV="1">
            <a:off x="7328884" y="1989189"/>
            <a:ext cx="0" cy="765102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7391749" y="223364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建模</a:t>
            </a:r>
          </a:p>
        </p:txBody>
      </p:sp>
      <p:sp>
        <p:nvSpPr>
          <p:cNvPr id="26" name="矩形 25"/>
          <p:cNvSpPr/>
          <p:nvPr/>
        </p:nvSpPr>
        <p:spPr>
          <a:xfrm>
            <a:off x="8813998" y="2033907"/>
            <a:ext cx="2340156" cy="1661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=2</a:t>
            </a:r>
            <a:r>
              <a:rPr lang="el-GR" altLang="zh-CN" i="1" dirty="0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i="1" dirty="0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sym typeface="+mn-ea"/>
              </a:rPr>
              <a:t>y=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8</a:t>
            </a:r>
            <a:r>
              <a:rPr lang="en-US" altLang="zh-CN" i="1" dirty="0" smtClean="0">
                <a:solidFill>
                  <a:srgbClr val="FF0000"/>
                </a:solidFill>
                <a:sym typeface="+mn-ea"/>
              </a:rPr>
              <a:t>x+3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=-</a:t>
            </a:r>
            <a:r>
              <a:rPr lang="en-US" altLang="zh-CN" i="1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b</a:t>
            </a:r>
            <a:r>
              <a:rPr lang="en-US" altLang="zh-CN" baseline="30000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+45</a:t>
            </a:r>
            <a:r>
              <a:rPr lang="zh-CN" altLang="en-US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，</a:t>
            </a:r>
            <a:endParaRPr lang="en-US" altLang="zh-CN" dirty="0">
              <a:solidFill>
                <a:srgbClr val="FF000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73224" y="4914099"/>
            <a:ext cx="41440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y 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= </a:t>
            </a:r>
            <a:r>
              <a:rPr lang="en-US" altLang="zh-CN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 + 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、b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是常数，且 </a:t>
            </a:r>
            <a:r>
              <a:rPr lang="en-US" altLang="zh-CN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≠ 0）</a:t>
            </a:r>
            <a:endParaRPr lang="zh-CN" altLang="en-US" b="1" dirty="0">
              <a:solidFill>
                <a:schemeClr val="bg2"/>
              </a:solidFill>
              <a:ea typeface="华文楷体" panose="02010600040101010101" charset="-122"/>
              <a:sym typeface="+mn-ea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>
            <a:off x="7238893" y="3789024"/>
            <a:ext cx="7620" cy="405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 flipH="1">
            <a:off x="6473842" y="4509072"/>
            <a:ext cx="3600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 bwMode="auto">
          <a:xfrm>
            <a:off x="7328899" y="2753955"/>
            <a:ext cx="1451213" cy="327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 bwMode="auto">
          <a:xfrm flipH="1">
            <a:off x="8183956" y="3383997"/>
            <a:ext cx="58503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 bwMode="auto">
          <a:xfrm flipH="1">
            <a:off x="3503644" y="4509072"/>
            <a:ext cx="1935129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 flipV="1">
            <a:off x="7238893" y="4734087"/>
            <a:ext cx="0" cy="450030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70865" y="4014039"/>
            <a:ext cx="76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b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 bwMode="auto">
          <a:xfrm>
            <a:off x="2180739" y="3023973"/>
            <a:ext cx="1440096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7" name="文本框 3"/>
          <p:cNvSpPr txBox="1">
            <a:spLocks noChangeArrowheads="1"/>
          </p:cNvSpPr>
          <p:nvPr/>
        </p:nvSpPr>
        <p:spPr bwMode="auto">
          <a:xfrm>
            <a:off x="2225742" y="3068976"/>
            <a:ext cx="191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增减性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 bwMode="auto">
          <a:xfrm flipH="1" flipV="1">
            <a:off x="2630770" y="1718887"/>
            <a:ext cx="45002" cy="13050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3"/>
          <p:cNvSpPr txBox="1">
            <a:spLocks noChangeArrowheads="1"/>
          </p:cNvSpPr>
          <p:nvPr/>
        </p:nvSpPr>
        <p:spPr bwMode="auto">
          <a:xfrm>
            <a:off x="245610" y="2168916"/>
            <a:ext cx="2405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变量范围、平移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4583114" y="1151573"/>
            <a:ext cx="2409825" cy="896937"/>
            <a:chOff x="4873408" y="281415"/>
            <a:chExt cx="2409635" cy="896477"/>
          </a:xfrm>
        </p:grpSpPr>
        <p:sp>
          <p:nvSpPr>
            <p:cNvPr id="8" name="Freeform 145"/>
            <p:cNvSpPr/>
            <p:nvPr/>
          </p:nvSpPr>
          <p:spPr bwMode="auto">
            <a:xfrm rot="935833">
              <a:off x="4988015" y="281415"/>
              <a:ext cx="2215975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3" name="文本框 8"/>
            <p:cNvSpPr txBox="1"/>
            <p:nvPr/>
          </p:nvSpPr>
          <p:spPr>
            <a:xfrm>
              <a:off x="4873408" y="375935"/>
              <a:ext cx="240963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accent5"/>
                  </a:solidFill>
                  <a:latin typeface="汉仪喵魂体W"/>
                  <a:ea typeface="汉仪喵魂体W"/>
                </a:rPr>
                <a:t>CONTENTS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3575050" y="3125470"/>
            <a:ext cx="5041900" cy="1126170"/>
            <a:chOff x="5630" y="4465"/>
            <a:chExt cx="7940" cy="1774"/>
          </a:xfrm>
        </p:grpSpPr>
        <p:sp>
          <p:nvSpPr>
            <p:cNvPr id="3" name="椭圆 2"/>
            <p:cNvSpPr/>
            <p:nvPr>
              <p:custDataLst>
                <p:tags r:id="rId1"/>
              </p:custDataLst>
            </p:nvPr>
          </p:nvSpPr>
          <p:spPr>
            <a:xfrm>
              <a:off x="5630" y="4578"/>
              <a:ext cx="1643" cy="16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E38F9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5770" y="4720"/>
              <a:ext cx="1363" cy="1360"/>
            </a:xfrm>
            <a:prstGeom prst="ellipse">
              <a:avLst/>
            </a:prstGeom>
            <a:solidFill>
              <a:srgbClr val="E38F9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ea"/>
                </a:rPr>
                <a:t>3</a:t>
              </a: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cxnSp>
          <p:nvCxnSpPr>
            <p:cNvPr id="6" name="直接连接符 16"/>
            <p:cNvCxnSpPr>
              <a:stCxn id="3" idx="6"/>
            </p:cNvCxnSpPr>
            <p:nvPr>
              <p:custDataLst>
                <p:tags r:id="rId3"/>
              </p:custDataLst>
            </p:nvPr>
          </p:nvCxnSpPr>
          <p:spPr>
            <a:xfrm>
              <a:off x="7273" y="5400"/>
              <a:ext cx="6297" cy="0"/>
            </a:xfrm>
            <a:prstGeom prst="line">
              <a:avLst/>
            </a:prstGeom>
            <a:ln w="28575" cap="flat" cmpd="sng">
              <a:solidFill>
                <a:srgbClr val="E38F90"/>
              </a:solidFill>
              <a:prstDash val="solid"/>
              <a:headEnd type="none" w="med" len="med"/>
              <a:tailEnd type="oval" w="lg" len="lg"/>
            </a:ln>
          </p:spPr>
        </p:cxnSp>
        <p:sp>
          <p:nvSpPr>
            <p:cNvPr id="7" name="矩形 6"/>
            <p:cNvSpPr/>
            <p:nvPr/>
          </p:nvSpPr>
          <p:spPr>
            <a:xfrm>
              <a:off x="7680" y="4465"/>
              <a:ext cx="5818" cy="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fontAlgn="auto">
                <a:lnSpc>
                  <a:spcPct val="120000"/>
                </a:lnSpc>
                <a:defRPr/>
              </a:pP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典题运用</a:t>
              </a:r>
              <a:r>
                <a:rPr lang="en-US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  </a:t>
              </a: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提升素养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Group 6"/>
          <p:cNvGrpSpPr/>
          <p:nvPr/>
        </p:nvGrpSpPr>
        <p:grpSpPr>
          <a:xfrm>
            <a:off x="515628" y="0"/>
            <a:ext cx="6192838" cy="1052512"/>
            <a:chOff x="0" y="1536"/>
            <a:chExt cx="5675" cy="663"/>
          </a:xfrm>
        </p:grpSpPr>
        <p:grpSp>
          <p:nvGrpSpPr>
            <p:cNvPr id="27655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658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37"/>
          <p:cNvGrpSpPr/>
          <p:nvPr/>
        </p:nvGrpSpPr>
        <p:grpSpPr>
          <a:xfrm>
            <a:off x="470625" y="2213919"/>
            <a:ext cx="2247968" cy="2258922"/>
            <a:chOff x="7041063" y="4599078"/>
            <a:chExt cx="2247968" cy="2258922"/>
          </a:xfrm>
        </p:grpSpPr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5712" y="998838"/>
            <a:ext cx="9765652" cy="1130246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</a:rPr>
              <a:t>    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已知一次函数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，若点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是线段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上的一点，设点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C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 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的横坐标为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,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 △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AOC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的面积为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S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，求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S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关于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的函数表达式，并求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的范围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15688" y="368796"/>
            <a:ext cx="2816797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典题运用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提升素养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1145670" y="3248988"/>
            <a:ext cx="315021" cy="6300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0685" y="2933967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C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60691" y="3293991"/>
            <a:ext cx="0" cy="630042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5802" y="2393931"/>
            <a:ext cx="7020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cs typeface="Times New Roman" pitchFamily="18" charset="0"/>
              </a:rPr>
              <a:t>解：将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sz="2400" dirty="0" smtClean="0">
                <a:solidFill>
                  <a:schemeClr val="bg2"/>
                </a:solidFill>
                <a:cs typeface="Times New Roman" pitchFamily="18" charset="0"/>
              </a:rPr>
              <a:t>代入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</a:rPr>
              <a:t>，得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 y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S</a:t>
            </a:r>
            <a:r>
              <a:rPr lang="en-US" altLang="zh-CN" sz="2400" baseline="-250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i="1" baseline="-25000" dirty="0" smtClean="0">
                <a:solidFill>
                  <a:schemeClr val="bg2"/>
                </a:solidFill>
                <a:cs typeface="Times New Roman" pitchFamily="18" charset="0"/>
              </a:rPr>
              <a:t>AOC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=  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2(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)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=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 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(0</a:t>
            </a:r>
            <a:r>
              <a:rPr lang="zh-CN" altLang="en-US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sz="2400" i="1" dirty="0" smtClean="0">
                <a:solidFill>
                  <a:schemeClr val="bg2"/>
                </a:solidFill>
                <a:cs typeface="Times New Roman" pitchFamily="18" charset="0"/>
              </a:rPr>
              <a:t>a&lt;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2)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chemeClr val="bg2"/>
              </a:solidFill>
              <a:latin typeface="宋体" pitchFamily="2" charset="-122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160871" y="2978970"/>
          <a:ext cx="332330" cy="720049"/>
        </p:xfrm>
        <a:graphic>
          <a:graphicData uri="http://schemas.openxmlformats.org/presentationml/2006/ole">
            <p:oleObj spid="_x0000_s97281" name="Equation" r:id="rId5" imgW="152280" imgH="39348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45730" y="4869096"/>
            <a:ext cx="9765652" cy="1200329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变式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1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  若点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是直线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上的一点，设点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的横坐标为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,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宋体" panose="02010600030101010101" pitchFamily="2" charset="-122"/>
              </a:rPr>
              <a:t> △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AOC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的面积为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S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，求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S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关于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的函数表达式，并求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的范围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0000CC"/>
              </a:solidFill>
              <a:latin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5802" y="4014039"/>
            <a:ext cx="783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宋体" panose="02010600030101010101" pitchFamily="2" charset="-122"/>
              </a:rPr>
              <a:t>S</a:t>
            </a:r>
            <a:r>
              <a:rPr lang="en-US" altLang="zh-CN" sz="2400" baseline="-25000" dirty="0" smtClean="0">
                <a:solidFill>
                  <a:srgbClr val="C00000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i="1" baseline="-25000" dirty="0" smtClean="0">
                <a:solidFill>
                  <a:srgbClr val="C00000"/>
                </a:solidFill>
                <a:cs typeface="Times New Roman" pitchFamily="18" charset="0"/>
              </a:rPr>
              <a:t>AOC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=  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  <a:sym typeface="Symbol"/>
              </a:rPr>
              <a:t>2|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rgbClr val="C00000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</a:rPr>
              <a:t>+4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  <a:sym typeface="Symbol"/>
              </a:rPr>
              <a:t>|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=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sym typeface="Symbol"/>
              </a:rPr>
              <a:t> |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</a:rPr>
              <a:t>2</a:t>
            </a:r>
            <a:r>
              <a:rPr lang="en-US" altLang="zh-CN" sz="2400" i="1" dirty="0" smtClean="0">
                <a:solidFill>
                  <a:srgbClr val="C00000"/>
                </a:solidFill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</a:rPr>
              <a:t>+4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|</a:t>
            </a:r>
            <a:r>
              <a:rPr lang="zh-CN" altLang="en-US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(</a:t>
            </a:r>
            <a:r>
              <a:rPr lang="en-US" altLang="zh-CN" sz="2400" i="1" dirty="0" smtClean="0">
                <a:solidFill>
                  <a:srgbClr val="C00000"/>
                </a:solidFill>
                <a:cs typeface="Times New Roman" pitchFamily="18" charset="0"/>
              </a:rPr>
              <a:t>a≠</a:t>
            </a:r>
            <a:r>
              <a:rPr lang="en-US" altLang="zh-CN" sz="24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  <a:sym typeface="Symbol"/>
              </a:rPr>
              <a:t>)</a:t>
            </a: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C00000"/>
              </a:solidFill>
              <a:latin typeface="宋体" pitchFamily="2" charset="-122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115868" y="4014039"/>
          <a:ext cx="331788" cy="719138"/>
        </p:xfrm>
        <a:graphic>
          <a:graphicData uri="http://schemas.openxmlformats.org/presentationml/2006/ole">
            <p:oleObj spid="_x0000_s97282" name="Equation" r:id="rId6" imgW="152280" imgH="393480" progId="Equation.DSMT4">
              <p:embed/>
            </p:oleObj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15628" y="0"/>
            <a:ext cx="6192838" cy="1052512"/>
            <a:chOff x="0" y="1536"/>
            <a:chExt cx="5675" cy="663"/>
          </a:xfrm>
        </p:grpSpPr>
        <p:grpSp>
          <p:nvGrpSpPr>
            <p:cNvPr id="3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37"/>
          <p:cNvGrpSpPr/>
          <p:nvPr/>
        </p:nvGrpSpPr>
        <p:grpSpPr>
          <a:xfrm>
            <a:off x="470625" y="2213919"/>
            <a:ext cx="2247968" cy="2258922"/>
            <a:chOff x="7041063" y="4599078"/>
            <a:chExt cx="2247968" cy="2258922"/>
          </a:xfrm>
        </p:grpSpPr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1145670" y="3248988"/>
            <a:ext cx="315021" cy="6300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0685" y="2933967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C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60691" y="3293991"/>
            <a:ext cx="0" cy="630042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35796" y="2303925"/>
            <a:ext cx="6165411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解：将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dirty="0" smtClean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代入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y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</a:rPr>
              <a:t>，得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 y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S</a:t>
            </a:r>
            <a:r>
              <a:rPr lang="en-US" altLang="zh-CN" baseline="-250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i="1" baseline="-25000" dirty="0" smtClean="0">
                <a:solidFill>
                  <a:schemeClr val="bg2"/>
                </a:solidFill>
                <a:cs typeface="Times New Roman" pitchFamily="18" charset="0"/>
              </a:rPr>
              <a:t>AOC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=  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2(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)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 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(0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2)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dirty="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0703" y="1043841"/>
            <a:ext cx="9765652" cy="1200329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变式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2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  若点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是线段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上的一点，直线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OC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将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AOB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的面积分成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1:3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两部分，求直线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OC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的函数表达式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0000CC"/>
              </a:solidFill>
              <a:latin typeface="宋体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70805" y="3924033"/>
            <a:ext cx="3375225" cy="1969770"/>
            <a:chOff x="3170805" y="3924033"/>
            <a:chExt cx="3375225" cy="1969770"/>
          </a:xfrm>
        </p:grpSpPr>
        <p:sp>
          <p:nvSpPr>
            <p:cNvPr id="26" name="矩形 25"/>
            <p:cNvSpPr/>
            <p:nvPr/>
          </p:nvSpPr>
          <p:spPr>
            <a:xfrm>
              <a:off x="3170805" y="3924033"/>
              <a:ext cx="3375225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1"/>
                  </a:solidFill>
                </a:rPr>
                <a:t>①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 S</a:t>
              </a:r>
              <a:r>
                <a:rPr lang="en-US" altLang="zh-CN" baseline="-25000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AOC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=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  S</a:t>
              </a:r>
              <a:r>
                <a:rPr lang="en-US" altLang="zh-CN" baseline="-25000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AOB</a:t>
              </a:r>
              <a:r>
                <a:rPr lang="en-US" altLang="zh-CN" i="1" dirty="0" smtClean="0">
                  <a:solidFill>
                    <a:schemeClr val="bg2"/>
                  </a:solidFill>
                  <a:cs typeface="Times New Roman" pitchFamily="18" charset="0"/>
                </a:rPr>
                <a:t>=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sym typeface="Symbol"/>
                </a:rPr>
                <a:t>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</a:rPr>
                <a:t>2</a:t>
              </a:r>
              <a:r>
                <a:rPr lang="en-US" altLang="zh-CN" i="1" dirty="0" smtClean="0">
                  <a:solidFill>
                    <a:schemeClr val="bg2"/>
                  </a:solidFill>
                  <a:cs typeface="Times New Roman" pitchFamily="18" charset="0"/>
                </a:rPr>
                <a:t>a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</a:rPr>
                <a:t>+4=1</a:t>
              </a:r>
            </a:p>
            <a:p>
              <a:pPr>
                <a:lnSpc>
                  <a:spcPct val="150000"/>
                </a:lnSpc>
              </a:pPr>
              <a:endParaRPr lang="en-US" altLang="zh-CN" sz="2400" dirty="0" smtClean="0">
                <a:solidFill>
                  <a:schemeClr val="bg2"/>
                </a:solidFill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2"/>
                  </a:solidFill>
                  <a:latin typeface="宋体" pitchFamily="2" charset="-122"/>
                  <a:sym typeface="Symbol"/>
                </a:rPr>
                <a:t>     </a:t>
              </a:r>
              <a:endParaRPr lang="en-US" altLang="zh-CN" sz="2400" dirty="0" smtClean="0">
                <a:solidFill>
                  <a:schemeClr val="bg2"/>
                </a:solidFill>
                <a:latin typeface="宋体" pitchFamily="2" charset="-122"/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4430889" y="3924033"/>
            <a:ext cx="243887" cy="630042"/>
          </p:xfrm>
          <a:graphic>
            <a:graphicData uri="http://schemas.openxmlformats.org/presentationml/2006/ole">
              <p:oleObj spid="_x0000_s114691" name="Equation" r:id="rId5" imgW="152280" imgH="393480" progId="Equation.DSMT4">
                <p:embed/>
              </p:oleObj>
            </a:graphicData>
          </a:graphic>
        </p:graphicFrame>
      </p:grpSp>
      <p:grpSp>
        <p:nvGrpSpPr>
          <p:cNvPr id="37" name="组合 36"/>
          <p:cNvGrpSpPr/>
          <p:nvPr/>
        </p:nvGrpSpPr>
        <p:grpSpPr>
          <a:xfrm>
            <a:off x="3215808" y="3293991"/>
            <a:ext cx="3195213" cy="666750"/>
            <a:chOff x="3215808" y="3293991"/>
            <a:chExt cx="3195213" cy="666750"/>
          </a:xfrm>
        </p:grpSpPr>
        <p:sp>
          <p:nvSpPr>
            <p:cNvPr id="32" name="TextBox 31"/>
            <p:cNvSpPr txBox="1"/>
            <p:nvPr/>
          </p:nvSpPr>
          <p:spPr>
            <a:xfrm>
              <a:off x="3215808" y="3338994"/>
              <a:ext cx="3195213" cy="491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S</a:t>
              </a:r>
              <a:r>
                <a:rPr lang="en-US" altLang="zh-CN" baseline="-25000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AOB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Times New Roman" pitchFamily="18" charset="0"/>
                </a:rPr>
                <a:t>=  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Times New Roman" pitchFamily="18" charset="0"/>
                  <a:sym typeface="Symbol"/>
                </a:rPr>
                <a:t>2  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</a:rPr>
                <a:t>4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Times New Roman" pitchFamily="18" charset="0"/>
                </a:rPr>
                <a:t> =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sym typeface="Symbol"/>
                </a:rPr>
                <a:t> 4</a:t>
              </a:r>
              <a:endParaRPr lang="zh-CN" altLang="en-US" dirty="0">
                <a:solidFill>
                  <a:schemeClr val="bg2"/>
                </a:solidFill>
                <a:latin typeface="宋体" pitchFamily="2" charset="-122"/>
              </a:endParaRPr>
            </a:p>
          </p:txBody>
        </p:sp>
        <p:graphicFrame>
          <p:nvGraphicFramePr>
            <p:cNvPr id="114692" name="Object 4"/>
            <p:cNvGraphicFramePr>
              <a:graphicFrameLocks noChangeAspect="1"/>
            </p:cNvGraphicFramePr>
            <p:nvPr/>
          </p:nvGraphicFramePr>
          <p:xfrm>
            <a:off x="4115868" y="3293991"/>
            <a:ext cx="258762" cy="666750"/>
          </p:xfrm>
          <a:graphic>
            <a:graphicData uri="http://schemas.openxmlformats.org/presentationml/2006/ole">
              <p:oleObj spid="_x0000_s114692" name="Equation" r:id="rId6" imgW="152280" imgH="393480" progId="Equation.DSMT4">
                <p:embed/>
              </p:oleObj>
            </a:graphicData>
          </a:graphic>
        </p:graphicFrame>
      </p:grp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710841" y="4509072"/>
          <a:ext cx="2051050" cy="730250"/>
        </p:xfrm>
        <a:graphic>
          <a:graphicData uri="http://schemas.openxmlformats.org/presentationml/2006/ole">
            <p:oleObj spid="_x0000_s114693" name="Equation" r:id="rId7" imgW="1206360" imgH="431640" progId="Equation.DSMT4">
              <p:embed/>
            </p:oleObj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2945790" y="5319126"/>
          <a:ext cx="4821237" cy="693738"/>
        </p:xfrm>
        <a:graphic>
          <a:graphicData uri="http://schemas.openxmlformats.org/presentationml/2006/ole">
            <p:oleObj spid="_x0000_s114694" name="Equation" r:id="rId8" imgW="2997000" imgH="431640" progId="Equation.DSMT4">
              <p:embed/>
            </p:oleObj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8006720" y="2573943"/>
            <a:ext cx="4185280" cy="1969770"/>
            <a:chOff x="8006720" y="2573943"/>
            <a:chExt cx="4185280" cy="1969770"/>
          </a:xfrm>
        </p:grpSpPr>
        <p:graphicFrame>
          <p:nvGraphicFramePr>
            <p:cNvPr id="114695" name="Object 7"/>
            <p:cNvGraphicFramePr>
              <a:graphicFrameLocks noChangeAspect="1"/>
            </p:cNvGraphicFramePr>
            <p:nvPr/>
          </p:nvGraphicFramePr>
          <p:xfrm>
            <a:off x="9246210" y="2618946"/>
            <a:ext cx="258763" cy="675045"/>
          </p:xfrm>
          <a:graphic>
            <a:graphicData uri="http://schemas.openxmlformats.org/presentationml/2006/ole">
              <p:oleObj spid="_x0000_s114695" name="Equation" r:id="rId9" imgW="152280" imgH="393480" progId="Equation.DSMT4">
                <p:embed/>
              </p:oleObj>
            </a:graphicData>
          </a:graphic>
        </p:graphicFrame>
        <p:sp>
          <p:nvSpPr>
            <p:cNvPr id="35" name="矩形 34"/>
            <p:cNvSpPr/>
            <p:nvPr/>
          </p:nvSpPr>
          <p:spPr>
            <a:xfrm>
              <a:off x="8006720" y="2573943"/>
              <a:ext cx="418528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② S</a:t>
              </a:r>
              <a:r>
                <a:rPr lang="en-US" altLang="zh-CN" baseline="-25000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AOC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=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  S</a:t>
              </a:r>
              <a:r>
                <a:rPr lang="en-US" altLang="zh-CN" baseline="-25000" dirty="0" smtClean="0">
                  <a:solidFill>
                    <a:schemeClr val="bg2"/>
                  </a:solidFill>
                  <a:latin typeface="宋体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AOB</a:t>
              </a:r>
              <a:r>
                <a:rPr lang="en-US" altLang="zh-CN" i="1" dirty="0" smtClean="0">
                  <a:solidFill>
                    <a:schemeClr val="bg2"/>
                  </a:solidFill>
                  <a:cs typeface="Times New Roman" pitchFamily="18" charset="0"/>
                </a:rPr>
                <a:t>=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  <a:sym typeface="Symbol"/>
                </a:rPr>
                <a:t>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</a:rPr>
                <a:t>2</a:t>
              </a:r>
              <a:r>
                <a:rPr lang="en-US" altLang="zh-CN" i="1" dirty="0" smtClean="0">
                  <a:solidFill>
                    <a:schemeClr val="bg2"/>
                  </a:solidFill>
                  <a:cs typeface="Times New Roman" pitchFamily="18" charset="0"/>
                </a:rPr>
                <a:t>a</a:t>
              </a:r>
              <a:r>
                <a:rPr lang="en-US" altLang="zh-CN" dirty="0" smtClean="0">
                  <a:solidFill>
                    <a:schemeClr val="bg2"/>
                  </a:solidFill>
                  <a:latin typeface="宋体" pitchFamily="2" charset="-122"/>
                </a:rPr>
                <a:t>+4=3</a:t>
              </a:r>
            </a:p>
            <a:p>
              <a:pPr>
                <a:lnSpc>
                  <a:spcPct val="150000"/>
                </a:lnSpc>
              </a:pPr>
              <a:endParaRPr lang="en-US" altLang="zh-CN" sz="2400" dirty="0" smtClean="0">
                <a:solidFill>
                  <a:schemeClr val="bg2"/>
                </a:solidFill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2"/>
                  </a:solidFill>
                  <a:latin typeface="宋体" pitchFamily="2" charset="-122"/>
                  <a:sym typeface="Symbol"/>
                </a:rPr>
                <a:t>     </a:t>
              </a:r>
              <a:endParaRPr lang="en-US" altLang="zh-CN" sz="2400" dirty="0" smtClean="0">
                <a:solidFill>
                  <a:schemeClr val="bg2"/>
                </a:solidFill>
                <a:latin typeface="宋体" pitchFamily="2" charset="-122"/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8616168" y="3338994"/>
          <a:ext cx="2095500" cy="730250"/>
        </p:xfrm>
        <a:graphic>
          <a:graphicData uri="http://schemas.openxmlformats.org/presentationml/2006/ole">
            <p:oleObj spid="_x0000_s114696" name="Equation" r:id="rId10" imgW="1231560" imgH="431640" progId="Equation.DSMT4">
              <p:embed/>
            </p:oleObj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7215188" y="4059238"/>
          <a:ext cx="4740275" cy="693737"/>
        </p:xfrm>
        <a:graphic>
          <a:graphicData uri="http://schemas.openxmlformats.org/presentationml/2006/ole">
            <p:oleObj spid="_x0000_s114697" name="Equation" r:id="rId11" imgW="2946240" imgH="431640" progId="Equation.DSMT4">
              <p:embed/>
            </p:oleObj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8841183" y="4959102"/>
          <a:ext cx="1817687" cy="633412"/>
        </p:xfrm>
        <a:graphic>
          <a:graphicData uri="http://schemas.openxmlformats.org/presentationml/2006/ole">
            <p:oleObj spid="_x0000_s114698" name="Equation" r:id="rId12" imgW="1130040" imgH="393480" progId="Equation.DSMT4">
              <p:embed/>
            </p:oleObj>
          </a:graphicData>
        </a:graphic>
      </p:graphicFrame>
      <p:sp>
        <p:nvSpPr>
          <p:cNvPr id="36" name="矩形 35"/>
          <p:cNvSpPr/>
          <p:nvPr/>
        </p:nvSpPr>
        <p:spPr>
          <a:xfrm>
            <a:off x="1415688" y="368796"/>
            <a:ext cx="2816797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典题运用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提升素养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7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箭头连接符 23"/>
          <p:cNvCxnSpPr/>
          <p:nvPr/>
        </p:nvCxnSpPr>
        <p:spPr bwMode="auto">
          <a:xfrm>
            <a:off x="5015928" y="2483937"/>
            <a:ext cx="85407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 bwMode="auto">
          <a:xfrm>
            <a:off x="2540763" y="2663949"/>
            <a:ext cx="85407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 bwMode="auto">
          <a:xfrm>
            <a:off x="8031129" y="2438934"/>
            <a:ext cx="103506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 flipH="1">
            <a:off x="8031129" y="2663949"/>
            <a:ext cx="10800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 bwMode="auto">
          <a:xfrm>
            <a:off x="695640" y="2258922"/>
            <a:ext cx="1710114" cy="1035069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4" name="文本框 3"/>
          <p:cNvSpPr txBox="1">
            <a:spLocks noChangeArrowheads="1"/>
          </p:cNvSpPr>
          <p:nvPr/>
        </p:nvSpPr>
        <p:spPr bwMode="auto">
          <a:xfrm>
            <a:off x="740643" y="2348928"/>
            <a:ext cx="169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一次函数的表达式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3485826" y="2303925"/>
            <a:ext cx="151130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6" name="文本框 3"/>
          <p:cNvSpPr txBox="1">
            <a:spLocks noChangeArrowheads="1"/>
          </p:cNvSpPr>
          <p:nvPr/>
        </p:nvSpPr>
        <p:spPr bwMode="auto">
          <a:xfrm>
            <a:off x="5915988" y="2348928"/>
            <a:ext cx="1755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线段的长度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5915988" y="2303925"/>
            <a:ext cx="18001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8" name="文本框 3"/>
          <p:cNvSpPr txBox="1">
            <a:spLocks noChangeArrowheads="1"/>
          </p:cNvSpPr>
          <p:nvPr/>
        </p:nvSpPr>
        <p:spPr bwMode="auto">
          <a:xfrm>
            <a:off x="3485826" y="2393931"/>
            <a:ext cx="1620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点的坐标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40" name="文本框 3"/>
          <p:cNvSpPr txBox="1">
            <a:spLocks noChangeArrowheads="1"/>
          </p:cNvSpPr>
          <p:nvPr/>
        </p:nvSpPr>
        <p:spPr bwMode="auto">
          <a:xfrm>
            <a:off x="2450757" y="2078910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选取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9246209" y="2303925"/>
            <a:ext cx="1845123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42" name="文本框 3"/>
          <p:cNvSpPr txBox="1">
            <a:spLocks noChangeArrowheads="1"/>
          </p:cNvSpPr>
          <p:nvPr/>
        </p:nvSpPr>
        <p:spPr bwMode="auto">
          <a:xfrm>
            <a:off x="9246210" y="2303925"/>
            <a:ext cx="198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图形的面积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 bwMode="auto">
          <a:xfrm flipH="1">
            <a:off x="5015928" y="2708952"/>
            <a:ext cx="90006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 flipH="1">
            <a:off x="2540763" y="2843961"/>
            <a:ext cx="85505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3"/>
          <p:cNvSpPr txBox="1">
            <a:spLocks noChangeArrowheads="1"/>
          </p:cNvSpPr>
          <p:nvPr/>
        </p:nvSpPr>
        <p:spPr bwMode="auto">
          <a:xfrm>
            <a:off x="5015928" y="2033907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转化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4" name="文本框 3"/>
          <p:cNvSpPr txBox="1">
            <a:spLocks noChangeArrowheads="1"/>
          </p:cNvSpPr>
          <p:nvPr/>
        </p:nvSpPr>
        <p:spPr bwMode="auto">
          <a:xfrm>
            <a:off x="8076132" y="1943901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计算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5" name="文本框 3"/>
          <p:cNvSpPr txBox="1">
            <a:spLocks noChangeArrowheads="1"/>
          </p:cNvSpPr>
          <p:nvPr/>
        </p:nvSpPr>
        <p:spPr bwMode="auto">
          <a:xfrm>
            <a:off x="2585766" y="2843961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解得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6" name="文本框 3"/>
          <p:cNvSpPr txBox="1">
            <a:spLocks noChangeArrowheads="1"/>
          </p:cNvSpPr>
          <p:nvPr/>
        </p:nvSpPr>
        <p:spPr bwMode="auto">
          <a:xfrm>
            <a:off x="5015928" y="2798958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转化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7" name="文本框 3"/>
          <p:cNvSpPr txBox="1">
            <a:spLocks noChangeArrowheads="1"/>
          </p:cNvSpPr>
          <p:nvPr/>
        </p:nvSpPr>
        <p:spPr bwMode="auto">
          <a:xfrm>
            <a:off x="8166138" y="2708952"/>
            <a:ext cx="855057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解得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415688" y="1628880"/>
            <a:ext cx="8820588" cy="4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10236276" y="1628880"/>
            <a:ext cx="0" cy="585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3"/>
          <p:cNvSpPr txBox="1">
            <a:spLocks noChangeArrowheads="1"/>
          </p:cNvSpPr>
          <p:nvPr/>
        </p:nvSpPr>
        <p:spPr bwMode="auto">
          <a:xfrm>
            <a:off x="4925922" y="1223853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由数到形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9" name="文本框 3"/>
          <p:cNvSpPr txBox="1">
            <a:spLocks noChangeArrowheads="1"/>
          </p:cNvSpPr>
          <p:nvPr/>
        </p:nvSpPr>
        <p:spPr bwMode="auto">
          <a:xfrm>
            <a:off x="4925922" y="3789024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由形到数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1550697" y="3744021"/>
            <a:ext cx="8820588" cy="45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10371285" y="3023973"/>
            <a:ext cx="0" cy="720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1415688" y="368796"/>
            <a:ext cx="2816797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典题运用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提升素养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1415688" y="1673883"/>
            <a:ext cx="0" cy="585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550697" y="3248988"/>
            <a:ext cx="0" cy="54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 bwMode="auto">
          <a:xfrm>
            <a:off x="3935856" y="5004105"/>
            <a:ext cx="418527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 bwMode="auto">
          <a:xfrm flipH="1">
            <a:off x="3980859" y="5319126"/>
            <a:ext cx="405026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 bwMode="auto">
          <a:xfrm>
            <a:off x="740643" y="4777561"/>
            <a:ext cx="3195214" cy="1035069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52" name="文本框 3"/>
          <p:cNvSpPr txBox="1">
            <a:spLocks noChangeArrowheads="1"/>
          </p:cNvSpPr>
          <p:nvPr/>
        </p:nvSpPr>
        <p:spPr bwMode="auto">
          <a:xfrm>
            <a:off x="785646" y="4867567"/>
            <a:ext cx="3555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一元一次方程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一元一次不等式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8121136" y="4779089"/>
            <a:ext cx="2880192" cy="765051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64" name="文本框 3"/>
          <p:cNvSpPr txBox="1">
            <a:spLocks noChangeArrowheads="1"/>
          </p:cNvSpPr>
          <p:nvPr/>
        </p:nvSpPr>
        <p:spPr bwMode="auto">
          <a:xfrm>
            <a:off x="8346150" y="4869096"/>
            <a:ext cx="238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一次函数的图像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76" name="文本框 3"/>
          <p:cNvSpPr txBox="1">
            <a:spLocks noChangeArrowheads="1"/>
          </p:cNvSpPr>
          <p:nvPr/>
        </p:nvSpPr>
        <p:spPr bwMode="auto">
          <a:xfrm>
            <a:off x="5015928" y="4509072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由数到形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7" name="文本框 3"/>
          <p:cNvSpPr txBox="1">
            <a:spLocks noChangeArrowheads="1"/>
          </p:cNvSpPr>
          <p:nvPr/>
        </p:nvSpPr>
        <p:spPr bwMode="auto">
          <a:xfrm>
            <a:off x="5060931" y="5364129"/>
            <a:ext cx="1935129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由形到数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15628" y="0"/>
            <a:ext cx="6192838" cy="1052512"/>
            <a:chOff x="0" y="1536"/>
            <a:chExt cx="5675" cy="663"/>
          </a:xfrm>
        </p:grpSpPr>
        <p:grpSp>
          <p:nvGrpSpPr>
            <p:cNvPr id="3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连接符 20"/>
          <p:cNvCxnSpPr/>
          <p:nvPr/>
        </p:nvCxnSpPr>
        <p:spPr>
          <a:xfrm flipH="1">
            <a:off x="1280680" y="3383997"/>
            <a:ext cx="630041" cy="58503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65718" y="3068976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C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5796" y="2303925"/>
            <a:ext cx="616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解：将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dirty="0" smtClean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代入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y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= 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</a:rPr>
              <a:t>，得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 y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S</a:t>
            </a:r>
            <a:r>
              <a:rPr lang="en-US" altLang="zh-CN" baseline="-250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i="1" baseline="-25000" dirty="0" smtClean="0">
                <a:solidFill>
                  <a:schemeClr val="bg2"/>
                </a:solidFill>
                <a:cs typeface="Times New Roman" pitchFamily="18" charset="0"/>
              </a:rPr>
              <a:t>AOC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=  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2(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)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 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(0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zh-CN" altLang="en-US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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  <a:sym typeface="Symbol"/>
              </a:rPr>
              <a:t>2)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dirty="0">
              <a:solidFill>
                <a:schemeClr val="bg2"/>
              </a:solidFill>
              <a:latin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0703" y="1043841"/>
            <a:ext cx="7920528" cy="1200329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变式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3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  若点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是线段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上的一点，点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M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在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轴上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若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AOC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的面积为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1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，要使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BM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+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MC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最小，求点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M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的坐标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0000CC"/>
              </a:solidFill>
              <a:latin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25802" y="3203985"/>
            <a:ext cx="418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 S</a:t>
            </a:r>
            <a:r>
              <a:rPr lang="en-US" altLang="zh-CN" baseline="-25000" dirty="0" smtClean="0">
                <a:solidFill>
                  <a:schemeClr val="bg2"/>
                </a:solidFill>
                <a:latin typeface="宋体" pitchFamily="2" charset="-122"/>
                <a:cs typeface="宋体" panose="02010600030101010101" pitchFamily="2" charset="-122"/>
              </a:rPr>
              <a:t>△</a:t>
            </a:r>
            <a:r>
              <a:rPr lang="en-US" altLang="zh-CN" i="1" baseline="-25000" dirty="0" smtClean="0">
                <a:solidFill>
                  <a:schemeClr val="bg2"/>
                </a:solidFill>
                <a:cs typeface="Times New Roman" pitchFamily="18" charset="0"/>
              </a:rPr>
              <a:t>AOC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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2</a:t>
            </a:r>
            <a:r>
              <a:rPr lang="en-US" altLang="zh-CN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bg2"/>
                </a:solidFill>
                <a:latin typeface="宋体" pitchFamily="2" charset="-122"/>
              </a:rPr>
              <a:t>+4=1</a:t>
            </a:r>
            <a:r>
              <a:rPr lang="en-US" altLang="zh-CN" sz="2400" dirty="0" smtClean="0">
                <a:solidFill>
                  <a:schemeClr val="bg2"/>
                </a:solidFill>
                <a:latin typeface="宋体" pitchFamily="2" charset="-122"/>
                <a:sym typeface="Symbol"/>
              </a:rPr>
              <a:t>   </a:t>
            </a:r>
            <a:endParaRPr lang="en-US" altLang="zh-CN" sz="2400" dirty="0" smtClean="0">
              <a:solidFill>
                <a:schemeClr val="bg2"/>
              </a:solidFill>
              <a:latin typeface="宋体" pitchFamily="2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260811" y="3789024"/>
          <a:ext cx="1980132" cy="705001"/>
        </p:xfrm>
        <a:graphic>
          <a:graphicData uri="http://schemas.openxmlformats.org/presentationml/2006/ole">
            <p:oleObj spid="_x0000_s128004" name="Equation" r:id="rId4" imgW="1206360" imgH="431640" progId="Equation.DSMT4">
              <p:embed/>
            </p:oleObj>
          </a:graphicData>
        </a:graphic>
      </p:graphicFrame>
      <p:sp>
        <p:nvSpPr>
          <p:cNvPr id="38" name="椭圆 37"/>
          <p:cNvSpPr/>
          <p:nvPr/>
        </p:nvSpPr>
        <p:spPr>
          <a:xfrm>
            <a:off x="1640703" y="39690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1685706" y="3383997"/>
            <a:ext cx="225015" cy="60789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58" idx="0"/>
          </p:cNvCxnSpPr>
          <p:nvPr/>
        </p:nvCxnSpPr>
        <p:spPr>
          <a:xfrm>
            <a:off x="1325682" y="2483937"/>
            <a:ext cx="382526" cy="148509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95700" y="3969036"/>
            <a:ext cx="22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M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245610" y="3969036"/>
            <a:ext cx="292519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1325682" y="2123913"/>
            <a:ext cx="0" cy="333022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540763" y="4014039"/>
            <a:ext cx="270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70685" y="1943901"/>
            <a:ext cx="270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35677" y="3969036"/>
            <a:ext cx="36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O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1145670" y="2258922"/>
            <a:ext cx="1395093" cy="2115141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370685" y="2393931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B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25742" y="3564009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A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cxnSp>
        <p:nvCxnSpPr>
          <p:cNvPr id="119" name="直接连接符 118"/>
          <p:cNvCxnSpPr>
            <a:endCxn id="58" idx="0"/>
          </p:cNvCxnSpPr>
          <p:nvPr/>
        </p:nvCxnSpPr>
        <p:spPr>
          <a:xfrm flipV="1">
            <a:off x="1325682" y="3969036"/>
            <a:ext cx="382526" cy="117007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280679" y="5049108"/>
            <a:ext cx="270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D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25802" y="4419066"/>
            <a:ext cx="409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作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关于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轴的对称点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，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en-US" altLang="zh-CN" dirty="0" smtClean="0">
                <a:solidFill>
                  <a:schemeClr val="bg2"/>
                </a:solidFill>
                <a:cs typeface="Times New Roman" pitchFamily="18" charset="0"/>
              </a:rPr>
              <a:t>(0,-4)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，</a:t>
            </a:r>
            <a:endParaRPr lang="en-US" altLang="zh-CN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链接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DM</a:t>
            </a:r>
            <a:r>
              <a:rPr lang="zh-CN" altLang="en-US" dirty="0" smtClean="0">
                <a:solidFill>
                  <a:schemeClr val="bg2"/>
                </a:solidFill>
                <a:cs typeface="Times New Roman" pitchFamily="18" charset="0"/>
              </a:rPr>
              <a:t>，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BM</a:t>
            </a:r>
            <a:r>
              <a:rPr lang="en-US" altLang="zh-CN" dirty="0" smtClean="0">
                <a:solidFill>
                  <a:schemeClr val="bg1"/>
                </a:solidFill>
                <a:latin typeface="宋体" pitchFamily="2" charset="-122"/>
              </a:rPr>
              <a:t>+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MC = DM</a:t>
            </a:r>
            <a:r>
              <a:rPr lang="en-US" altLang="zh-CN" dirty="0" smtClean="0">
                <a:solidFill>
                  <a:schemeClr val="bg1"/>
                </a:solidFill>
                <a:latin typeface="宋体" pitchFamily="2" charset="-122"/>
              </a:rPr>
              <a:t>+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MC ,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cs typeface="Times New Roman" pitchFamily="18" charset="0"/>
              </a:rPr>
              <a:t>当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C</a:t>
            </a:r>
            <a:r>
              <a:rPr lang="zh-CN" altLang="en-US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zh-CN" altLang="en-US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CN" i="1" dirty="0" smtClean="0">
                <a:solidFill>
                  <a:schemeClr val="bg1"/>
                </a:solidFill>
                <a:cs typeface="Times New Roman" pitchFamily="18" charset="0"/>
              </a:rPr>
              <a:t>M</a:t>
            </a:r>
            <a:r>
              <a:rPr lang="zh-CN" altLang="en-US" dirty="0" smtClean="0">
                <a:solidFill>
                  <a:schemeClr val="bg1"/>
                </a:solidFill>
                <a:cs typeface="Times New Roman" pitchFamily="18" charset="0"/>
              </a:rPr>
              <a:t>三点共线时，最小</a:t>
            </a:r>
            <a:r>
              <a:rPr lang="en-US" altLang="zh-CN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altLang="zh-CN" dirty="0" smtClean="0">
              <a:solidFill>
                <a:schemeClr val="bg2"/>
              </a:solidFill>
              <a:cs typeface="Times New Roman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125802" y="5904165"/>
            <a:ext cx="5175345" cy="711676"/>
            <a:chOff x="3125802" y="5904165"/>
            <a:chExt cx="5175345" cy="711676"/>
          </a:xfrm>
        </p:grpSpPr>
        <p:sp>
          <p:nvSpPr>
            <p:cNvPr id="125" name="TextBox 124"/>
            <p:cNvSpPr txBox="1"/>
            <p:nvPr/>
          </p:nvSpPr>
          <p:spPr>
            <a:xfrm>
              <a:off x="3125802" y="5994171"/>
              <a:ext cx="51753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/>
                  </a:solidFill>
                  <a:cs typeface="Times New Roman" pitchFamily="18" charset="0"/>
                </a:rPr>
                <a:t>设</a:t>
              </a:r>
              <a:r>
                <a:rPr lang="en-US" altLang="zh-CN" i="1" dirty="0" smtClean="0">
                  <a:solidFill>
                    <a:schemeClr val="bg2"/>
                  </a:solidFill>
                  <a:cs typeface="Times New Roman" pitchFamily="18" charset="0"/>
                </a:rPr>
                <a:t>l</a:t>
              </a:r>
              <a:r>
                <a:rPr lang="en-US" altLang="zh-CN" i="1" baseline="-25000" dirty="0" smtClean="0">
                  <a:solidFill>
                    <a:schemeClr val="bg2"/>
                  </a:solidFill>
                  <a:cs typeface="Times New Roman" pitchFamily="18" charset="0"/>
                </a:rPr>
                <a:t>CD</a:t>
              </a:r>
              <a:r>
                <a:rPr lang="en-US" altLang="zh-CN" dirty="0" smtClean="0">
                  <a:solidFill>
                    <a:schemeClr val="bg2"/>
                  </a:solidFill>
                  <a:cs typeface="Times New Roman" pitchFamily="18" charset="0"/>
                </a:rPr>
                <a:t>:</a:t>
              </a:r>
              <a:r>
                <a:rPr lang="en-US" altLang="zh-CN" i="1" dirty="0" smtClean="0">
                  <a:solidFill>
                    <a:schemeClr val="bg1"/>
                  </a:solidFill>
                  <a:cs typeface="Times New Roman" pitchFamily="18" charset="0"/>
                </a:rPr>
                <a:t>y=kx+b,</a:t>
              </a:r>
              <a:r>
                <a:rPr lang="zh-CN" altLang="en-US" dirty="0" smtClean="0">
                  <a:solidFill>
                    <a:schemeClr val="bg1"/>
                  </a:solidFill>
                  <a:cs typeface="Times New Roman" pitchFamily="18" charset="0"/>
                </a:rPr>
                <a:t>将</a:t>
              </a:r>
              <a:r>
                <a:rPr lang="en-US" altLang="zh-CN" dirty="0" smtClean="0">
                  <a:solidFill>
                    <a:schemeClr val="bg1"/>
                  </a:solidFill>
                  <a:cs typeface="Times New Roman" pitchFamily="18" charset="0"/>
                </a:rPr>
                <a:t>                ,  </a:t>
              </a:r>
              <a:r>
                <a:rPr lang="en-US" altLang="zh-CN" i="1" dirty="0" smtClean="0">
                  <a:solidFill>
                    <a:schemeClr val="bg1"/>
                  </a:solidFill>
                  <a:cs typeface="Times New Roman" pitchFamily="18" charset="0"/>
                </a:rPr>
                <a:t>D</a:t>
              </a:r>
              <a:r>
                <a:rPr lang="en-US" altLang="zh-CN" dirty="0" smtClean="0">
                  <a:solidFill>
                    <a:schemeClr val="bg2"/>
                  </a:solidFill>
                  <a:cs typeface="Times New Roman" pitchFamily="18" charset="0"/>
                </a:rPr>
                <a:t>(0,-4)</a:t>
              </a:r>
              <a:r>
                <a:rPr lang="zh-CN" altLang="en-US" dirty="0" smtClean="0">
                  <a:solidFill>
                    <a:schemeClr val="bg2"/>
                  </a:solidFill>
                  <a:cs typeface="Times New Roman" pitchFamily="18" charset="0"/>
                </a:rPr>
                <a:t>代入，</a:t>
              </a:r>
              <a:endParaRPr lang="en-US" altLang="zh-CN" dirty="0" smtClean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126" name="对象 125"/>
            <p:cNvGraphicFramePr>
              <a:graphicFrameLocks noChangeAspect="1"/>
            </p:cNvGraphicFramePr>
            <p:nvPr/>
          </p:nvGraphicFramePr>
          <p:xfrm>
            <a:off x="5015928" y="5904165"/>
            <a:ext cx="900060" cy="711676"/>
          </p:xfrm>
          <a:graphic>
            <a:graphicData uri="http://schemas.openxmlformats.org/presentationml/2006/ole">
              <p:oleObj spid="_x0000_s128010" name="Equation" r:id="rId5" imgW="545760" imgH="431640" progId="Equation.DSMT4">
                <p:embed/>
              </p:oleObj>
            </a:graphicData>
          </a:graphic>
        </p:graphicFrame>
      </p:grpSp>
      <p:graphicFrame>
        <p:nvGraphicFramePr>
          <p:cNvPr id="127" name="对象 126"/>
          <p:cNvGraphicFramePr>
            <a:graphicFrameLocks noChangeAspect="1"/>
          </p:cNvGraphicFramePr>
          <p:nvPr/>
        </p:nvGraphicFramePr>
        <p:xfrm>
          <a:off x="8054975" y="2393950"/>
          <a:ext cx="4044950" cy="1169988"/>
        </p:xfrm>
        <a:graphic>
          <a:graphicData uri="http://schemas.openxmlformats.org/presentationml/2006/ole">
            <p:oleObj spid="_x0000_s128011" name="Equation" r:id="rId6" imgW="2286000" imgH="660240" progId="Equation.DSMT4">
              <p:embed/>
            </p:oleObj>
          </a:graphicData>
        </a:graphic>
      </p:graphicFrame>
      <p:graphicFrame>
        <p:nvGraphicFramePr>
          <p:cNvPr id="128" name="对象 127"/>
          <p:cNvGraphicFramePr>
            <a:graphicFrameLocks noChangeAspect="1"/>
          </p:cNvGraphicFramePr>
          <p:nvPr/>
        </p:nvGraphicFramePr>
        <p:xfrm>
          <a:off x="8062913" y="3698875"/>
          <a:ext cx="2987675" cy="720725"/>
        </p:xfrm>
        <a:graphic>
          <a:graphicData uri="http://schemas.openxmlformats.org/presentationml/2006/ole">
            <p:oleObj spid="_x0000_s128012" name="Equation" r:id="rId7" imgW="1790640" imgH="431640" progId="Equation.DSMT4">
              <p:embed/>
            </p:oleObj>
          </a:graphicData>
        </a:graphic>
      </p:graphicFrame>
      <p:sp>
        <p:nvSpPr>
          <p:cNvPr id="41" name="矩形 40"/>
          <p:cNvSpPr/>
          <p:nvPr/>
        </p:nvSpPr>
        <p:spPr>
          <a:xfrm>
            <a:off x="1415688" y="368796"/>
            <a:ext cx="2816797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典题运用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提升素养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90733" y="3969036"/>
            <a:ext cx="3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0661" y="2483937"/>
            <a:ext cx="3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0655" y="5004105"/>
            <a:ext cx="4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/>
      <p:bldP spid="12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/>
          <p:nvPr/>
        </p:nvGrpSpPr>
        <p:grpSpPr>
          <a:xfrm>
            <a:off x="4700907" y="1223853"/>
            <a:ext cx="2409825" cy="896937"/>
            <a:chOff x="4873408" y="281415"/>
            <a:chExt cx="2409635" cy="896477"/>
          </a:xfrm>
        </p:grpSpPr>
        <p:sp>
          <p:nvSpPr>
            <p:cNvPr id="8" name="Freeform 145"/>
            <p:cNvSpPr/>
            <p:nvPr/>
          </p:nvSpPr>
          <p:spPr bwMode="auto">
            <a:xfrm rot="935833">
              <a:off x="4988015" y="281415"/>
              <a:ext cx="2215975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3" name="文本框 8"/>
            <p:cNvSpPr txBox="1"/>
            <p:nvPr/>
          </p:nvSpPr>
          <p:spPr>
            <a:xfrm>
              <a:off x="4873408" y="375935"/>
              <a:ext cx="240963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5"/>
                  </a:solidFill>
                  <a:latin typeface="汉仪喵魂体W"/>
                  <a:ea typeface="汉仪喵魂体W"/>
                </a:rPr>
                <a:t>CONTENTS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75050" y="3068970"/>
            <a:ext cx="5085917" cy="1172512"/>
            <a:chOff x="5630" y="4376"/>
            <a:chExt cx="8231" cy="1847"/>
          </a:xfrm>
        </p:grpSpPr>
        <p:sp>
          <p:nvSpPr>
            <p:cNvPr id="3" name="椭圆 2"/>
            <p:cNvSpPr/>
            <p:nvPr>
              <p:custDataLst>
                <p:tags r:id="rId1"/>
              </p:custDataLst>
            </p:nvPr>
          </p:nvSpPr>
          <p:spPr>
            <a:xfrm>
              <a:off x="5630" y="4578"/>
              <a:ext cx="1643" cy="16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E38F9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5770" y="4720"/>
              <a:ext cx="1363" cy="1360"/>
            </a:xfrm>
            <a:prstGeom prst="ellipse">
              <a:avLst/>
            </a:prstGeom>
            <a:solidFill>
              <a:srgbClr val="E38F9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ea"/>
                </a:rPr>
                <a:t>1</a:t>
              </a: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cxnSp>
          <p:nvCxnSpPr>
            <p:cNvPr id="6" name="直接连接符 16"/>
            <p:cNvCxnSpPr/>
            <p:nvPr>
              <p:custDataLst>
                <p:tags r:id="rId3"/>
              </p:custDataLst>
            </p:nvPr>
          </p:nvCxnSpPr>
          <p:spPr>
            <a:xfrm>
              <a:off x="7273" y="5400"/>
              <a:ext cx="6297" cy="0"/>
            </a:xfrm>
            <a:prstGeom prst="line">
              <a:avLst/>
            </a:prstGeom>
            <a:ln w="28575" cap="flat" cmpd="sng">
              <a:solidFill>
                <a:srgbClr val="E38F90"/>
              </a:solidFill>
              <a:prstDash val="solid"/>
              <a:headEnd type="none" w="med" len="med"/>
              <a:tailEnd type="oval" w="lg" len="lg"/>
            </a:ln>
          </p:spPr>
        </p:cxnSp>
        <p:sp>
          <p:nvSpPr>
            <p:cNvPr id="7" name="矩形 6"/>
            <p:cNvSpPr/>
            <p:nvPr/>
          </p:nvSpPr>
          <p:spPr>
            <a:xfrm>
              <a:off x="8035" y="4376"/>
              <a:ext cx="5826" cy="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fontAlgn="auto">
                <a:lnSpc>
                  <a:spcPct val="120000"/>
                </a:lnSpc>
                <a:defRPr/>
              </a:pP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复习引入</a:t>
              </a:r>
              <a:r>
                <a:rPr lang="en-US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  </a:t>
              </a: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概念再现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15628" y="0"/>
            <a:ext cx="6192838" cy="1052512"/>
            <a:chOff x="0" y="1536"/>
            <a:chExt cx="5675" cy="663"/>
          </a:xfrm>
        </p:grpSpPr>
        <p:grpSp>
          <p:nvGrpSpPr>
            <p:cNvPr id="3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3" y="6129180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415688" y="368796"/>
            <a:ext cx="2816797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典题运用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提升素养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0703" y="1043841"/>
            <a:ext cx="9765652" cy="646331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变式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</a:rPr>
              <a:t>4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  若点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是线段</a:t>
            </a:r>
            <a:r>
              <a:rPr lang="en-US" altLang="zh-CN" sz="2400" i="1" dirty="0" smtClean="0">
                <a:solidFill>
                  <a:srgbClr val="0000CC"/>
                </a:solidFill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上</a:t>
            </a:r>
            <a:r>
              <a:rPr lang="zh-CN" altLang="en-US" sz="2400" dirty="0" smtClean="0">
                <a:solidFill>
                  <a:srgbClr val="0000CC"/>
                </a:solidFill>
                <a:latin typeface="宋体" pitchFamily="2" charset="-122"/>
              </a:rPr>
              <a:t>的一点，</a:t>
            </a:r>
            <a:r>
              <a:rPr lang="zh-CN" altLang="en-US" sz="2400" u="sng" dirty="0" smtClean="0">
                <a:solidFill>
                  <a:srgbClr val="0000CC"/>
                </a:solidFill>
                <a:latin typeface="宋体" pitchFamily="2" charset="-122"/>
              </a:rPr>
              <a:t>                        </a:t>
            </a:r>
            <a:r>
              <a:rPr lang="en-US" altLang="zh-CN" sz="2400" dirty="0" smtClean="0">
                <a:solidFill>
                  <a:srgbClr val="0000CC"/>
                </a:solidFill>
                <a:latin typeface="宋体" pitchFamily="2" charset="-122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0000CC"/>
              </a:solidFill>
              <a:latin typeface="宋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5742" y="1943901"/>
            <a:ext cx="270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20655" y="2033907"/>
            <a:ext cx="2925195" cy="3330222"/>
            <a:chOff x="7716108" y="2573943"/>
            <a:chExt cx="2925195" cy="3330222"/>
          </a:xfrm>
        </p:grpSpPr>
        <p:sp>
          <p:nvSpPr>
            <p:cNvPr id="36" name="TextBox 35"/>
            <p:cNvSpPr txBox="1"/>
            <p:nvPr/>
          </p:nvSpPr>
          <p:spPr>
            <a:xfrm>
              <a:off x="9336216" y="3519006"/>
              <a:ext cx="405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C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9291213" y="378902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7716108" y="4464069"/>
              <a:ext cx="2925195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V="1">
              <a:off x="8796180" y="2573943"/>
              <a:ext cx="0" cy="333022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011261" y="4464069"/>
              <a:ext cx="270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06175" y="4419066"/>
              <a:ext cx="360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O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661171" y="2798958"/>
              <a:ext cx="1395093" cy="2115141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841183" y="2843961"/>
              <a:ext cx="405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B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96240" y="4014039"/>
              <a:ext cx="405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</a:rPr>
                <a:t>A</a:t>
              </a:r>
              <a:endParaRPr lang="zh-CN" alt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561231" y="4419066"/>
              <a:ext cx="315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481159" y="2933967"/>
              <a:ext cx="315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/>
          <p:nvPr/>
        </p:nvGrpSpPr>
        <p:grpSpPr>
          <a:xfrm>
            <a:off x="4583114" y="1151573"/>
            <a:ext cx="2409825" cy="896937"/>
            <a:chOff x="4873408" y="281415"/>
            <a:chExt cx="2409635" cy="896477"/>
          </a:xfrm>
        </p:grpSpPr>
        <p:sp>
          <p:nvSpPr>
            <p:cNvPr id="8" name="Freeform 145"/>
            <p:cNvSpPr/>
            <p:nvPr/>
          </p:nvSpPr>
          <p:spPr bwMode="auto">
            <a:xfrm rot="935833">
              <a:off x="4988015" y="281415"/>
              <a:ext cx="2215975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3" name="文本框 8"/>
            <p:cNvSpPr txBox="1"/>
            <p:nvPr/>
          </p:nvSpPr>
          <p:spPr>
            <a:xfrm>
              <a:off x="4873408" y="375935"/>
              <a:ext cx="240963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accent5"/>
                  </a:solidFill>
                  <a:latin typeface="汉仪喵魂体W"/>
                  <a:ea typeface="汉仪喵魂体W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75050" y="3125470"/>
            <a:ext cx="5041900" cy="1116013"/>
            <a:chOff x="5630" y="4465"/>
            <a:chExt cx="7940" cy="1758"/>
          </a:xfrm>
        </p:grpSpPr>
        <p:sp>
          <p:nvSpPr>
            <p:cNvPr id="15" name="椭圆 14"/>
            <p:cNvSpPr/>
            <p:nvPr>
              <p:custDataLst>
                <p:tags r:id="rId1"/>
              </p:custDataLst>
            </p:nvPr>
          </p:nvSpPr>
          <p:spPr>
            <a:xfrm>
              <a:off x="5630" y="4578"/>
              <a:ext cx="1643" cy="16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E38F9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5770" y="4720"/>
              <a:ext cx="1363" cy="1360"/>
            </a:xfrm>
            <a:prstGeom prst="ellipse">
              <a:avLst/>
            </a:prstGeom>
            <a:solidFill>
              <a:srgbClr val="E38F9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ea"/>
                </a:rPr>
                <a:t>4</a:t>
              </a: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cxnSp>
          <p:nvCxnSpPr>
            <p:cNvPr id="3076" name="直接连接符 16"/>
            <p:cNvCxnSpPr>
              <a:stCxn id="15" idx="6"/>
            </p:cNvCxnSpPr>
            <p:nvPr>
              <p:custDataLst>
                <p:tags r:id="rId3"/>
              </p:custDataLst>
            </p:nvPr>
          </p:nvCxnSpPr>
          <p:spPr>
            <a:xfrm>
              <a:off x="7273" y="5400"/>
              <a:ext cx="6297" cy="0"/>
            </a:xfrm>
            <a:prstGeom prst="line">
              <a:avLst/>
            </a:prstGeom>
            <a:ln w="28575" cap="flat" cmpd="sng">
              <a:solidFill>
                <a:srgbClr val="E38F90"/>
              </a:solidFill>
              <a:prstDash val="solid"/>
              <a:headEnd type="none" w="med" len="med"/>
              <a:tailEnd type="oval" w="lg" len="lg"/>
            </a:ln>
          </p:spPr>
        </p:cxnSp>
        <p:sp>
          <p:nvSpPr>
            <p:cNvPr id="17" name="矩形 16"/>
            <p:cNvSpPr/>
            <p:nvPr/>
          </p:nvSpPr>
          <p:spPr>
            <a:xfrm>
              <a:off x="7680" y="4465"/>
              <a:ext cx="5676" cy="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 fontAlgn="auto">
                <a:lnSpc>
                  <a:spcPct val="120000"/>
                </a:lnSpc>
                <a:defRPr/>
              </a:pP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回顾总结  拓展思路</a:t>
              </a:r>
              <a:endParaRPr lang="zh-CN" altLang="en-US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sp>
        <p:nvSpPr>
          <p:cNvPr id="34" name="矩形 33">
            <a:hlinkClick r:id="rId6" action="ppaction://hlinksldjump"/>
          </p:cNvPr>
          <p:cNvSpPr/>
          <p:nvPr/>
        </p:nvSpPr>
        <p:spPr>
          <a:xfrm>
            <a:off x="830649" y="278790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课堂小结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6"/>
          <p:cNvGrpSpPr/>
          <p:nvPr/>
        </p:nvGrpSpPr>
        <p:grpSpPr>
          <a:xfrm>
            <a:off x="245610" y="0"/>
            <a:ext cx="6192838" cy="1052512"/>
            <a:chOff x="0" y="1536"/>
            <a:chExt cx="5675" cy="663"/>
          </a:xfrm>
        </p:grpSpPr>
        <p:grpSp>
          <p:nvGrpSpPr>
            <p:cNvPr id="13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8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2018545" y="1178850"/>
            <a:ext cx="151130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108551" y="1133847"/>
            <a:ext cx="169227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实际问题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5880449" y="1093289"/>
            <a:ext cx="3995803" cy="8793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5555963" y="1088844"/>
            <a:ext cx="4095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/>
                </a:solidFill>
              </a:rPr>
              <a:t>数学问题</a:t>
            </a: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（两个变</a:t>
            </a:r>
            <a:r>
              <a:rPr lang="zh-CN" altLang="en-US" sz="2400" dirty="0">
                <a:solidFill>
                  <a:schemeClr val="bg2"/>
                </a:solidFill>
              </a:rPr>
              <a:t>量之间相互关系）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6472269" y="2970171"/>
            <a:ext cx="1676400" cy="82224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6136989" y="2970806"/>
            <a:ext cx="2400935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/>
                </a:solidFill>
              </a:rPr>
              <a:t>特定函数</a:t>
            </a: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</a:rPr>
              <a:t>（一次</a:t>
            </a:r>
            <a:r>
              <a:rPr lang="zh-CN" altLang="en-US" sz="2400" dirty="0">
                <a:solidFill>
                  <a:schemeClr val="bg2"/>
                </a:solidFill>
              </a:rPr>
              <a:t>函数）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6878669" y="4194334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6878669" y="423878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定义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73744" y="423878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图像</a:t>
            </a: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2603584" y="4194051"/>
            <a:ext cx="857250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性质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5528659" y="4194334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558581" y="4149048"/>
            <a:ext cx="896620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3593650" y="1522508"/>
            <a:ext cx="2275369" cy="163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 bwMode="auto">
          <a:xfrm flipH="1" flipV="1">
            <a:off x="2879792" y="3609013"/>
            <a:ext cx="20995" cy="45002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 flipV="1">
            <a:off x="7328884" y="1989189"/>
            <a:ext cx="0" cy="765102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7391749" y="2233640"/>
            <a:ext cx="918845" cy="4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建模</a:t>
            </a:r>
          </a:p>
        </p:txBody>
      </p:sp>
      <p:sp>
        <p:nvSpPr>
          <p:cNvPr id="26" name="矩形 25"/>
          <p:cNvSpPr/>
          <p:nvPr/>
        </p:nvSpPr>
        <p:spPr>
          <a:xfrm>
            <a:off x="8813998" y="2033907"/>
            <a:ext cx="2340156" cy="16619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=2</a:t>
            </a:r>
            <a:r>
              <a:rPr lang="el-GR" altLang="zh-CN" i="1" dirty="0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i="1" dirty="0" smtClean="0">
                <a:solidFill>
                  <a:srgbClr val="FF0000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sym typeface="+mn-ea"/>
              </a:rPr>
              <a:t>y=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8</a:t>
            </a:r>
            <a:r>
              <a:rPr lang="en-US" altLang="zh-CN" i="1" dirty="0" smtClean="0">
                <a:solidFill>
                  <a:srgbClr val="FF0000"/>
                </a:solidFill>
                <a:sym typeface="+mn-ea"/>
              </a:rPr>
              <a:t>x+3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70000"/>
              </a:lnSpc>
            </a:pPr>
            <a:r>
              <a:rPr lang="en-US" altLang="zh-CN" i="1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=-</a:t>
            </a:r>
            <a:r>
              <a:rPr lang="en-US" altLang="zh-CN" i="1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b</a:t>
            </a:r>
            <a:r>
              <a:rPr lang="en-US" altLang="zh-CN" baseline="30000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+45</a:t>
            </a:r>
            <a:r>
              <a:rPr lang="zh-CN" altLang="en-US" dirty="0" smtClean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，</a:t>
            </a:r>
            <a:endParaRPr lang="en-US" altLang="zh-CN" dirty="0">
              <a:solidFill>
                <a:srgbClr val="FF000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73224" y="4914099"/>
            <a:ext cx="41440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y 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= </a:t>
            </a:r>
            <a:r>
              <a:rPr lang="en-US" altLang="zh-CN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 + 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、b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是常数，且 </a:t>
            </a:r>
            <a:r>
              <a:rPr lang="en-US" altLang="zh-CN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b="1" i="1" dirty="0" smtClean="0">
                <a:solidFill>
                  <a:schemeClr val="bg2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2"/>
                </a:solidFill>
                <a:ea typeface="华文楷体" panose="02010600040101010101" charset="-122"/>
                <a:sym typeface="+mn-ea"/>
              </a:rPr>
              <a:t>≠ 0）</a:t>
            </a:r>
            <a:endParaRPr lang="zh-CN" altLang="en-US" b="1" dirty="0">
              <a:solidFill>
                <a:schemeClr val="bg2"/>
              </a:solidFill>
              <a:ea typeface="华文楷体" panose="02010600040101010101" charset="-122"/>
              <a:sym typeface="+mn-ea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H="1">
            <a:off x="7238893" y="3789024"/>
            <a:ext cx="7620" cy="405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 flipH="1">
            <a:off x="6473842" y="4509072"/>
            <a:ext cx="36002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 bwMode="auto">
          <a:xfrm>
            <a:off x="7328899" y="2753955"/>
            <a:ext cx="1451213" cy="327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 bwMode="auto">
          <a:xfrm flipH="1">
            <a:off x="8183956" y="3383997"/>
            <a:ext cx="58503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 bwMode="auto">
          <a:xfrm flipH="1">
            <a:off x="3503644" y="4509072"/>
            <a:ext cx="1935129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 flipV="1">
            <a:off x="7238893" y="4734087"/>
            <a:ext cx="0" cy="450030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70865" y="4059042"/>
            <a:ext cx="76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k,  </a:t>
            </a:r>
            <a:r>
              <a:rPr lang="zh-CN" altLang="en-US" b="1" i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2180739" y="3023973"/>
            <a:ext cx="1440096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7" name="文本框 3"/>
          <p:cNvSpPr txBox="1">
            <a:spLocks noChangeArrowheads="1"/>
          </p:cNvSpPr>
          <p:nvPr/>
        </p:nvSpPr>
        <p:spPr bwMode="auto">
          <a:xfrm>
            <a:off x="2225742" y="3068976"/>
            <a:ext cx="191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增减性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 bwMode="auto">
          <a:xfrm flipH="1" flipV="1">
            <a:off x="2630770" y="1718887"/>
            <a:ext cx="45002" cy="13050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3"/>
          <p:cNvSpPr txBox="1">
            <a:spLocks noChangeArrowheads="1"/>
          </p:cNvSpPr>
          <p:nvPr/>
        </p:nvSpPr>
        <p:spPr bwMode="auto">
          <a:xfrm>
            <a:off x="2630768" y="2078910"/>
            <a:ext cx="337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线段长度、最值问题</a:t>
            </a:r>
            <a:endParaRPr lang="en-US" altLang="zh-CN" sz="2400" b="1" dirty="0" smtClean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特殊图形的面积</a:t>
            </a:r>
            <a:endParaRPr lang="zh-CN" altLang="en-US" sz="24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3" name="文本框 3"/>
          <p:cNvSpPr txBox="1">
            <a:spLocks noChangeArrowheads="1"/>
          </p:cNvSpPr>
          <p:nvPr/>
        </p:nvSpPr>
        <p:spPr bwMode="auto">
          <a:xfrm>
            <a:off x="245610" y="2168916"/>
            <a:ext cx="2405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变量范围、平移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/>
          <p:nvPr/>
        </p:nvSpPr>
        <p:spPr>
          <a:xfrm>
            <a:off x="1100667" y="2123913"/>
            <a:ext cx="9802344" cy="32531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70000"/>
              </a:lnSpc>
              <a:spcBef>
                <a:spcPct val="50000"/>
              </a:spcBef>
            </a:pPr>
            <a:endParaRPr lang="en-US" altLang="zh-CN" sz="2400" dirty="0" smtClean="0">
              <a:solidFill>
                <a:schemeClr val="bg2"/>
              </a:solidFill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759143" y="1091565"/>
            <a:ext cx="106362" cy="720725"/>
            <a:chOff x="0" y="0"/>
            <a:chExt cx="105725" cy="7216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0" y="0"/>
              <a:ext cx="45719" cy="7216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60006" y="0"/>
              <a:ext cx="45719" cy="7216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直接连接符 7"/>
          <p:cNvSpPr>
            <a:spLocks noChangeShapeType="1"/>
          </p:cNvSpPr>
          <p:nvPr/>
        </p:nvSpPr>
        <p:spPr bwMode="auto">
          <a:xfrm>
            <a:off x="865505" y="1810703"/>
            <a:ext cx="3511550" cy="1587"/>
          </a:xfrm>
          <a:prstGeom prst="line">
            <a:avLst/>
          </a:prstGeom>
          <a:noFill/>
          <a:ln w="9525" cap="flat" cmpd="sng">
            <a:solidFill>
              <a:schemeClr val="bg2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56640" y="1264285"/>
            <a:ext cx="1798955" cy="553720"/>
            <a:chOff x="2355" y="1843"/>
            <a:chExt cx="2833" cy="872"/>
          </a:xfrm>
        </p:grpSpPr>
        <p:sp>
          <p:nvSpPr>
            <p:cNvPr id="17" name="文本框 16"/>
            <p:cNvSpPr txBox="1"/>
            <p:nvPr/>
          </p:nvSpPr>
          <p:spPr>
            <a:xfrm>
              <a:off x="3045" y="1843"/>
              <a:ext cx="2143" cy="872"/>
            </a:xfrm>
            <a:prstGeom prst="rect">
              <a:avLst/>
            </a:prstGeom>
            <a:noFill/>
            <a:ln w="28575" cmpd="thickThin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dirty="0">
                  <a:solidFill>
                    <a:sysClr val="windowText" lastClr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想</a:t>
              </a:r>
              <a:r>
                <a:rPr lang="zh-CN" altLang="en-US" sz="2400" dirty="0" smtClean="0">
                  <a:solidFill>
                    <a:sysClr val="windowText" lastClr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一想：</a:t>
              </a:r>
              <a:endParaRPr lang="zh-CN" altLang="en-US" sz="24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卫星接收器"/>
            <p:cNvSpPr/>
            <p:nvPr/>
          </p:nvSpPr>
          <p:spPr bwMode="auto">
            <a:xfrm>
              <a:off x="2355" y="1843"/>
              <a:ext cx="753" cy="832"/>
            </a:xfrm>
            <a:custGeom>
              <a:avLst/>
              <a:gdLst>
                <a:gd name="T0" fmla="*/ 1478682 w 5929"/>
                <a:gd name="T1" fmla="*/ 292493 h 6526"/>
                <a:gd name="T2" fmla="*/ 1443934 w 5929"/>
                <a:gd name="T3" fmla="*/ 257756 h 6526"/>
                <a:gd name="T4" fmla="*/ 395074 w 5929"/>
                <a:gd name="T5" fmla="*/ 34445 h 6526"/>
                <a:gd name="T6" fmla="*/ 274187 w 5929"/>
                <a:gd name="T7" fmla="*/ 203169 h 6526"/>
                <a:gd name="T8" fmla="*/ 195931 w 5929"/>
                <a:gd name="T9" fmla="*/ 389115 h 6526"/>
                <a:gd name="T10" fmla="*/ 160307 w 5929"/>
                <a:gd name="T11" fmla="*/ 585570 h 6526"/>
                <a:gd name="T12" fmla="*/ 167315 w 5929"/>
                <a:gd name="T13" fmla="*/ 784068 h 6526"/>
                <a:gd name="T14" fmla="*/ 217247 w 5929"/>
                <a:gd name="T15" fmla="*/ 977896 h 6526"/>
                <a:gd name="T16" fmla="*/ 309811 w 5929"/>
                <a:gd name="T17" fmla="*/ 1158880 h 6526"/>
                <a:gd name="T18" fmla="*/ 427778 w 5929"/>
                <a:gd name="T19" fmla="*/ 1303667 h 6526"/>
                <a:gd name="T20" fmla="*/ 591882 w 5929"/>
                <a:gd name="T21" fmla="*/ 1434150 h 6526"/>
                <a:gd name="T22" fmla="*/ 774673 w 5929"/>
                <a:gd name="T23" fmla="*/ 1521723 h 6526"/>
                <a:gd name="T24" fmla="*/ 969436 w 5929"/>
                <a:gd name="T25" fmla="*/ 1566677 h 6526"/>
                <a:gd name="T26" fmla="*/ 1167995 w 5929"/>
                <a:gd name="T27" fmla="*/ 1569012 h 6526"/>
                <a:gd name="T28" fmla="*/ 1363342 w 5929"/>
                <a:gd name="T29" fmla="*/ 1528729 h 6526"/>
                <a:gd name="T30" fmla="*/ 1548178 w 5929"/>
                <a:gd name="T31" fmla="*/ 1445827 h 6526"/>
                <a:gd name="T32" fmla="*/ 1714617 w 5929"/>
                <a:gd name="T33" fmla="*/ 1320014 h 6526"/>
                <a:gd name="T34" fmla="*/ 284991 w 5929"/>
                <a:gd name="T35" fmla="*/ 957754 h 6526"/>
                <a:gd name="T36" fmla="*/ 228635 w 5929"/>
                <a:gd name="T37" fmla="*/ 742033 h 6526"/>
                <a:gd name="T38" fmla="*/ 228051 w 5929"/>
                <a:gd name="T39" fmla="*/ 552292 h 6526"/>
                <a:gd name="T40" fmla="*/ 264843 w 5929"/>
                <a:gd name="T41" fmla="*/ 392326 h 6526"/>
                <a:gd name="T42" fmla="*/ 320323 w 5929"/>
                <a:gd name="T43" fmla="*/ 266221 h 6526"/>
                <a:gd name="T44" fmla="*/ 405002 w 5929"/>
                <a:gd name="T45" fmla="*/ 140992 h 6526"/>
                <a:gd name="T46" fmla="*/ 467782 w 5929"/>
                <a:gd name="T47" fmla="*/ 237030 h 6526"/>
                <a:gd name="T48" fmla="*/ 387190 w 5929"/>
                <a:gd name="T49" fmla="*/ 363719 h 6526"/>
                <a:gd name="T50" fmla="*/ 338427 w 5929"/>
                <a:gd name="T51" fmla="*/ 486029 h 6526"/>
                <a:gd name="T52" fmla="*/ 305723 w 5929"/>
                <a:gd name="T53" fmla="*/ 643076 h 6526"/>
                <a:gd name="T54" fmla="*/ 301635 w 5929"/>
                <a:gd name="T55" fmla="*/ 834569 h 6526"/>
                <a:gd name="T56" fmla="*/ 339887 w 5929"/>
                <a:gd name="T57" fmla="*/ 1060215 h 6526"/>
                <a:gd name="T58" fmla="*/ 566186 w 5929"/>
                <a:gd name="T59" fmla="*/ 1663591 h 6526"/>
                <a:gd name="T60" fmla="*/ 553922 w 5929"/>
                <a:gd name="T61" fmla="*/ 1538946 h 6526"/>
                <a:gd name="T62" fmla="*/ 519466 w 5929"/>
                <a:gd name="T63" fmla="*/ 1472099 h 6526"/>
                <a:gd name="T64" fmla="*/ 482966 w 5929"/>
                <a:gd name="T65" fmla="*/ 1447870 h 6526"/>
                <a:gd name="T66" fmla="*/ 430406 w 5929"/>
                <a:gd name="T67" fmla="*/ 1436778 h 6526"/>
                <a:gd name="T68" fmla="*/ 375802 w 5929"/>
                <a:gd name="T69" fmla="*/ 1439989 h 6526"/>
                <a:gd name="T70" fmla="*/ 330251 w 5929"/>
                <a:gd name="T71" fmla="*/ 1457503 h 6526"/>
                <a:gd name="T72" fmla="*/ 294919 w 5929"/>
                <a:gd name="T73" fmla="*/ 1494576 h 6526"/>
                <a:gd name="T74" fmla="*/ 270683 w 5929"/>
                <a:gd name="T75" fmla="*/ 1579229 h 6526"/>
                <a:gd name="T76" fmla="*/ 256083 w 5929"/>
                <a:gd name="T77" fmla="*/ 1702123 h 6526"/>
                <a:gd name="T78" fmla="*/ 212283 w 5929"/>
                <a:gd name="T79" fmla="*/ 1758462 h 6526"/>
                <a:gd name="T80" fmla="*/ 163811 w 5929"/>
                <a:gd name="T81" fmla="*/ 1784150 h 6526"/>
                <a:gd name="T82" fmla="*/ 70956 w 5929"/>
                <a:gd name="T83" fmla="*/ 1795826 h 6526"/>
                <a:gd name="T84" fmla="*/ 27448 w 5929"/>
                <a:gd name="T85" fmla="*/ 1814216 h 6526"/>
                <a:gd name="T86" fmla="*/ 5840 w 5929"/>
                <a:gd name="T87" fmla="*/ 1856251 h 6526"/>
                <a:gd name="T88" fmla="*/ 831905 w 5929"/>
                <a:gd name="T89" fmla="*/ 1895367 h 6526"/>
                <a:gd name="T90" fmla="*/ 818765 w 5929"/>
                <a:gd name="T91" fmla="*/ 1833190 h 6526"/>
                <a:gd name="T92" fmla="*/ 790733 w 5929"/>
                <a:gd name="T93" fmla="*/ 1804291 h 6526"/>
                <a:gd name="T94" fmla="*/ 711601 w 5929"/>
                <a:gd name="T95" fmla="*/ 1791739 h 6526"/>
                <a:gd name="T96" fmla="*/ 646485 w 5929"/>
                <a:gd name="T97" fmla="*/ 1775976 h 6526"/>
                <a:gd name="T98" fmla="*/ 599766 w 5929"/>
                <a:gd name="T99" fmla="*/ 1738028 h 6526"/>
                <a:gd name="T100" fmla="*/ 299299 w 5929"/>
                <a:gd name="T101" fmla="*/ 1676727 h 6526"/>
                <a:gd name="T102" fmla="*/ 297255 w 5929"/>
                <a:gd name="T103" fmla="*/ 1599663 h 6526"/>
                <a:gd name="T104" fmla="*/ 311563 w 5929"/>
                <a:gd name="T105" fmla="*/ 1537486 h 6526"/>
                <a:gd name="T106" fmla="*/ 336967 w 5929"/>
                <a:gd name="T107" fmla="*/ 1496619 h 6526"/>
                <a:gd name="T108" fmla="*/ 397702 w 5929"/>
                <a:gd name="T109" fmla="*/ 1461590 h 6526"/>
                <a:gd name="T110" fmla="*/ 430990 w 5929"/>
                <a:gd name="T111" fmla="*/ 1461006 h 6526"/>
                <a:gd name="T112" fmla="*/ 366751 w 5929"/>
                <a:gd name="T113" fmla="*/ 1534859 h 6526"/>
                <a:gd name="T114" fmla="*/ 315359 w 5929"/>
                <a:gd name="T115" fmla="*/ 1632941 h 65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29" h="6526">
                  <a:moveTo>
                    <a:pt x="5068" y="3604"/>
                  </a:moveTo>
                  <a:lnTo>
                    <a:pt x="5081" y="1083"/>
                  </a:lnTo>
                  <a:lnTo>
                    <a:pt x="5080" y="1071"/>
                  </a:lnTo>
                  <a:lnTo>
                    <a:pt x="5079" y="1061"/>
                  </a:lnTo>
                  <a:lnTo>
                    <a:pt x="5075" y="1041"/>
                  </a:lnTo>
                  <a:lnTo>
                    <a:pt x="5071" y="1022"/>
                  </a:lnTo>
                  <a:lnTo>
                    <a:pt x="5064" y="1002"/>
                  </a:lnTo>
                  <a:lnTo>
                    <a:pt x="5056" y="986"/>
                  </a:lnTo>
                  <a:lnTo>
                    <a:pt x="5047" y="969"/>
                  </a:lnTo>
                  <a:lnTo>
                    <a:pt x="5036" y="953"/>
                  </a:lnTo>
                  <a:lnTo>
                    <a:pt x="5024" y="937"/>
                  </a:lnTo>
                  <a:lnTo>
                    <a:pt x="5010" y="923"/>
                  </a:lnTo>
                  <a:lnTo>
                    <a:pt x="4995" y="911"/>
                  </a:lnTo>
                  <a:lnTo>
                    <a:pt x="4980" y="901"/>
                  </a:lnTo>
                  <a:lnTo>
                    <a:pt x="4963" y="891"/>
                  </a:lnTo>
                  <a:lnTo>
                    <a:pt x="4945" y="883"/>
                  </a:lnTo>
                  <a:lnTo>
                    <a:pt x="4925" y="876"/>
                  </a:lnTo>
                  <a:lnTo>
                    <a:pt x="4906" y="872"/>
                  </a:lnTo>
                  <a:lnTo>
                    <a:pt x="4887" y="869"/>
                  </a:lnTo>
                  <a:lnTo>
                    <a:pt x="4866" y="868"/>
                  </a:lnTo>
                  <a:lnTo>
                    <a:pt x="2333" y="868"/>
                  </a:lnTo>
                  <a:lnTo>
                    <a:pt x="1465" y="0"/>
                  </a:lnTo>
                  <a:lnTo>
                    <a:pt x="1409" y="58"/>
                  </a:lnTo>
                  <a:lnTo>
                    <a:pt x="1353" y="118"/>
                  </a:lnTo>
                  <a:lnTo>
                    <a:pt x="1300" y="179"/>
                  </a:lnTo>
                  <a:lnTo>
                    <a:pt x="1249" y="240"/>
                  </a:lnTo>
                  <a:lnTo>
                    <a:pt x="1199" y="302"/>
                  </a:lnTo>
                  <a:lnTo>
                    <a:pt x="1152" y="366"/>
                  </a:lnTo>
                  <a:lnTo>
                    <a:pt x="1105" y="430"/>
                  </a:lnTo>
                  <a:lnTo>
                    <a:pt x="1061" y="495"/>
                  </a:lnTo>
                  <a:lnTo>
                    <a:pt x="1018" y="561"/>
                  </a:lnTo>
                  <a:lnTo>
                    <a:pt x="978" y="628"/>
                  </a:lnTo>
                  <a:lnTo>
                    <a:pt x="939" y="696"/>
                  </a:lnTo>
                  <a:lnTo>
                    <a:pt x="902" y="764"/>
                  </a:lnTo>
                  <a:lnTo>
                    <a:pt x="867" y="833"/>
                  </a:lnTo>
                  <a:lnTo>
                    <a:pt x="833" y="903"/>
                  </a:lnTo>
                  <a:lnTo>
                    <a:pt x="802" y="973"/>
                  </a:lnTo>
                  <a:lnTo>
                    <a:pt x="772" y="1044"/>
                  </a:lnTo>
                  <a:lnTo>
                    <a:pt x="744" y="1116"/>
                  </a:lnTo>
                  <a:lnTo>
                    <a:pt x="718" y="1188"/>
                  </a:lnTo>
                  <a:lnTo>
                    <a:pt x="693" y="1261"/>
                  </a:lnTo>
                  <a:lnTo>
                    <a:pt x="671" y="1333"/>
                  </a:lnTo>
                  <a:lnTo>
                    <a:pt x="651" y="1406"/>
                  </a:lnTo>
                  <a:lnTo>
                    <a:pt x="631" y="1481"/>
                  </a:lnTo>
                  <a:lnTo>
                    <a:pt x="614" y="1555"/>
                  </a:lnTo>
                  <a:lnTo>
                    <a:pt x="599" y="1630"/>
                  </a:lnTo>
                  <a:lnTo>
                    <a:pt x="585" y="1704"/>
                  </a:lnTo>
                  <a:lnTo>
                    <a:pt x="573" y="1779"/>
                  </a:lnTo>
                  <a:lnTo>
                    <a:pt x="564" y="1854"/>
                  </a:lnTo>
                  <a:lnTo>
                    <a:pt x="555" y="1930"/>
                  </a:lnTo>
                  <a:lnTo>
                    <a:pt x="549" y="2006"/>
                  </a:lnTo>
                  <a:lnTo>
                    <a:pt x="545" y="2081"/>
                  </a:lnTo>
                  <a:lnTo>
                    <a:pt x="541" y="2157"/>
                  </a:lnTo>
                  <a:lnTo>
                    <a:pt x="541" y="2232"/>
                  </a:lnTo>
                  <a:lnTo>
                    <a:pt x="541" y="2308"/>
                  </a:lnTo>
                  <a:lnTo>
                    <a:pt x="545" y="2384"/>
                  </a:lnTo>
                  <a:lnTo>
                    <a:pt x="549" y="2459"/>
                  </a:lnTo>
                  <a:lnTo>
                    <a:pt x="555" y="2535"/>
                  </a:lnTo>
                  <a:lnTo>
                    <a:pt x="564" y="2610"/>
                  </a:lnTo>
                  <a:lnTo>
                    <a:pt x="573" y="2686"/>
                  </a:lnTo>
                  <a:lnTo>
                    <a:pt x="585" y="2761"/>
                  </a:lnTo>
                  <a:lnTo>
                    <a:pt x="599" y="2835"/>
                  </a:lnTo>
                  <a:lnTo>
                    <a:pt x="614" y="2910"/>
                  </a:lnTo>
                  <a:lnTo>
                    <a:pt x="631" y="2984"/>
                  </a:lnTo>
                  <a:lnTo>
                    <a:pt x="651" y="3058"/>
                  </a:lnTo>
                  <a:lnTo>
                    <a:pt x="671" y="3132"/>
                  </a:lnTo>
                  <a:lnTo>
                    <a:pt x="693" y="3204"/>
                  </a:lnTo>
                  <a:lnTo>
                    <a:pt x="718" y="3277"/>
                  </a:lnTo>
                  <a:lnTo>
                    <a:pt x="744" y="3350"/>
                  </a:lnTo>
                  <a:lnTo>
                    <a:pt x="772" y="3421"/>
                  </a:lnTo>
                  <a:lnTo>
                    <a:pt x="802" y="3492"/>
                  </a:lnTo>
                  <a:lnTo>
                    <a:pt x="833" y="3562"/>
                  </a:lnTo>
                  <a:lnTo>
                    <a:pt x="867" y="3632"/>
                  </a:lnTo>
                  <a:lnTo>
                    <a:pt x="902" y="3701"/>
                  </a:lnTo>
                  <a:lnTo>
                    <a:pt x="939" y="3769"/>
                  </a:lnTo>
                  <a:lnTo>
                    <a:pt x="978" y="3837"/>
                  </a:lnTo>
                  <a:lnTo>
                    <a:pt x="1018" y="3904"/>
                  </a:lnTo>
                  <a:lnTo>
                    <a:pt x="1061" y="3970"/>
                  </a:lnTo>
                  <a:lnTo>
                    <a:pt x="1105" y="4036"/>
                  </a:lnTo>
                  <a:lnTo>
                    <a:pt x="1152" y="4100"/>
                  </a:lnTo>
                  <a:lnTo>
                    <a:pt x="1199" y="4163"/>
                  </a:lnTo>
                  <a:lnTo>
                    <a:pt x="1249" y="4225"/>
                  </a:lnTo>
                  <a:lnTo>
                    <a:pt x="1300" y="4287"/>
                  </a:lnTo>
                  <a:lnTo>
                    <a:pt x="1353" y="4347"/>
                  </a:lnTo>
                  <a:lnTo>
                    <a:pt x="1409" y="4407"/>
                  </a:lnTo>
                  <a:lnTo>
                    <a:pt x="1465" y="4466"/>
                  </a:lnTo>
                  <a:lnTo>
                    <a:pt x="1524" y="4522"/>
                  </a:lnTo>
                  <a:lnTo>
                    <a:pt x="1584" y="4577"/>
                  </a:lnTo>
                  <a:lnTo>
                    <a:pt x="1643" y="4630"/>
                  </a:lnTo>
                  <a:lnTo>
                    <a:pt x="1705" y="4682"/>
                  </a:lnTo>
                  <a:lnTo>
                    <a:pt x="1768" y="4732"/>
                  </a:lnTo>
                  <a:lnTo>
                    <a:pt x="1831" y="4779"/>
                  </a:lnTo>
                  <a:lnTo>
                    <a:pt x="1895" y="4826"/>
                  </a:lnTo>
                  <a:lnTo>
                    <a:pt x="1960" y="4870"/>
                  </a:lnTo>
                  <a:lnTo>
                    <a:pt x="2027" y="4913"/>
                  </a:lnTo>
                  <a:lnTo>
                    <a:pt x="2094" y="4953"/>
                  </a:lnTo>
                  <a:lnTo>
                    <a:pt x="2161" y="4991"/>
                  </a:lnTo>
                  <a:lnTo>
                    <a:pt x="2230" y="5029"/>
                  </a:lnTo>
                  <a:lnTo>
                    <a:pt x="2299" y="5064"/>
                  </a:lnTo>
                  <a:lnTo>
                    <a:pt x="2369" y="5098"/>
                  </a:lnTo>
                  <a:lnTo>
                    <a:pt x="2439" y="5129"/>
                  </a:lnTo>
                  <a:lnTo>
                    <a:pt x="2510" y="5159"/>
                  </a:lnTo>
                  <a:lnTo>
                    <a:pt x="2581" y="5187"/>
                  </a:lnTo>
                  <a:lnTo>
                    <a:pt x="2653" y="5213"/>
                  </a:lnTo>
                  <a:lnTo>
                    <a:pt x="2725" y="5237"/>
                  </a:lnTo>
                  <a:lnTo>
                    <a:pt x="2799" y="5260"/>
                  </a:lnTo>
                  <a:lnTo>
                    <a:pt x="2872" y="5280"/>
                  </a:lnTo>
                  <a:lnTo>
                    <a:pt x="2947" y="5300"/>
                  </a:lnTo>
                  <a:lnTo>
                    <a:pt x="3020" y="5316"/>
                  </a:lnTo>
                  <a:lnTo>
                    <a:pt x="3094" y="5332"/>
                  </a:lnTo>
                  <a:lnTo>
                    <a:pt x="3170" y="5346"/>
                  </a:lnTo>
                  <a:lnTo>
                    <a:pt x="3244" y="5357"/>
                  </a:lnTo>
                  <a:lnTo>
                    <a:pt x="3320" y="5367"/>
                  </a:lnTo>
                  <a:lnTo>
                    <a:pt x="3396" y="5375"/>
                  </a:lnTo>
                  <a:lnTo>
                    <a:pt x="3471" y="5382"/>
                  </a:lnTo>
                  <a:lnTo>
                    <a:pt x="3547" y="5386"/>
                  </a:lnTo>
                  <a:lnTo>
                    <a:pt x="3622" y="5389"/>
                  </a:lnTo>
                  <a:lnTo>
                    <a:pt x="3698" y="5390"/>
                  </a:lnTo>
                  <a:lnTo>
                    <a:pt x="3773" y="5389"/>
                  </a:lnTo>
                  <a:lnTo>
                    <a:pt x="3849" y="5386"/>
                  </a:lnTo>
                  <a:lnTo>
                    <a:pt x="3925" y="5382"/>
                  </a:lnTo>
                  <a:lnTo>
                    <a:pt x="4000" y="5375"/>
                  </a:lnTo>
                  <a:lnTo>
                    <a:pt x="4076" y="5367"/>
                  </a:lnTo>
                  <a:lnTo>
                    <a:pt x="4151" y="5357"/>
                  </a:lnTo>
                  <a:lnTo>
                    <a:pt x="4226" y="5346"/>
                  </a:lnTo>
                  <a:lnTo>
                    <a:pt x="4300" y="5332"/>
                  </a:lnTo>
                  <a:lnTo>
                    <a:pt x="4375" y="5316"/>
                  </a:lnTo>
                  <a:lnTo>
                    <a:pt x="4449" y="5300"/>
                  </a:lnTo>
                  <a:lnTo>
                    <a:pt x="4523" y="5280"/>
                  </a:lnTo>
                  <a:lnTo>
                    <a:pt x="4596" y="5260"/>
                  </a:lnTo>
                  <a:lnTo>
                    <a:pt x="4669" y="5237"/>
                  </a:lnTo>
                  <a:lnTo>
                    <a:pt x="4741" y="5213"/>
                  </a:lnTo>
                  <a:lnTo>
                    <a:pt x="4814" y="5187"/>
                  </a:lnTo>
                  <a:lnTo>
                    <a:pt x="4886" y="5159"/>
                  </a:lnTo>
                  <a:lnTo>
                    <a:pt x="4957" y="5129"/>
                  </a:lnTo>
                  <a:lnTo>
                    <a:pt x="5027" y="5098"/>
                  </a:lnTo>
                  <a:lnTo>
                    <a:pt x="5097" y="5064"/>
                  </a:lnTo>
                  <a:lnTo>
                    <a:pt x="5166" y="5029"/>
                  </a:lnTo>
                  <a:lnTo>
                    <a:pt x="5235" y="4991"/>
                  </a:lnTo>
                  <a:lnTo>
                    <a:pt x="5302" y="4953"/>
                  </a:lnTo>
                  <a:lnTo>
                    <a:pt x="5369" y="4913"/>
                  </a:lnTo>
                  <a:lnTo>
                    <a:pt x="5434" y="4870"/>
                  </a:lnTo>
                  <a:lnTo>
                    <a:pt x="5500" y="4826"/>
                  </a:lnTo>
                  <a:lnTo>
                    <a:pt x="5564" y="4779"/>
                  </a:lnTo>
                  <a:lnTo>
                    <a:pt x="5627" y="4732"/>
                  </a:lnTo>
                  <a:lnTo>
                    <a:pt x="5690" y="4682"/>
                  </a:lnTo>
                  <a:lnTo>
                    <a:pt x="5751" y="4630"/>
                  </a:lnTo>
                  <a:lnTo>
                    <a:pt x="5812" y="4577"/>
                  </a:lnTo>
                  <a:lnTo>
                    <a:pt x="5872" y="4522"/>
                  </a:lnTo>
                  <a:lnTo>
                    <a:pt x="5929" y="4466"/>
                  </a:lnTo>
                  <a:lnTo>
                    <a:pt x="5068" y="3604"/>
                  </a:lnTo>
                  <a:close/>
                  <a:moveTo>
                    <a:pt x="1189" y="3725"/>
                  </a:moveTo>
                  <a:lnTo>
                    <a:pt x="1189" y="3725"/>
                  </a:lnTo>
                  <a:lnTo>
                    <a:pt x="1139" y="3634"/>
                  </a:lnTo>
                  <a:lnTo>
                    <a:pt x="1094" y="3545"/>
                  </a:lnTo>
                  <a:lnTo>
                    <a:pt x="1051" y="3456"/>
                  </a:lnTo>
                  <a:lnTo>
                    <a:pt x="1012" y="3368"/>
                  </a:lnTo>
                  <a:lnTo>
                    <a:pt x="976" y="3281"/>
                  </a:lnTo>
                  <a:lnTo>
                    <a:pt x="943" y="3195"/>
                  </a:lnTo>
                  <a:lnTo>
                    <a:pt x="913" y="3109"/>
                  </a:lnTo>
                  <a:lnTo>
                    <a:pt x="886" y="3026"/>
                  </a:lnTo>
                  <a:lnTo>
                    <a:pt x="863" y="2942"/>
                  </a:lnTo>
                  <a:lnTo>
                    <a:pt x="841" y="2860"/>
                  </a:lnTo>
                  <a:lnTo>
                    <a:pt x="823" y="2779"/>
                  </a:lnTo>
                  <a:lnTo>
                    <a:pt x="807" y="2698"/>
                  </a:lnTo>
                  <a:lnTo>
                    <a:pt x="794" y="2620"/>
                  </a:lnTo>
                  <a:lnTo>
                    <a:pt x="783" y="2542"/>
                  </a:lnTo>
                  <a:lnTo>
                    <a:pt x="775" y="2465"/>
                  </a:lnTo>
                  <a:lnTo>
                    <a:pt x="768" y="2389"/>
                  </a:lnTo>
                  <a:lnTo>
                    <a:pt x="765" y="2315"/>
                  </a:lnTo>
                  <a:lnTo>
                    <a:pt x="762" y="2241"/>
                  </a:lnTo>
                  <a:lnTo>
                    <a:pt x="762" y="2169"/>
                  </a:lnTo>
                  <a:lnTo>
                    <a:pt x="765" y="2098"/>
                  </a:lnTo>
                  <a:lnTo>
                    <a:pt x="768" y="2028"/>
                  </a:lnTo>
                  <a:lnTo>
                    <a:pt x="774" y="1959"/>
                  </a:lnTo>
                  <a:lnTo>
                    <a:pt x="781" y="1892"/>
                  </a:lnTo>
                  <a:lnTo>
                    <a:pt x="789" y="1826"/>
                  </a:lnTo>
                  <a:lnTo>
                    <a:pt x="801" y="1761"/>
                  </a:lnTo>
                  <a:lnTo>
                    <a:pt x="812" y="1698"/>
                  </a:lnTo>
                  <a:lnTo>
                    <a:pt x="824" y="1636"/>
                  </a:lnTo>
                  <a:lnTo>
                    <a:pt x="839" y="1575"/>
                  </a:lnTo>
                  <a:lnTo>
                    <a:pt x="855" y="1515"/>
                  </a:lnTo>
                  <a:lnTo>
                    <a:pt x="871" y="1456"/>
                  </a:lnTo>
                  <a:lnTo>
                    <a:pt x="889" y="1400"/>
                  </a:lnTo>
                  <a:lnTo>
                    <a:pt x="907" y="1344"/>
                  </a:lnTo>
                  <a:lnTo>
                    <a:pt x="926" y="1290"/>
                  </a:lnTo>
                  <a:lnTo>
                    <a:pt x="946" y="1238"/>
                  </a:lnTo>
                  <a:lnTo>
                    <a:pt x="966" y="1186"/>
                  </a:lnTo>
                  <a:lnTo>
                    <a:pt x="987" y="1137"/>
                  </a:lnTo>
                  <a:lnTo>
                    <a:pt x="1008" y="1089"/>
                  </a:lnTo>
                  <a:lnTo>
                    <a:pt x="1031" y="1043"/>
                  </a:lnTo>
                  <a:lnTo>
                    <a:pt x="1052" y="998"/>
                  </a:lnTo>
                  <a:lnTo>
                    <a:pt x="1075" y="954"/>
                  </a:lnTo>
                  <a:lnTo>
                    <a:pt x="1097" y="912"/>
                  </a:lnTo>
                  <a:lnTo>
                    <a:pt x="1120" y="872"/>
                  </a:lnTo>
                  <a:lnTo>
                    <a:pt x="1142" y="833"/>
                  </a:lnTo>
                  <a:lnTo>
                    <a:pt x="1164" y="796"/>
                  </a:lnTo>
                  <a:lnTo>
                    <a:pt x="1208" y="727"/>
                  </a:lnTo>
                  <a:lnTo>
                    <a:pt x="1250" y="664"/>
                  </a:lnTo>
                  <a:lnTo>
                    <a:pt x="1289" y="609"/>
                  </a:lnTo>
                  <a:lnTo>
                    <a:pt x="1326" y="559"/>
                  </a:lnTo>
                  <a:lnTo>
                    <a:pt x="1359" y="517"/>
                  </a:lnTo>
                  <a:lnTo>
                    <a:pt x="1387" y="483"/>
                  </a:lnTo>
                  <a:lnTo>
                    <a:pt x="1411" y="456"/>
                  </a:lnTo>
                  <a:lnTo>
                    <a:pt x="1428" y="437"/>
                  </a:lnTo>
                  <a:lnTo>
                    <a:pt x="1443" y="421"/>
                  </a:lnTo>
                  <a:lnTo>
                    <a:pt x="1698" y="705"/>
                  </a:lnTo>
                  <a:lnTo>
                    <a:pt x="1685" y="717"/>
                  </a:lnTo>
                  <a:lnTo>
                    <a:pt x="1652" y="753"/>
                  </a:lnTo>
                  <a:lnTo>
                    <a:pt x="1629" y="779"/>
                  </a:lnTo>
                  <a:lnTo>
                    <a:pt x="1602" y="812"/>
                  </a:lnTo>
                  <a:lnTo>
                    <a:pt x="1571" y="850"/>
                  </a:lnTo>
                  <a:lnTo>
                    <a:pt x="1537" y="895"/>
                  </a:lnTo>
                  <a:lnTo>
                    <a:pt x="1502" y="946"/>
                  </a:lnTo>
                  <a:lnTo>
                    <a:pt x="1465" y="1002"/>
                  </a:lnTo>
                  <a:lnTo>
                    <a:pt x="1426" y="1065"/>
                  </a:lnTo>
                  <a:lnTo>
                    <a:pt x="1386" y="1132"/>
                  </a:lnTo>
                  <a:lnTo>
                    <a:pt x="1367" y="1168"/>
                  </a:lnTo>
                  <a:lnTo>
                    <a:pt x="1347" y="1207"/>
                  </a:lnTo>
                  <a:lnTo>
                    <a:pt x="1326" y="1246"/>
                  </a:lnTo>
                  <a:lnTo>
                    <a:pt x="1307" y="1287"/>
                  </a:lnTo>
                  <a:lnTo>
                    <a:pt x="1287" y="1329"/>
                  </a:lnTo>
                  <a:lnTo>
                    <a:pt x="1268" y="1373"/>
                  </a:lnTo>
                  <a:lnTo>
                    <a:pt x="1249" y="1418"/>
                  </a:lnTo>
                  <a:lnTo>
                    <a:pt x="1230" y="1464"/>
                  </a:lnTo>
                  <a:lnTo>
                    <a:pt x="1211" y="1511"/>
                  </a:lnTo>
                  <a:lnTo>
                    <a:pt x="1194" y="1561"/>
                  </a:lnTo>
                  <a:lnTo>
                    <a:pt x="1176" y="1612"/>
                  </a:lnTo>
                  <a:lnTo>
                    <a:pt x="1159" y="1665"/>
                  </a:lnTo>
                  <a:lnTo>
                    <a:pt x="1144" y="1719"/>
                  </a:lnTo>
                  <a:lnTo>
                    <a:pt x="1128" y="1774"/>
                  </a:lnTo>
                  <a:lnTo>
                    <a:pt x="1114" y="1831"/>
                  </a:lnTo>
                  <a:lnTo>
                    <a:pt x="1100" y="1889"/>
                  </a:lnTo>
                  <a:lnTo>
                    <a:pt x="1087" y="1949"/>
                  </a:lnTo>
                  <a:lnTo>
                    <a:pt x="1076" y="2010"/>
                  </a:lnTo>
                  <a:lnTo>
                    <a:pt x="1065" y="2073"/>
                  </a:lnTo>
                  <a:lnTo>
                    <a:pt x="1056" y="2137"/>
                  </a:lnTo>
                  <a:lnTo>
                    <a:pt x="1047" y="2203"/>
                  </a:lnTo>
                  <a:lnTo>
                    <a:pt x="1040" y="2270"/>
                  </a:lnTo>
                  <a:lnTo>
                    <a:pt x="1033" y="2339"/>
                  </a:lnTo>
                  <a:lnTo>
                    <a:pt x="1029" y="2408"/>
                  </a:lnTo>
                  <a:lnTo>
                    <a:pt x="1025" y="2480"/>
                  </a:lnTo>
                  <a:lnTo>
                    <a:pt x="1024" y="2553"/>
                  </a:lnTo>
                  <a:lnTo>
                    <a:pt x="1024" y="2626"/>
                  </a:lnTo>
                  <a:lnTo>
                    <a:pt x="1025" y="2703"/>
                  </a:lnTo>
                  <a:lnTo>
                    <a:pt x="1029" y="2780"/>
                  </a:lnTo>
                  <a:lnTo>
                    <a:pt x="1033" y="2859"/>
                  </a:lnTo>
                  <a:lnTo>
                    <a:pt x="1040" y="2939"/>
                  </a:lnTo>
                  <a:lnTo>
                    <a:pt x="1048" y="3020"/>
                  </a:lnTo>
                  <a:lnTo>
                    <a:pt x="1058" y="3104"/>
                  </a:lnTo>
                  <a:lnTo>
                    <a:pt x="1070" y="3188"/>
                  </a:lnTo>
                  <a:lnTo>
                    <a:pt x="1085" y="3274"/>
                  </a:lnTo>
                  <a:lnTo>
                    <a:pt x="1101" y="3361"/>
                  </a:lnTo>
                  <a:lnTo>
                    <a:pt x="1120" y="3450"/>
                  </a:lnTo>
                  <a:lnTo>
                    <a:pt x="1140" y="3540"/>
                  </a:lnTo>
                  <a:lnTo>
                    <a:pt x="1164" y="3632"/>
                  </a:lnTo>
                  <a:lnTo>
                    <a:pt x="1189" y="3725"/>
                  </a:lnTo>
                  <a:close/>
                  <a:moveTo>
                    <a:pt x="4632" y="3167"/>
                  </a:moveTo>
                  <a:lnTo>
                    <a:pt x="2763" y="1298"/>
                  </a:lnTo>
                  <a:lnTo>
                    <a:pt x="4632" y="1298"/>
                  </a:lnTo>
                  <a:lnTo>
                    <a:pt x="4632" y="3167"/>
                  </a:lnTo>
                  <a:close/>
                  <a:moveTo>
                    <a:pt x="1942" y="5769"/>
                  </a:moveTo>
                  <a:lnTo>
                    <a:pt x="1942" y="5769"/>
                  </a:lnTo>
                  <a:lnTo>
                    <a:pt x="1939" y="5699"/>
                  </a:lnTo>
                  <a:lnTo>
                    <a:pt x="1937" y="5628"/>
                  </a:lnTo>
                  <a:lnTo>
                    <a:pt x="1933" y="5555"/>
                  </a:lnTo>
                  <a:lnTo>
                    <a:pt x="1929" y="5482"/>
                  </a:lnTo>
                  <a:lnTo>
                    <a:pt x="1925" y="5446"/>
                  </a:lnTo>
                  <a:lnTo>
                    <a:pt x="1921" y="5410"/>
                  </a:lnTo>
                  <a:lnTo>
                    <a:pt x="1916" y="5375"/>
                  </a:lnTo>
                  <a:lnTo>
                    <a:pt x="1911" y="5340"/>
                  </a:lnTo>
                  <a:lnTo>
                    <a:pt x="1904" y="5306"/>
                  </a:lnTo>
                  <a:lnTo>
                    <a:pt x="1897" y="5272"/>
                  </a:lnTo>
                  <a:lnTo>
                    <a:pt x="1887" y="5240"/>
                  </a:lnTo>
                  <a:lnTo>
                    <a:pt x="1877" y="5208"/>
                  </a:lnTo>
                  <a:lnTo>
                    <a:pt x="1866" y="5178"/>
                  </a:lnTo>
                  <a:lnTo>
                    <a:pt x="1852" y="5148"/>
                  </a:lnTo>
                  <a:lnTo>
                    <a:pt x="1836" y="5120"/>
                  </a:lnTo>
                  <a:lnTo>
                    <a:pt x="1819" y="5093"/>
                  </a:lnTo>
                  <a:lnTo>
                    <a:pt x="1800" y="5067"/>
                  </a:lnTo>
                  <a:lnTo>
                    <a:pt x="1789" y="5056"/>
                  </a:lnTo>
                  <a:lnTo>
                    <a:pt x="1779" y="5043"/>
                  </a:lnTo>
                  <a:lnTo>
                    <a:pt x="1768" y="5033"/>
                  </a:lnTo>
                  <a:lnTo>
                    <a:pt x="1755" y="5022"/>
                  </a:lnTo>
                  <a:lnTo>
                    <a:pt x="1743" y="5012"/>
                  </a:lnTo>
                  <a:lnTo>
                    <a:pt x="1729" y="5002"/>
                  </a:lnTo>
                  <a:lnTo>
                    <a:pt x="1716" y="4993"/>
                  </a:lnTo>
                  <a:lnTo>
                    <a:pt x="1701" y="4984"/>
                  </a:lnTo>
                  <a:lnTo>
                    <a:pt x="1686" y="4976"/>
                  </a:lnTo>
                  <a:lnTo>
                    <a:pt x="1670" y="4968"/>
                  </a:lnTo>
                  <a:lnTo>
                    <a:pt x="1654" y="4960"/>
                  </a:lnTo>
                  <a:lnTo>
                    <a:pt x="1637" y="4954"/>
                  </a:lnTo>
                  <a:lnTo>
                    <a:pt x="1619" y="4947"/>
                  </a:lnTo>
                  <a:lnTo>
                    <a:pt x="1601" y="4942"/>
                  </a:lnTo>
                  <a:lnTo>
                    <a:pt x="1581" y="4937"/>
                  </a:lnTo>
                  <a:lnTo>
                    <a:pt x="1561" y="4933"/>
                  </a:lnTo>
                  <a:lnTo>
                    <a:pt x="1541" y="4929"/>
                  </a:lnTo>
                  <a:lnTo>
                    <a:pt x="1519" y="4926"/>
                  </a:lnTo>
                  <a:lnTo>
                    <a:pt x="1497" y="4924"/>
                  </a:lnTo>
                  <a:lnTo>
                    <a:pt x="1474" y="4922"/>
                  </a:lnTo>
                  <a:lnTo>
                    <a:pt x="1450" y="4922"/>
                  </a:lnTo>
                  <a:lnTo>
                    <a:pt x="1426" y="4920"/>
                  </a:lnTo>
                  <a:lnTo>
                    <a:pt x="1400" y="4922"/>
                  </a:lnTo>
                  <a:lnTo>
                    <a:pt x="1376" y="4922"/>
                  </a:lnTo>
                  <a:lnTo>
                    <a:pt x="1352" y="4924"/>
                  </a:lnTo>
                  <a:lnTo>
                    <a:pt x="1330" y="4926"/>
                  </a:lnTo>
                  <a:lnTo>
                    <a:pt x="1308" y="4929"/>
                  </a:lnTo>
                  <a:lnTo>
                    <a:pt x="1287" y="4933"/>
                  </a:lnTo>
                  <a:lnTo>
                    <a:pt x="1267" y="4937"/>
                  </a:lnTo>
                  <a:lnTo>
                    <a:pt x="1247" y="4942"/>
                  </a:lnTo>
                  <a:lnTo>
                    <a:pt x="1228" y="4947"/>
                  </a:lnTo>
                  <a:lnTo>
                    <a:pt x="1210" y="4954"/>
                  </a:lnTo>
                  <a:lnTo>
                    <a:pt x="1193" y="4960"/>
                  </a:lnTo>
                  <a:lnTo>
                    <a:pt x="1176" y="4968"/>
                  </a:lnTo>
                  <a:lnTo>
                    <a:pt x="1161" y="4976"/>
                  </a:lnTo>
                  <a:lnTo>
                    <a:pt x="1146" y="4984"/>
                  </a:lnTo>
                  <a:lnTo>
                    <a:pt x="1131" y="4993"/>
                  </a:lnTo>
                  <a:lnTo>
                    <a:pt x="1118" y="5002"/>
                  </a:lnTo>
                  <a:lnTo>
                    <a:pt x="1104" y="5012"/>
                  </a:lnTo>
                  <a:lnTo>
                    <a:pt x="1092" y="5022"/>
                  </a:lnTo>
                  <a:lnTo>
                    <a:pt x="1079" y="5033"/>
                  </a:lnTo>
                  <a:lnTo>
                    <a:pt x="1068" y="5043"/>
                  </a:lnTo>
                  <a:lnTo>
                    <a:pt x="1057" y="5056"/>
                  </a:lnTo>
                  <a:lnTo>
                    <a:pt x="1047" y="5067"/>
                  </a:lnTo>
                  <a:lnTo>
                    <a:pt x="1027" y="5093"/>
                  </a:lnTo>
                  <a:lnTo>
                    <a:pt x="1010" y="5120"/>
                  </a:lnTo>
                  <a:lnTo>
                    <a:pt x="995" y="5148"/>
                  </a:lnTo>
                  <a:lnTo>
                    <a:pt x="981" y="5178"/>
                  </a:lnTo>
                  <a:lnTo>
                    <a:pt x="970" y="5208"/>
                  </a:lnTo>
                  <a:lnTo>
                    <a:pt x="960" y="5240"/>
                  </a:lnTo>
                  <a:lnTo>
                    <a:pt x="951" y="5272"/>
                  </a:lnTo>
                  <a:lnTo>
                    <a:pt x="943" y="5306"/>
                  </a:lnTo>
                  <a:lnTo>
                    <a:pt x="937" y="5340"/>
                  </a:lnTo>
                  <a:lnTo>
                    <a:pt x="932" y="5375"/>
                  </a:lnTo>
                  <a:lnTo>
                    <a:pt x="927" y="5410"/>
                  </a:lnTo>
                  <a:lnTo>
                    <a:pt x="924" y="5446"/>
                  </a:lnTo>
                  <a:lnTo>
                    <a:pt x="921" y="5482"/>
                  </a:lnTo>
                  <a:lnTo>
                    <a:pt x="917" y="5555"/>
                  </a:lnTo>
                  <a:lnTo>
                    <a:pt x="913" y="5628"/>
                  </a:lnTo>
                  <a:lnTo>
                    <a:pt x="911" y="5699"/>
                  </a:lnTo>
                  <a:lnTo>
                    <a:pt x="908" y="5769"/>
                  </a:lnTo>
                  <a:lnTo>
                    <a:pt x="893" y="5801"/>
                  </a:lnTo>
                  <a:lnTo>
                    <a:pt x="877" y="5831"/>
                  </a:lnTo>
                  <a:lnTo>
                    <a:pt x="863" y="5859"/>
                  </a:lnTo>
                  <a:lnTo>
                    <a:pt x="846" y="5885"/>
                  </a:lnTo>
                  <a:lnTo>
                    <a:pt x="830" y="5910"/>
                  </a:lnTo>
                  <a:lnTo>
                    <a:pt x="813" y="5933"/>
                  </a:lnTo>
                  <a:lnTo>
                    <a:pt x="796" y="5954"/>
                  </a:lnTo>
                  <a:lnTo>
                    <a:pt x="779" y="5974"/>
                  </a:lnTo>
                  <a:lnTo>
                    <a:pt x="762" y="5992"/>
                  </a:lnTo>
                  <a:lnTo>
                    <a:pt x="744" y="6009"/>
                  </a:lnTo>
                  <a:lnTo>
                    <a:pt x="727" y="6024"/>
                  </a:lnTo>
                  <a:lnTo>
                    <a:pt x="709" y="6039"/>
                  </a:lnTo>
                  <a:lnTo>
                    <a:pt x="691" y="6051"/>
                  </a:lnTo>
                  <a:lnTo>
                    <a:pt x="673" y="6064"/>
                  </a:lnTo>
                  <a:lnTo>
                    <a:pt x="654" y="6074"/>
                  </a:lnTo>
                  <a:lnTo>
                    <a:pt x="636" y="6084"/>
                  </a:lnTo>
                  <a:lnTo>
                    <a:pt x="618" y="6092"/>
                  </a:lnTo>
                  <a:lnTo>
                    <a:pt x="599" y="6100"/>
                  </a:lnTo>
                  <a:lnTo>
                    <a:pt x="581" y="6106"/>
                  </a:lnTo>
                  <a:lnTo>
                    <a:pt x="561" y="6112"/>
                  </a:lnTo>
                  <a:lnTo>
                    <a:pt x="543" y="6118"/>
                  </a:lnTo>
                  <a:lnTo>
                    <a:pt x="524" y="6122"/>
                  </a:lnTo>
                  <a:lnTo>
                    <a:pt x="487" y="6129"/>
                  </a:lnTo>
                  <a:lnTo>
                    <a:pt x="451" y="6133"/>
                  </a:lnTo>
                  <a:lnTo>
                    <a:pt x="415" y="6138"/>
                  </a:lnTo>
                  <a:lnTo>
                    <a:pt x="344" y="6143"/>
                  </a:lnTo>
                  <a:lnTo>
                    <a:pt x="309" y="6145"/>
                  </a:lnTo>
                  <a:lnTo>
                    <a:pt x="276" y="6148"/>
                  </a:lnTo>
                  <a:lnTo>
                    <a:pt x="243" y="6152"/>
                  </a:lnTo>
                  <a:lnTo>
                    <a:pt x="213" y="6157"/>
                  </a:lnTo>
                  <a:lnTo>
                    <a:pt x="184" y="6165"/>
                  </a:lnTo>
                  <a:lnTo>
                    <a:pt x="170" y="6170"/>
                  </a:lnTo>
                  <a:lnTo>
                    <a:pt x="156" y="6174"/>
                  </a:lnTo>
                  <a:lnTo>
                    <a:pt x="143" y="6181"/>
                  </a:lnTo>
                  <a:lnTo>
                    <a:pt x="130" y="6188"/>
                  </a:lnTo>
                  <a:lnTo>
                    <a:pt x="118" y="6196"/>
                  </a:lnTo>
                  <a:lnTo>
                    <a:pt x="106" y="6205"/>
                  </a:lnTo>
                  <a:lnTo>
                    <a:pt x="94" y="6215"/>
                  </a:lnTo>
                  <a:lnTo>
                    <a:pt x="84" y="6225"/>
                  </a:lnTo>
                  <a:lnTo>
                    <a:pt x="74" y="6237"/>
                  </a:lnTo>
                  <a:lnTo>
                    <a:pt x="64" y="6251"/>
                  </a:lnTo>
                  <a:lnTo>
                    <a:pt x="55" y="6264"/>
                  </a:lnTo>
                  <a:lnTo>
                    <a:pt x="47" y="6280"/>
                  </a:lnTo>
                  <a:lnTo>
                    <a:pt x="39" y="6298"/>
                  </a:lnTo>
                  <a:lnTo>
                    <a:pt x="31" y="6316"/>
                  </a:lnTo>
                  <a:lnTo>
                    <a:pt x="26" y="6337"/>
                  </a:lnTo>
                  <a:lnTo>
                    <a:pt x="20" y="6359"/>
                  </a:lnTo>
                  <a:lnTo>
                    <a:pt x="14" y="6382"/>
                  </a:lnTo>
                  <a:lnTo>
                    <a:pt x="10" y="6408"/>
                  </a:lnTo>
                  <a:lnTo>
                    <a:pt x="6" y="6434"/>
                  </a:lnTo>
                  <a:lnTo>
                    <a:pt x="3" y="6463"/>
                  </a:lnTo>
                  <a:lnTo>
                    <a:pt x="1" y="6493"/>
                  </a:lnTo>
                  <a:lnTo>
                    <a:pt x="0" y="6526"/>
                  </a:lnTo>
                  <a:lnTo>
                    <a:pt x="2852" y="6526"/>
                  </a:lnTo>
                  <a:lnTo>
                    <a:pt x="2849" y="6493"/>
                  </a:lnTo>
                  <a:lnTo>
                    <a:pt x="2847" y="6463"/>
                  </a:lnTo>
                  <a:lnTo>
                    <a:pt x="2845" y="6434"/>
                  </a:lnTo>
                  <a:lnTo>
                    <a:pt x="2842" y="6408"/>
                  </a:lnTo>
                  <a:lnTo>
                    <a:pt x="2837" y="6382"/>
                  </a:lnTo>
                  <a:lnTo>
                    <a:pt x="2831" y="6359"/>
                  </a:lnTo>
                  <a:lnTo>
                    <a:pt x="2826" y="6337"/>
                  </a:lnTo>
                  <a:lnTo>
                    <a:pt x="2819" y="6316"/>
                  </a:lnTo>
                  <a:lnTo>
                    <a:pt x="2812" y="6298"/>
                  </a:lnTo>
                  <a:lnTo>
                    <a:pt x="2804" y="6280"/>
                  </a:lnTo>
                  <a:lnTo>
                    <a:pt x="2796" y="6264"/>
                  </a:lnTo>
                  <a:lnTo>
                    <a:pt x="2787" y="6251"/>
                  </a:lnTo>
                  <a:lnTo>
                    <a:pt x="2777" y="6237"/>
                  </a:lnTo>
                  <a:lnTo>
                    <a:pt x="2767" y="6225"/>
                  </a:lnTo>
                  <a:lnTo>
                    <a:pt x="2756" y="6215"/>
                  </a:lnTo>
                  <a:lnTo>
                    <a:pt x="2745" y="6205"/>
                  </a:lnTo>
                  <a:lnTo>
                    <a:pt x="2733" y="6196"/>
                  </a:lnTo>
                  <a:lnTo>
                    <a:pt x="2721" y="6188"/>
                  </a:lnTo>
                  <a:lnTo>
                    <a:pt x="2708" y="6181"/>
                  </a:lnTo>
                  <a:lnTo>
                    <a:pt x="2695" y="6174"/>
                  </a:lnTo>
                  <a:lnTo>
                    <a:pt x="2681" y="6170"/>
                  </a:lnTo>
                  <a:lnTo>
                    <a:pt x="2668" y="6165"/>
                  </a:lnTo>
                  <a:lnTo>
                    <a:pt x="2638" y="6157"/>
                  </a:lnTo>
                  <a:lnTo>
                    <a:pt x="2607" y="6152"/>
                  </a:lnTo>
                  <a:lnTo>
                    <a:pt x="2575" y="6148"/>
                  </a:lnTo>
                  <a:lnTo>
                    <a:pt x="2541" y="6145"/>
                  </a:lnTo>
                  <a:lnTo>
                    <a:pt x="2508" y="6143"/>
                  </a:lnTo>
                  <a:lnTo>
                    <a:pt x="2437" y="6138"/>
                  </a:lnTo>
                  <a:lnTo>
                    <a:pt x="2400" y="6133"/>
                  </a:lnTo>
                  <a:lnTo>
                    <a:pt x="2363" y="6129"/>
                  </a:lnTo>
                  <a:lnTo>
                    <a:pt x="2326" y="6122"/>
                  </a:lnTo>
                  <a:lnTo>
                    <a:pt x="2308" y="6118"/>
                  </a:lnTo>
                  <a:lnTo>
                    <a:pt x="2289" y="6112"/>
                  </a:lnTo>
                  <a:lnTo>
                    <a:pt x="2271" y="6106"/>
                  </a:lnTo>
                  <a:lnTo>
                    <a:pt x="2252" y="6100"/>
                  </a:lnTo>
                  <a:lnTo>
                    <a:pt x="2233" y="6092"/>
                  </a:lnTo>
                  <a:lnTo>
                    <a:pt x="2214" y="6084"/>
                  </a:lnTo>
                  <a:lnTo>
                    <a:pt x="2196" y="6074"/>
                  </a:lnTo>
                  <a:lnTo>
                    <a:pt x="2178" y="6064"/>
                  </a:lnTo>
                  <a:lnTo>
                    <a:pt x="2160" y="6051"/>
                  </a:lnTo>
                  <a:lnTo>
                    <a:pt x="2142" y="6039"/>
                  </a:lnTo>
                  <a:lnTo>
                    <a:pt x="2124" y="6024"/>
                  </a:lnTo>
                  <a:lnTo>
                    <a:pt x="2106" y="6009"/>
                  </a:lnTo>
                  <a:lnTo>
                    <a:pt x="2089" y="5992"/>
                  </a:lnTo>
                  <a:lnTo>
                    <a:pt x="2071" y="5974"/>
                  </a:lnTo>
                  <a:lnTo>
                    <a:pt x="2054" y="5954"/>
                  </a:lnTo>
                  <a:lnTo>
                    <a:pt x="2037" y="5933"/>
                  </a:lnTo>
                  <a:lnTo>
                    <a:pt x="2021" y="5910"/>
                  </a:lnTo>
                  <a:lnTo>
                    <a:pt x="2004" y="5885"/>
                  </a:lnTo>
                  <a:lnTo>
                    <a:pt x="1989" y="5859"/>
                  </a:lnTo>
                  <a:lnTo>
                    <a:pt x="1973" y="5831"/>
                  </a:lnTo>
                  <a:lnTo>
                    <a:pt x="1958" y="5801"/>
                  </a:lnTo>
                  <a:lnTo>
                    <a:pt x="1942" y="5769"/>
                  </a:lnTo>
                  <a:close/>
                  <a:moveTo>
                    <a:pt x="1025" y="5744"/>
                  </a:moveTo>
                  <a:lnTo>
                    <a:pt x="1025" y="5744"/>
                  </a:lnTo>
                  <a:lnTo>
                    <a:pt x="1021" y="5707"/>
                  </a:lnTo>
                  <a:lnTo>
                    <a:pt x="1018" y="5671"/>
                  </a:lnTo>
                  <a:lnTo>
                    <a:pt x="1016" y="5636"/>
                  </a:lnTo>
                  <a:lnTo>
                    <a:pt x="1015" y="5602"/>
                  </a:lnTo>
                  <a:lnTo>
                    <a:pt x="1015" y="5570"/>
                  </a:lnTo>
                  <a:lnTo>
                    <a:pt x="1015" y="5539"/>
                  </a:lnTo>
                  <a:lnTo>
                    <a:pt x="1016" y="5508"/>
                  </a:lnTo>
                  <a:lnTo>
                    <a:pt x="1018" y="5480"/>
                  </a:lnTo>
                  <a:lnTo>
                    <a:pt x="1022" y="5452"/>
                  </a:lnTo>
                  <a:lnTo>
                    <a:pt x="1025" y="5425"/>
                  </a:lnTo>
                  <a:lnTo>
                    <a:pt x="1030" y="5400"/>
                  </a:lnTo>
                  <a:lnTo>
                    <a:pt x="1034" y="5375"/>
                  </a:lnTo>
                  <a:lnTo>
                    <a:pt x="1040" y="5351"/>
                  </a:lnTo>
                  <a:lnTo>
                    <a:pt x="1045" y="5329"/>
                  </a:lnTo>
                  <a:lnTo>
                    <a:pt x="1052" y="5307"/>
                  </a:lnTo>
                  <a:lnTo>
                    <a:pt x="1059" y="5286"/>
                  </a:lnTo>
                  <a:lnTo>
                    <a:pt x="1067" y="5267"/>
                  </a:lnTo>
                  <a:lnTo>
                    <a:pt x="1075" y="5248"/>
                  </a:lnTo>
                  <a:lnTo>
                    <a:pt x="1084" y="5230"/>
                  </a:lnTo>
                  <a:lnTo>
                    <a:pt x="1092" y="5213"/>
                  </a:lnTo>
                  <a:lnTo>
                    <a:pt x="1102" y="5196"/>
                  </a:lnTo>
                  <a:lnTo>
                    <a:pt x="1111" y="5181"/>
                  </a:lnTo>
                  <a:lnTo>
                    <a:pt x="1121" y="5166"/>
                  </a:lnTo>
                  <a:lnTo>
                    <a:pt x="1131" y="5153"/>
                  </a:lnTo>
                  <a:lnTo>
                    <a:pt x="1142" y="5139"/>
                  </a:lnTo>
                  <a:lnTo>
                    <a:pt x="1154" y="5127"/>
                  </a:lnTo>
                  <a:lnTo>
                    <a:pt x="1175" y="5104"/>
                  </a:lnTo>
                  <a:lnTo>
                    <a:pt x="1199" y="5084"/>
                  </a:lnTo>
                  <a:lnTo>
                    <a:pt x="1223" y="5067"/>
                  </a:lnTo>
                  <a:lnTo>
                    <a:pt x="1246" y="5052"/>
                  </a:lnTo>
                  <a:lnTo>
                    <a:pt x="1270" y="5039"/>
                  </a:lnTo>
                  <a:lnTo>
                    <a:pt x="1295" y="5029"/>
                  </a:lnTo>
                  <a:lnTo>
                    <a:pt x="1317" y="5020"/>
                  </a:lnTo>
                  <a:lnTo>
                    <a:pt x="1341" y="5013"/>
                  </a:lnTo>
                  <a:lnTo>
                    <a:pt x="1362" y="5007"/>
                  </a:lnTo>
                  <a:lnTo>
                    <a:pt x="1384" y="5003"/>
                  </a:lnTo>
                  <a:lnTo>
                    <a:pt x="1403" y="4999"/>
                  </a:lnTo>
                  <a:lnTo>
                    <a:pt x="1421" y="4997"/>
                  </a:lnTo>
                  <a:lnTo>
                    <a:pt x="1438" y="4996"/>
                  </a:lnTo>
                  <a:lnTo>
                    <a:pt x="1464" y="4995"/>
                  </a:lnTo>
                  <a:lnTo>
                    <a:pt x="1482" y="4996"/>
                  </a:lnTo>
                  <a:lnTo>
                    <a:pt x="1488" y="4996"/>
                  </a:lnTo>
                  <a:lnTo>
                    <a:pt x="1476" y="5005"/>
                  </a:lnTo>
                  <a:lnTo>
                    <a:pt x="1462" y="5016"/>
                  </a:lnTo>
                  <a:lnTo>
                    <a:pt x="1443" y="5033"/>
                  </a:lnTo>
                  <a:lnTo>
                    <a:pt x="1420" y="5055"/>
                  </a:lnTo>
                  <a:lnTo>
                    <a:pt x="1393" y="5083"/>
                  </a:lnTo>
                  <a:lnTo>
                    <a:pt x="1362" y="5117"/>
                  </a:lnTo>
                  <a:lnTo>
                    <a:pt x="1330" y="5157"/>
                  </a:lnTo>
                  <a:lnTo>
                    <a:pt x="1294" y="5204"/>
                  </a:lnTo>
                  <a:lnTo>
                    <a:pt x="1276" y="5230"/>
                  </a:lnTo>
                  <a:lnTo>
                    <a:pt x="1256" y="5258"/>
                  </a:lnTo>
                  <a:lnTo>
                    <a:pt x="1237" y="5287"/>
                  </a:lnTo>
                  <a:lnTo>
                    <a:pt x="1218" y="5319"/>
                  </a:lnTo>
                  <a:lnTo>
                    <a:pt x="1199" y="5351"/>
                  </a:lnTo>
                  <a:lnTo>
                    <a:pt x="1179" y="5388"/>
                  </a:lnTo>
                  <a:lnTo>
                    <a:pt x="1159" y="5425"/>
                  </a:lnTo>
                  <a:lnTo>
                    <a:pt x="1139" y="5464"/>
                  </a:lnTo>
                  <a:lnTo>
                    <a:pt x="1120" y="5505"/>
                  </a:lnTo>
                  <a:lnTo>
                    <a:pt x="1101" y="5549"/>
                  </a:lnTo>
                  <a:lnTo>
                    <a:pt x="1080" y="5594"/>
                  </a:lnTo>
                  <a:lnTo>
                    <a:pt x="1062" y="5641"/>
                  </a:lnTo>
                  <a:lnTo>
                    <a:pt x="1043" y="5691"/>
                  </a:lnTo>
                  <a:lnTo>
                    <a:pt x="1025" y="5744"/>
                  </a:lnTo>
                  <a:close/>
                </a:path>
              </a:pathLst>
            </a:custGeom>
            <a:solidFill>
              <a:srgbClr val="F9B3A7"/>
            </a:solid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>
            <a:hlinkClick r:id="rId3" action="ppaction://hlinksldjump"/>
          </p:cNvPr>
          <p:cNvSpPr/>
          <p:nvPr/>
        </p:nvSpPr>
        <p:spPr>
          <a:xfrm>
            <a:off x="1010661" y="323793"/>
            <a:ext cx="2816797" cy="4973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复习引入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概念再现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649" y="2078910"/>
            <a:ext cx="10530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r>
              <a:rPr lang="zh-CN" altLang="zh-CN" sz="2400" dirty="0" smtClean="0">
                <a:solidFill>
                  <a:schemeClr val="bg1"/>
                </a:solidFill>
              </a:rPr>
              <a:t>）弹簧挂上物体后会伸长，测得一弹簧的长度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x</a:t>
            </a:r>
            <a:r>
              <a:rPr lang="en-US" altLang="zh-CN" sz="2400" dirty="0" smtClean="0">
                <a:solidFill>
                  <a:schemeClr val="bg1"/>
                </a:solidFill>
              </a:rPr>
              <a:t>( 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cm</a:t>
            </a:r>
            <a:r>
              <a:rPr lang="en-US" altLang="zh-CN" sz="2400" dirty="0" smtClean="0">
                <a:solidFill>
                  <a:schemeClr val="bg1"/>
                </a:solidFill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</a:rPr>
              <a:t>与所挂物体的质量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y</a:t>
            </a:r>
            <a:r>
              <a:rPr lang="en-US" altLang="zh-CN" sz="2400" dirty="0" smtClean="0">
                <a:solidFill>
                  <a:schemeClr val="bg1"/>
                </a:solidFill>
              </a:rPr>
              <a:t> (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kg</a:t>
            </a:r>
            <a:r>
              <a:rPr lang="en-US" altLang="zh-CN" sz="2400" dirty="0" smtClean="0">
                <a:solidFill>
                  <a:schemeClr val="bg1"/>
                </a:solidFill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</a:rPr>
              <a:t>有如下关系</a:t>
            </a:r>
            <a:r>
              <a:rPr lang="en-US" altLang="zh-CN" sz="2400" dirty="0" smtClean="0">
                <a:solidFill>
                  <a:schemeClr val="bg1"/>
                </a:solidFill>
              </a:rPr>
              <a:t>:</a:t>
            </a:r>
            <a:endParaRPr lang="zh-CN" altLang="zh-CN" sz="24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370685" y="3203985"/>
          <a:ext cx="6618018" cy="1080071"/>
        </p:xfrm>
        <a:graphic>
          <a:graphicData uri="http://schemas.openxmlformats.org/drawingml/2006/table">
            <a:tbl>
              <a:tblPr/>
              <a:tblGrid>
                <a:gridCol w="1236201"/>
                <a:gridCol w="768831"/>
                <a:gridCol w="768831"/>
                <a:gridCol w="768831"/>
                <a:gridCol w="768831"/>
                <a:gridCol w="768831"/>
                <a:gridCol w="768831"/>
                <a:gridCol w="768831"/>
              </a:tblGrid>
              <a:tr h="55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/kg</a:t>
                      </a:r>
                      <a:endParaRPr lang="en-US" sz="20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 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endParaRPr lang="en-US" sz="20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12.5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13.5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14.5</a:t>
                      </a:r>
                      <a:endParaRPr lang="zh-CN" sz="2400" kern="10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15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20655" y="5139114"/>
            <a:ext cx="4545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</a:rPr>
              <a:t>）变量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</a:rPr>
              <a:t>满足，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|y|=</a:t>
            </a:r>
            <a:r>
              <a:rPr lang="en-US" altLang="zh-CN" sz="2400" dirty="0" smtClean="0">
                <a:solidFill>
                  <a:schemeClr val="bg1"/>
                </a:solidFill>
              </a:rPr>
              <a:t>2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x</a:t>
            </a:r>
            <a:r>
              <a:rPr lang="en-US" altLang="zh-CN" sz="2400" dirty="0" smtClean="0">
                <a:solidFill>
                  <a:schemeClr val="bg1"/>
                </a:solidFill>
              </a:rPr>
              <a:t>;</a:t>
            </a:r>
            <a:endParaRPr lang="zh-CN" altLang="zh-CN" sz="24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7131069" y="4329060"/>
            <a:ext cx="2247968" cy="2258922"/>
            <a:chOff x="7041063" y="4599078"/>
            <a:chExt cx="2247968" cy="2258922"/>
          </a:xfrm>
        </p:grpSpPr>
        <p:pic>
          <p:nvPicPr>
            <p:cNvPr id="3483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85946" y="5139114"/>
            <a:ext cx="211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</a:rPr>
              <a:t>）如图：</a:t>
            </a:r>
            <a:r>
              <a:rPr lang="en-US" altLang="zh-CN" sz="2400" dirty="0" smtClean="0"/>
              <a:t>(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05694" y="5364129"/>
            <a:ext cx="405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70805" y="1313859"/>
            <a:ext cx="724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问题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：（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）（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）（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）中变量</a:t>
            </a:r>
            <a:r>
              <a:rPr lang="en-US" altLang="zh-CN" sz="2400" b="1" i="1" dirty="0" smtClean="0">
                <a:solidFill>
                  <a:srgbClr val="FF0000"/>
                </a:solidFill>
                <a:sym typeface="Wingdings" pitchFamily="2" charset="2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是变量</a:t>
            </a:r>
            <a:r>
              <a:rPr lang="en-US" altLang="zh-CN" sz="2400" b="1" i="1" dirty="0" smtClean="0">
                <a:solidFill>
                  <a:srgbClr val="FF0000"/>
                </a:solidFill>
                <a:sym typeface="Wingdings" pitchFamily="2" charset="2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 pitchFamily="2" charset="2"/>
              </a:rPr>
              <a:t>的函数吗？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709" y="998838"/>
            <a:ext cx="8595573" cy="56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2630769" y="3113979"/>
            <a:ext cx="7515501" cy="12150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675772" y="5364129"/>
            <a:ext cx="7515501" cy="1305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hlinkClick r:id="rId4" action="ppaction://hlinksldjump"/>
          </p:cNvPr>
          <p:cNvSpPr/>
          <p:nvPr/>
        </p:nvSpPr>
        <p:spPr>
          <a:xfrm>
            <a:off x="1010661" y="323793"/>
            <a:ext cx="2816797" cy="4973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复习引入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概念再现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1010661" y="323793"/>
            <a:ext cx="2816797" cy="4973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just" fontAlgn="auto">
              <a:lnSpc>
                <a:spcPct val="120000"/>
              </a:lnSpc>
              <a:defRPr/>
            </a:pP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复习引入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概念再现</a:t>
            </a:r>
          </a:p>
        </p:txBody>
      </p:sp>
      <p:sp>
        <p:nvSpPr>
          <p:cNvPr id="23" name="Text Box 6"/>
          <p:cNvSpPr/>
          <p:nvPr/>
        </p:nvSpPr>
        <p:spPr>
          <a:xfrm>
            <a:off x="470625" y="1133847"/>
            <a:ext cx="11559593" cy="21236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函数定义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    设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在一个变化的过程中有两个变量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，如果对于变量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的每一个值</a:t>
            </a: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400" b="1" dirty="0" smtClean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变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量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都有</a:t>
            </a:r>
            <a:r>
              <a:rPr lang="zh-CN" altLang="en-US" sz="2400" b="1" u="sng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唯一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的值与它相对应，我们就称</a:t>
            </a:r>
            <a:r>
              <a:rPr lang="zh-CN" altLang="en-US" sz="2400" b="1" i="1" dirty="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是</a:t>
            </a:r>
            <a:r>
              <a:rPr lang="zh-CN" altLang="en-US" sz="2400" b="1" i="1" dirty="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的函数</a:t>
            </a: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。其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中，</a:t>
            </a:r>
            <a:r>
              <a:rPr lang="zh-CN" altLang="en-US" sz="2400" b="1" i="1" dirty="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是自变量</a:t>
            </a: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400" b="1" dirty="0" smtClean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 i="1" dirty="0" smtClean="0">
                <a:solidFill>
                  <a:schemeClr val="bg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是因变</a:t>
            </a:r>
            <a:r>
              <a:rPr lang="zh-CN" altLang="en-US" sz="24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量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400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sz="2400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2045730" y="4641243"/>
            <a:ext cx="2584303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2045730" y="4686246"/>
            <a:ext cx="2430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</a:rPr>
              <a:t>函数的表现形式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 flipV="1">
            <a:off x="4745910" y="4056204"/>
            <a:ext cx="1035069" cy="76505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 bwMode="auto">
          <a:xfrm flipV="1">
            <a:off x="4745910" y="4866258"/>
            <a:ext cx="1080072" cy="173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4790913" y="4911261"/>
            <a:ext cx="990066" cy="103506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 bwMode="auto">
          <a:xfrm>
            <a:off x="5870984" y="3786186"/>
            <a:ext cx="1215081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7" name="文本框 3"/>
          <p:cNvSpPr txBox="1">
            <a:spLocks noChangeArrowheads="1"/>
          </p:cNvSpPr>
          <p:nvPr/>
        </p:nvSpPr>
        <p:spPr bwMode="auto">
          <a:xfrm>
            <a:off x="6005994" y="3834027"/>
            <a:ext cx="1260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</a:rPr>
              <a:t>表格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5870984" y="4641243"/>
            <a:ext cx="1125075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39" name="文本框 3"/>
          <p:cNvSpPr txBox="1">
            <a:spLocks noChangeArrowheads="1"/>
          </p:cNvSpPr>
          <p:nvPr/>
        </p:nvSpPr>
        <p:spPr bwMode="auto">
          <a:xfrm>
            <a:off x="5960991" y="4734087"/>
            <a:ext cx="112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</a:rPr>
              <a:t>图像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5915988" y="5631309"/>
            <a:ext cx="1530102" cy="5428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bg2"/>
              </a:solidFill>
            </a:endParaRPr>
          </a:p>
        </p:txBody>
      </p:sp>
      <p:sp>
        <p:nvSpPr>
          <p:cNvPr id="41" name="文本框 3"/>
          <p:cNvSpPr txBox="1">
            <a:spLocks noChangeArrowheads="1"/>
          </p:cNvSpPr>
          <p:nvPr/>
        </p:nvSpPr>
        <p:spPr bwMode="auto">
          <a:xfrm>
            <a:off x="6005994" y="5679150"/>
            <a:ext cx="144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</a:rPr>
              <a:t>表达式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6"/>
          <p:cNvGrpSpPr/>
          <p:nvPr/>
        </p:nvGrpSpPr>
        <p:grpSpPr>
          <a:xfrm>
            <a:off x="4583114" y="1151573"/>
            <a:ext cx="2409825" cy="896937"/>
            <a:chOff x="4873408" y="281415"/>
            <a:chExt cx="2409635" cy="896477"/>
          </a:xfrm>
        </p:grpSpPr>
        <p:sp>
          <p:nvSpPr>
            <p:cNvPr id="8" name="Freeform 145"/>
            <p:cNvSpPr/>
            <p:nvPr/>
          </p:nvSpPr>
          <p:spPr bwMode="auto">
            <a:xfrm rot="935833">
              <a:off x="4988015" y="281415"/>
              <a:ext cx="2215975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3" name="文本框 8"/>
            <p:cNvSpPr txBox="1"/>
            <p:nvPr/>
          </p:nvSpPr>
          <p:spPr>
            <a:xfrm>
              <a:off x="4873408" y="375935"/>
              <a:ext cx="240963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accent5"/>
                  </a:solidFill>
                  <a:latin typeface="汉仪喵魂体W"/>
                  <a:ea typeface="汉仪喵魂体W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75050" y="3125467"/>
            <a:ext cx="5311140" cy="1126169"/>
            <a:chOff x="5630" y="4465"/>
            <a:chExt cx="8364" cy="1774"/>
          </a:xfrm>
        </p:grpSpPr>
        <p:sp>
          <p:nvSpPr>
            <p:cNvPr id="15" name="椭圆 14"/>
            <p:cNvSpPr/>
            <p:nvPr>
              <p:custDataLst>
                <p:tags r:id="rId1"/>
              </p:custDataLst>
            </p:nvPr>
          </p:nvSpPr>
          <p:spPr>
            <a:xfrm>
              <a:off x="5630" y="4578"/>
              <a:ext cx="1643" cy="16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E38F9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5770" y="4720"/>
              <a:ext cx="1363" cy="1360"/>
            </a:xfrm>
            <a:prstGeom prst="ellipse">
              <a:avLst/>
            </a:prstGeom>
            <a:solidFill>
              <a:srgbClr val="E38F9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ea"/>
                </a:rPr>
                <a:t>2</a:t>
              </a: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cxnSp>
          <p:nvCxnSpPr>
            <p:cNvPr id="3076" name="直接连接符 16"/>
            <p:cNvCxnSpPr>
              <a:stCxn id="15" idx="6"/>
            </p:cNvCxnSpPr>
            <p:nvPr>
              <p:custDataLst>
                <p:tags r:id="rId3"/>
              </p:custDataLst>
            </p:nvPr>
          </p:nvCxnSpPr>
          <p:spPr>
            <a:xfrm>
              <a:off x="7273" y="5400"/>
              <a:ext cx="6297" cy="0"/>
            </a:xfrm>
            <a:prstGeom prst="line">
              <a:avLst/>
            </a:prstGeom>
            <a:ln w="28575" cap="flat" cmpd="sng">
              <a:solidFill>
                <a:srgbClr val="E38F90"/>
              </a:solidFill>
              <a:prstDash val="solid"/>
              <a:headEnd type="none" w="med" len="med"/>
              <a:tailEnd type="oval" w="lg" len="lg"/>
            </a:ln>
          </p:spPr>
        </p:cxnSp>
        <p:sp>
          <p:nvSpPr>
            <p:cNvPr id="17" name="矩形 16"/>
            <p:cNvSpPr/>
            <p:nvPr/>
          </p:nvSpPr>
          <p:spPr>
            <a:xfrm>
              <a:off x="7680" y="4465"/>
              <a:ext cx="6314" cy="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fontAlgn="auto">
                <a:lnSpc>
                  <a:spcPct val="120000"/>
                </a:lnSpc>
                <a:defRPr/>
              </a:pP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知识</a:t>
              </a:r>
              <a:r>
                <a:rPr lang="zh-CN" altLang="en-US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梳理    </a:t>
              </a:r>
              <a:r>
                <a:rPr lang="zh-CN" altLang="zh-CN" sz="2800" b="1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rPr>
                <a:t>构建导图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endParaRPr>
            </a:p>
          </p:txBody>
        </p:sp>
      </p:grp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1303" y="6084177"/>
            <a:ext cx="1333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16704" y="1359108"/>
            <a:ext cx="383540" cy="897255"/>
            <a:chOff x="9512195" y="-100532"/>
            <a:chExt cx="471594" cy="1103833"/>
          </a:xfrm>
        </p:grpSpPr>
        <p:sp>
          <p:nvSpPr>
            <p:cNvPr id="18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9512195" y="-100532"/>
              <a:ext cx="209549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10661" y="1043841"/>
            <a:ext cx="89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你能根据图像求出此一次函数的表达式吗？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grpSp>
        <p:nvGrpSpPr>
          <p:cNvPr id="27654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27655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658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1145670" y="2168916"/>
            <a:ext cx="2247968" cy="2250150"/>
            <a:chOff x="7041063" y="4599078"/>
            <a:chExt cx="2247968" cy="2258922"/>
          </a:xfrm>
        </p:grpSpPr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70865" y="1718886"/>
            <a:ext cx="7290486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解：设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y</a:t>
            </a:r>
            <a:r>
              <a:rPr lang="en-US" altLang="zh-CN" sz="2400" dirty="0" smtClean="0">
                <a:solidFill>
                  <a:schemeClr val="bg1"/>
                </a:solidFill>
              </a:rPr>
              <a:t>=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kx</a:t>
            </a:r>
            <a:r>
              <a:rPr lang="en-US" altLang="zh-CN" sz="2400" dirty="0" smtClean="0">
                <a:solidFill>
                  <a:schemeClr val="bg1"/>
                </a:solidFill>
              </a:rPr>
              <a:t>+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b,</a:t>
            </a: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k</a:t>
            </a:r>
            <a:r>
              <a:rPr lang="en-US" altLang="zh-CN" sz="2400" dirty="0" smtClean="0">
                <a:solidFill>
                  <a:schemeClr val="bg1"/>
                </a:solidFill>
              </a:rPr>
              <a:t> ≠ 0</a:t>
            </a:r>
            <a:r>
              <a:rPr lang="zh-CN" altLang="en-US" sz="2400" dirty="0" smtClean="0">
                <a:solidFill>
                  <a:schemeClr val="bg1"/>
                </a:solidFill>
              </a:rPr>
              <a:t>）将（</a:t>
            </a:r>
            <a:r>
              <a:rPr lang="en-US" altLang="zh-CN" sz="2400" dirty="0" smtClean="0">
                <a:solidFill>
                  <a:schemeClr val="bg1"/>
                </a:solidFill>
              </a:rPr>
              <a:t>0,4</a:t>
            </a:r>
            <a:r>
              <a:rPr lang="zh-CN" altLang="en-US" sz="2400" dirty="0" smtClean="0">
                <a:solidFill>
                  <a:schemeClr val="bg1"/>
                </a:solidFill>
              </a:rPr>
              <a:t>），（</a:t>
            </a:r>
            <a:r>
              <a:rPr lang="en-US" altLang="zh-CN" sz="2400" dirty="0" smtClean="0">
                <a:solidFill>
                  <a:schemeClr val="bg1"/>
                </a:solidFill>
              </a:rPr>
              <a:t>2,0</a:t>
            </a:r>
            <a:r>
              <a:rPr lang="zh-CN" altLang="en-US" sz="2400" dirty="0" smtClean="0">
                <a:solidFill>
                  <a:schemeClr val="bg1"/>
                </a:solidFill>
              </a:rPr>
              <a:t>）代入得：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4610901" y="2573943"/>
          <a:ext cx="1832357" cy="2475165"/>
        </p:xfrm>
        <a:graphic>
          <a:graphicData uri="http://schemas.openxmlformats.org/presentationml/2006/ole">
            <p:oleObj spid="_x0000_s77825" name="Equation" r:id="rId6" imgW="863280" imgH="116820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900787" y="5679150"/>
            <a:ext cx="59853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求解函数表达式的基本方法：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待定系数法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5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12"/>
          <p:cNvSpPr txBox="1"/>
          <p:nvPr/>
        </p:nvSpPr>
        <p:spPr>
          <a:xfrm>
            <a:off x="1145670" y="908832"/>
            <a:ext cx="1055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一次函数的定义：</a:t>
            </a:r>
          </a:p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    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般地，形如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zh-CN" altLang="en-US" sz="24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、</a:t>
            </a:r>
            <a:r>
              <a:rPr lang="zh-CN" altLang="en-US" sz="24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是常数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的函数，叫做一次函数．</a:t>
            </a:r>
          </a:p>
        </p:txBody>
      </p:sp>
      <p:sp>
        <p:nvSpPr>
          <p:cNvPr id="26" name="文本框 12"/>
          <p:cNvSpPr txBox="1"/>
          <p:nvPr/>
        </p:nvSpPr>
        <p:spPr>
          <a:xfrm>
            <a:off x="2225743" y="2213919"/>
            <a:ext cx="828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lvl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特别的，当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=0,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kx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zh-CN" altLang="en-US" sz="2400" b="1" i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是常数</a:t>
            </a:r>
            <a:r>
              <a:rPr lang="en-US" altLang="zh-CN" sz="24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,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≠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0）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,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叫做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华文楷体" panose="02010600040101010101" charset="-122"/>
              </a:rPr>
              <a:t>次函数．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0703" y="4194051"/>
            <a:ext cx="8910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chemeClr val="bg2"/>
                </a:solidFill>
              </a:rPr>
              <a:t>设函数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y</a:t>
            </a:r>
            <a:r>
              <a:rPr lang="zh-CN" altLang="zh-CN" sz="2400" dirty="0" smtClean="0">
                <a:solidFill>
                  <a:schemeClr val="bg2"/>
                </a:solidFill>
              </a:rPr>
              <a:t>＝</a:t>
            </a:r>
            <a:r>
              <a:rPr lang="en-US" altLang="zh-CN" sz="2400" dirty="0" smtClean="0">
                <a:solidFill>
                  <a:schemeClr val="bg2"/>
                </a:solidFill>
              </a:rPr>
              <a:t>(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m</a:t>
            </a:r>
            <a:r>
              <a:rPr lang="zh-CN" altLang="zh-CN" sz="2400" dirty="0" smtClean="0">
                <a:solidFill>
                  <a:schemeClr val="bg2"/>
                </a:solidFill>
              </a:rPr>
              <a:t>－</a:t>
            </a:r>
            <a:r>
              <a:rPr lang="en-US" altLang="zh-CN" sz="2400" dirty="0" smtClean="0">
                <a:solidFill>
                  <a:schemeClr val="bg2"/>
                </a:solidFill>
              </a:rPr>
              <a:t>2)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x</a:t>
            </a:r>
            <a:r>
              <a:rPr lang="en-US" altLang="zh-CN" sz="2400" baseline="30000" dirty="0" smtClean="0">
                <a:solidFill>
                  <a:schemeClr val="bg2"/>
                </a:solidFill>
              </a:rPr>
              <a:t>3</a:t>
            </a:r>
            <a:r>
              <a:rPr lang="zh-CN" altLang="zh-CN" sz="2400" baseline="30000" dirty="0" smtClean="0">
                <a:solidFill>
                  <a:schemeClr val="bg2"/>
                </a:solidFill>
              </a:rPr>
              <a:t> －</a:t>
            </a:r>
            <a:r>
              <a:rPr lang="en-US" altLang="zh-CN" sz="2400" baseline="30000" dirty="0" smtClean="0">
                <a:solidFill>
                  <a:schemeClr val="bg2"/>
                </a:solidFill>
              </a:rPr>
              <a:t>|</a:t>
            </a:r>
            <a:r>
              <a:rPr lang="en-US" altLang="zh-CN" sz="2400" i="1" baseline="30000" dirty="0" smtClean="0">
                <a:solidFill>
                  <a:schemeClr val="bg2"/>
                </a:solidFill>
              </a:rPr>
              <a:t>m</a:t>
            </a:r>
            <a:r>
              <a:rPr lang="en-US" altLang="zh-CN" sz="2400" baseline="30000" dirty="0" smtClean="0">
                <a:solidFill>
                  <a:schemeClr val="bg2"/>
                </a:solidFill>
              </a:rPr>
              <a:t>|</a:t>
            </a:r>
            <a:r>
              <a:rPr lang="zh-CN" altLang="zh-CN" sz="2400" baseline="30000" dirty="0" smtClean="0">
                <a:solidFill>
                  <a:schemeClr val="bg2"/>
                </a:solidFill>
              </a:rPr>
              <a:t> </a:t>
            </a:r>
            <a:r>
              <a:rPr lang="zh-CN" altLang="zh-CN" sz="2400" dirty="0" smtClean="0">
                <a:solidFill>
                  <a:schemeClr val="bg2"/>
                </a:solidFill>
              </a:rPr>
              <a:t>＋</a:t>
            </a:r>
            <a:r>
              <a:rPr lang="en-US" altLang="zh-CN" sz="2400" dirty="0" smtClean="0">
                <a:solidFill>
                  <a:schemeClr val="bg2"/>
                </a:solidFill>
              </a:rPr>
              <a:t>5</a:t>
            </a:r>
            <a:r>
              <a:rPr lang="zh-CN" altLang="zh-CN" sz="2400" dirty="0" smtClean="0">
                <a:solidFill>
                  <a:schemeClr val="bg2"/>
                </a:solidFill>
              </a:rPr>
              <a:t>，当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m</a:t>
            </a:r>
            <a:r>
              <a:rPr lang="en-US" altLang="zh-CN" sz="2400" dirty="0" smtClean="0">
                <a:solidFill>
                  <a:schemeClr val="bg2"/>
                </a:solidFill>
              </a:rPr>
              <a:t>= </a:t>
            </a:r>
            <a:r>
              <a:rPr lang="en-US" altLang="zh-CN" sz="2400" u="sng" dirty="0" smtClean="0">
                <a:solidFill>
                  <a:schemeClr val="bg2"/>
                </a:solidFill>
              </a:rPr>
              <a:t>         </a:t>
            </a:r>
            <a:r>
              <a:rPr lang="zh-CN" altLang="zh-CN" sz="2400" dirty="0" smtClean="0">
                <a:solidFill>
                  <a:schemeClr val="bg2"/>
                </a:solidFill>
              </a:rPr>
              <a:t>时，它是一次函数</a:t>
            </a:r>
            <a:r>
              <a:rPr lang="en-US" altLang="zh-CN" sz="2400" dirty="0" smtClean="0">
                <a:solidFill>
                  <a:schemeClr val="bg2"/>
                </a:solidFill>
              </a:rPr>
              <a:t>.</a:t>
            </a:r>
            <a:endParaRPr lang="zh-CN" altLang="zh-CN" sz="2400" dirty="0" smtClean="0">
              <a:solidFill>
                <a:schemeClr val="bg2"/>
              </a:solidFill>
            </a:endParaRPr>
          </a:p>
          <a:p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695640" y="3654015"/>
            <a:ext cx="1798955" cy="573405"/>
            <a:chOff x="2355" y="1772"/>
            <a:chExt cx="2833" cy="903"/>
          </a:xfrm>
        </p:grpSpPr>
        <p:sp>
          <p:nvSpPr>
            <p:cNvPr id="29" name="文本框 16"/>
            <p:cNvSpPr txBox="1"/>
            <p:nvPr/>
          </p:nvSpPr>
          <p:spPr>
            <a:xfrm>
              <a:off x="2993" y="1772"/>
              <a:ext cx="2195" cy="872"/>
            </a:xfrm>
            <a:prstGeom prst="rect">
              <a:avLst/>
            </a:prstGeom>
            <a:noFill/>
            <a:ln w="28575" cmpd="thickThin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dirty="0" smtClean="0">
                  <a:solidFill>
                    <a:sysClr val="windowText" lastClr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悟一悟：</a:t>
              </a:r>
              <a:endParaRPr lang="zh-CN" altLang="en-US" sz="240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卫星接收器"/>
            <p:cNvSpPr/>
            <p:nvPr/>
          </p:nvSpPr>
          <p:spPr bwMode="auto">
            <a:xfrm>
              <a:off x="2355" y="1843"/>
              <a:ext cx="753" cy="832"/>
            </a:xfrm>
            <a:custGeom>
              <a:avLst/>
              <a:gdLst>
                <a:gd name="T0" fmla="*/ 1478682 w 5929"/>
                <a:gd name="T1" fmla="*/ 292493 h 6526"/>
                <a:gd name="T2" fmla="*/ 1443934 w 5929"/>
                <a:gd name="T3" fmla="*/ 257756 h 6526"/>
                <a:gd name="T4" fmla="*/ 395074 w 5929"/>
                <a:gd name="T5" fmla="*/ 34445 h 6526"/>
                <a:gd name="T6" fmla="*/ 274187 w 5929"/>
                <a:gd name="T7" fmla="*/ 203169 h 6526"/>
                <a:gd name="T8" fmla="*/ 195931 w 5929"/>
                <a:gd name="T9" fmla="*/ 389115 h 6526"/>
                <a:gd name="T10" fmla="*/ 160307 w 5929"/>
                <a:gd name="T11" fmla="*/ 585570 h 6526"/>
                <a:gd name="T12" fmla="*/ 167315 w 5929"/>
                <a:gd name="T13" fmla="*/ 784068 h 6526"/>
                <a:gd name="T14" fmla="*/ 217247 w 5929"/>
                <a:gd name="T15" fmla="*/ 977896 h 6526"/>
                <a:gd name="T16" fmla="*/ 309811 w 5929"/>
                <a:gd name="T17" fmla="*/ 1158880 h 6526"/>
                <a:gd name="T18" fmla="*/ 427778 w 5929"/>
                <a:gd name="T19" fmla="*/ 1303667 h 6526"/>
                <a:gd name="T20" fmla="*/ 591882 w 5929"/>
                <a:gd name="T21" fmla="*/ 1434150 h 6526"/>
                <a:gd name="T22" fmla="*/ 774673 w 5929"/>
                <a:gd name="T23" fmla="*/ 1521723 h 6526"/>
                <a:gd name="T24" fmla="*/ 969436 w 5929"/>
                <a:gd name="T25" fmla="*/ 1566677 h 6526"/>
                <a:gd name="T26" fmla="*/ 1167995 w 5929"/>
                <a:gd name="T27" fmla="*/ 1569012 h 6526"/>
                <a:gd name="T28" fmla="*/ 1363342 w 5929"/>
                <a:gd name="T29" fmla="*/ 1528729 h 6526"/>
                <a:gd name="T30" fmla="*/ 1548178 w 5929"/>
                <a:gd name="T31" fmla="*/ 1445827 h 6526"/>
                <a:gd name="T32" fmla="*/ 1714617 w 5929"/>
                <a:gd name="T33" fmla="*/ 1320014 h 6526"/>
                <a:gd name="T34" fmla="*/ 284991 w 5929"/>
                <a:gd name="T35" fmla="*/ 957754 h 6526"/>
                <a:gd name="T36" fmla="*/ 228635 w 5929"/>
                <a:gd name="T37" fmla="*/ 742033 h 6526"/>
                <a:gd name="T38" fmla="*/ 228051 w 5929"/>
                <a:gd name="T39" fmla="*/ 552292 h 6526"/>
                <a:gd name="T40" fmla="*/ 264843 w 5929"/>
                <a:gd name="T41" fmla="*/ 392326 h 6526"/>
                <a:gd name="T42" fmla="*/ 320323 w 5929"/>
                <a:gd name="T43" fmla="*/ 266221 h 6526"/>
                <a:gd name="T44" fmla="*/ 405002 w 5929"/>
                <a:gd name="T45" fmla="*/ 140992 h 6526"/>
                <a:gd name="T46" fmla="*/ 467782 w 5929"/>
                <a:gd name="T47" fmla="*/ 237030 h 6526"/>
                <a:gd name="T48" fmla="*/ 387190 w 5929"/>
                <a:gd name="T49" fmla="*/ 363719 h 6526"/>
                <a:gd name="T50" fmla="*/ 338427 w 5929"/>
                <a:gd name="T51" fmla="*/ 486029 h 6526"/>
                <a:gd name="T52" fmla="*/ 305723 w 5929"/>
                <a:gd name="T53" fmla="*/ 643076 h 6526"/>
                <a:gd name="T54" fmla="*/ 301635 w 5929"/>
                <a:gd name="T55" fmla="*/ 834569 h 6526"/>
                <a:gd name="T56" fmla="*/ 339887 w 5929"/>
                <a:gd name="T57" fmla="*/ 1060215 h 6526"/>
                <a:gd name="T58" fmla="*/ 566186 w 5929"/>
                <a:gd name="T59" fmla="*/ 1663591 h 6526"/>
                <a:gd name="T60" fmla="*/ 553922 w 5929"/>
                <a:gd name="T61" fmla="*/ 1538946 h 6526"/>
                <a:gd name="T62" fmla="*/ 519466 w 5929"/>
                <a:gd name="T63" fmla="*/ 1472099 h 6526"/>
                <a:gd name="T64" fmla="*/ 482966 w 5929"/>
                <a:gd name="T65" fmla="*/ 1447870 h 6526"/>
                <a:gd name="T66" fmla="*/ 430406 w 5929"/>
                <a:gd name="T67" fmla="*/ 1436778 h 6526"/>
                <a:gd name="T68" fmla="*/ 375802 w 5929"/>
                <a:gd name="T69" fmla="*/ 1439989 h 6526"/>
                <a:gd name="T70" fmla="*/ 330251 w 5929"/>
                <a:gd name="T71" fmla="*/ 1457503 h 6526"/>
                <a:gd name="T72" fmla="*/ 294919 w 5929"/>
                <a:gd name="T73" fmla="*/ 1494576 h 6526"/>
                <a:gd name="T74" fmla="*/ 270683 w 5929"/>
                <a:gd name="T75" fmla="*/ 1579229 h 6526"/>
                <a:gd name="T76" fmla="*/ 256083 w 5929"/>
                <a:gd name="T77" fmla="*/ 1702123 h 6526"/>
                <a:gd name="T78" fmla="*/ 212283 w 5929"/>
                <a:gd name="T79" fmla="*/ 1758462 h 6526"/>
                <a:gd name="T80" fmla="*/ 163811 w 5929"/>
                <a:gd name="T81" fmla="*/ 1784150 h 6526"/>
                <a:gd name="T82" fmla="*/ 70956 w 5929"/>
                <a:gd name="T83" fmla="*/ 1795826 h 6526"/>
                <a:gd name="T84" fmla="*/ 27448 w 5929"/>
                <a:gd name="T85" fmla="*/ 1814216 h 6526"/>
                <a:gd name="T86" fmla="*/ 5840 w 5929"/>
                <a:gd name="T87" fmla="*/ 1856251 h 6526"/>
                <a:gd name="T88" fmla="*/ 831905 w 5929"/>
                <a:gd name="T89" fmla="*/ 1895367 h 6526"/>
                <a:gd name="T90" fmla="*/ 818765 w 5929"/>
                <a:gd name="T91" fmla="*/ 1833190 h 6526"/>
                <a:gd name="T92" fmla="*/ 790733 w 5929"/>
                <a:gd name="T93" fmla="*/ 1804291 h 6526"/>
                <a:gd name="T94" fmla="*/ 711601 w 5929"/>
                <a:gd name="T95" fmla="*/ 1791739 h 6526"/>
                <a:gd name="T96" fmla="*/ 646485 w 5929"/>
                <a:gd name="T97" fmla="*/ 1775976 h 6526"/>
                <a:gd name="T98" fmla="*/ 599766 w 5929"/>
                <a:gd name="T99" fmla="*/ 1738028 h 6526"/>
                <a:gd name="T100" fmla="*/ 299299 w 5929"/>
                <a:gd name="T101" fmla="*/ 1676727 h 6526"/>
                <a:gd name="T102" fmla="*/ 297255 w 5929"/>
                <a:gd name="T103" fmla="*/ 1599663 h 6526"/>
                <a:gd name="T104" fmla="*/ 311563 w 5929"/>
                <a:gd name="T105" fmla="*/ 1537486 h 6526"/>
                <a:gd name="T106" fmla="*/ 336967 w 5929"/>
                <a:gd name="T107" fmla="*/ 1496619 h 6526"/>
                <a:gd name="T108" fmla="*/ 397702 w 5929"/>
                <a:gd name="T109" fmla="*/ 1461590 h 6526"/>
                <a:gd name="T110" fmla="*/ 430990 w 5929"/>
                <a:gd name="T111" fmla="*/ 1461006 h 6526"/>
                <a:gd name="T112" fmla="*/ 366751 w 5929"/>
                <a:gd name="T113" fmla="*/ 1534859 h 6526"/>
                <a:gd name="T114" fmla="*/ 315359 w 5929"/>
                <a:gd name="T115" fmla="*/ 1632941 h 65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29" h="6526">
                  <a:moveTo>
                    <a:pt x="5068" y="3604"/>
                  </a:moveTo>
                  <a:lnTo>
                    <a:pt x="5081" y="1083"/>
                  </a:lnTo>
                  <a:lnTo>
                    <a:pt x="5080" y="1071"/>
                  </a:lnTo>
                  <a:lnTo>
                    <a:pt x="5079" y="1061"/>
                  </a:lnTo>
                  <a:lnTo>
                    <a:pt x="5075" y="1041"/>
                  </a:lnTo>
                  <a:lnTo>
                    <a:pt x="5071" y="1022"/>
                  </a:lnTo>
                  <a:lnTo>
                    <a:pt x="5064" y="1002"/>
                  </a:lnTo>
                  <a:lnTo>
                    <a:pt x="5056" y="986"/>
                  </a:lnTo>
                  <a:lnTo>
                    <a:pt x="5047" y="969"/>
                  </a:lnTo>
                  <a:lnTo>
                    <a:pt x="5036" y="953"/>
                  </a:lnTo>
                  <a:lnTo>
                    <a:pt x="5024" y="937"/>
                  </a:lnTo>
                  <a:lnTo>
                    <a:pt x="5010" y="923"/>
                  </a:lnTo>
                  <a:lnTo>
                    <a:pt x="4995" y="911"/>
                  </a:lnTo>
                  <a:lnTo>
                    <a:pt x="4980" y="901"/>
                  </a:lnTo>
                  <a:lnTo>
                    <a:pt x="4963" y="891"/>
                  </a:lnTo>
                  <a:lnTo>
                    <a:pt x="4945" y="883"/>
                  </a:lnTo>
                  <a:lnTo>
                    <a:pt x="4925" y="876"/>
                  </a:lnTo>
                  <a:lnTo>
                    <a:pt x="4906" y="872"/>
                  </a:lnTo>
                  <a:lnTo>
                    <a:pt x="4887" y="869"/>
                  </a:lnTo>
                  <a:lnTo>
                    <a:pt x="4866" y="868"/>
                  </a:lnTo>
                  <a:lnTo>
                    <a:pt x="2333" y="868"/>
                  </a:lnTo>
                  <a:lnTo>
                    <a:pt x="1465" y="0"/>
                  </a:lnTo>
                  <a:lnTo>
                    <a:pt x="1409" y="58"/>
                  </a:lnTo>
                  <a:lnTo>
                    <a:pt x="1353" y="118"/>
                  </a:lnTo>
                  <a:lnTo>
                    <a:pt x="1300" y="179"/>
                  </a:lnTo>
                  <a:lnTo>
                    <a:pt x="1249" y="240"/>
                  </a:lnTo>
                  <a:lnTo>
                    <a:pt x="1199" y="302"/>
                  </a:lnTo>
                  <a:lnTo>
                    <a:pt x="1152" y="366"/>
                  </a:lnTo>
                  <a:lnTo>
                    <a:pt x="1105" y="430"/>
                  </a:lnTo>
                  <a:lnTo>
                    <a:pt x="1061" y="495"/>
                  </a:lnTo>
                  <a:lnTo>
                    <a:pt x="1018" y="561"/>
                  </a:lnTo>
                  <a:lnTo>
                    <a:pt x="978" y="628"/>
                  </a:lnTo>
                  <a:lnTo>
                    <a:pt x="939" y="696"/>
                  </a:lnTo>
                  <a:lnTo>
                    <a:pt x="902" y="764"/>
                  </a:lnTo>
                  <a:lnTo>
                    <a:pt x="867" y="833"/>
                  </a:lnTo>
                  <a:lnTo>
                    <a:pt x="833" y="903"/>
                  </a:lnTo>
                  <a:lnTo>
                    <a:pt x="802" y="973"/>
                  </a:lnTo>
                  <a:lnTo>
                    <a:pt x="772" y="1044"/>
                  </a:lnTo>
                  <a:lnTo>
                    <a:pt x="744" y="1116"/>
                  </a:lnTo>
                  <a:lnTo>
                    <a:pt x="718" y="1188"/>
                  </a:lnTo>
                  <a:lnTo>
                    <a:pt x="693" y="1261"/>
                  </a:lnTo>
                  <a:lnTo>
                    <a:pt x="671" y="1333"/>
                  </a:lnTo>
                  <a:lnTo>
                    <a:pt x="651" y="1406"/>
                  </a:lnTo>
                  <a:lnTo>
                    <a:pt x="631" y="1481"/>
                  </a:lnTo>
                  <a:lnTo>
                    <a:pt x="614" y="1555"/>
                  </a:lnTo>
                  <a:lnTo>
                    <a:pt x="599" y="1630"/>
                  </a:lnTo>
                  <a:lnTo>
                    <a:pt x="585" y="1704"/>
                  </a:lnTo>
                  <a:lnTo>
                    <a:pt x="573" y="1779"/>
                  </a:lnTo>
                  <a:lnTo>
                    <a:pt x="564" y="1854"/>
                  </a:lnTo>
                  <a:lnTo>
                    <a:pt x="555" y="1930"/>
                  </a:lnTo>
                  <a:lnTo>
                    <a:pt x="549" y="2006"/>
                  </a:lnTo>
                  <a:lnTo>
                    <a:pt x="545" y="2081"/>
                  </a:lnTo>
                  <a:lnTo>
                    <a:pt x="541" y="2157"/>
                  </a:lnTo>
                  <a:lnTo>
                    <a:pt x="541" y="2232"/>
                  </a:lnTo>
                  <a:lnTo>
                    <a:pt x="541" y="2308"/>
                  </a:lnTo>
                  <a:lnTo>
                    <a:pt x="545" y="2384"/>
                  </a:lnTo>
                  <a:lnTo>
                    <a:pt x="549" y="2459"/>
                  </a:lnTo>
                  <a:lnTo>
                    <a:pt x="555" y="2535"/>
                  </a:lnTo>
                  <a:lnTo>
                    <a:pt x="564" y="2610"/>
                  </a:lnTo>
                  <a:lnTo>
                    <a:pt x="573" y="2686"/>
                  </a:lnTo>
                  <a:lnTo>
                    <a:pt x="585" y="2761"/>
                  </a:lnTo>
                  <a:lnTo>
                    <a:pt x="599" y="2835"/>
                  </a:lnTo>
                  <a:lnTo>
                    <a:pt x="614" y="2910"/>
                  </a:lnTo>
                  <a:lnTo>
                    <a:pt x="631" y="2984"/>
                  </a:lnTo>
                  <a:lnTo>
                    <a:pt x="651" y="3058"/>
                  </a:lnTo>
                  <a:lnTo>
                    <a:pt x="671" y="3132"/>
                  </a:lnTo>
                  <a:lnTo>
                    <a:pt x="693" y="3204"/>
                  </a:lnTo>
                  <a:lnTo>
                    <a:pt x="718" y="3277"/>
                  </a:lnTo>
                  <a:lnTo>
                    <a:pt x="744" y="3350"/>
                  </a:lnTo>
                  <a:lnTo>
                    <a:pt x="772" y="3421"/>
                  </a:lnTo>
                  <a:lnTo>
                    <a:pt x="802" y="3492"/>
                  </a:lnTo>
                  <a:lnTo>
                    <a:pt x="833" y="3562"/>
                  </a:lnTo>
                  <a:lnTo>
                    <a:pt x="867" y="3632"/>
                  </a:lnTo>
                  <a:lnTo>
                    <a:pt x="902" y="3701"/>
                  </a:lnTo>
                  <a:lnTo>
                    <a:pt x="939" y="3769"/>
                  </a:lnTo>
                  <a:lnTo>
                    <a:pt x="978" y="3837"/>
                  </a:lnTo>
                  <a:lnTo>
                    <a:pt x="1018" y="3904"/>
                  </a:lnTo>
                  <a:lnTo>
                    <a:pt x="1061" y="3970"/>
                  </a:lnTo>
                  <a:lnTo>
                    <a:pt x="1105" y="4036"/>
                  </a:lnTo>
                  <a:lnTo>
                    <a:pt x="1152" y="4100"/>
                  </a:lnTo>
                  <a:lnTo>
                    <a:pt x="1199" y="4163"/>
                  </a:lnTo>
                  <a:lnTo>
                    <a:pt x="1249" y="4225"/>
                  </a:lnTo>
                  <a:lnTo>
                    <a:pt x="1300" y="4287"/>
                  </a:lnTo>
                  <a:lnTo>
                    <a:pt x="1353" y="4347"/>
                  </a:lnTo>
                  <a:lnTo>
                    <a:pt x="1409" y="4407"/>
                  </a:lnTo>
                  <a:lnTo>
                    <a:pt x="1465" y="4466"/>
                  </a:lnTo>
                  <a:lnTo>
                    <a:pt x="1524" y="4522"/>
                  </a:lnTo>
                  <a:lnTo>
                    <a:pt x="1584" y="4577"/>
                  </a:lnTo>
                  <a:lnTo>
                    <a:pt x="1643" y="4630"/>
                  </a:lnTo>
                  <a:lnTo>
                    <a:pt x="1705" y="4682"/>
                  </a:lnTo>
                  <a:lnTo>
                    <a:pt x="1768" y="4732"/>
                  </a:lnTo>
                  <a:lnTo>
                    <a:pt x="1831" y="4779"/>
                  </a:lnTo>
                  <a:lnTo>
                    <a:pt x="1895" y="4826"/>
                  </a:lnTo>
                  <a:lnTo>
                    <a:pt x="1960" y="4870"/>
                  </a:lnTo>
                  <a:lnTo>
                    <a:pt x="2027" y="4913"/>
                  </a:lnTo>
                  <a:lnTo>
                    <a:pt x="2094" y="4953"/>
                  </a:lnTo>
                  <a:lnTo>
                    <a:pt x="2161" y="4991"/>
                  </a:lnTo>
                  <a:lnTo>
                    <a:pt x="2230" y="5029"/>
                  </a:lnTo>
                  <a:lnTo>
                    <a:pt x="2299" y="5064"/>
                  </a:lnTo>
                  <a:lnTo>
                    <a:pt x="2369" y="5098"/>
                  </a:lnTo>
                  <a:lnTo>
                    <a:pt x="2439" y="5129"/>
                  </a:lnTo>
                  <a:lnTo>
                    <a:pt x="2510" y="5159"/>
                  </a:lnTo>
                  <a:lnTo>
                    <a:pt x="2581" y="5187"/>
                  </a:lnTo>
                  <a:lnTo>
                    <a:pt x="2653" y="5213"/>
                  </a:lnTo>
                  <a:lnTo>
                    <a:pt x="2725" y="5237"/>
                  </a:lnTo>
                  <a:lnTo>
                    <a:pt x="2799" y="5260"/>
                  </a:lnTo>
                  <a:lnTo>
                    <a:pt x="2872" y="5280"/>
                  </a:lnTo>
                  <a:lnTo>
                    <a:pt x="2947" y="5300"/>
                  </a:lnTo>
                  <a:lnTo>
                    <a:pt x="3020" y="5316"/>
                  </a:lnTo>
                  <a:lnTo>
                    <a:pt x="3094" y="5332"/>
                  </a:lnTo>
                  <a:lnTo>
                    <a:pt x="3170" y="5346"/>
                  </a:lnTo>
                  <a:lnTo>
                    <a:pt x="3244" y="5357"/>
                  </a:lnTo>
                  <a:lnTo>
                    <a:pt x="3320" y="5367"/>
                  </a:lnTo>
                  <a:lnTo>
                    <a:pt x="3396" y="5375"/>
                  </a:lnTo>
                  <a:lnTo>
                    <a:pt x="3471" y="5382"/>
                  </a:lnTo>
                  <a:lnTo>
                    <a:pt x="3547" y="5386"/>
                  </a:lnTo>
                  <a:lnTo>
                    <a:pt x="3622" y="5389"/>
                  </a:lnTo>
                  <a:lnTo>
                    <a:pt x="3698" y="5390"/>
                  </a:lnTo>
                  <a:lnTo>
                    <a:pt x="3773" y="5389"/>
                  </a:lnTo>
                  <a:lnTo>
                    <a:pt x="3849" y="5386"/>
                  </a:lnTo>
                  <a:lnTo>
                    <a:pt x="3925" y="5382"/>
                  </a:lnTo>
                  <a:lnTo>
                    <a:pt x="4000" y="5375"/>
                  </a:lnTo>
                  <a:lnTo>
                    <a:pt x="4076" y="5367"/>
                  </a:lnTo>
                  <a:lnTo>
                    <a:pt x="4151" y="5357"/>
                  </a:lnTo>
                  <a:lnTo>
                    <a:pt x="4226" y="5346"/>
                  </a:lnTo>
                  <a:lnTo>
                    <a:pt x="4300" y="5332"/>
                  </a:lnTo>
                  <a:lnTo>
                    <a:pt x="4375" y="5316"/>
                  </a:lnTo>
                  <a:lnTo>
                    <a:pt x="4449" y="5300"/>
                  </a:lnTo>
                  <a:lnTo>
                    <a:pt x="4523" y="5280"/>
                  </a:lnTo>
                  <a:lnTo>
                    <a:pt x="4596" y="5260"/>
                  </a:lnTo>
                  <a:lnTo>
                    <a:pt x="4669" y="5237"/>
                  </a:lnTo>
                  <a:lnTo>
                    <a:pt x="4741" y="5213"/>
                  </a:lnTo>
                  <a:lnTo>
                    <a:pt x="4814" y="5187"/>
                  </a:lnTo>
                  <a:lnTo>
                    <a:pt x="4886" y="5159"/>
                  </a:lnTo>
                  <a:lnTo>
                    <a:pt x="4957" y="5129"/>
                  </a:lnTo>
                  <a:lnTo>
                    <a:pt x="5027" y="5098"/>
                  </a:lnTo>
                  <a:lnTo>
                    <a:pt x="5097" y="5064"/>
                  </a:lnTo>
                  <a:lnTo>
                    <a:pt x="5166" y="5029"/>
                  </a:lnTo>
                  <a:lnTo>
                    <a:pt x="5235" y="4991"/>
                  </a:lnTo>
                  <a:lnTo>
                    <a:pt x="5302" y="4953"/>
                  </a:lnTo>
                  <a:lnTo>
                    <a:pt x="5369" y="4913"/>
                  </a:lnTo>
                  <a:lnTo>
                    <a:pt x="5434" y="4870"/>
                  </a:lnTo>
                  <a:lnTo>
                    <a:pt x="5500" y="4826"/>
                  </a:lnTo>
                  <a:lnTo>
                    <a:pt x="5564" y="4779"/>
                  </a:lnTo>
                  <a:lnTo>
                    <a:pt x="5627" y="4732"/>
                  </a:lnTo>
                  <a:lnTo>
                    <a:pt x="5690" y="4682"/>
                  </a:lnTo>
                  <a:lnTo>
                    <a:pt x="5751" y="4630"/>
                  </a:lnTo>
                  <a:lnTo>
                    <a:pt x="5812" y="4577"/>
                  </a:lnTo>
                  <a:lnTo>
                    <a:pt x="5872" y="4522"/>
                  </a:lnTo>
                  <a:lnTo>
                    <a:pt x="5929" y="4466"/>
                  </a:lnTo>
                  <a:lnTo>
                    <a:pt x="5068" y="3604"/>
                  </a:lnTo>
                  <a:close/>
                  <a:moveTo>
                    <a:pt x="1189" y="3725"/>
                  </a:moveTo>
                  <a:lnTo>
                    <a:pt x="1189" y="3725"/>
                  </a:lnTo>
                  <a:lnTo>
                    <a:pt x="1139" y="3634"/>
                  </a:lnTo>
                  <a:lnTo>
                    <a:pt x="1094" y="3545"/>
                  </a:lnTo>
                  <a:lnTo>
                    <a:pt x="1051" y="3456"/>
                  </a:lnTo>
                  <a:lnTo>
                    <a:pt x="1012" y="3368"/>
                  </a:lnTo>
                  <a:lnTo>
                    <a:pt x="976" y="3281"/>
                  </a:lnTo>
                  <a:lnTo>
                    <a:pt x="943" y="3195"/>
                  </a:lnTo>
                  <a:lnTo>
                    <a:pt x="913" y="3109"/>
                  </a:lnTo>
                  <a:lnTo>
                    <a:pt x="886" y="3026"/>
                  </a:lnTo>
                  <a:lnTo>
                    <a:pt x="863" y="2942"/>
                  </a:lnTo>
                  <a:lnTo>
                    <a:pt x="841" y="2860"/>
                  </a:lnTo>
                  <a:lnTo>
                    <a:pt x="823" y="2779"/>
                  </a:lnTo>
                  <a:lnTo>
                    <a:pt x="807" y="2698"/>
                  </a:lnTo>
                  <a:lnTo>
                    <a:pt x="794" y="2620"/>
                  </a:lnTo>
                  <a:lnTo>
                    <a:pt x="783" y="2542"/>
                  </a:lnTo>
                  <a:lnTo>
                    <a:pt x="775" y="2465"/>
                  </a:lnTo>
                  <a:lnTo>
                    <a:pt x="768" y="2389"/>
                  </a:lnTo>
                  <a:lnTo>
                    <a:pt x="765" y="2315"/>
                  </a:lnTo>
                  <a:lnTo>
                    <a:pt x="762" y="2241"/>
                  </a:lnTo>
                  <a:lnTo>
                    <a:pt x="762" y="2169"/>
                  </a:lnTo>
                  <a:lnTo>
                    <a:pt x="765" y="2098"/>
                  </a:lnTo>
                  <a:lnTo>
                    <a:pt x="768" y="2028"/>
                  </a:lnTo>
                  <a:lnTo>
                    <a:pt x="774" y="1959"/>
                  </a:lnTo>
                  <a:lnTo>
                    <a:pt x="781" y="1892"/>
                  </a:lnTo>
                  <a:lnTo>
                    <a:pt x="789" y="1826"/>
                  </a:lnTo>
                  <a:lnTo>
                    <a:pt x="801" y="1761"/>
                  </a:lnTo>
                  <a:lnTo>
                    <a:pt x="812" y="1698"/>
                  </a:lnTo>
                  <a:lnTo>
                    <a:pt x="824" y="1636"/>
                  </a:lnTo>
                  <a:lnTo>
                    <a:pt x="839" y="1575"/>
                  </a:lnTo>
                  <a:lnTo>
                    <a:pt x="855" y="1515"/>
                  </a:lnTo>
                  <a:lnTo>
                    <a:pt x="871" y="1456"/>
                  </a:lnTo>
                  <a:lnTo>
                    <a:pt x="889" y="1400"/>
                  </a:lnTo>
                  <a:lnTo>
                    <a:pt x="907" y="1344"/>
                  </a:lnTo>
                  <a:lnTo>
                    <a:pt x="926" y="1290"/>
                  </a:lnTo>
                  <a:lnTo>
                    <a:pt x="946" y="1238"/>
                  </a:lnTo>
                  <a:lnTo>
                    <a:pt x="966" y="1186"/>
                  </a:lnTo>
                  <a:lnTo>
                    <a:pt x="987" y="1137"/>
                  </a:lnTo>
                  <a:lnTo>
                    <a:pt x="1008" y="1089"/>
                  </a:lnTo>
                  <a:lnTo>
                    <a:pt x="1031" y="1043"/>
                  </a:lnTo>
                  <a:lnTo>
                    <a:pt x="1052" y="998"/>
                  </a:lnTo>
                  <a:lnTo>
                    <a:pt x="1075" y="954"/>
                  </a:lnTo>
                  <a:lnTo>
                    <a:pt x="1097" y="912"/>
                  </a:lnTo>
                  <a:lnTo>
                    <a:pt x="1120" y="872"/>
                  </a:lnTo>
                  <a:lnTo>
                    <a:pt x="1142" y="833"/>
                  </a:lnTo>
                  <a:lnTo>
                    <a:pt x="1164" y="796"/>
                  </a:lnTo>
                  <a:lnTo>
                    <a:pt x="1208" y="727"/>
                  </a:lnTo>
                  <a:lnTo>
                    <a:pt x="1250" y="664"/>
                  </a:lnTo>
                  <a:lnTo>
                    <a:pt x="1289" y="609"/>
                  </a:lnTo>
                  <a:lnTo>
                    <a:pt x="1326" y="559"/>
                  </a:lnTo>
                  <a:lnTo>
                    <a:pt x="1359" y="517"/>
                  </a:lnTo>
                  <a:lnTo>
                    <a:pt x="1387" y="483"/>
                  </a:lnTo>
                  <a:lnTo>
                    <a:pt x="1411" y="456"/>
                  </a:lnTo>
                  <a:lnTo>
                    <a:pt x="1428" y="437"/>
                  </a:lnTo>
                  <a:lnTo>
                    <a:pt x="1443" y="421"/>
                  </a:lnTo>
                  <a:lnTo>
                    <a:pt x="1698" y="705"/>
                  </a:lnTo>
                  <a:lnTo>
                    <a:pt x="1685" y="717"/>
                  </a:lnTo>
                  <a:lnTo>
                    <a:pt x="1652" y="753"/>
                  </a:lnTo>
                  <a:lnTo>
                    <a:pt x="1629" y="779"/>
                  </a:lnTo>
                  <a:lnTo>
                    <a:pt x="1602" y="812"/>
                  </a:lnTo>
                  <a:lnTo>
                    <a:pt x="1571" y="850"/>
                  </a:lnTo>
                  <a:lnTo>
                    <a:pt x="1537" y="895"/>
                  </a:lnTo>
                  <a:lnTo>
                    <a:pt x="1502" y="946"/>
                  </a:lnTo>
                  <a:lnTo>
                    <a:pt x="1465" y="1002"/>
                  </a:lnTo>
                  <a:lnTo>
                    <a:pt x="1426" y="1065"/>
                  </a:lnTo>
                  <a:lnTo>
                    <a:pt x="1386" y="1132"/>
                  </a:lnTo>
                  <a:lnTo>
                    <a:pt x="1367" y="1168"/>
                  </a:lnTo>
                  <a:lnTo>
                    <a:pt x="1347" y="1207"/>
                  </a:lnTo>
                  <a:lnTo>
                    <a:pt x="1326" y="1246"/>
                  </a:lnTo>
                  <a:lnTo>
                    <a:pt x="1307" y="1287"/>
                  </a:lnTo>
                  <a:lnTo>
                    <a:pt x="1287" y="1329"/>
                  </a:lnTo>
                  <a:lnTo>
                    <a:pt x="1268" y="1373"/>
                  </a:lnTo>
                  <a:lnTo>
                    <a:pt x="1249" y="1418"/>
                  </a:lnTo>
                  <a:lnTo>
                    <a:pt x="1230" y="1464"/>
                  </a:lnTo>
                  <a:lnTo>
                    <a:pt x="1211" y="1511"/>
                  </a:lnTo>
                  <a:lnTo>
                    <a:pt x="1194" y="1561"/>
                  </a:lnTo>
                  <a:lnTo>
                    <a:pt x="1176" y="1612"/>
                  </a:lnTo>
                  <a:lnTo>
                    <a:pt x="1159" y="1665"/>
                  </a:lnTo>
                  <a:lnTo>
                    <a:pt x="1144" y="1719"/>
                  </a:lnTo>
                  <a:lnTo>
                    <a:pt x="1128" y="1774"/>
                  </a:lnTo>
                  <a:lnTo>
                    <a:pt x="1114" y="1831"/>
                  </a:lnTo>
                  <a:lnTo>
                    <a:pt x="1100" y="1889"/>
                  </a:lnTo>
                  <a:lnTo>
                    <a:pt x="1087" y="1949"/>
                  </a:lnTo>
                  <a:lnTo>
                    <a:pt x="1076" y="2010"/>
                  </a:lnTo>
                  <a:lnTo>
                    <a:pt x="1065" y="2073"/>
                  </a:lnTo>
                  <a:lnTo>
                    <a:pt x="1056" y="2137"/>
                  </a:lnTo>
                  <a:lnTo>
                    <a:pt x="1047" y="2203"/>
                  </a:lnTo>
                  <a:lnTo>
                    <a:pt x="1040" y="2270"/>
                  </a:lnTo>
                  <a:lnTo>
                    <a:pt x="1033" y="2339"/>
                  </a:lnTo>
                  <a:lnTo>
                    <a:pt x="1029" y="2408"/>
                  </a:lnTo>
                  <a:lnTo>
                    <a:pt x="1025" y="2480"/>
                  </a:lnTo>
                  <a:lnTo>
                    <a:pt x="1024" y="2553"/>
                  </a:lnTo>
                  <a:lnTo>
                    <a:pt x="1024" y="2626"/>
                  </a:lnTo>
                  <a:lnTo>
                    <a:pt x="1025" y="2703"/>
                  </a:lnTo>
                  <a:lnTo>
                    <a:pt x="1029" y="2780"/>
                  </a:lnTo>
                  <a:lnTo>
                    <a:pt x="1033" y="2859"/>
                  </a:lnTo>
                  <a:lnTo>
                    <a:pt x="1040" y="2939"/>
                  </a:lnTo>
                  <a:lnTo>
                    <a:pt x="1048" y="3020"/>
                  </a:lnTo>
                  <a:lnTo>
                    <a:pt x="1058" y="3104"/>
                  </a:lnTo>
                  <a:lnTo>
                    <a:pt x="1070" y="3188"/>
                  </a:lnTo>
                  <a:lnTo>
                    <a:pt x="1085" y="3274"/>
                  </a:lnTo>
                  <a:lnTo>
                    <a:pt x="1101" y="3361"/>
                  </a:lnTo>
                  <a:lnTo>
                    <a:pt x="1120" y="3450"/>
                  </a:lnTo>
                  <a:lnTo>
                    <a:pt x="1140" y="3540"/>
                  </a:lnTo>
                  <a:lnTo>
                    <a:pt x="1164" y="3632"/>
                  </a:lnTo>
                  <a:lnTo>
                    <a:pt x="1189" y="3725"/>
                  </a:lnTo>
                  <a:close/>
                  <a:moveTo>
                    <a:pt x="4632" y="3167"/>
                  </a:moveTo>
                  <a:lnTo>
                    <a:pt x="2763" y="1298"/>
                  </a:lnTo>
                  <a:lnTo>
                    <a:pt x="4632" y="1298"/>
                  </a:lnTo>
                  <a:lnTo>
                    <a:pt x="4632" y="3167"/>
                  </a:lnTo>
                  <a:close/>
                  <a:moveTo>
                    <a:pt x="1942" y="5769"/>
                  </a:moveTo>
                  <a:lnTo>
                    <a:pt x="1942" y="5769"/>
                  </a:lnTo>
                  <a:lnTo>
                    <a:pt x="1939" y="5699"/>
                  </a:lnTo>
                  <a:lnTo>
                    <a:pt x="1937" y="5628"/>
                  </a:lnTo>
                  <a:lnTo>
                    <a:pt x="1933" y="5555"/>
                  </a:lnTo>
                  <a:lnTo>
                    <a:pt x="1929" y="5482"/>
                  </a:lnTo>
                  <a:lnTo>
                    <a:pt x="1925" y="5446"/>
                  </a:lnTo>
                  <a:lnTo>
                    <a:pt x="1921" y="5410"/>
                  </a:lnTo>
                  <a:lnTo>
                    <a:pt x="1916" y="5375"/>
                  </a:lnTo>
                  <a:lnTo>
                    <a:pt x="1911" y="5340"/>
                  </a:lnTo>
                  <a:lnTo>
                    <a:pt x="1904" y="5306"/>
                  </a:lnTo>
                  <a:lnTo>
                    <a:pt x="1897" y="5272"/>
                  </a:lnTo>
                  <a:lnTo>
                    <a:pt x="1887" y="5240"/>
                  </a:lnTo>
                  <a:lnTo>
                    <a:pt x="1877" y="5208"/>
                  </a:lnTo>
                  <a:lnTo>
                    <a:pt x="1866" y="5178"/>
                  </a:lnTo>
                  <a:lnTo>
                    <a:pt x="1852" y="5148"/>
                  </a:lnTo>
                  <a:lnTo>
                    <a:pt x="1836" y="5120"/>
                  </a:lnTo>
                  <a:lnTo>
                    <a:pt x="1819" y="5093"/>
                  </a:lnTo>
                  <a:lnTo>
                    <a:pt x="1800" y="5067"/>
                  </a:lnTo>
                  <a:lnTo>
                    <a:pt x="1789" y="5056"/>
                  </a:lnTo>
                  <a:lnTo>
                    <a:pt x="1779" y="5043"/>
                  </a:lnTo>
                  <a:lnTo>
                    <a:pt x="1768" y="5033"/>
                  </a:lnTo>
                  <a:lnTo>
                    <a:pt x="1755" y="5022"/>
                  </a:lnTo>
                  <a:lnTo>
                    <a:pt x="1743" y="5012"/>
                  </a:lnTo>
                  <a:lnTo>
                    <a:pt x="1729" y="5002"/>
                  </a:lnTo>
                  <a:lnTo>
                    <a:pt x="1716" y="4993"/>
                  </a:lnTo>
                  <a:lnTo>
                    <a:pt x="1701" y="4984"/>
                  </a:lnTo>
                  <a:lnTo>
                    <a:pt x="1686" y="4976"/>
                  </a:lnTo>
                  <a:lnTo>
                    <a:pt x="1670" y="4968"/>
                  </a:lnTo>
                  <a:lnTo>
                    <a:pt x="1654" y="4960"/>
                  </a:lnTo>
                  <a:lnTo>
                    <a:pt x="1637" y="4954"/>
                  </a:lnTo>
                  <a:lnTo>
                    <a:pt x="1619" y="4947"/>
                  </a:lnTo>
                  <a:lnTo>
                    <a:pt x="1601" y="4942"/>
                  </a:lnTo>
                  <a:lnTo>
                    <a:pt x="1581" y="4937"/>
                  </a:lnTo>
                  <a:lnTo>
                    <a:pt x="1561" y="4933"/>
                  </a:lnTo>
                  <a:lnTo>
                    <a:pt x="1541" y="4929"/>
                  </a:lnTo>
                  <a:lnTo>
                    <a:pt x="1519" y="4926"/>
                  </a:lnTo>
                  <a:lnTo>
                    <a:pt x="1497" y="4924"/>
                  </a:lnTo>
                  <a:lnTo>
                    <a:pt x="1474" y="4922"/>
                  </a:lnTo>
                  <a:lnTo>
                    <a:pt x="1450" y="4922"/>
                  </a:lnTo>
                  <a:lnTo>
                    <a:pt x="1426" y="4920"/>
                  </a:lnTo>
                  <a:lnTo>
                    <a:pt x="1400" y="4922"/>
                  </a:lnTo>
                  <a:lnTo>
                    <a:pt x="1376" y="4922"/>
                  </a:lnTo>
                  <a:lnTo>
                    <a:pt x="1352" y="4924"/>
                  </a:lnTo>
                  <a:lnTo>
                    <a:pt x="1330" y="4926"/>
                  </a:lnTo>
                  <a:lnTo>
                    <a:pt x="1308" y="4929"/>
                  </a:lnTo>
                  <a:lnTo>
                    <a:pt x="1287" y="4933"/>
                  </a:lnTo>
                  <a:lnTo>
                    <a:pt x="1267" y="4937"/>
                  </a:lnTo>
                  <a:lnTo>
                    <a:pt x="1247" y="4942"/>
                  </a:lnTo>
                  <a:lnTo>
                    <a:pt x="1228" y="4947"/>
                  </a:lnTo>
                  <a:lnTo>
                    <a:pt x="1210" y="4954"/>
                  </a:lnTo>
                  <a:lnTo>
                    <a:pt x="1193" y="4960"/>
                  </a:lnTo>
                  <a:lnTo>
                    <a:pt x="1176" y="4968"/>
                  </a:lnTo>
                  <a:lnTo>
                    <a:pt x="1161" y="4976"/>
                  </a:lnTo>
                  <a:lnTo>
                    <a:pt x="1146" y="4984"/>
                  </a:lnTo>
                  <a:lnTo>
                    <a:pt x="1131" y="4993"/>
                  </a:lnTo>
                  <a:lnTo>
                    <a:pt x="1118" y="5002"/>
                  </a:lnTo>
                  <a:lnTo>
                    <a:pt x="1104" y="5012"/>
                  </a:lnTo>
                  <a:lnTo>
                    <a:pt x="1092" y="5022"/>
                  </a:lnTo>
                  <a:lnTo>
                    <a:pt x="1079" y="5033"/>
                  </a:lnTo>
                  <a:lnTo>
                    <a:pt x="1068" y="5043"/>
                  </a:lnTo>
                  <a:lnTo>
                    <a:pt x="1057" y="5056"/>
                  </a:lnTo>
                  <a:lnTo>
                    <a:pt x="1047" y="5067"/>
                  </a:lnTo>
                  <a:lnTo>
                    <a:pt x="1027" y="5093"/>
                  </a:lnTo>
                  <a:lnTo>
                    <a:pt x="1010" y="5120"/>
                  </a:lnTo>
                  <a:lnTo>
                    <a:pt x="995" y="5148"/>
                  </a:lnTo>
                  <a:lnTo>
                    <a:pt x="981" y="5178"/>
                  </a:lnTo>
                  <a:lnTo>
                    <a:pt x="970" y="5208"/>
                  </a:lnTo>
                  <a:lnTo>
                    <a:pt x="960" y="5240"/>
                  </a:lnTo>
                  <a:lnTo>
                    <a:pt x="951" y="5272"/>
                  </a:lnTo>
                  <a:lnTo>
                    <a:pt x="943" y="5306"/>
                  </a:lnTo>
                  <a:lnTo>
                    <a:pt x="937" y="5340"/>
                  </a:lnTo>
                  <a:lnTo>
                    <a:pt x="932" y="5375"/>
                  </a:lnTo>
                  <a:lnTo>
                    <a:pt x="927" y="5410"/>
                  </a:lnTo>
                  <a:lnTo>
                    <a:pt x="924" y="5446"/>
                  </a:lnTo>
                  <a:lnTo>
                    <a:pt x="921" y="5482"/>
                  </a:lnTo>
                  <a:lnTo>
                    <a:pt x="917" y="5555"/>
                  </a:lnTo>
                  <a:lnTo>
                    <a:pt x="913" y="5628"/>
                  </a:lnTo>
                  <a:lnTo>
                    <a:pt x="911" y="5699"/>
                  </a:lnTo>
                  <a:lnTo>
                    <a:pt x="908" y="5769"/>
                  </a:lnTo>
                  <a:lnTo>
                    <a:pt x="893" y="5801"/>
                  </a:lnTo>
                  <a:lnTo>
                    <a:pt x="877" y="5831"/>
                  </a:lnTo>
                  <a:lnTo>
                    <a:pt x="863" y="5859"/>
                  </a:lnTo>
                  <a:lnTo>
                    <a:pt x="846" y="5885"/>
                  </a:lnTo>
                  <a:lnTo>
                    <a:pt x="830" y="5910"/>
                  </a:lnTo>
                  <a:lnTo>
                    <a:pt x="813" y="5933"/>
                  </a:lnTo>
                  <a:lnTo>
                    <a:pt x="796" y="5954"/>
                  </a:lnTo>
                  <a:lnTo>
                    <a:pt x="779" y="5974"/>
                  </a:lnTo>
                  <a:lnTo>
                    <a:pt x="762" y="5992"/>
                  </a:lnTo>
                  <a:lnTo>
                    <a:pt x="744" y="6009"/>
                  </a:lnTo>
                  <a:lnTo>
                    <a:pt x="727" y="6024"/>
                  </a:lnTo>
                  <a:lnTo>
                    <a:pt x="709" y="6039"/>
                  </a:lnTo>
                  <a:lnTo>
                    <a:pt x="691" y="6051"/>
                  </a:lnTo>
                  <a:lnTo>
                    <a:pt x="673" y="6064"/>
                  </a:lnTo>
                  <a:lnTo>
                    <a:pt x="654" y="6074"/>
                  </a:lnTo>
                  <a:lnTo>
                    <a:pt x="636" y="6084"/>
                  </a:lnTo>
                  <a:lnTo>
                    <a:pt x="618" y="6092"/>
                  </a:lnTo>
                  <a:lnTo>
                    <a:pt x="599" y="6100"/>
                  </a:lnTo>
                  <a:lnTo>
                    <a:pt x="581" y="6106"/>
                  </a:lnTo>
                  <a:lnTo>
                    <a:pt x="561" y="6112"/>
                  </a:lnTo>
                  <a:lnTo>
                    <a:pt x="543" y="6118"/>
                  </a:lnTo>
                  <a:lnTo>
                    <a:pt x="524" y="6122"/>
                  </a:lnTo>
                  <a:lnTo>
                    <a:pt x="487" y="6129"/>
                  </a:lnTo>
                  <a:lnTo>
                    <a:pt x="451" y="6133"/>
                  </a:lnTo>
                  <a:lnTo>
                    <a:pt x="415" y="6138"/>
                  </a:lnTo>
                  <a:lnTo>
                    <a:pt x="344" y="6143"/>
                  </a:lnTo>
                  <a:lnTo>
                    <a:pt x="309" y="6145"/>
                  </a:lnTo>
                  <a:lnTo>
                    <a:pt x="276" y="6148"/>
                  </a:lnTo>
                  <a:lnTo>
                    <a:pt x="243" y="6152"/>
                  </a:lnTo>
                  <a:lnTo>
                    <a:pt x="213" y="6157"/>
                  </a:lnTo>
                  <a:lnTo>
                    <a:pt x="184" y="6165"/>
                  </a:lnTo>
                  <a:lnTo>
                    <a:pt x="170" y="6170"/>
                  </a:lnTo>
                  <a:lnTo>
                    <a:pt x="156" y="6174"/>
                  </a:lnTo>
                  <a:lnTo>
                    <a:pt x="143" y="6181"/>
                  </a:lnTo>
                  <a:lnTo>
                    <a:pt x="130" y="6188"/>
                  </a:lnTo>
                  <a:lnTo>
                    <a:pt x="118" y="6196"/>
                  </a:lnTo>
                  <a:lnTo>
                    <a:pt x="106" y="6205"/>
                  </a:lnTo>
                  <a:lnTo>
                    <a:pt x="94" y="6215"/>
                  </a:lnTo>
                  <a:lnTo>
                    <a:pt x="84" y="6225"/>
                  </a:lnTo>
                  <a:lnTo>
                    <a:pt x="74" y="6237"/>
                  </a:lnTo>
                  <a:lnTo>
                    <a:pt x="64" y="6251"/>
                  </a:lnTo>
                  <a:lnTo>
                    <a:pt x="55" y="6264"/>
                  </a:lnTo>
                  <a:lnTo>
                    <a:pt x="47" y="6280"/>
                  </a:lnTo>
                  <a:lnTo>
                    <a:pt x="39" y="6298"/>
                  </a:lnTo>
                  <a:lnTo>
                    <a:pt x="31" y="6316"/>
                  </a:lnTo>
                  <a:lnTo>
                    <a:pt x="26" y="6337"/>
                  </a:lnTo>
                  <a:lnTo>
                    <a:pt x="20" y="6359"/>
                  </a:lnTo>
                  <a:lnTo>
                    <a:pt x="14" y="6382"/>
                  </a:lnTo>
                  <a:lnTo>
                    <a:pt x="10" y="6408"/>
                  </a:lnTo>
                  <a:lnTo>
                    <a:pt x="6" y="6434"/>
                  </a:lnTo>
                  <a:lnTo>
                    <a:pt x="3" y="6463"/>
                  </a:lnTo>
                  <a:lnTo>
                    <a:pt x="1" y="6493"/>
                  </a:lnTo>
                  <a:lnTo>
                    <a:pt x="0" y="6526"/>
                  </a:lnTo>
                  <a:lnTo>
                    <a:pt x="2852" y="6526"/>
                  </a:lnTo>
                  <a:lnTo>
                    <a:pt x="2849" y="6493"/>
                  </a:lnTo>
                  <a:lnTo>
                    <a:pt x="2847" y="6463"/>
                  </a:lnTo>
                  <a:lnTo>
                    <a:pt x="2845" y="6434"/>
                  </a:lnTo>
                  <a:lnTo>
                    <a:pt x="2842" y="6408"/>
                  </a:lnTo>
                  <a:lnTo>
                    <a:pt x="2837" y="6382"/>
                  </a:lnTo>
                  <a:lnTo>
                    <a:pt x="2831" y="6359"/>
                  </a:lnTo>
                  <a:lnTo>
                    <a:pt x="2826" y="6337"/>
                  </a:lnTo>
                  <a:lnTo>
                    <a:pt x="2819" y="6316"/>
                  </a:lnTo>
                  <a:lnTo>
                    <a:pt x="2812" y="6298"/>
                  </a:lnTo>
                  <a:lnTo>
                    <a:pt x="2804" y="6280"/>
                  </a:lnTo>
                  <a:lnTo>
                    <a:pt x="2796" y="6264"/>
                  </a:lnTo>
                  <a:lnTo>
                    <a:pt x="2787" y="6251"/>
                  </a:lnTo>
                  <a:lnTo>
                    <a:pt x="2777" y="6237"/>
                  </a:lnTo>
                  <a:lnTo>
                    <a:pt x="2767" y="6225"/>
                  </a:lnTo>
                  <a:lnTo>
                    <a:pt x="2756" y="6215"/>
                  </a:lnTo>
                  <a:lnTo>
                    <a:pt x="2745" y="6205"/>
                  </a:lnTo>
                  <a:lnTo>
                    <a:pt x="2733" y="6196"/>
                  </a:lnTo>
                  <a:lnTo>
                    <a:pt x="2721" y="6188"/>
                  </a:lnTo>
                  <a:lnTo>
                    <a:pt x="2708" y="6181"/>
                  </a:lnTo>
                  <a:lnTo>
                    <a:pt x="2695" y="6174"/>
                  </a:lnTo>
                  <a:lnTo>
                    <a:pt x="2681" y="6170"/>
                  </a:lnTo>
                  <a:lnTo>
                    <a:pt x="2668" y="6165"/>
                  </a:lnTo>
                  <a:lnTo>
                    <a:pt x="2638" y="6157"/>
                  </a:lnTo>
                  <a:lnTo>
                    <a:pt x="2607" y="6152"/>
                  </a:lnTo>
                  <a:lnTo>
                    <a:pt x="2575" y="6148"/>
                  </a:lnTo>
                  <a:lnTo>
                    <a:pt x="2541" y="6145"/>
                  </a:lnTo>
                  <a:lnTo>
                    <a:pt x="2508" y="6143"/>
                  </a:lnTo>
                  <a:lnTo>
                    <a:pt x="2437" y="6138"/>
                  </a:lnTo>
                  <a:lnTo>
                    <a:pt x="2400" y="6133"/>
                  </a:lnTo>
                  <a:lnTo>
                    <a:pt x="2363" y="6129"/>
                  </a:lnTo>
                  <a:lnTo>
                    <a:pt x="2326" y="6122"/>
                  </a:lnTo>
                  <a:lnTo>
                    <a:pt x="2308" y="6118"/>
                  </a:lnTo>
                  <a:lnTo>
                    <a:pt x="2289" y="6112"/>
                  </a:lnTo>
                  <a:lnTo>
                    <a:pt x="2271" y="6106"/>
                  </a:lnTo>
                  <a:lnTo>
                    <a:pt x="2252" y="6100"/>
                  </a:lnTo>
                  <a:lnTo>
                    <a:pt x="2233" y="6092"/>
                  </a:lnTo>
                  <a:lnTo>
                    <a:pt x="2214" y="6084"/>
                  </a:lnTo>
                  <a:lnTo>
                    <a:pt x="2196" y="6074"/>
                  </a:lnTo>
                  <a:lnTo>
                    <a:pt x="2178" y="6064"/>
                  </a:lnTo>
                  <a:lnTo>
                    <a:pt x="2160" y="6051"/>
                  </a:lnTo>
                  <a:lnTo>
                    <a:pt x="2142" y="6039"/>
                  </a:lnTo>
                  <a:lnTo>
                    <a:pt x="2124" y="6024"/>
                  </a:lnTo>
                  <a:lnTo>
                    <a:pt x="2106" y="6009"/>
                  </a:lnTo>
                  <a:lnTo>
                    <a:pt x="2089" y="5992"/>
                  </a:lnTo>
                  <a:lnTo>
                    <a:pt x="2071" y="5974"/>
                  </a:lnTo>
                  <a:lnTo>
                    <a:pt x="2054" y="5954"/>
                  </a:lnTo>
                  <a:lnTo>
                    <a:pt x="2037" y="5933"/>
                  </a:lnTo>
                  <a:lnTo>
                    <a:pt x="2021" y="5910"/>
                  </a:lnTo>
                  <a:lnTo>
                    <a:pt x="2004" y="5885"/>
                  </a:lnTo>
                  <a:lnTo>
                    <a:pt x="1989" y="5859"/>
                  </a:lnTo>
                  <a:lnTo>
                    <a:pt x="1973" y="5831"/>
                  </a:lnTo>
                  <a:lnTo>
                    <a:pt x="1958" y="5801"/>
                  </a:lnTo>
                  <a:lnTo>
                    <a:pt x="1942" y="5769"/>
                  </a:lnTo>
                  <a:close/>
                  <a:moveTo>
                    <a:pt x="1025" y="5744"/>
                  </a:moveTo>
                  <a:lnTo>
                    <a:pt x="1025" y="5744"/>
                  </a:lnTo>
                  <a:lnTo>
                    <a:pt x="1021" y="5707"/>
                  </a:lnTo>
                  <a:lnTo>
                    <a:pt x="1018" y="5671"/>
                  </a:lnTo>
                  <a:lnTo>
                    <a:pt x="1016" y="5636"/>
                  </a:lnTo>
                  <a:lnTo>
                    <a:pt x="1015" y="5602"/>
                  </a:lnTo>
                  <a:lnTo>
                    <a:pt x="1015" y="5570"/>
                  </a:lnTo>
                  <a:lnTo>
                    <a:pt x="1015" y="5539"/>
                  </a:lnTo>
                  <a:lnTo>
                    <a:pt x="1016" y="5508"/>
                  </a:lnTo>
                  <a:lnTo>
                    <a:pt x="1018" y="5480"/>
                  </a:lnTo>
                  <a:lnTo>
                    <a:pt x="1022" y="5452"/>
                  </a:lnTo>
                  <a:lnTo>
                    <a:pt x="1025" y="5425"/>
                  </a:lnTo>
                  <a:lnTo>
                    <a:pt x="1030" y="5400"/>
                  </a:lnTo>
                  <a:lnTo>
                    <a:pt x="1034" y="5375"/>
                  </a:lnTo>
                  <a:lnTo>
                    <a:pt x="1040" y="5351"/>
                  </a:lnTo>
                  <a:lnTo>
                    <a:pt x="1045" y="5329"/>
                  </a:lnTo>
                  <a:lnTo>
                    <a:pt x="1052" y="5307"/>
                  </a:lnTo>
                  <a:lnTo>
                    <a:pt x="1059" y="5286"/>
                  </a:lnTo>
                  <a:lnTo>
                    <a:pt x="1067" y="5267"/>
                  </a:lnTo>
                  <a:lnTo>
                    <a:pt x="1075" y="5248"/>
                  </a:lnTo>
                  <a:lnTo>
                    <a:pt x="1084" y="5230"/>
                  </a:lnTo>
                  <a:lnTo>
                    <a:pt x="1092" y="5213"/>
                  </a:lnTo>
                  <a:lnTo>
                    <a:pt x="1102" y="5196"/>
                  </a:lnTo>
                  <a:lnTo>
                    <a:pt x="1111" y="5181"/>
                  </a:lnTo>
                  <a:lnTo>
                    <a:pt x="1121" y="5166"/>
                  </a:lnTo>
                  <a:lnTo>
                    <a:pt x="1131" y="5153"/>
                  </a:lnTo>
                  <a:lnTo>
                    <a:pt x="1142" y="5139"/>
                  </a:lnTo>
                  <a:lnTo>
                    <a:pt x="1154" y="5127"/>
                  </a:lnTo>
                  <a:lnTo>
                    <a:pt x="1175" y="5104"/>
                  </a:lnTo>
                  <a:lnTo>
                    <a:pt x="1199" y="5084"/>
                  </a:lnTo>
                  <a:lnTo>
                    <a:pt x="1223" y="5067"/>
                  </a:lnTo>
                  <a:lnTo>
                    <a:pt x="1246" y="5052"/>
                  </a:lnTo>
                  <a:lnTo>
                    <a:pt x="1270" y="5039"/>
                  </a:lnTo>
                  <a:lnTo>
                    <a:pt x="1295" y="5029"/>
                  </a:lnTo>
                  <a:lnTo>
                    <a:pt x="1317" y="5020"/>
                  </a:lnTo>
                  <a:lnTo>
                    <a:pt x="1341" y="5013"/>
                  </a:lnTo>
                  <a:lnTo>
                    <a:pt x="1362" y="5007"/>
                  </a:lnTo>
                  <a:lnTo>
                    <a:pt x="1384" y="5003"/>
                  </a:lnTo>
                  <a:lnTo>
                    <a:pt x="1403" y="4999"/>
                  </a:lnTo>
                  <a:lnTo>
                    <a:pt x="1421" y="4997"/>
                  </a:lnTo>
                  <a:lnTo>
                    <a:pt x="1438" y="4996"/>
                  </a:lnTo>
                  <a:lnTo>
                    <a:pt x="1464" y="4995"/>
                  </a:lnTo>
                  <a:lnTo>
                    <a:pt x="1482" y="4996"/>
                  </a:lnTo>
                  <a:lnTo>
                    <a:pt x="1488" y="4996"/>
                  </a:lnTo>
                  <a:lnTo>
                    <a:pt x="1476" y="5005"/>
                  </a:lnTo>
                  <a:lnTo>
                    <a:pt x="1462" y="5016"/>
                  </a:lnTo>
                  <a:lnTo>
                    <a:pt x="1443" y="5033"/>
                  </a:lnTo>
                  <a:lnTo>
                    <a:pt x="1420" y="5055"/>
                  </a:lnTo>
                  <a:lnTo>
                    <a:pt x="1393" y="5083"/>
                  </a:lnTo>
                  <a:lnTo>
                    <a:pt x="1362" y="5117"/>
                  </a:lnTo>
                  <a:lnTo>
                    <a:pt x="1330" y="5157"/>
                  </a:lnTo>
                  <a:lnTo>
                    <a:pt x="1294" y="5204"/>
                  </a:lnTo>
                  <a:lnTo>
                    <a:pt x="1276" y="5230"/>
                  </a:lnTo>
                  <a:lnTo>
                    <a:pt x="1256" y="5258"/>
                  </a:lnTo>
                  <a:lnTo>
                    <a:pt x="1237" y="5287"/>
                  </a:lnTo>
                  <a:lnTo>
                    <a:pt x="1218" y="5319"/>
                  </a:lnTo>
                  <a:lnTo>
                    <a:pt x="1199" y="5351"/>
                  </a:lnTo>
                  <a:lnTo>
                    <a:pt x="1179" y="5388"/>
                  </a:lnTo>
                  <a:lnTo>
                    <a:pt x="1159" y="5425"/>
                  </a:lnTo>
                  <a:lnTo>
                    <a:pt x="1139" y="5464"/>
                  </a:lnTo>
                  <a:lnTo>
                    <a:pt x="1120" y="5505"/>
                  </a:lnTo>
                  <a:lnTo>
                    <a:pt x="1101" y="5549"/>
                  </a:lnTo>
                  <a:lnTo>
                    <a:pt x="1080" y="5594"/>
                  </a:lnTo>
                  <a:lnTo>
                    <a:pt x="1062" y="5641"/>
                  </a:lnTo>
                  <a:lnTo>
                    <a:pt x="1043" y="5691"/>
                  </a:lnTo>
                  <a:lnTo>
                    <a:pt x="1025" y="5744"/>
                  </a:lnTo>
                  <a:close/>
                </a:path>
              </a:pathLst>
            </a:custGeom>
            <a:solidFill>
              <a:srgbClr val="F9B3A7"/>
            </a:solid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矩形 30">
            <a:hlinkClick r:id="rId3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1015" y="4374063"/>
            <a:ext cx="5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-2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016704" y="1359108"/>
            <a:ext cx="383540" cy="897255"/>
            <a:chOff x="9512195" y="-100532"/>
            <a:chExt cx="471594" cy="1103833"/>
          </a:xfrm>
        </p:grpSpPr>
        <p:sp>
          <p:nvSpPr>
            <p:cNvPr id="18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9512195" y="-100532"/>
              <a:ext cx="209549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rgbClr val="E7E6E6"/>
              </a:solidFill>
              <a:prstDash val="solid"/>
              <a:round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550697" y="1088844"/>
            <a:ext cx="711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你能根据此函数图像说说得到哪些结论吗？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380619" y="0"/>
            <a:ext cx="6192838" cy="1052512"/>
            <a:chOff x="0" y="1536"/>
            <a:chExt cx="5675" cy="663"/>
          </a:xfrm>
        </p:grpSpPr>
        <p:grpSp>
          <p:nvGrpSpPr>
            <p:cNvPr id="5" name="Group 7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6" name="Rectangle 8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54F72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57" name="Rectangle 9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54F72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9" name="Rectangle 11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2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ED7D31"/>
                  </a:gs>
                  <a:gs pos="100000">
                    <a:sysClr val="window" lastClr="FFFFFF"/>
                  </a:gs>
                </a:gsLst>
                <a:lin ang="0"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61" name="Rectangle 13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rgbClr val="0563C1"/>
                </a:gs>
              </a:gsLst>
              <a:lin ang="1890000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Rectangle 14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E7E6E6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E7E6E6"/>
                </a:gs>
                <a:gs pos="100000">
                  <a:sysClr val="window" lastClr="FFFFFF"/>
                </a:gs>
              </a:gsLst>
              <a:lin ang="0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302" y="6084178"/>
            <a:ext cx="1550697" cy="5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37"/>
          <p:cNvGrpSpPr/>
          <p:nvPr/>
        </p:nvGrpSpPr>
        <p:grpSpPr>
          <a:xfrm>
            <a:off x="1145670" y="2168916"/>
            <a:ext cx="2247968" cy="2258922"/>
            <a:chOff x="7041063" y="4599078"/>
            <a:chExt cx="2247968" cy="2258922"/>
          </a:xfrm>
        </p:grpSpPr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1063" y="4599078"/>
              <a:ext cx="2247968" cy="2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7806114" y="4869096"/>
              <a:ext cx="315021" cy="323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8346150" y="5859162"/>
              <a:ext cx="386066" cy="2700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2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15689" y="1898898"/>
            <a:ext cx="13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r>
              <a:rPr lang="en-US" altLang="zh-CN" dirty="0" smtClean="0">
                <a:solidFill>
                  <a:schemeClr val="bg1"/>
                </a:solidFill>
              </a:rPr>
              <a:t>= </a:t>
            </a:r>
            <a:r>
              <a:rPr lang="zh-CN" altLang="en-US" dirty="0" smtClean="0">
                <a:solidFill>
                  <a:schemeClr val="bg1"/>
                </a:solidFill>
              </a:rPr>
              <a:t>－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r>
              <a:rPr lang="en-US" altLang="zh-CN" dirty="0" smtClean="0">
                <a:solidFill>
                  <a:schemeClr val="bg1"/>
                </a:solidFill>
              </a:rPr>
              <a:t>+4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19">
            <a:hlinkClick r:id="rId4" action="ppaction://hlinksldjump"/>
          </p:cNvPr>
          <p:cNvSpPr txBox="1"/>
          <p:nvPr/>
        </p:nvSpPr>
        <p:spPr>
          <a:xfrm>
            <a:off x="3665838" y="3158982"/>
            <a:ext cx="693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(2)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此一次函数图像经过第一、二、四象限；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sp>
        <p:nvSpPr>
          <p:cNvPr id="26" name="文本框 19">
            <a:hlinkClick r:id="rId5" action="ppaction://hlinksldjump"/>
          </p:cNvPr>
          <p:cNvSpPr txBox="1"/>
          <p:nvPr/>
        </p:nvSpPr>
        <p:spPr>
          <a:xfrm>
            <a:off x="3665838" y="2438934"/>
            <a:ext cx="477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(1)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随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的增大而减小；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3710841" y="5634147"/>
            <a:ext cx="34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(5) △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ABO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的面积为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4;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sp>
        <p:nvSpPr>
          <p:cNvPr id="28" name="文本框 19">
            <a:hlinkClick r:id="rId6" action="ppaction://hlinksldjump"/>
          </p:cNvPr>
          <p:cNvSpPr txBox="1"/>
          <p:nvPr/>
        </p:nvSpPr>
        <p:spPr>
          <a:xfrm>
            <a:off x="3665837" y="3969036"/>
            <a:ext cx="526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(3)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当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&gt;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时，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&lt;0;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&lt;2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时，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&gt;0.</a:t>
            </a:r>
            <a:endParaRPr lang="zh-CN" altLang="en-US" sz="2400" dirty="0">
              <a:solidFill>
                <a:schemeClr val="bg2"/>
              </a:solidFill>
              <a:uFillTx/>
              <a:cs typeface="宋体" panose="02010600030101010101" pitchFamily="2" charset="-122"/>
            </a:endParaRPr>
          </a:p>
        </p:txBody>
      </p:sp>
      <p:sp>
        <p:nvSpPr>
          <p:cNvPr id="29" name="文本框 19">
            <a:hlinkClick r:id="rId7" action="ppaction://hlinksldjump"/>
          </p:cNvPr>
          <p:cNvSpPr txBox="1"/>
          <p:nvPr/>
        </p:nvSpPr>
        <p:spPr>
          <a:xfrm>
            <a:off x="3665838" y="4869096"/>
            <a:ext cx="567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3430" indent="-77343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(4)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 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=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+4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向下平移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个单位得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=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－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Times New Roman" pitchFamily="18" charset="0"/>
              </a:rPr>
              <a:t>x</a:t>
            </a:r>
            <a:endParaRPr lang="zh-CN" altLang="en-US" sz="2400" i="1" dirty="0" smtClean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280679" y="2843961"/>
            <a:ext cx="1125075" cy="20251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15688" y="4824093"/>
            <a:ext cx="13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</a:rPr>
              <a:t>y</a:t>
            </a:r>
            <a:r>
              <a:rPr lang="en-US" altLang="zh-CN" dirty="0" smtClean="0">
                <a:solidFill>
                  <a:schemeClr val="bg1"/>
                </a:solidFill>
              </a:rPr>
              <a:t>= </a:t>
            </a:r>
            <a:r>
              <a:rPr lang="zh-CN" altLang="en-US" dirty="0" smtClean="0">
                <a:solidFill>
                  <a:schemeClr val="bg1"/>
                </a:solidFill>
              </a:rPr>
              <a:t>－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en-US" altLang="zh-CN" i="1" dirty="0" smtClean="0">
                <a:solidFill>
                  <a:schemeClr val="bg1"/>
                </a:solidFill>
              </a:rPr>
              <a:t>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>
            <a:hlinkClick r:id="rId8" action="ppaction://hlinksldjump"/>
          </p:cNvPr>
          <p:cNvSpPr/>
          <p:nvPr/>
        </p:nvSpPr>
        <p:spPr>
          <a:xfrm>
            <a:off x="1460691" y="266065"/>
            <a:ext cx="3330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梳理    </a:t>
            </a:r>
            <a:r>
              <a:rPr lang="zh-CN" altLang="zh-CN" sz="2400" b="1" dirty="0" smtClean="0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itchFamily="34" charset="-122"/>
                <a:ea typeface="微软雅黑" pitchFamily="34" charset="-122"/>
              </a:rPr>
              <a:t>构建导图</a:t>
            </a:r>
            <a:endParaRPr lang="zh-CN" altLang="en-US" sz="2400" b="1" dirty="0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第一课时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第一课时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一课时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一课时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</TotalTime>
  <Words>1792</Words>
  <Application>Microsoft Office PowerPoint</Application>
  <PresentationFormat>自定义</PresentationFormat>
  <Paragraphs>235</Paragraphs>
  <Slides>22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2_第一课时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102</cp:revision>
  <cp:lastPrinted>2021-01-13T18:48:15Z</cp:lastPrinted>
  <dcterms:created xsi:type="dcterms:W3CDTF">2021-01-13T18:48:15Z</dcterms:created>
  <dcterms:modified xsi:type="dcterms:W3CDTF">2022-11-16T09:33:15Z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