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99" r:id="rId2"/>
    <p:sldId id="925" r:id="rId3"/>
    <p:sldId id="841" r:id="rId4"/>
    <p:sldId id="807" r:id="rId5"/>
    <p:sldId id="808" r:id="rId6"/>
    <p:sldId id="809" r:id="rId7"/>
    <p:sldId id="868" r:id="rId8"/>
    <p:sldId id="869" r:id="rId9"/>
    <p:sldId id="870" r:id="rId10"/>
    <p:sldId id="871" r:id="rId11"/>
    <p:sldId id="872" r:id="rId12"/>
    <p:sldId id="873" r:id="rId13"/>
    <p:sldId id="874" r:id="rId14"/>
    <p:sldId id="875" r:id="rId15"/>
    <p:sldId id="816" r:id="rId16"/>
    <p:sldId id="926" r:id="rId17"/>
    <p:sldId id="908" r:id="rId18"/>
    <p:sldId id="891" r:id="rId19"/>
    <p:sldId id="893" r:id="rId20"/>
    <p:sldId id="892" r:id="rId21"/>
    <p:sldId id="927" r:id="rId22"/>
    <p:sldId id="928" r:id="rId23"/>
    <p:sldId id="876" r:id="rId24"/>
    <p:sldId id="877" r:id="rId25"/>
    <p:sldId id="878" r:id="rId26"/>
    <p:sldId id="860" r:id="rId27"/>
    <p:sldId id="929" r:id="rId28"/>
    <p:sldId id="831" r:id="rId29"/>
  </p:sldIdLst>
  <p:sldSz cx="9144000" cy="6858000" type="screen4x3"/>
  <p:notesSz cx="6858000" cy="9144000"/>
  <p:embeddedFontLst>
    <p:embeddedFont>
      <p:font typeface="方正姚体" panose="02010601030101010101" pitchFamily="2" charset="-122"/>
      <p:regular r:id="rId31"/>
    </p:embeddedFont>
    <p:embeddedFont>
      <p:font typeface="黑体" panose="02010609060101010101" pitchFamily="49" charset="-122"/>
      <p:regular r:id="rId32"/>
    </p:embeddedFont>
    <p:embeddedFont>
      <p:font typeface="华文楷体" panose="02010600040101010101" pitchFamily="2" charset="-122"/>
      <p:regular r:id="rId33"/>
    </p:embeddedFont>
    <p:embeddedFont>
      <p:font typeface="楷体" panose="02010609060101010101" pitchFamily="49" charset="-122"/>
      <p:regular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幼圆" panose="02010509060101010101" pitchFamily="49" charset="-122"/>
      <p:regular r:id="rId37"/>
    </p:embeddedFont>
  </p:embeddedFontLst>
  <p:custDataLst>
    <p:tags r:id="rId3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9">
          <p15:clr>
            <a:srgbClr val="A4A3A4"/>
          </p15:clr>
        </p15:guide>
        <p15:guide id="2" pos="26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MJDC" initials="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A8"/>
    <a:srgbClr val="FFFF00"/>
    <a:srgbClr val="FF0000"/>
    <a:srgbClr val="BBE0E3"/>
    <a:srgbClr val="ABD9CA"/>
    <a:srgbClr val="D1D1F0"/>
    <a:srgbClr val="B6DED1"/>
    <a:srgbClr val="A7CAD8"/>
    <a:srgbClr val="B8DFD2"/>
    <a:srgbClr val="DD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2"/>
    <p:restoredTop sz="95186" autoAdjust="0"/>
  </p:normalViewPr>
  <p:slideViewPr>
    <p:cSldViewPr showGuides="1">
      <p:cViewPr>
        <p:scale>
          <a:sx n="120" d="100"/>
          <a:sy n="120" d="100"/>
        </p:scale>
        <p:origin x="618" y="-1020"/>
      </p:cViewPr>
      <p:guideLst>
        <p:guide orient="horz" pos="1969"/>
        <p:guide pos="26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页眉占位符 10342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103427" name="日期占位符 10342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17412" name="幻灯片图像占位符 10342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413" name="文本占位符 103428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103430" name="页脚占位符 10342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103431" name="灯片编号占位符 10343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  <a:t>4</a:t>
            </a:fld>
            <a:endParaRPr lang="zh-CN" altLang="en-US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641350"/>
            <a:ext cx="9144000" cy="158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图片 8" descr="logo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1113" y="92075"/>
            <a:ext cx="1087437" cy="3968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712788"/>
            <a:ext cx="9144000" cy="158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6426200"/>
            <a:ext cx="9144000" cy="431800"/>
          </a:xfrm>
          <a:prstGeom prst="rect">
            <a:avLst/>
          </a:prstGeom>
          <a:gradFill flip="none" rotWithShape="1">
            <a:gsLst>
              <a:gs pos="100000">
                <a:srgbClr val="F8FAF4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00" y="93663"/>
            <a:ext cx="434975" cy="4683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175" name="直接连接符 11"/>
          <p:cNvCxnSpPr/>
          <p:nvPr userDrawn="1"/>
        </p:nvCxnSpPr>
        <p:spPr>
          <a:xfrm>
            <a:off x="0" y="641350"/>
            <a:ext cx="9144000" cy="1588"/>
          </a:xfrm>
          <a:prstGeom prst="line">
            <a:avLst/>
          </a:prstGeom>
          <a:ln w="57150" cap="flat" cmpd="thinThick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燕尾形 12"/>
          <p:cNvSpPr/>
          <p:nvPr/>
        </p:nvSpPr>
        <p:spPr>
          <a:xfrm>
            <a:off x="606425" y="146050"/>
            <a:ext cx="1343025" cy="414338"/>
          </a:xfrm>
          <a:prstGeom prst="chevron">
            <a:avLst>
              <a:gd name="adj" fmla="val 3039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6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2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1854200" y="146050"/>
            <a:ext cx="1344613" cy="414338"/>
          </a:xfrm>
          <a:prstGeom prst="chevron">
            <a:avLst>
              <a:gd name="adj" fmla="val 3039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6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2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3103563" y="146050"/>
            <a:ext cx="1344613" cy="414338"/>
          </a:xfrm>
          <a:prstGeom prst="chevron">
            <a:avLst>
              <a:gd name="adj" fmla="val 3039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6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2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4349750" y="146050"/>
            <a:ext cx="1344613" cy="414338"/>
          </a:xfrm>
          <a:prstGeom prst="chevron">
            <a:avLst>
              <a:gd name="adj" fmla="val 3039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6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2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90550" y="166688"/>
            <a:ext cx="12573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66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</a:t>
            </a: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回顾梳理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816100" y="166688"/>
            <a:ext cx="12573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66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</a:t>
            </a: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思维导图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041650" y="166688"/>
            <a:ext cx="12573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66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</a:t>
            </a:r>
            <a:r>
              <a:rPr kumimoji="0" lang="zh-CN" altLang="en-US" sz="18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典型习题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267200" y="166688"/>
            <a:ext cx="12573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66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</a:t>
            </a: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全课总结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B63307-27F3-41B1-9EE4-4DACD729870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7"/>
          <p:cNvSpPr txBox="1"/>
          <p:nvPr/>
        </p:nvSpPr>
        <p:spPr>
          <a:xfrm>
            <a:off x="2376170" y="4550093"/>
            <a:ext cx="5689600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张家港市实验小学 王</a:t>
            </a:r>
            <a:r>
              <a:rPr lang="en-US" altLang="zh-CN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英</a:t>
            </a:r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</a:p>
          <a:p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</a:t>
            </a:r>
          </a:p>
          <a:p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2022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r>
              <a:rPr lang="en-US" altLang="zh-CN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11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月</a:t>
            </a:r>
            <a:r>
              <a:rPr lang="en-US" altLang="zh-CN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17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日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18436" name="矩形 70664"/>
          <p:cNvSpPr/>
          <p:nvPr/>
        </p:nvSpPr>
        <p:spPr>
          <a:xfrm>
            <a:off x="1511300" y="2182813"/>
            <a:ext cx="5724525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2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多边形的面积</a:t>
            </a:r>
          </a:p>
        </p:txBody>
      </p:sp>
      <p:sp>
        <p:nvSpPr>
          <p:cNvPr id="18437" name="矩形 70665"/>
          <p:cNvSpPr/>
          <p:nvPr/>
        </p:nvSpPr>
        <p:spPr>
          <a:xfrm>
            <a:off x="2773363" y="3429000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（整理复习）</a:t>
            </a:r>
          </a:p>
        </p:txBody>
      </p:sp>
      <p:sp>
        <p:nvSpPr>
          <p:cNvPr id="70668" name="矩形 70667"/>
          <p:cNvSpPr/>
          <p:nvPr/>
        </p:nvSpPr>
        <p:spPr>
          <a:xfrm>
            <a:off x="359410" y="296545"/>
            <a:ext cx="4875530" cy="3384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5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kern="1200" cap="none" spc="0" normalizeH="0" baseline="0" noProof="1">
                <a:gradFill rotWithShape="0"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义务教育教科书数学五年级上册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ates\picture_hover\&amp;pky380_sjzg_VCG41N1278208205&amp;"/>
          <p:cNvPicPr>
            <a:picLocks noChangeAspect="1"/>
          </p:cNvPicPr>
          <p:nvPr/>
        </p:nvPicPr>
        <p:blipFill>
          <a:blip r:embed="rId2"/>
          <a:srcRect l="1587" t="26133" r="38251" b="30913"/>
          <a:stretch>
            <a:fillRect/>
          </a:stretch>
        </p:blipFill>
        <p:spPr>
          <a:xfrm>
            <a:off x="993775" y="1273346"/>
            <a:ext cx="6914619" cy="3456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43530" y="3982085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9cm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1763688" y="1665415"/>
            <a:ext cx="3456384" cy="2293522"/>
          </a:xfrm>
          <a:custGeom>
            <a:avLst/>
            <a:gdLst>
              <a:gd name="connsiteX0" fmla="*/ 0 w 2760134"/>
              <a:gd name="connsiteY0" fmla="*/ 1540933 h 1540933"/>
              <a:gd name="connsiteX1" fmla="*/ 2760134 w 2760134"/>
              <a:gd name="connsiteY1" fmla="*/ 1540933 h 1540933"/>
              <a:gd name="connsiteX2" fmla="*/ 2451100 w 2760134"/>
              <a:gd name="connsiteY2" fmla="*/ 8467 h 1540933"/>
              <a:gd name="connsiteX3" fmla="*/ 304800 w 2760134"/>
              <a:gd name="connsiteY3" fmla="*/ 0 h 1540933"/>
              <a:gd name="connsiteX4" fmla="*/ 0 w 2760134"/>
              <a:gd name="connsiteY4" fmla="*/ 1540933 h 1540933"/>
              <a:gd name="connsiteX0-1" fmla="*/ 0 w 2760134"/>
              <a:gd name="connsiteY0-2" fmla="*/ 1540933 h 1540933"/>
              <a:gd name="connsiteX1-3" fmla="*/ 2760134 w 2760134"/>
              <a:gd name="connsiteY1-4" fmla="*/ 1540933 h 1540933"/>
              <a:gd name="connsiteX2-5" fmla="*/ 1841500 w 2760134"/>
              <a:gd name="connsiteY2-6" fmla="*/ 0 h 1540933"/>
              <a:gd name="connsiteX3-7" fmla="*/ 304800 w 2760134"/>
              <a:gd name="connsiteY3-8" fmla="*/ 0 h 1540933"/>
              <a:gd name="connsiteX4-9" fmla="*/ 0 w 2760134"/>
              <a:gd name="connsiteY4-10" fmla="*/ 1540933 h 1540933"/>
              <a:gd name="connsiteX0-11" fmla="*/ 0 w 2760134"/>
              <a:gd name="connsiteY0-12" fmla="*/ 1553633 h 1553633"/>
              <a:gd name="connsiteX1-13" fmla="*/ 2760134 w 2760134"/>
              <a:gd name="connsiteY1-14" fmla="*/ 1553633 h 1553633"/>
              <a:gd name="connsiteX2-15" fmla="*/ 1219200 w 2760134"/>
              <a:gd name="connsiteY2-16" fmla="*/ 0 h 1553633"/>
              <a:gd name="connsiteX3-17" fmla="*/ 304800 w 2760134"/>
              <a:gd name="connsiteY3-18" fmla="*/ 12700 h 1553633"/>
              <a:gd name="connsiteX4-19" fmla="*/ 0 w 2760134"/>
              <a:gd name="connsiteY4-20" fmla="*/ 1553633 h 1553633"/>
              <a:gd name="connsiteX0-21" fmla="*/ 0 w 2760134"/>
              <a:gd name="connsiteY0-22" fmla="*/ 1540933 h 1540933"/>
              <a:gd name="connsiteX1-23" fmla="*/ 2760134 w 2760134"/>
              <a:gd name="connsiteY1-24" fmla="*/ 1540933 h 1540933"/>
              <a:gd name="connsiteX2-25" fmla="*/ 1230313 w 2760134"/>
              <a:gd name="connsiteY2-26" fmla="*/ 6350 h 1540933"/>
              <a:gd name="connsiteX3-27" fmla="*/ 304800 w 2760134"/>
              <a:gd name="connsiteY3-28" fmla="*/ 0 h 1540933"/>
              <a:gd name="connsiteX4-29" fmla="*/ 0 w 2760134"/>
              <a:gd name="connsiteY4-30" fmla="*/ 1540933 h 1540933"/>
              <a:gd name="connsiteX0-31" fmla="*/ 0 w 2760134"/>
              <a:gd name="connsiteY0-32" fmla="*/ 1534583 h 1534583"/>
              <a:gd name="connsiteX1-33" fmla="*/ 2760134 w 2760134"/>
              <a:gd name="connsiteY1-34" fmla="*/ 1534583 h 1534583"/>
              <a:gd name="connsiteX2-35" fmla="*/ 1230313 w 2760134"/>
              <a:gd name="connsiteY2-36" fmla="*/ 0 h 1534583"/>
              <a:gd name="connsiteX3-37" fmla="*/ 303213 w 2760134"/>
              <a:gd name="connsiteY3-38" fmla="*/ 1588 h 1534583"/>
              <a:gd name="connsiteX4-39" fmla="*/ 0 w 2760134"/>
              <a:gd name="connsiteY4-40" fmla="*/ 1534583 h 1534583"/>
              <a:gd name="connsiteX0-41" fmla="*/ 0 w 2760134"/>
              <a:gd name="connsiteY0-42" fmla="*/ 1536170 h 1536170"/>
              <a:gd name="connsiteX1-43" fmla="*/ 2760134 w 2760134"/>
              <a:gd name="connsiteY1-44" fmla="*/ 1536170 h 1536170"/>
              <a:gd name="connsiteX2-45" fmla="*/ 601663 w 2760134"/>
              <a:gd name="connsiteY2-46" fmla="*/ 0 h 1536170"/>
              <a:gd name="connsiteX3-47" fmla="*/ 303213 w 2760134"/>
              <a:gd name="connsiteY3-48" fmla="*/ 3175 h 1536170"/>
              <a:gd name="connsiteX4-49" fmla="*/ 0 w 2760134"/>
              <a:gd name="connsiteY4-50" fmla="*/ 1536170 h 1536170"/>
              <a:gd name="connsiteX0-51" fmla="*/ 0 w 2760134"/>
              <a:gd name="connsiteY0-52" fmla="*/ 1534583 h 1534583"/>
              <a:gd name="connsiteX1-53" fmla="*/ 2760134 w 2760134"/>
              <a:gd name="connsiteY1-54" fmla="*/ 1534583 h 1534583"/>
              <a:gd name="connsiteX2-55" fmla="*/ 612776 w 2760134"/>
              <a:gd name="connsiteY2-56" fmla="*/ 0 h 1534583"/>
              <a:gd name="connsiteX3-57" fmla="*/ 303213 w 2760134"/>
              <a:gd name="connsiteY3-58" fmla="*/ 1588 h 1534583"/>
              <a:gd name="connsiteX4-59" fmla="*/ 0 w 2760134"/>
              <a:gd name="connsiteY4-60" fmla="*/ 1534583 h 15345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60134" h="1534583">
                <a:moveTo>
                  <a:pt x="0" y="1534583"/>
                </a:moveTo>
                <a:lnTo>
                  <a:pt x="2760134" y="1534583"/>
                </a:lnTo>
                <a:lnTo>
                  <a:pt x="612776" y="0"/>
                </a:lnTo>
                <a:lnTo>
                  <a:pt x="303213" y="1588"/>
                </a:lnTo>
                <a:lnTo>
                  <a:pt x="0" y="153458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9" name="直接连接符 8"/>
          <p:cNvCxnSpPr/>
          <p:nvPr/>
        </p:nvCxnSpPr>
        <p:spPr>
          <a:xfrm>
            <a:off x="2156942" y="1688479"/>
            <a:ext cx="0" cy="2293522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285450" y="2059020"/>
            <a:ext cx="31131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 dirty="0"/>
              <a:t>5</a:t>
            </a:r>
            <a:endParaRPr lang="zh-CN" altLang="en-US" sz="1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129795" y="2708920"/>
            <a:ext cx="31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158677" y="1624692"/>
            <a:ext cx="51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156942" y="1688479"/>
            <a:ext cx="3988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ates\picture_hover\&amp;pky380_sjzg_VCG41N1278208205&amp;"/>
          <p:cNvPicPr>
            <a:picLocks noChangeAspect="1"/>
          </p:cNvPicPr>
          <p:nvPr/>
        </p:nvPicPr>
        <p:blipFill>
          <a:blip r:embed="rId2"/>
          <a:srcRect l="1587" t="26133" r="38251" b="30913"/>
          <a:stretch>
            <a:fillRect/>
          </a:stretch>
        </p:blipFill>
        <p:spPr>
          <a:xfrm>
            <a:off x="984946" y="1273346"/>
            <a:ext cx="6914619" cy="3456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01950" y="3964940"/>
            <a:ext cx="815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9cm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1763688" y="1669739"/>
            <a:ext cx="3465233" cy="2260773"/>
          </a:xfrm>
          <a:custGeom>
            <a:avLst/>
            <a:gdLst>
              <a:gd name="connsiteX0" fmla="*/ 0 w 2760134"/>
              <a:gd name="connsiteY0" fmla="*/ 1540933 h 1540933"/>
              <a:gd name="connsiteX1" fmla="*/ 2760134 w 2760134"/>
              <a:gd name="connsiteY1" fmla="*/ 1540933 h 1540933"/>
              <a:gd name="connsiteX2" fmla="*/ 2451100 w 2760134"/>
              <a:gd name="connsiteY2" fmla="*/ 8467 h 1540933"/>
              <a:gd name="connsiteX3" fmla="*/ 304800 w 2760134"/>
              <a:gd name="connsiteY3" fmla="*/ 0 h 1540933"/>
              <a:gd name="connsiteX4" fmla="*/ 0 w 2760134"/>
              <a:gd name="connsiteY4" fmla="*/ 1540933 h 1540933"/>
              <a:gd name="connsiteX0-1" fmla="*/ 0 w 2760134"/>
              <a:gd name="connsiteY0-2" fmla="*/ 1540933 h 1540933"/>
              <a:gd name="connsiteX1-3" fmla="*/ 2760134 w 2760134"/>
              <a:gd name="connsiteY1-4" fmla="*/ 1540933 h 1540933"/>
              <a:gd name="connsiteX2-5" fmla="*/ 1841500 w 2760134"/>
              <a:gd name="connsiteY2-6" fmla="*/ 0 h 1540933"/>
              <a:gd name="connsiteX3-7" fmla="*/ 304800 w 2760134"/>
              <a:gd name="connsiteY3-8" fmla="*/ 0 h 1540933"/>
              <a:gd name="connsiteX4-9" fmla="*/ 0 w 2760134"/>
              <a:gd name="connsiteY4-10" fmla="*/ 1540933 h 1540933"/>
              <a:gd name="connsiteX0-11" fmla="*/ 0 w 2760134"/>
              <a:gd name="connsiteY0-12" fmla="*/ 1553633 h 1553633"/>
              <a:gd name="connsiteX1-13" fmla="*/ 2760134 w 2760134"/>
              <a:gd name="connsiteY1-14" fmla="*/ 1553633 h 1553633"/>
              <a:gd name="connsiteX2-15" fmla="*/ 1219200 w 2760134"/>
              <a:gd name="connsiteY2-16" fmla="*/ 0 h 1553633"/>
              <a:gd name="connsiteX3-17" fmla="*/ 304800 w 2760134"/>
              <a:gd name="connsiteY3-18" fmla="*/ 12700 h 1553633"/>
              <a:gd name="connsiteX4-19" fmla="*/ 0 w 2760134"/>
              <a:gd name="connsiteY4-20" fmla="*/ 1553633 h 1553633"/>
              <a:gd name="connsiteX0-21" fmla="*/ 0 w 2760134"/>
              <a:gd name="connsiteY0-22" fmla="*/ 1540933 h 1540933"/>
              <a:gd name="connsiteX1-23" fmla="*/ 2760134 w 2760134"/>
              <a:gd name="connsiteY1-24" fmla="*/ 1540933 h 1540933"/>
              <a:gd name="connsiteX2-25" fmla="*/ 1230313 w 2760134"/>
              <a:gd name="connsiteY2-26" fmla="*/ 6350 h 1540933"/>
              <a:gd name="connsiteX3-27" fmla="*/ 304800 w 2760134"/>
              <a:gd name="connsiteY3-28" fmla="*/ 0 h 1540933"/>
              <a:gd name="connsiteX4-29" fmla="*/ 0 w 2760134"/>
              <a:gd name="connsiteY4-30" fmla="*/ 1540933 h 1540933"/>
              <a:gd name="connsiteX0-31" fmla="*/ 0 w 2760134"/>
              <a:gd name="connsiteY0-32" fmla="*/ 1534583 h 1534583"/>
              <a:gd name="connsiteX1-33" fmla="*/ 2760134 w 2760134"/>
              <a:gd name="connsiteY1-34" fmla="*/ 1534583 h 1534583"/>
              <a:gd name="connsiteX2-35" fmla="*/ 1230313 w 2760134"/>
              <a:gd name="connsiteY2-36" fmla="*/ 0 h 1534583"/>
              <a:gd name="connsiteX3-37" fmla="*/ 303213 w 2760134"/>
              <a:gd name="connsiteY3-38" fmla="*/ 1588 h 1534583"/>
              <a:gd name="connsiteX4-39" fmla="*/ 0 w 2760134"/>
              <a:gd name="connsiteY4-40" fmla="*/ 1534583 h 1534583"/>
              <a:gd name="connsiteX0-41" fmla="*/ 0 w 2760134"/>
              <a:gd name="connsiteY0-42" fmla="*/ 1534583 h 1534583"/>
              <a:gd name="connsiteX1-43" fmla="*/ 2760134 w 2760134"/>
              <a:gd name="connsiteY1-44" fmla="*/ 1534583 h 1534583"/>
              <a:gd name="connsiteX2-45" fmla="*/ 304801 w 2760134"/>
              <a:gd name="connsiteY2-46" fmla="*/ 0 h 1534583"/>
              <a:gd name="connsiteX3-47" fmla="*/ 303213 w 2760134"/>
              <a:gd name="connsiteY3-48" fmla="*/ 1588 h 1534583"/>
              <a:gd name="connsiteX4-49" fmla="*/ 0 w 2760134"/>
              <a:gd name="connsiteY4-50" fmla="*/ 1534583 h 15345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60134" h="1534583">
                <a:moveTo>
                  <a:pt x="0" y="1534583"/>
                </a:moveTo>
                <a:lnTo>
                  <a:pt x="2760134" y="1534583"/>
                </a:lnTo>
                <a:lnTo>
                  <a:pt x="304801" y="0"/>
                </a:lnTo>
                <a:lnTo>
                  <a:pt x="303213" y="1588"/>
                </a:lnTo>
                <a:lnTo>
                  <a:pt x="0" y="153458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9" name="直接连接符 8"/>
          <p:cNvCxnSpPr/>
          <p:nvPr/>
        </p:nvCxnSpPr>
        <p:spPr>
          <a:xfrm>
            <a:off x="2123728" y="1703879"/>
            <a:ext cx="10434" cy="2260773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371521" y="2894666"/>
            <a:ext cx="31131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 dirty="0"/>
              <a:t>5</a:t>
            </a:r>
            <a:endParaRPr lang="zh-CN" altLang="en-US" sz="1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112089" y="2800125"/>
            <a:ext cx="31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267744" y="1635599"/>
            <a:ext cx="51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ates\picture_hover\&amp;pky380_sjzg_VCG41N1278208205&amp;"/>
          <p:cNvPicPr>
            <a:picLocks noChangeAspect="1"/>
          </p:cNvPicPr>
          <p:nvPr/>
        </p:nvPicPr>
        <p:blipFill>
          <a:blip r:embed="rId3"/>
          <a:srcRect l="1587" t="26133" r="38251" b="30913"/>
          <a:stretch>
            <a:fillRect/>
          </a:stretch>
        </p:blipFill>
        <p:spPr>
          <a:xfrm>
            <a:off x="993775" y="1273346"/>
            <a:ext cx="6914619" cy="3456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81535" y="1673280"/>
            <a:ext cx="51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7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901950" y="3983355"/>
            <a:ext cx="948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9cm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任意多边形: 形状 2"/>
          <p:cNvSpPr/>
          <p:nvPr/>
        </p:nvSpPr>
        <p:spPr>
          <a:xfrm>
            <a:off x="1779892" y="1655221"/>
            <a:ext cx="3440177" cy="2275285"/>
          </a:xfrm>
          <a:custGeom>
            <a:avLst/>
            <a:gdLst>
              <a:gd name="connsiteX0" fmla="*/ 0 w 2760134"/>
              <a:gd name="connsiteY0" fmla="*/ 1540933 h 1540933"/>
              <a:gd name="connsiteX1" fmla="*/ 2760134 w 2760134"/>
              <a:gd name="connsiteY1" fmla="*/ 1540933 h 1540933"/>
              <a:gd name="connsiteX2" fmla="*/ 2451100 w 2760134"/>
              <a:gd name="connsiteY2" fmla="*/ 8467 h 1540933"/>
              <a:gd name="connsiteX3" fmla="*/ 304800 w 2760134"/>
              <a:gd name="connsiteY3" fmla="*/ 0 h 1540933"/>
              <a:gd name="connsiteX4" fmla="*/ 0 w 2760134"/>
              <a:gd name="connsiteY4" fmla="*/ 1540933 h 1540933"/>
              <a:gd name="connsiteX0-1" fmla="*/ 0 w 2760134"/>
              <a:gd name="connsiteY0-2" fmla="*/ 1540933 h 1540933"/>
              <a:gd name="connsiteX1-3" fmla="*/ 2760134 w 2760134"/>
              <a:gd name="connsiteY1-4" fmla="*/ 1540933 h 1540933"/>
              <a:gd name="connsiteX2-5" fmla="*/ 1841500 w 2760134"/>
              <a:gd name="connsiteY2-6" fmla="*/ 0 h 1540933"/>
              <a:gd name="connsiteX3-7" fmla="*/ 304800 w 2760134"/>
              <a:gd name="connsiteY3-8" fmla="*/ 0 h 1540933"/>
              <a:gd name="connsiteX4-9" fmla="*/ 0 w 2760134"/>
              <a:gd name="connsiteY4-10" fmla="*/ 1540933 h 1540933"/>
              <a:gd name="connsiteX0-11" fmla="*/ 0 w 2760134"/>
              <a:gd name="connsiteY0-12" fmla="*/ 1553633 h 1553633"/>
              <a:gd name="connsiteX1-13" fmla="*/ 2760134 w 2760134"/>
              <a:gd name="connsiteY1-14" fmla="*/ 1553633 h 1553633"/>
              <a:gd name="connsiteX2-15" fmla="*/ 1219200 w 2760134"/>
              <a:gd name="connsiteY2-16" fmla="*/ 0 h 1553633"/>
              <a:gd name="connsiteX3-17" fmla="*/ 304800 w 2760134"/>
              <a:gd name="connsiteY3-18" fmla="*/ 12700 h 1553633"/>
              <a:gd name="connsiteX4-19" fmla="*/ 0 w 2760134"/>
              <a:gd name="connsiteY4-20" fmla="*/ 1553633 h 1553633"/>
              <a:gd name="connsiteX0-21" fmla="*/ 0 w 2760134"/>
              <a:gd name="connsiteY0-22" fmla="*/ 1540933 h 1540933"/>
              <a:gd name="connsiteX1-23" fmla="*/ 2760134 w 2760134"/>
              <a:gd name="connsiteY1-24" fmla="*/ 1540933 h 1540933"/>
              <a:gd name="connsiteX2-25" fmla="*/ 1230313 w 2760134"/>
              <a:gd name="connsiteY2-26" fmla="*/ 6350 h 1540933"/>
              <a:gd name="connsiteX3-27" fmla="*/ 304800 w 2760134"/>
              <a:gd name="connsiteY3-28" fmla="*/ 0 h 1540933"/>
              <a:gd name="connsiteX4-29" fmla="*/ 0 w 2760134"/>
              <a:gd name="connsiteY4-30" fmla="*/ 1540933 h 1540933"/>
              <a:gd name="connsiteX0-31" fmla="*/ 0 w 2760134"/>
              <a:gd name="connsiteY0-32" fmla="*/ 1534583 h 1534583"/>
              <a:gd name="connsiteX1-33" fmla="*/ 2760134 w 2760134"/>
              <a:gd name="connsiteY1-34" fmla="*/ 1534583 h 1534583"/>
              <a:gd name="connsiteX2-35" fmla="*/ 1230313 w 2760134"/>
              <a:gd name="connsiteY2-36" fmla="*/ 0 h 1534583"/>
              <a:gd name="connsiteX3-37" fmla="*/ 303213 w 2760134"/>
              <a:gd name="connsiteY3-38" fmla="*/ 1588 h 1534583"/>
              <a:gd name="connsiteX4-39" fmla="*/ 0 w 2760134"/>
              <a:gd name="connsiteY4-40" fmla="*/ 1534583 h 1534583"/>
              <a:gd name="connsiteX0-41" fmla="*/ 0 w 2760134"/>
              <a:gd name="connsiteY0-42" fmla="*/ 1534583 h 1534583"/>
              <a:gd name="connsiteX1-43" fmla="*/ 2760134 w 2760134"/>
              <a:gd name="connsiteY1-44" fmla="*/ 1534583 h 1534583"/>
              <a:gd name="connsiteX2-45" fmla="*/ 2452688 w 2760134"/>
              <a:gd name="connsiteY2-46" fmla="*/ 0 h 1534583"/>
              <a:gd name="connsiteX3-47" fmla="*/ 303213 w 2760134"/>
              <a:gd name="connsiteY3-48" fmla="*/ 1588 h 1534583"/>
              <a:gd name="connsiteX4-49" fmla="*/ 0 w 2760134"/>
              <a:gd name="connsiteY4-50" fmla="*/ 1534583 h 15345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60134" h="1534583">
                <a:moveTo>
                  <a:pt x="0" y="1534583"/>
                </a:moveTo>
                <a:lnTo>
                  <a:pt x="2760134" y="1534583"/>
                </a:lnTo>
                <a:lnTo>
                  <a:pt x="2452688" y="0"/>
                </a:lnTo>
                <a:lnTo>
                  <a:pt x="303213" y="1588"/>
                </a:lnTo>
                <a:lnTo>
                  <a:pt x="0" y="153458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5" name="直接连接符 4"/>
          <p:cNvCxnSpPr/>
          <p:nvPr/>
        </p:nvCxnSpPr>
        <p:spPr>
          <a:xfrm>
            <a:off x="2179320" y="1689993"/>
            <a:ext cx="0" cy="2293349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371521" y="2894666"/>
            <a:ext cx="31131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 dirty="0"/>
              <a:t>5</a:t>
            </a:r>
            <a:endParaRPr lang="zh-CN" altLang="en-US" sz="100" dirty="0"/>
          </a:p>
        </p:txBody>
      </p:sp>
      <p:sp>
        <p:nvSpPr>
          <p:cNvPr id="10" name="文本框 9"/>
          <p:cNvSpPr txBox="1"/>
          <p:nvPr/>
        </p:nvSpPr>
        <p:spPr>
          <a:xfrm>
            <a:off x="2161513" y="2783837"/>
            <a:ext cx="31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 flipH="1">
            <a:off x="2766325" y="1637163"/>
            <a:ext cx="415209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179320" y="1655221"/>
            <a:ext cx="2608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ates\picture_hover\&amp;pky380_sjzg_VCG41N1278208205&amp;"/>
          <p:cNvPicPr>
            <a:picLocks noChangeAspect="1"/>
          </p:cNvPicPr>
          <p:nvPr/>
        </p:nvPicPr>
        <p:blipFill>
          <a:blip r:embed="rId2"/>
          <a:srcRect l="1587" t="26133" r="38251" b="30913"/>
          <a:stretch>
            <a:fillRect/>
          </a:stretch>
        </p:blipFill>
        <p:spPr>
          <a:xfrm>
            <a:off x="964731" y="1273346"/>
            <a:ext cx="6914619" cy="3456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15920" y="3945890"/>
            <a:ext cx="886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9cm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1751116" y="1663097"/>
            <a:ext cx="3468953" cy="2267416"/>
          </a:xfrm>
          <a:custGeom>
            <a:avLst/>
            <a:gdLst>
              <a:gd name="connsiteX0" fmla="*/ 0 w 2760134"/>
              <a:gd name="connsiteY0" fmla="*/ 1540933 h 1540933"/>
              <a:gd name="connsiteX1" fmla="*/ 2760134 w 2760134"/>
              <a:gd name="connsiteY1" fmla="*/ 1540933 h 1540933"/>
              <a:gd name="connsiteX2" fmla="*/ 2451100 w 2760134"/>
              <a:gd name="connsiteY2" fmla="*/ 8467 h 1540933"/>
              <a:gd name="connsiteX3" fmla="*/ 304800 w 2760134"/>
              <a:gd name="connsiteY3" fmla="*/ 0 h 1540933"/>
              <a:gd name="connsiteX4" fmla="*/ 0 w 2760134"/>
              <a:gd name="connsiteY4" fmla="*/ 1540933 h 1540933"/>
              <a:gd name="connsiteX0-1" fmla="*/ 0 w 2760134"/>
              <a:gd name="connsiteY0-2" fmla="*/ 1540933 h 1540933"/>
              <a:gd name="connsiteX1-3" fmla="*/ 2760134 w 2760134"/>
              <a:gd name="connsiteY1-4" fmla="*/ 1540933 h 1540933"/>
              <a:gd name="connsiteX2-5" fmla="*/ 1841500 w 2760134"/>
              <a:gd name="connsiteY2-6" fmla="*/ 0 h 1540933"/>
              <a:gd name="connsiteX3-7" fmla="*/ 304800 w 2760134"/>
              <a:gd name="connsiteY3-8" fmla="*/ 0 h 1540933"/>
              <a:gd name="connsiteX4-9" fmla="*/ 0 w 2760134"/>
              <a:gd name="connsiteY4-10" fmla="*/ 1540933 h 1540933"/>
              <a:gd name="connsiteX0-11" fmla="*/ 0 w 2760134"/>
              <a:gd name="connsiteY0-12" fmla="*/ 1553633 h 1553633"/>
              <a:gd name="connsiteX1-13" fmla="*/ 2760134 w 2760134"/>
              <a:gd name="connsiteY1-14" fmla="*/ 1553633 h 1553633"/>
              <a:gd name="connsiteX2-15" fmla="*/ 1219200 w 2760134"/>
              <a:gd name="connsiteY2-16" fmla="*/ 0 h 1553633"/>
              <a:gd name="connsiteX3-17" fmla="*/ 304800 w 2760134"/>
              <a:gd name="connsiteY3-18" fmla="*/ 12700 h 1553633"/>
              <a:gd name="connsiteX4-19" fmla="*/ 0 w 2760134"/>
              <a:gd name="connsiteY4-20" fmla="*/ 1553633 h 1553633"/>
              <a:gd name="connsiteX0-21" fmla="*/ 0 w 2760134"/>
              <a:gd name="connsiteY0-22" fmla="*/ 1540933 h 1540933"/>
              <a:gd name="connsiteX1-23" fmla="*/ 2760134 w 2760134"/>
              <a:gd name="connsiteY1-24" fmla="*/ 1540933 h 1540933"/>
              <a:gd name="connsiteX2-25" fmla="*/ 1230313 w 2760134"/>
              <a:gd name="connsiteY2-26" fmla="*/ 6350 h 1540933"/>
              <a:gd name="connsiteX3-27" fmla="*/ 304800 w 2760134"/>
              <a:gd name="connsiteY3-28" fmla="*/ 0 h 1540933"/>
              <a:gd name="connsiteX4-29" fmla="*/ 0 w 2760134"/>
              <a:gd name="connsiteY4-30" fmla="*/ 1540933 h 1540933"/>
              <a:gd name="connsiteX0-31" fmla="*/ 0 w 2760134"/>
              <a:gd name="connsiteY0-32" fmla="*/ 1534583 h 1534583"/>
              <a:gd name="connsiteX1-33" fmla="*/ 2760134 w 2760134"/>
              <a:gd name="connsiteY1-34" fmla="*/ 1534583 h 1534583"/>
              <a:gd name="connsiteX2-35" fmla="*/ 1230313 w 2760134"/>
              <a:gd name="connsiteY2-36" fmla="*/ 0 h 1534583"/>
              <a:gd name="connsiteX3-37" fmla="*/ 303213 w 2760134"/>
              <a:gd name="connsiteY3-38" fmla="*/ 1588 h 1534583"/>
              <a:gd name="connsiteX4-39" fmla="*/ 0 w 2760134"/>
              <a:gd name="connsiteY4-40" fmla="*/ 1534583 h 1534583"/>
              <a:gd name="connsiteX0-41" fmla="*/ 0 w 2760134"/>
              <a:gd name="connsiteY0-42" fmla="*/ 1534583 h 1534583"/>
              <a:gd name="connsiteX1-43" fmla="*/ 2760134 w 2760134"/>
              <a:gd name="connsiteY1-44" fmla="*/ 1534583 h 1534583"/>
              <a:gd name="connsiteX2-45" fmla="*/ 2452688 w 2760134"/>
              <a:gd name="connsiteY2-46" fmla="*/ 0 h 1534583"/>
              <a:gd name="connsiteX3-47" fmla="*/ 303213 w 2760134"/>
              <a:gd name="connsiteY3-48" fmla="*/ 1588 h 1534583"/>
              <a:gd name="connsiteX4-49" fmla="*/ 0 w 2760134"/>
              <a:gd name="connsiteY4-50" fmla="*/ 1534583 h 1534583"/>
              <a:gd name="connsiteX0-51" fmla="*/ 0 w 2768601"/>
              <a:gd name="connsiteY0-52" fmla="*/ 1532995 h 1532995"/>
              <a:gd name="connsiteX1-53" fmla="*/ 2760134 w 2768601"/>
              <a:gd name="connsiteY1-54" fmla="*/ 1532995 h 1532995"/>
              <a:gd name="connsiteX2-55" fmla="*/ 2768601 w 2768601"/>
              <a:gd name="connsiteY2-56" fmla="*/ 3174 h 1532995"/>
              <a:gd name="connsiteX3-57" fmla="*/ 303213 w 2768601"/>
              <a:gd name="connsiteY3-58" fmla="*/ 0 h 1532995"/>
              <a:gd name="connsiteX4-59" fmla="*/ 0 w 2768601"/>
              <a:gd name="connsiteY4-60" fmla="*/ 1532995 h 15329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68601" h="1532995">
                <a:moveTo>
                  <a:pt x="0" y="1532995"/>
                </a:moveTo>
                <a:lnTo>
                  <a:pt x="2760134" y="1532995"/>
                </a:lnTo>
                <a:cubicBezTo>
                  <a:pt x="2762956" y="1023055"/>
                  <a:pt x="2765779" y="513114"/>
                  <a:pt x="2768601" y="3174"/>
                </a:cubicBezTo>
                <a:lnTo>
                  <a:pt x="303213" y="0"/>
                </a:lnTo>
                <a:lnTo>
                  <a:pt x="0" y="1532995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6" name="直接连接符 5"/>
          <p:cNvCxnSpPr/>
          <p:nvPr/>
        </p:nvCxnSpPr>
        <p:spPr>
          <a:xfrm>
            <a:off x="2123728" y="1663097"/>
            <a:ext cx="30963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123728" y="1663096"/>
            <a:ext cx="0" cy="2267416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371521" y="2894666"/>
            <a:ext cx="31131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 dirty="0"/>
              <a:t>5</a:t>
            </a:r>
            <a:endParaRPr lang="zh-CN" altLang="en-US" sz="1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137966" y="2770513"/>
            <a:ext cx="31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485592" y="1663096"/>
            <a:ext cx="51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emplates\picture_hover\&amp;pky380_sjzg_VCG41N1278208205&amp;"/>
          <p:cNvPicPr>
            <a:picLocks noChangeAspect="1"/>
          </p:cNvPicPr>
          <p:nvPr/>
        </p:nvPicPr>
        <p:blipFill>
          <a:blip r:embed="rId2"/>
          <a:srcRect l="1587" t="26133" r="38251" b="30913"/>
          <a:stretch>
            <a:fillRect/>
          </a:stretch>
        </p:blipFill>
        <p:spPr>
          <a:xfrm>
            <a:off x="1003428" y="1273346"/>
            <a:ext cx="6914619" cy="3456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43530" y="3957320"/>
            <a:ext cx="894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9cm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1763687" y="1670906"/>
            <a:ext cx="3888427" cy="2259599"/>
          </a:xfrm>
          <a:custGeom>
            <a:avLst/>
            <a:gdLst>
              <a:gd name="connsiteX0" fmla="*/ 0 w 2760134"/>
              <a:gd name="connsiteY0" fmla="*/ 1540933 h 1540933"/>
              <a:gd name="connsiteX1" fmla="*/ 2760134 w 2760134"/>
              <a:gd name="connsiteY1" fmla="*/ 1540933 h 1540933"/>
              <a:gd name="connsiteX2" fmla="*/ 2451100 w 2760134"/>
              <a:gd name="connsiteY2" fmla="*/ 8467 h 1540933"/>
              <a:gd name="connsiteX3" fmla="*/ 304800 w 2760134"/>
              <a:gd name="connsiteY3" fmla="*/ 0 h 1540933"/>
              <a:gd name="connsiteX4" fmla="*/ 0 w 2760134"/>
              <a:gd name="connsiteY4" fmla="*/ 1540933 h 1540933"/>
              <a:gd name="connsiteX0-1" fmla="*/ 0 w 2760134"/>
              <a:gd name="connsiteY0-2" fmla="*/ 1540933 h 1540933"/>
              <a:gd name="connsiteX1-3" fmla="*/ 2760134 w 2760134"/>
              <a:gd name="connsiteY1-4" fmla="*/ 1540933 h 1540933"/>
              <a:gd name="connsiteX2-5" fmla="*/ 1841500 w 2760134"/>
              <a:gd name="connsiteY2-6" fmla="*/ 0 h 1540933"/>
              <a:gd name="connsiteX3-7" fmla="*/ 304800 w 2760134"/>
              <a:gd name="connsiteY3-8" fmla="*/ 0 h 1540933"/>
              <a:gd name="connsiteX4-9" fmla="*/ 0 w 2760134"/>
              <a:gd name="connsiteY4-10" fmla="*/ 1540933 h 1540933"/>
              <a:gd name="connsiteX0-11" fmla="*/ 0 w 2760134"/>
              <a:gd name="connsiteY0-12" fmla="*/ 1553633 h 1553633"/>
              <a:gd name="connsiteX1-13" fmla="*/ 2760134 w 2760134"/>
              <a:gd name="connsiteY1-14" fmla="*/ 1553633 h 1553633"/>
              <a:gd name="connsiteX2-15" fmla="*/ 1219200 w 2760134"/>
              <a:gd name="connsiteY2-16" fmla="*/ 0 h 1553633"/>
              <a:gd name="connsiteX3-17" fmla="*/ 304800 w 2760134"/>
              <a:gd name="connsiteY3-18" fmla="*/ 12700 h 1553633"/>
              <a:gd name="connsiteX4-19" fmla="*/ 0 w 2760134"/>
              <a:gd name="connsiteY4-20" fmla="*/ 1553633 h 1553633"/>
              <a:gd name="connsiteX0-21" fmla="*/ 0 w 2760134"/>
              <a:gd name="connsiteY0-22" fmla="*/ 1540933 h 1540933"/>
              <a:gd name="connsiteX1-23" fmla="*/ 2760134 w 2760134"/>
              <a:gd name="connsiteY1-24" fmla="*/ 1540933 h 1540933"/>
              <a:gd name="connsiteX2-25" fmla="*/ 1230313 w 2760134"/>
              <a:gd name="connsiteY2-26" fmla="*/ 6350 h 1540933"/>
              <a:gd name="connsiteX3-27" fmla="*/ 304800 w 2760134"/>
              <a:gd name="connsiteY3-28" fmla="*/ 0 h 1540933"/>
              <a:gd name="connsiteX4-29" fmla="*/ 0 w 2760134"/>
              <a:gd name="connsiteY4-30" fmla="*/ 1540933 h 1540933"/>
              <a:gd name="connsiteX0-31" fmla="*/ 0 w 2760134"/>
              <a:gd name="connsiteY0-32" fmla="*/ 1534583 h 1534583"/>
              <a:gd name="connsiteX1-33" fmla="*/ 2760134 w 2760134"/>
              <a:gd name="connsiteY1-34" fmla="*/ 1534583 h 1534583"/>
              <a:gd name="connsiteX2-35" fmla="*/ 1230313 w 2760134"/>
              <a:gd name="connsiteY2-36" fmla="*/ 0 h 1534583"/>
              <a:gd name="connsiteX3-37" fmla="*/ 303213 w 2760134"/>
              <a:gd name="connsiteY3-38" fmla="*/ 1588 h 1534583"/>
              <a:gd name="connsiteX4-39" fmla="*/ 0 w 2760134"/>
              <a:gd name="connsiteY4-40" fmla="*/ 1534583 h 1534583"/>
              <a:gd name="connsiteX0-41" fmla="*/ 0 w 2760134"/>
              <a:gd name="connsiteY0-42" fmla="*/ 1534583 h 1534583"/>
              <a:gd name="connsiteX1-43" fmla="*/ 2760134 w 2760134"/>
              <a:gd name="connsiteY1-44" fmla="*/ 1534583 h 1534583"/>
              <a:gd name="connsiteX2-45" fmla="*/ 2452688 w 2760134"/>
              <a:gd name="connsiteY2-46" fmla="*/ 0 h 1534583"/>
              <a:gd name="connsiteX3-47" fmla="*/ 303213 w 2760134"/>
              <a:gd name="connsiteY3-48" fmla="*/ 1588 h 1534583"/>
              <a:gd name="connsiteX4-49" fmla="*/ 0 w 2760134"/>
              <a:gd name="connsiteY4-50" fmla="*/ 1534583 h 1534583"/>
              <a:gd name="connsiteX0-51" fmla="*/ 0 w 2768601"/>
              <a:gd name="connsiteY0-52" fmla="*/ 1532995 h 1532995"/>
              <a:gd name="connsiteX1-53" fmla="*/ 2760134 w 2768601"/>
              <a:gd name="connsiteY1-54" fmla="*/ 1532995 h 1532995"/>
              <a:gd name="connsiteX2-55" fmla="*/ 2768601 w 2768601"/>
              <a:gd name="connsiteY2-56" fmla="*/ 3174 h 1532995"/>
              <a:gd name="connsiteX3-57" fmla="*/ 303213 w 2768601"/>
              <a:gd name="connsiteY3-58" fmla="*/ 0 h 1532995"/>
              <a:gd name="connsiteX4-59" fmla="*/ 0 w 2768601"/>
              <a:gd name="connsiteY4-60" fmla="*/ 1532995 h 1532995"/>
              <a:gd name="connsiteX0-61" fmla="*/ 0 w 3071814"/>
              <a:gd name="connsiteY0-62" fmla="*/ 1532996 h 1532996"/>
              <a:gd name="connsiteX1-63" fmla="*/ 2760134 w 3071814"/>
              <a:gd name="connsiteY1-64" fmla="*/ 1532996 h 1532996"/>
              <a:gd name="connsiteX2-65" fmla="*/ 3071814 w 3071814"/>
              <a:gd name="connsiteY2-66" fmla="*/ 0 h 1532996"/>
              <a:gd name="connsiteX3-67" fmla="*/ 303213 w 3071814"/>
              <a:gd name="connsiteY3-68" fmla="*/ 1 h 1532996"/>
              <a:gd name="connsiteX4-69" fmla="*/ 0 w 3071814"/>
              <a:gd name="connsiteY4-70" fmla="*/ 1532996 h 1532996"/>
              <a:gd name="connsiteX0-71" fmla="*/ 0 w 3074351"/>
              <a:gd name="connsiteY0-72" fmla="*/ 1532996 h 1532996"/>
              <a:gd name="connsiteX1-73" fmla="*/ 2760134 w 3074351"/>
              <a:gd name="connsiteY1-74" fmla="*/ 1532996 h 1532996"/>
              <a:gd name="connsiteX2-75" fmla="*/ 3071814 w 3074351"/>
              <a:gd name="connsiteY2-76" fmla="*/ 0 h 1532996"/>
              <a:gd name="connsiteX3-77" fmla="*/ 303213 w 3074351"/>
              <a:gd name="connsiteY3-78" fmla="*/ 1 h 1532996"/>
              <a:gd name="connsiteX4-79" fmla="*/ 0 w 3074351"/>
              <a:gd name="connsiteY4-80" fmla="*/ 1532996 h 1532996"/>
              <a:gd name="connsiteX0-81" fmla="*/ 0 w 3071814"/>
              <a:gd name="connsiteY0-82" fmla="*/ 1532996 h 1532996"/>
              <a:gd name="connsiteX1-83" fmla="*/ 2760134 w 3071814"/>
              <a:gd name="connsiteY1-84" fmla="*/ 1532996 h 1532996"/>
              <a:gd name="connsiteX2-85" fmla="*/ 3071814 w 3071814"/>
              <a:gd name="connsiteY2-86" fmla="*/ 0 h 1532996"/>
              <a:gd name="connsiteX3-87" fmla="*/ 303213 w 3071814"/>
              <a:gd name="connsiteY3-88" fmla="*/ 1 h 1532996"/>
              <a:gd name="connsiteX4-89" fmla="*/ 0 w 3071814"/>
              <a:gd name="connsiteY4-90" fmla="*/ 1532996 h 1532996"/>
              <a:gd name="connsiteX0-91" fmla="*/ 0 w 3071814"/>
              <a:gd name="connsiteY0-92" fmla="*/ 1532996 h 1532996"/>
              <a:gd name="connsiteX1-93" fmla="*/ 2760134 w 3071814"/>
              <a:gd name="connsiteY1-94" fmla="*/ 1532996 h 1532996"/>
              <a:gd name="connsiteX2-95" fmla="*/ 3071814 w 3071814"/>
              <a:gd name="connsiteY2-96" fmla="*/ 0 h 1532996"/>
              <a:gd name="connsiteX3-97" fmla="*/ 303213 w 3071814"/>
              <a:gd name="connsiteY3-98" fmla="*/ 1 h 1532996"/>
              <a:gd name="connsiteX4-99" fmla="*/ 0 w 3071814"/>
              <a:gd name="connsiteY4-100" fmla="*/ 1532996 h 15329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71814" h="1532996">
                <a:moveTo>
                  <a:pt x="0" y="1532996"/>
                </a:moveTo>
                <a:lnTo>
                  <a:pt x="2760134" y="1532996"/>
                </a:lnTo>
                <a:cubicBezTo>
                  <a:pt x="3066168" y="2294"/>
                  <a:pt x="2757842" y="1529115"/>
                  <a:pt x="3071814" y="0"/>
                </a:cubicBezTo>
                <a:lnTo>
                  <a:pt x="303213" y="1"/>
                </a:lnTo>
                <a:lnTo>
                  <a:pt x="0" y="153299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10" name="直接连接符 9"/>
          <p:cNvCxnSpPr/>
          <p:nvPr/>
        </p:nvCxnSpPr>
        <p:spPr>
          <a:xfrm>
            <a:off x="2123728" y="1670906"/>
            <a:ext cx="3528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144116" y="1689649"/>
            <a:ext cx="0" cy="2240856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371521" y="2894666"/>
            <a:ext cx="31131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 dirty="0"/>
              <a:t>5</a:t>
            </a:r>
            <a:endParaRPr lang="zh-CN" altLang="en-US" sz="1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123728" y="2717173"/>
            <a:ext cx="31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</a:t>
            </a:r>
            <a:endParaRPr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3292323" y="1697654"/>
            <a:ext cx="51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emplates\picture_hover\&amp;pky380_sjzg_VCG41N1278208205&amp;"/>
          <p:cNvPicPr>
            <a:picLocks noChangeAspect="1"/>
          </p:cNvPicPr>
          <p:nvPr/>
        </p:nvPicPr>
        <p:blipFill rotWithShape="1">
          <a:blip r:embed="rId3"/>
          <a:srcRect l="1587" t="35976" r="38251" b="44893"/>
          <a:stretch>
            <a:fillRect/>
          </a:stretch>
        </p:blipFill>
        <p:spPr>
          <a:xfrm>
            <a:off x="461645" y="2462531"/>
            <a:ext cx="8205470" cy="18267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43305" y="836930"/>
            <a:ext cx="72161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en-US" altLang="zh-CN" sz="2800" b="1">
                <a:ea typeface="宋体" panose="02010600030101010101" pitchFamily="2" charset="-122"/>
              </a:rPr>
              <a:t> </a:t>
            </a:r>
            <a:r>
              <a:rPr lang="zh-CN" sz="2800" b="1">
                <a:ea typeface="宋体" panose="02010600030101010101" pitchFamily="2" charset="-122"/>
              </a:rPr>
              <a:t>在这组平行线之间，画出面积相等的平行</a:t>
            </a:r>
            <a:r>
              <a:rPr lang="en-US" altLang="zh-CN" sz="2800" b="1">
                <a:ea typeface="宋体" panose="02010600030101010101" pitchFamily="2" charset="-122"/>
              </a:rPr>
              <a:t> </a:t>
            </a:r>
          </a:p>
          <a:p>
            <a:pPr indent="267970"/>
            <a:r>
              <a:rPr lang="en-US" altLang="zh-CN" sz="2800" b="1">
                <a:ea typeface="宋体" panose="02010600030101010101" pitchFamily="2" charset="-122"/>
              </a:rPr>
              <a:t>  </a:t>
            </a:r>
            <a:r>
              <a:rPr lang="zh-CN" sz="2800" b="1">
                <a:ea typeface="宋体" panose="02010600030101010101" pitchFamily="2" charset="-122"/>
              </a:rPr>
              <a:t>四边形、三角形、梯形各一个。</a:t>
            </a:r>
            <a:endParaRPr lang="zh-CN" altLang="en-US" sz="2800" b="1">
              <a:ea typeface="宋体" panose="02010600030101010101" pitchFamily="2" charset="-122"/>
            </a:endParaRPr>
          </a:p>
        </p:txBody>
      </p:sp>
      <p:cxnSp>
        <p:nvCxnSpPr>
          <p:cNvPr id="5" name="直接连接符 5"/>
          <p:cNvCxnSpPr/>
          <p:nvPr/>
        </p:nvCxnSpPr>
        <p:spPr>
          <a:xfrm>
            <a:off x="179512" y="2462531"/>
            <a:ext cx="871296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7"/>
          <p:cNvCxnSpPr/>
          <p:nvPr/>
        </p:nvCxnSpPr>
        <p:spPr>
          <a:xfrm>
            <a:off x="236280" y="4259240"/>
            <a:ext cx="8656200" cy="281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7315" y="187325"/>
            <a:ext cx="1966595" cy="649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挑战一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740343" y="4551839"/>
            <a:ext cx="439579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/>
              <a:t>a+b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06089" y="5236845"/>
            <a:ext cx="439579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/>
              <a:t>a+b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7950" y="116840"/>
            <a:ext cx="244030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我的疑问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51460" y="988695"/>
            <a:ext cx="7860030" cy="1426210"/>
            <a:chOff x="396" y="1557"/>
            <a:chExt cx="12378" cy="224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" y="1557"/>
              <a:ext cx="12379" cy="224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0716" y="1658"/>
              <a:ext cx="199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2400" b="1" noProof="0" dirty="0">
                  <a:ln>
                    <a:noFill/>
                  </a:ln>
                  <a:solidFill>
                    <a:srgbClr val="0B5F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</a:rPr>
                <a:t>冯芷昕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3850" y="3860800"/>
            <a:ext cx="7672718" cy="965200"/>
            <a:chOff x="737" y="5994"/>
            <a:chExt cx="11835" cy="152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894" y="836"/>
              <a:ext cx="1520" cy="1183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0602" y="6734"/>
              <a:ext cx="1875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2400" b="1" noProof="0" dirty="0">
                  <a:ln>
                    <a:noFill/>
                  </a:ln>
                  <a:solidFill>
                    <a:srgbClr val="0B5F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</a:rPr>
                <a:t>唐琮睿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1460" y="5157470"/>
            <a:ext cx="7683500" cy="678180"/>
            <a:chOff x="396" y="8122"/>
            <a:chExt cx="12100" cy="106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" y="8122"/>
              <a:ext cx="12101" cy="1069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0601" y="8415"/>
              <a:ext cx="1875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2400" b="1" noProof="0" dirty="0">
                  <a:ln>
                    <a:noFill/>
                  </a:ln>
                  <a:solidFill>
                    <a:srgbClr val="0B5F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</a:rPr>
                <a:t>李诗晗</a:t>
              </a:r>
            </a:p>
          </p:txBody>
        </p:sp>
      </p:grp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2700020" y="5876925"/>
            <a:ext cx="159131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……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51460" y="2564765"/>
            <a:ext cx="7816850" cy="1090930"/>
            <a:chOff x="396" y="4039"/>
            <a:chExt cx="12310" cy="1718"/>
          </a:xfrm>
        </p:grpSpPr>
        <p:grpSp>
          <p:nvGrpSpPr>
            <p:cNvPr id="17" name="组合 16"/>
            <p:cNvGrpSpPr/>
            <p:nvPr/>
          </p:nvGrpSpPr>
          <p:grpSpPr>
            <a:xfrm>
              <a:off x="396" y="4039"/>
              <a:ext cx="12310" cy="1718"/>
              <a:chOff x="396" y="4039"/>
              <a:chExt cx="12310" cy="1718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" y="4039"/>
                <a:ext cx="12311" cy="1719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10716" y="4160"/>
                <a:ext cx="1875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>
                  <a:buClrTx/>
                  <a:buSzTx/>
                  <a:buFont typeface="Arial" panose="020B0604020202020204" pitchFamily="34" charset="0"/>
                  <a:defRPr/>
                </a:pPr>
                <a:r>
                  <a:rPr lang="zh-CN" altLang="en-US" sz="2400" b="1" noProof="0" dirty="0">
                    <a:ln>
                      <a:noFill/>
                    </a:ln>
                    <a:solidFill>
                      <a:srgbClr val="0B5FD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  <a:uLnTx/>
                    <a:uFillTx/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徐子蕾</a:t>
                </a: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7540" y="4266"/>
              <a:ext cx="124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813A8"/>
                  </a:solidFill>
                </a:rPr>
                <a:t>导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88085" y="2277110"/>
            <a:ext cx="610743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>
                <a:solidFill>
                  <a:srgbClr val="FF0000"/>
                </a:solidFill>
              </a:rPr>
              <a:t>S=(a+b)</a:t>
            </a:r>
            <a:r>
              <a:rPr lang="zh-CN" altLang="en-US" sz="4050">
                <a:solidFill>
                  <a:srgbClr val="FF0000"/>
                </a:solidFill>
              </a:rPr>
              <a:t>×</a:t>
            </a:r>
            <a:r>
              <a:rPr lang="en-US" altLang="zh-CN" sz="4050">
                <a:solidFill>
                  <a:srgbClr val="FF0000"/>
                </a:solidFill>
              </a:rPr>
              <a:t>h</a:t>
            </a:r>
            <a:r>
              <a:rPr lang="zh-CN" altLang="en-US" sz="4050">
                <a:solidFill>
                  <a:srgbClr val="FF0000"/>
                </a:solidFill>
              </a:rPr>
              <a:t>÷</a:t>
            </a:r>
            <a:r>
              <a:rPr lang="en-US" altLang="zh-CN" sz="405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梯形 4"/>
          <p:cNvSpPr/>
          <p:nvPr/>
        </p:nvSpPr>
        <p:spPr>
          <a:xfrm>
            <a:off x="672941" y="3182620"/>
            <a:ext cx="2320290" cy="1308259"/>
          </a:xfrm>
          <a:prstGeom prst="trapezoid">
            <a:avLst>
              <a:gd name="adj" fmla="val 49754"/>
            </a:avLst>
          </a:prstGeom>
          <a:solidFill>
            <a:srgbClr val="081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" name="梯形 5"/>
          <p:cNvSpPr/>
          <p:nvPr/>
        </p:nvSpPr>
        <p:spPr>
          <a:xfrm flipV="1">
            <a:off x="2313146" y="3182620"/>
            <a:ext cx="2320290" cy="1308259"/>
          </a:xfrm>
          <a:prstGeom prst="trapezoid">
            <a:avLst>
              <a:gd name="adj" fmla="val 4975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7" name="文本框 6"/>
          <p:cNvSpPr txBox="1"/>
          <p:nvPr/>
        </p:nvSpPr>
        <p:spPr>
          <a:xfrm>
            <a:off x="2740343" y="4551839"/>
            <a:ext cx="439579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/>
              <a:t>a+b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06089" y="5236845"/>
            <a:ext cx="439579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/>
              <a:t>a+b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71345" y="4577715"/>
            <a:ext cx="1379220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50">
                <a:solidFill>
                  <a:srgbClr val="FF0000"/>
                </a:solidFill>
                <a:sym typeface="+mn-ea"/>
              </a:rPr>
              <a:t>a+b</a:t>
            </a:r>
            <a:endParaRPr lang="en-US" altLang="en-US" sz="405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bldLvl="0" animBg="1"/>
      <p:bldP spid="6" grpId="1" animBg="1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直角三角形 31"/>
          <p:cNvSpPr/>
          <p:nvPr/>
        </p:nvSpPr>
        <p:spPr>
          <a:xfrm>
            <a:off x="4563911" y="3618401"/>
            <a:ext cx="387350" cy="984248"/>
          </a:xfrm>
          <a:prstGeom prst="rtTriangle">
            <a:avLst/>
          </a:prstGeom>
          <a:solidFill>
            <a:srgbClr val="DE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1" name="直角三角形 30"/>
          <p:cNvSpPr/>
          <p:nvPr/>
        </p:nvSpPr>
        <p:spPr>
          <a:xfrm flipH="1">
            <a:off x="2298546" y="3618401"/>
            <a:ext cx="387350" cy="984248"/>
          </a:xfrm>
          <a:prstGeom prst="rtTriangle">
            <a:avLst/>
          </a:prstGeom>
          <a:solidFill>
            <a:srgbClr val="DE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6" name="任意多边形: 形状 35"/>
          <p:cNvSpPr/>
          <p:nvPr/>
        </p:nvSpPr>
        <p:spPr>
          <a:xfrm>
            <a:off x="2563310" y="2995023"/>
            <a:ext cx="2387949" cy="1607628"/>
          </a:xfrm>
          <a:custGeom>
            <a:avLst/>
            <a:gdLst>
              <a:gd name="connsiteX0" fmla="*/ 420677 w 3121022"/>
              <a:gd name="connsiteY0" fmla="*/ 0 h 2127250"/>
              <a:gd name="connsiteX1" fmla="*/ 2284417 w 3121022"/>
              <a:gd name="connsiteY1" fmla="*/ 0 h 2127250"/>
              <a:gd name="connsiteX2" fmla="*/ 2704038 w 3121022"/>
              <a:gd name="connsiteY2" fmla="*/ 1066978 h 2127250"/>
              <a:gd name="connsiteX3" fmla="*/ 2704038 w 3121022"/>
              <a:gd name="connsiteY3" fmla="*/ 2127247 h 2127250"/>
              <a:gd name="connsiteX4" fmla="*/ 3121021 w 3121022"/>
              <a:gd name="connsiteY4" fmla="*/ 2127247 h 2127250"/>
              <a:gd name="connsiteX5" fmla="*/ 3121022 w 3121022"/>
              <a:gd name="connsiteY5" fmla="*/ 2127250 h 2127250"/>
              <a:gd name="connsiteX6" fmla="*/ 0 w 3121022"/>
              <a:gd name="connsiteY6" fmla="*/ 2127250 h 2127250"/>
              <a:gd name="connsiteX7" fmla="*/ 0 w 3121022"/>
              <a:gd name="connsiteY7" fmla="*/ 2127247 h 2127250"/>
              <a:gd name="connsiteX8" fmla="*/ 4232 w 3121022"/>
              <a:gd name="connsiteY8" fmla="*/ 2127247 h 2127250"/>
              <a:gd name="connsiteX9" fmla="*/ 4232 w 3121022"/>
              <a:gd name="connsiteY9" fmla="*/ 1063624 h 2127250"/>
              <a:gd name="connsiteX10" fmla="*/ 0 w 3121022"/>
              <a:gd name="connsiteY10" fmla="*/ 1074419 h 2127250"/>
              <a:gd name="connsiteX11" fmla="*/ 0 w 3121022"/>
              <a:gd name="connsiteY11" fmla="*/ 1069663 h 2127250"/>
              <a:gd name="connsiteX0" fmla="*/ 357334 w 3121022"/>
              <a:gd name="connsiteY0" fmla="*/ 0 h 2127250"/>
              <a:gd name="connsiteX1" fmla="*/ 2284417 w 3121022"/>
              <a:gd name="connsiteY1" fmla="*/ 0 h 2127250"/>
              <a:gd name="connsiteX2" fmla="*/ 2704038 w 3121022"/>
              <a:gd name="connsiteY2" fmla="*/ 1066978 h 2127250"/>
              <a:gd name="connsiteX3" fmla="*/ 2704038 w 3121022"/>
              <a:gd name="connsiteY3" fmla="*/ 2127247 h 2127250"/>
              <a:gd name="connsiteX4" fmla="*/ 3121021 w 3121022"/>
              <a:gd name="connsiteY4" fmla="*/ 2127247 h 2127250"/>
              <a:gd name="connsiteX5" fmla="*/ 3121022 w 3121022"/>
              <a:gd name="connsiteY5" fmla="*/ 2127250 h 2127250"/>
              <a:gd name="connsiteX6" fmla="*/ 0 w 3121022"/>
              <a:gd name="connsiteY6" fmla="*/ 2127250 h 2127250"/>
              <a:gd name="connsiteX7" fmla="*/ 0 w 3121022"/>
              <a:gd name="connsiteY7" fmla="*/ 2127247 h 2127250"/>
              <a:gd name="connsiteX8" fmla="*/ 4232 w 3121022"/>
              <a:gd name="connsiteY8" fmla="*/ 2127247 h 2127250"/>
              <a:gd name="connsiteX9" fmla="*/ 4232 w 3121022"/>
              <a:gd name="connsiteY9" fmla="*/ 1063624 h 2127250"/>
              <a:gd name="connsiteX10" fmla="*/ 0 w 3121022"/>
              <a:gd name="connsiteY10" fmla="*/ 1074419 h 2127250"/>
              <a:gd name="connsiteX11" fmla="*/ 0 w 3121022"/>
              <a:gd name="connsiteY11" fmla="*/ 1069663 h 2127250"/>
              <a:gd name="connsiteX12" fmla="*/ 357334 w 3121022"/>
              <a:gd name="connsiteY12" fmla="*/ 0 h 2127250"/>
              <a:gd name="connsiteX0" fmla="*/ 357334 w 3121022"/>
              <a:gd name="connsiteY0" fmla="*/ 15830 h 2143080"/>
              <a:gd name="connsiteX1" fmla="*/ 2316088 w 3121022"/>
              <a:gd name="connsiteY1" fmla="*/ 0 h 2143080"/>
              <a:gd name="connsiteX2" fmla="*/ 2704038 w 3121022"/>
              <a:gd name="connsiteY2" fmla="*/ 1082808 h 2143080"/>
              <a:gd name="connsiteX3" fmla="*/ 2704038 w 3121022"/>
              <a:gd name="connsiteY3" fmla="*/ 2143077 h 2143080"/>
              <a:gd name="connsiteX4" fmla="*/ 3121021 w 3121022"/>
              <a:gd name="connsiteY4" fmla="*/ 2143077 h 2143080"/>
              <a:gd name="connsiteX5" fmla="*/ 3121022 w 3121022"/>
              <a:gd name="connsiteY5" fmla="*/ 2143080 h 2143080"/>
              <a:gd name="connsiteX6" fmla="*/ 0 w 3121022"/>
              <a:gd name="connsiteY6" fmla="*/ 2143080 h 2143080"/>
              <a:gd name="connsiteX7" fmla="*/ 0 w 3121022"/>
              <a:gd name="connsiteY7" fmla="*/ 2143077 h 2143080"/>
              <a:gd name="connsiteX8" fmla="*/ 4232 w 3121022"/>
              <a:gd name="connsiteY8" fmla="*/ 2143077 h 2143080"/>
              <a:gd name="connsiteX9" fmla="*/ 4232 w 3121022"/>
              <a:gd name="connsiteY9" fmla="*/ 1079454 h 2143080"/>
              <a:gd name="connsiteX10" fmla="*/ 0 w 3121022"/>
              <a:gd name="connsiteY10" fmla="*/ 1090249 h 2143080"/>
              <a:gd name="connsiteX11" fmla="*/ 0 w 3121022"/>
              <a:gd name="connsiteY11" fmla="*/ 1085493 h 2143080"/>
              <a:gd name="connsiteX12" fmla="*/ 357334 w 3121022"/>
              <a:gd name="connsiteY12" fmla="*/ 15830 h 2143080"/>
              <a:gd name="connsiteX0" fmla="*/ 293989 w 3121022"/>
              <a:gd name="connsiteY0" fmla="*/ 15830 h 2143080"/>
              <a:gd name="connsiteX1" fmla="*/ 2316088 w 3121022"/>
              <a:gd name="connsiteY1" fmla="*/ 0 h 2143080"/>
              <a:gd name="connsiteX2" fmla="*/ 2704038 w 3121022"/>
              <a:gd name="connsiteY2" fmla="*/ 1082808 h 2143080"/>
              <a:gd name="connsiteX3" fmla="*/ 2704038 w 3121022"/>
              <a:gd name="connsiteY3" fmla="*/ 2143077 h 2143080"/>
              <a:gd name="connsiteX4" fmla="*/ 3121021 w 3121022"/>
              <a:gd name="connsiteY4" fmla="*/ 2143077 h 2143080"/>
              <a:gd name="connsiteX5" fmla="*/ 3121022 w 3121022"/>
              <a:gd name="connsiteY5" fmla="*/ 2143080 h 2143080"/>
              <a:gd name="connsiteX6" fmla="*/ 0 w 3121022"/>
              <a:gd name="connsiteY6" fmla="*/ 2143080 h 2143080"/>
              <a:gd name="connsiteX7" fmla="*/ 0 w 3121022"/>
              <a:gd name="connsiteY7" fmla="*/ 2143077 h 2143080"/>
              <a:gd name="connsiteX8" fmla="*/ 4232 w 3121022"/>
              <a:gd name="connsiteY8" fmla="*/ 2143077 h 2143080"/>
              <a:gd name="connsiteX9" fmla="*/ 4232 w 3121022"/>
              <a:gd name="connsiteY9" fmla="*/ 1079454 h 2143080"/>
              <a:gd name="connsiteX10" fmla="*/ 0 w 3121022"/>
              <a:gd name="connsiteY10" fmla="*/ 1090249 h 2143080"/>
              <a:gd name="connsiteX11" fmla="*/ 0 w 3121022"/>
              <a:gd name="connsiteY11" fmla="*/ 1085493 h 2143080"/>
              <a:gd name="connsiteX12" fmla="*/ 293989 w 3121022"/>
              <a:gd name="connsiteY12" fmla="*/ 15830 h 2143080"/>
              <a:gd name="connsiteX0" fmla="*/ 357332 w 3184365"/>
              <a:gd name="connsiteY0" fmla="*/ 15830 h 2143080"/>
              <a:gd name="connsiteX1" fmla="*/ 2379431 w 3184365"/>
              <a:gd name="connsiteY1" fmla="*/ 0 h 2143080"/>
              <a:gd name="connsiteX2" fmla="*/ 2767381 w 3184365"/>
              <a:gd name="connsiteY2" fmla="*/ 1082808 h 2143080"/>
              <a:gd name="connsiteX3" fmla="*/ 2767381 w 3184365"/>
              <a:gd name="connsiteY3" fmla="*/ 2143077 h 2143080"/>
              <a:gd name="connsiteX4" fmla="*/ 3184364 w 3184365"/>
              <a:gd name="connsiteY4" fmla="*/ 2143077 h 2143080"/>
              <a:gd name="connsiteX5" fmla="*/ 3184365 w 3184365"/>
              <a:gd name="connsiteY5" fmla="*/ 2143080 h 2143080"/>
              <a:gd name="connsiteX6" fmla="*/ 63343 w 3184365"/>
              <a:gd name="connsiteY6" fmla="*/ 2143080 h 2143080"/>
              <a:gd name="connsiteX7" fmla="*/ 63343 w 3184365"/>
              <a:gd name="connsiteY7" fmla="*/ 2143077 h 2143080"/>
              <a:gd name="connsiteX8" fmla="*/ 67575 w 3184365"/>
              <a:gd name="connsiteY8" fmla="*/ 2143077 h 2143080"/>
              <a:gd name="connsiteX9" fmla="*/ 67575 w 3184365"/>
              <a:gd name="connsiteY9" fmla="*/ 1079454 h 2143080"/>
              <a:gd name="connsiteX10" fmla="*/ 63343 w 3184365"/>
              <a:gd name="connsiteY10" fmla="*/ 1090249 h 2143080"/>
              <a:gd name="connsiteX11" fmla="*/ 0 w 3184365"/>
              <a:gd name="connsiteY11" fmla="*/ 1069663 h 2143080"/>
              <a:gd name="connsiteX12" fmla="*/ 357332 w 3184365"/>
              <a:gd name="connsiteY12" fmla="*/ 15830 h 2143080"/>
              <a:gd name="connsiteX0" fmla="*/ 357332 w 3184365"/>
              <a:gd name="connsiteY0" fmla="*/ 15830 h 2143080"/>
              <a:gd name="connsiteX1" fmla="*/ 2426939 w 3184365"/>
              <a:gd name="connsiteY1" fmla="*/ 0 h 2143080"/>
              <a:gd name="connsiteX2" fmla="*/ 2767381 w 3184365"/>
              <a:gd name="connsiteY2" fmla="*/ 1082808 h 2143080"/>
              <a:gd name="connsiteX3" fmla="*/ 2767381 w 3184365"/>
              <a:gd name="connsiteY3" fmla="*/ 2143077 h 2143080"/>
              <a:gd name="connsiteX4" fmla="*/ 3184364 w 3184365"/>
              <a:gd name="connsiteY4" fmla="*/ 2143077 h 2143080"/>
              <a:gd name="connsiteX5" fmla="*/ 3184365 w 3184365"/>
              <a:gd name="connsiteY5" fmla="*/ 2143080 h 2143080"/>
              <a:gd name="connsiteX6" fmla="*/ 63343 w 3184365"/>
              <a:gd name="connsiteY6" fmla="*/ 2143080 h 2143080"/>
              <a:gd name="connsiteX7" fmla="*/ 63343 w 3184365"/>
              <a:gd name="connsiteY7" fmla="*/ 2143077 h 2143080"/>
              <a:gd name="connsiteX8" fmla="*/ 67575 w 3184365"/>
              <a:gd name="connsiteY8" fmla="*/ 2143077 h 2143080"/>
              <a:gd name="connsiteX9" fmla="*/ 67575 w 3184365"/>
              <a:gd name="connsiteY9" fmla="*/ 1079454 h 2143080"/>
              <a:gd name="connsiteX10" fmla="*/ 63343 w 3184365"/>
              <a:gd name="connsiteY10" fmla="*/ 1090249 h 2143080"/>
              <a:gd name="connsiteX11" fmla="*/ 0 w 3184365"/>
              <a:gd name="connsiteY11" fmla="*/ 1069663 h 2143080"/>
              <a:gd name="connsiteX12" fmla="*/ 357332 w 3184365"/>
              <a:gd name="connsiteY12" fmla="*/ 15830 h 2143080"/>
              <a:gd name="connsiteX0" fmla="*/ 357332 w 3184365"/>
              <a:gd name="connsiteY0" fmla="*/ 15830 h 2143080"/>
              <a:gd name="connsiteX1" fmla="*/ 2426939 w 3184365"/>
              <a:gd name="connsiteY1" fmla="*/ 0 h 2143080"/>
              <a:gd name="connsiteX2" fmla="*/ 2788650 w 3184365"/>
              <a:gd name="connsiteY2" fmla="*/ 1089895 h 2143080"/>
              <a:gd name="connsiteX3" fmla="*/ 2767381 w 3184365"/>
              <a:gd name="connsiteY3" fmla="*/ 2143077 h 2143080"/>
              <a:gd name="connsiteX4" fmla="*/ 3184364 w 3184365"/>
              <a:gd name="connsiteY4" fmla="*/ 2143077 h 2143080"/>
              <a:gd name="connsiteX5" fmla="*/ 3184365 w 3184365"/>
              <a:gd name="connsiteY5" fmla="*/ 2143080 h 2143080"/>
              <a:gd name="connsiteX6" fmla="*/ 63343 w 3184365"/>
              <a:gd name="connsiteY6" fmla="*/ 2143080 h 2143080"/>
              <a:gd name="connsiteX7" fmla="*/ 63343 w 3184365"/>
              <a:gd name="connsiteY7" fmla="*/ 2143077 h 2143080"/>
              <a:gd name="connsiteX8" fmla="*/ 67575 w 3184365"/>
              <a:gd name="connsiteY8" fmla="*/ 2143077 h 2143080"/>
              <a:gd name="connsiteX9" fmla="*/ 67575 w 3184365"/>
              <a:gd name="connsiteY9" fmla="*/ 1079454 h 2143080"/>
              <a:gd name="connsiteX10" fmla="*/ 63343 w 3184365"/>
              <a:gd name="connsiteY10" fmla="*/ 1090249 h 2143080"/>
              <a:gd name="connsiteX11" fmla="*/ 0 w 3184365"/>
              <a:gd name="connsiteY11" fmla="*/ 1069663 h 2143080"/>
              <a:gd name="connsiteX12" fmla="*/ 357332 w 3184365"/>
              <a:gd name="connsiteY12" fmla="*/ 15830 h 214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4365" h="2143080">
                <a:moveTo>
                  <a:pt x="357332" y="15830"/>
                </a:moveTo>
                <a:lnTo>
                  <a:pt x="2426939" y="0"/>
                </a:lnTo>
                <a:lnTo>
                  <a:pt x="2788650" y="1089895"/>
                </a:lnTo>
                <a:lnTo>
                  <a:pt x="2767381" y="2143077"/>
                </a:lnTo>
                <a:lnTo>
                  <a:pt x="3184364" y="2143077"/>
                </a:lnTo>
                <a:cubicBezTo>
                  <a:pt x="3184364" y="2143078"/>
                  <a:pt x="3184365" y="2143079"/>
                  <a:pt x="3184365" y="2143080"/>
                </a:cubicBezTo>
                <a:lnTo>
                  <a:pt x="63343" y="2143080"/>
                </a:lnTo>
                <a:lnTo>
                  <a:pt x="63343" y="2143077"/>
                </a:lnTo>
                <a:lnTo>
                  <a:pt x="67575" y="2143077"/>
                </a:lnTo>
                <a:lnTo>
                  <a:pt x="67575" y="1079454"/>
                </a:lnTo>
                <a:lnTo>
                  <a:pt x="63343" y="1090249"/>
                </a:lnTo>
                <a:lnTo>
                  <a:pt x="0" y="1069663"/>
                </a:lnTo>
                <a:cubicBezTo>
                  <a:pt x="140226" y="713109"/>
                  <a:pt x="217106" y="372384"/>
                  <a:pt x="357332" y="158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0"/>
          </a:p>
        </p:txBody>
      </p:sp>
      <p:grpSp>
        <p:nvGrpSpPr>
          <p:cNvPr id="20" name="组合 19"/>
          <p:cNvGrpSpPr/>
          <p:nvPr/>
        </p:nvGrpSpPr>
        <p:grpSpPr>
          <a:xfrm>
            <a:off x="2300929" y="3007213"/>
            <a:ext cx="627858" cy="1595435"/>
            <a:chOff x="2759076" y="2209800"/>
            <a:chExt cx="837144" cy="2127247"/>
          </a:xfrm>
          <a:solidFill>
            <a:srgbClr val="DEF0FA"/>
          </a:solidFill>
        </p:grpSpPr>
        <p:sp>
          <p:nvSpPr>
            <p:cNvPr id="12" name="直角三角形 11"/>
            <p:cNvSpPr/>
            <p:nvPr/>
          </p:nvSpPr>
          <p:spPr>
            <a:xfrm flipH="1">
              <a:off x="2759076" y="3241757"/>
              <a:ext cx="416984" cy="1095290"/>
            </a:xfrm>
            <a:custGeom>
              <a:avLst/>
              <a:gdLst>
                <a:gd name="connsiteX0" fmla="*/ 0 w 312738"/>
                <a:gd name="connsiteY0" fmla="*/ 797717 h 797717"/>
                <a:gd name="connsiteX1" fmla="*/ 0 w 312738"/>
                <a:gd name="connsiteY1" fmla="*/ 0 h 797717"/>
                <a:gd name="connsiteX2" fmla="*/ 312738 w 312738"/>
                <a:gd name="connsiteY2" fmla="*/ 797717 h 797717"/>
                <a:gd name="connsiteX3" fmla="*/ 0 w 312738"/>
                <a:gd name="connsiteY3" fmla="*/ 797717 h 797717"/>
                <a:gd name="connsiteX0" fmla="*/ 0 w 312738"/>
                <a:gd name="connsiteY0" fmla="*/ 821467 h 821467"/>
                <a:gd name="connsiteX1" fmla="*/ 35626 w 312738"/>
                <a:gd name="connsiteY1" fmla="*/ 0 h 821467"/>
                <a:gd name="connsiteX2" fmla="*/ 312738 w 312738"/>
                <a:gd name="connsiteY2" fmla="*/ 821467 h 821467"/>
                <a:gd name="connsiteX3" fmla="*/ 0 w 312738"/>
                <a:gd name="connsiteY3" fmla="*/ 821467 h 821467"/>
                <a:gd name="connsiteX0" fmla="*/ 0 w 312738"/>
                <a:gd name="connsiteY0" fmla="*/ 821467 h 821467"/>
                <a:gd name="connsiteX1" fmla="*/ 0 w 312738"/>
                <a:gd name="connsiteY1" fmla="*/ 0 h 821467"/>
                <a:gd name="connsiteX2" fmla="*/ 312738 w 312738"/>
                <a:gd name="connsiteY2" fmla="*/ 821467 h 821467"/>
                <a:gd name="connsiteX3" fmla="*/ 0 w 312738"/>
                <a:gd name="connsiteY3" fmla="*/ 821467 h 821467"/>
                <a:gd name="connsiteX0" fmla="*/ 0 w 312738"/>
                <a:gd name="connsiteY0" fmla="*/ 821467 h 821467"/>
                <a:gd name="connsiteX1" fmla="*/ 5316 w 312738"/>
                <a:gd name="connsiteY1" fmla="*/ 0 h 821467"/>
                <a:gd name="connsiteX2" fmla="*/ 312738 w 312738"/>
                <a:gd name="connsiteY2" fmla="*/ 821467 h 821467"/>
                <a:gd name="connsiteX3" fmla="*/ 0 w 312738"/>
                <a:gd name="connsiteY3" fmla="*/ 821467 h 82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38" h="821467">
                  <a:moveTo>
                    <a:pt x="0" y="821467"/>
                  </a:moveTo>
                  <a:lnTo>
                    <a:pt x="5316" y="0"/>
                  </a:lnTo>
                  <a:lnTo>
                    <a:pt x="312738" y="821467"/>
                  </a:lnTo>
                  <a:lnTo>
                    <a:pt x="0" y="82146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/>
            </a:p>
          </p:txBody>
        </p:sp>
        <p:sp>
          <p:nvSpPr>
            <p:cNvPr id="15" name="直角三角形 14"/>
            <p:cNvSpPr/>
            <p:nvPr/>
          </p:nvSpPr>
          <p:spPr>
            <a:xfrm flipH="1" flipV="1">
              <a:off x="3179236" y="2209800"/>
              <a:ext cx="416984" cy="1063623"/>
            </a:xfrm>
            <a:prstGeom prst="rt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22612" y="3007213"/>
            <a:ext cx="628648" cy="1595435"/>
            <a:chOff x="5454653" y="2209800"/>
            <a:chExt cx="838197" cy="2127247"/>
          </a:xfrm>
          <a:solidFill>
            <a:srgbClr val="DEF0FA"/>
          </a:solidFill>
        </p:grpSpPr>
        <p:sp>
          <p:nvSpPr>
            <p:cNvPr id="10" name="直角三角形 9"/>
            <p:cNvSpPr/>
            <p:nvPr/>
          </p:nvSpPr>
          <p:spPr>
            <a:xfrm>
              <a:off x="5875866" y="3259247"/>
              <a:ext cx="416984" cy="1077800"/>
            </a:xfrm>
            <a:custGeom>
              <a:avLst/>
              <a:gdLst>
                <a:gd name="connsiteX0" fmla="*/ 0 w 312738"/>
                <a:gd name="connsiteY0" fmla="*/ 797717 h 797717"/>
                <a:gd name="connsiteX1" fmla="*/ 0 w 312738"/>
                <a:gd name="connsiteY1" fmla="*/ 0 h 797717"/>
                <a:gd name="connsiteX2" fmla="*/ 312738 w 312738"/>
                <a:gd name="connsiteY2" fmla="*/ 797717 h 797717"/>
                <a:gd name="connsiteX3" fmla="*/ 0 w 312738"/>
                <a:gd name="connsiteY3" fmla="*/ 797717 h 797717"/>
                <a:gd name="connsiteX0" fmla="*/ 0 w 312738"/>
                <a:gd name="connsiteY0" fmla="*/ 808350 h 808350"/>
                <a:gd name="connsiteX1" fmla="*/ 26581 w 312738"/>
                <a:gd name="connsiteY1" fmla="*/ 0 h 808350"/>
                <a:gd name="connsiteX2" fmla="*/ 312738 w 312738"/>
                <a:gd name="connsiteY2" fmla="*/ 808350 h 808350"/>
                <a:gd name="connsiteX3" fmla="*/ 0 w 312738"/>
                <a:gd name="connsiteY3" fmla="*/ 808350 h 8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738" h="808350">
                  <a:moveTo>
                    <a:pt x="0" y="808350"/>
                  </a:moveTo>
                  <a:lnTo>
                    <a:pt x="26581" y="0"/>
                  </a:lnTo>
                  <a:lnTo>
                    <a:pt x="312738" y="808350"/>
                  </a:lnTo>
                  <a:lnTo>
                    <a:pt x="0" y="80835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9" name="直角三角形 18"/>
            <p:cNvSpPr/>
            <p:nvPr/>
          </p:nvSpPr>
          <p:spPr>
            <a:xfrm flipH="1" flipV="1">
              <a:off x="5454653" y="2209800"/>
              <a:ext cx="416984" cy="1063623"/>
            </a:xfrm>
            <a:prstGeom prst="rt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2613667" y="3804931"/>
            <a:ext cx="0" cy="79771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cxnSpLocks/>
            <a:stCxn id="10" idx="1"/>
          </p:cNvCxnSpPr>
          <p:nvPr/>
        </p:nvCxnSpPr>
        <p:spPr>
          <a:xfrm flipH="1">
            <a:off x="4635350" y="3794298"/>
            <a:ext cx="29753" cy="8353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梯形 4"/>
          <p:cNvSpPr/>
          <p:nvPr/>
        </p:nvSpPr>
        <p:spPr>
          <a:xfrm>
            <a:off x="2298546" y="3007213"/>
            <a:ext cx="2652714" cy="1595435"/>
          </a:xfrm>
          <a:prstGeom prst="trapezoid">
            <a:avLst>
              <a:gd name="adj" fmla="val 3477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7950" y="188595"/>
            <a:ext cx="1966595" cy="649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挑战二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3850" y="1052830"/>
            <a:ext cx="83172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你还能把这个梯形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转化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成我们已经学过的哪些平面图形？从而推导它的面积公式。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859252" y="2265533"/>
            <a:ext cx="1158875" cy="3078480"/>
            <a:chOff x="4138" y="2792"/>
            <a:chExt cx="1825" cy="4848"/>
          </a:xfrm>
        </p:grpSpPr>
        <p:sp>
          <p:nvSpPr>
            <p:cNvPr id="2" name="文本框 1"/>
            <p:cNvSpPr txBox="1"/>
            <p:nvPr/>
          </p:nvSpPr>
          <p:spPr>
            <a:xfrm>
              <a:off x="4819" y="6515"/>
              <a:ext cx="1085" cy="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>
                  <a:solidFill>
                    <a:schemeClr val="tx1"/>
                  </a:solidFill>
                </a:rPr>
                <a:t>b</a:t>
              </a:r>
              <a:endParaRPr lang="en-US" altLang="zh-CN" sz="4050">
                <a:solidFill>
                  <a:schemeClr val="tx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932" y="2792"/>
              <a:ext cx="1031" cy="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>
                  <a:solidFill>
                    <a:schemeClr val="tx1"/>
                  </a:solidFill>
                </a:rPr>
                <a:t>a</a:t>
              </a:r>
              <a:endParaRPr lang="en-US" altLang="zh-CN" sz="4050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592" y="4606"/>
              <a:ext cx="866" cy="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5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138" y="3969"/>
              <a:ext cx="0" cy="246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171" y="6194"/>
              <a:ext cx="207" cy="236"/>
              <a:chOff x="11394" y="8008"/>
              <a:chExt cx="229" cy="236"/>
            </a:xfrm>
          </p:grpSpPr>
          <p:cxnSp>
            <p:nvCxnSpPr>
              <p:cNvPr id="16" name="直接连接符 29"/>
              <p:cNvCxnSpPr/>
              <p:nvPr/>
            </p:nvCxnSpPr>
            <p:spPr>
              <a:xfrm>
                <a:off x="11394" y="8008"/>
                <a:ext cx="209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直接连接符 30"/>
              <p:cNvCxnSpPr/>
              <p:nvPr/>
            </p:nvCxnSpPr>
            <p:spPr>
              <a:xfrm>
                <a:off x="11623" y="8017"/>
                <a:ext cx="0" cy="2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08920"/>
            <a:ext cx="7504430" cy="219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1" grpId="0" bldLvl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2558177" y="3016818"/>
            <a:ext cx="2693919" cy="1622890"/>
          </a:xfrm>
          <a:custGeom>
            <a:avLst/>
            <a:gdLst>
              <a:gd name="connsiteX0" fmla="*/ 867382 w 3093720"/>
              <a:gd name="connsiteY0" fmla="*/ 1003 h 1744345"/>
              <a:gd name="connsiteX1" fmla="*/ 2659599 w 3093720"/>
              <a:gd name="connsiteY1" fmla="*/ 871809 h 1744345"/>
              <a:gd name="connsiteX2" fmla="*/ 3093720 w 3093720"/>
              <a:gd name="connsiteY2" fmla="*/ 1744345 h 1744345"/>
              <a:gd name="connsiteX3" fmla="*/ 0 w 3093720"/>
              <a:gd name="connsiteY3" fmla="*/ 1744345 h 1744345"/>
              <a:gd name="connsiteX4" fmla="*/ 2223560 w 3093720"/>
              <a:gd name="connsiteY4" fmla="*/ 0 h 1744345"/>
              <a:gd name="connsiteX5" fmla="*/ 2225839 w 3093720"/>
              <a:gd name="connsiteY5" fmla="*/ 0 h 1744345"/>
              <a:gd name="connsiteX6" fmla="*/ 2411939 w 3093720"/>
              <a:gd name="connsiteY6" fmla="*/ 374041 h 1744345"/>
              <a:gd name="connsiteX0" fmla="*/ 776472 w 3093720"/>
              <a:gd name="connsiteY0" fmla="*/ 19613 h 1744345"/>
              <a:gd name="connsiteX1" fmla="*/ 2659599 w 3093720"/>
              <a:gd name="connsiteY1" fmla="*/ 871809 h 1744345"/>
              <a:gd name="connsiteX2" fmla="*/ 3093720 w 3093720"/>
              <a:gd name="connsiteY2" fmla="*/ 1744345 h 1744345"/>
              <a:gd name="connsiteX3" fmla="*/ 0 w 3093720"/>
              <a:gd name="connsiteY3" fmla="*/ 1744345 h 1744345"/>
              <a:gd name="connsiteX4" fmla="*/ 776472 w 3093720"/>
              <a:gd name="connsiteY4" fmla="*/ 19613 h 1744345"/>
              <a:gd name="connsiteX5" fmla="*/ 2223560 w 3093720"/>
              <a:gd name="connsiteY5" fmla="*/ 0 h 1744345"/>
              <a:gd name="connsiteX6" fmla="*/ 2225839 w 3093720"/>
              <a:gd name="connsiteY6" fmla="*/ 0 h 1744345"/>
              <a:gd name="connsiteX7" fmla="*/ 2411939 w 3093720"/>
              <a:gd name="connsiteY7" fmla="*/ 374041 h 1744345"/>
              <a:gd name="connsiteX8" fmla="*/ 2223560 w 3093720"/>
              <a:gd name="connsiteY8" fmla="*/ 0 h 1744345"/>
              <a:gd name="connsiteX0" fmla="*/ 776472 w 3093720"/>
              <a:gd name="connsiteY0" fmla="*/ 19613 h 1744345"/>
              <a:gd name="connsiteX1" fmla="*/ 2705054 w 3093720"/>
              <a:gd name="connsiteY1" fmla="*/ 878013 h 1744345"/>
              <a:gd name="connsiteX2" fmla="*/ 3093720 w 3093720"/>
              <a:gd name="connsiteY2" fmla="*/ 1744345 h 1744345"/>
              <a:gd name="connsiteX3" fmla="*/ 0 w 3093720"/>
              <a:gd name="connsiteY3" fmla="*/ 1744345 h 1744345"/>
              <a:gd name="connsiteX4" fmla="*/ 776472 w 3093720"/>
              <a:gd name="connsiteY4" fmla="*/ 19613 h 1744345"/>
              <a:gd name="connsiteX5" fmla="*/ 2223560 w 3093720"/>
              <a:gd name="connsiteY5" fmla="*/ 0 h 1744345"/>
              <a:gd name="connsiteX6" fmla="*/ 2225839 w 3093720"/>
              <a:gd name="connsiteY6" fmla="*/ 0 h 1744345"/>
              <a:gd name="connsiteX7" fmla="*/ 2411939 w 3093720"/>
              <a:gd name="connsiteY7" fmla="*/ 374041 h 1744345"/>
              <a:gd name="connsiteX8" fmla="*/ 2223560 w 3093720"/>
              <a:gd name="connsiteY8" fmla="*/ 0 h 1744345"/>
              <a:gd name="connsiteX0" fmla="*/ 724524 w 3041772"/>
              <a:gd name="connsiteY0" fmla="*/ 19613 h 1750548"/>
              <a:gd name="connsiteX1" fmla="*/ 2653106 w 3041772"/>
              <a:gd name="connsiteY1" fmla="*/ 878013 h 1750548"/>
              <a:gd name="connsiteX2" fmla="*/ 3041772 w 3041772"/>
              <a:gd name="connsiteY2" fmla="*/ 1744345 h 1750548"/>
              <a:gd name="connsiteX3" fmla="*/ 0 w 3041772"/>
              <a:gd name="connsiteY3" fmla="*/ 1750548 h 1750548"/>
              <a:gd name="connsiteX4" fmla="*/ 724524 w 3041772"/>
              <a:gd name="connsiteY4" fmla="*/ 19613 h 1750548"/>
              <a:gd name="connsiteX5" fmla="*/ 2171612 w 3041772"/>
              <a:gd name="connsiteY5" fmla="*/ 0 h 1750548"/>
              <a:gd name="connsiteX6" fmla="*/ 2173891 w 3041772"/>
              <a:gd name="connsiteY6" fmla="*/ 0 h 1750548"/>
              <a:gd name="connsiteX7" fmla="*/ 2359991 w 3041772"/>
              <a:gd name="connsiteY7" fmla="*/ 374041 h 1750548"/>
              <a:gd name="connsiteX8" fmla="*/ 2171612 w 3041772"/>
              <a:gd name="connsiteY8" fmla="*/ 0 h 1750548"/>
              <a:gd name="connsiteX0" fmla="*/ 646601 w 3041772"/>
              <a:gd name="connsiteY0" fmla="*/ 7207 h 1750548"/>
              <a:gd name="connsiteX1" fmla="*/ 2653106 w 3041772"/>
              <a:gd name="connsiteY1" fmla="*/ 878013 h 1750548"/>
              <a:gd name="connsiteX2" fmla="*/ 3041772 w 3041772"/>
              <a:gd name="connsiteY2" fmla="*/ 1744345 h 1750548"/>
              <a:gd name="connsiteX3" fmla="*/ 0 w 3041772"/>
              <a:gd name="connsiteY3" fmla="*/ 1750548 h 1750548"/>
              <a:gd name="connsiteX4" fmla="*/ 646601 w 3041772"/>
              <a:gd name="connsiteY4" fmla="*/ 7207 h 1750548"/>
              <a:gd name="connsiteX5" fmla="*/ 2171612 w 3041772"/>
              <a:gd name="connsiteY5" fmla="*/ 0 h 1750548"/>
              <a:gd name="connsiteX6" fmla="*/ 2173891 w 3041772"/>
              <a:gd name="connsiteY6" fmla="*/ 0 h 1750548"/>
              <a:gd name="connsiteX7" fmla="*/ 2359991 w 3041772"/>
              <a:gd name="connsiteY7" fmla="*/ 374041 h 1750548"/>
              <a:gd name="connsiteX8" fmla="*/ 2171612 w 3041772"/>
              <a:gd name="connsiteY8" fmla="*/ 0 h 1750548"/>
              <a:gd name="connsiteX0" fmla="*/ 646601 w 3041772"/>
              <a:gd name="connsiteY0" fmla="*/ 7207 h 1750548"/>
              <a:gd name="connsiteX1" fmla="*/ 2653106 w 3041772"/>
              <a:gd name="connsiteY1" fmla="*/ 878013 h 1750548"/>
              <a:gd name="connsiteX2" fmla="*/ 3041772 w 3041772"/>
              <a:gd name="connsiteY2" fmla="*/ 1744345 h 1750548"/>
              <a:gd name="connsiteX3" fmla="*/ 0 w 3041772"/>
              <a:gd name="connsiteY3" fmla="*/ 1750548 h 1750548"/>
              <a:gd name="connsiteX4" fmla="*/ 646601 w 3041772"/>
              <a:gd name="connsiteY4" fmla="*/ 7207 h 1750548"/>
              <a:gd name="connsiteX5" fmla="*/ 2171612 w 3041772"/>
              <a:gd name="connsiteY5" fmla="*/ 0 h 1750548"/>
              <a:gd name="connsiteX6" fmla="*/ 2173891 w 3041772"/>
              <a:gd name="connsiteY6" fmla="*/ 0 h 1750548"/>
              <a:gd name="connsiteX7" fmla="*/ 2359991 w 3041772"/>
              <a:gd name="connsiteY7" fmla="*/ 374041 h 1750548"/>
              <a:gd name="connsiteX8" fmla="*/ 2171612 w 3041772"/>
              <a:gd name="connsiteY8" fmla="*/ 0 h 1750548"/>
              <a:gd name="connsiteX0" fmla="*/ 646601 w 3041772"/>
              <a:gd name="connsiteY0" fmla="*/ 7207 h 1750548"/>
              <a:gd name="connsiteX1" fmla="*/ 2672586 w 3041772"/>
              <a:gd name="connsiteY1" fmla="*/ 915233 h 1750548"/>
              <a:gd name="connsiteX2" fmla="*/ 3041772 w 3041772"/>
              <a:gd name="connsiteY2" fmla="*/ 1744345 h 1750548"/>
              <a:gd name="connsiteX3" fmla="*/ 0 w 3041772"/>
              <a:gd name="connsiteY3" fmla="*/ 1750548 h 1750548"/>
              <a:gd name="connsiteX4" fmla="*/ 646601 w 3041772"/>
              <a:gd name="connsiteY4" fmla="*/ 7207 h 1750548"/>
              <a:gd name="connsiteX5" fmla="*/ 2171612 w 3041772"/>
              <a:gd name="connsiteY5" fmla="*/ 0 h 1750548"/>
              <a:gd name="connsiteX6" fmla="*/ 2173891 w 3041772"/>
              <a:gd name="connsiteY6" fmla="*/ 0 h 1750548"/>
              <a:gd name="connsiteX7" fmla="*/ 2359991 w 3041772"/>
              <a:gd name="connsiteY7" fmla="*/ 374041 h 1750548"/>
              <a:gd name="connsiteX8" fmla="*/ 2171612 w 3041772"/>
              <a:gd name="connsiteY8" fmla="*/ 0 h 1750548"/>
              <a:gd name="connsiteX0" fmla="*/ 646601 w 3041772"/>
              <a:gd name="connsiteY0" fmla="*/ 7207 h 1750548"/>
              <a:gd name="connsiteX1" fmla="*/ 2685574 w 3041772"/>
              <a:gd name="connsiteY1" fmla="*/ 878013 h 1750548"/>
              <a:gd name="connsiteX2" fmla="*/ 3041772 w 3041772"/>
              <a:gd name="connsiteY2" fmla="*/ 1744345 h 1750548"/>
              <a:gd name="connsiteX3" fmla="*/ 0 w 3041772"/>
              <a:gd name="connsiteY3" fmla="*/ 1750548 h 1750548"/>
              <a:gd name="connsiteX4" fmla="*/ 646601 w 3041772"/>
              <a:gd name="connsiteY4" fmla="*/ 7207 h 1750548"/>
              <a:gd name="connsiteX5" fmla="*/ 2171612 w 3041772"/>
              <a:gd name="connsiteY5" fmla="*/ 0 h 1750548"/>
              <a:gd name="connsiteX6" fmla="*/ 2173891 w 3041772"/>
              <a:gd name="connsiteY6" fmla="*/ 0 h 1750548"/>
              <a:gd name="connsiteX7" fmla="*/ 2359991 w 3041772"/>
              <a:gd name="connsiteY7" fmla="*/ 374041 h 1750548"/>
              <a:gd name="connsiteX8" fmla="*/ 2171612 w 3041772"/>
              <a:gd name="connsiteY8" fmla="*/ 0 h 1750548"/>
              <a:gd name="connsiteX0" fmla="*/ 646601 w 3041772"/>
              <a:gd name="connsiteY0" fmla="*/ 7207 h 1750548"/>
              <a:gd name="connsiteX1" fmla="*/ 2672586 w 3041772"/>
              <a:gd name="connsiteY1" fmla="*/ 871809 h 1750548"/>
              <a:gd name="connsiteX2" fmla="*/ 3041772 w 3041772"/>
              <a:gd name="connsiteY2" fmla="*/ 1744345 h 1750548"/>
              <a:gd name="connsiteX3" fmla="*/ 0 w 3041772"/>
              <a:gd name="connsiteY3" fmla="*/ 1750548 h 1750548"/>
              <a:gd name="connsiteX4" fmla="*/ 646601 w 3041772"/>
              <a:gd name="connsiteY4" fmla="*/ 7207 h 1750548"/>
              <a:gd name="connsiteX5" fmla="*/ 2171612 w 3041772"/>
              <a:gd name="connsiteY5" fmla="*/ 0 h 1750548"/>
              <a:gd name="connsiteX6" fmla="*/ 2173891 w 3041772"/>
              <a:gd name="connsiteY6" fmla="*/ 0 h 1750548"/>
              <a:gd name="connsiteX7" fmla="*/ 2359991 w 3041772"/>
              <a:gd name="connsiteY7" fmla="*/ 374041 h 1750548"/>
              <a:gd name="connsiteX8" fmla="*/ 2171612 w 3041772"/>
              <a:gd name="connsiteY8" fmla="*/ 0 h 175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1772" h="1750548">
                <a:moveTo>
                  <a:pt x="646601" y="7207"/>
                </a:moveTo>
                <a:lnTo>
                  <a:pt x="2672586" y="871809"/>
                </a:lnTo>
                <a:lnTo>
                  <a:pt x="3041772" y="1744345"/>
                </a:lnTo>
                <a:lnTo>
                  <a:pt x="0" y="1750548"/>
                </a:lnTo>
                <a:cubicBezTo>
                  <a:pt x="289127" y="1169434"/>
                  <a:pt x="415917" y="600728"/>
                  <a:pt x="646601" y="7207"/>
                </a:cubicBezTo>
                <a:close/>
                <a:moveTo>
                  <a:pt x="2171612" y="0"/>
                </a:moveTo>
                <a:lnTo>
                  <a:pt x="2173891" y="0"/>
                </a:lnTo>
                <a:lnTo>
                  <a:pt x="2359991" y="374041"/>
                </a:lnTo>
                <a:lnTo>
                  <a:pt x="217161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0"/>
          </a:p>
        </p:txBody>
      </p:sp>
      <p:grpSp>
        <p:nvGrpSpPr>
          <p:cNvPr id="6" name="组合 5"/>
          <p:cNvGrpSpPr/>
          <p:nvPr/>
        </p:nvGrpSpPr>
        <p:grpSpPr>
          <a:xfrm>
            <a:off x="3172804" y="3029731"/>
            <a:ext cx="3412239" cy="1569299"/>
            <a:chOff x="7706332" y="1869941"/>
            <a:chExt cx="3988250" cy="1725642"/>
          </a:xfrm>
        </p:grpSpPr>
        <p:sp>
          <p:nvSpPr>
            <p:cNvPr id="7" name="任意多边形: 形状 6"/>
            <p:cNvSpPr/>
            <p:nvPr/>
          </p:nvSpPr>
          <p:spPr>
            <a:xfrm>
              <a:off x="7706332" y="1869941"/>
              <a:ext cx="2037383" cy="852756"/>
            </a:xfrm>
            <a:custGeom>
              <a:avLst/>
              <a:gdLst>
                <a:gd name="connsiteX0" fmla="*/ 1799167 w 1799167"/>
                <a:gd name="connsiteY0" fmla="*/ 874183 h 874183"/>
                <a:gd name="connsiteX1" fmla="*/ 0 w 1799167"/>
                <a:gd name="connsiteY1" fmla="*/ 0 h 874183"/>
                <a:gd name="connsiteX2" fmla="*/ 1358900 w 1799167"/>
                <a:gd name="connsiteY2" fmla="*/ 0 h 874183"/>
                <a:gd name="connsiteX3" fmla="*/ 1799167 w 1799167"/>
                <a:gd name="connsiteY3" fmla="*/ 874183 h 874183"/>
                <a:gd name="connsiteX0" fmla="*/ 1863907 w 1863907"/>
                <a:gd name="connsiteY0" fmla="*/ 874183 h 874183"/>
                <a:gd name="connsiteX1" fmla="*/ 0 w 1863907"/>
                <a:gd name="connsiteY1" fmla="*/ 11988 h 874183"/>
                <a:gd name="connsiteX2" fmla="*/ 1423640 w 1863907"/>
                <a:gd name="connsiteY2" fmla="*/ 0 h 874183"/>
                <a:gd name="connsiteX3" fmla="*/ 1863907 w 1863907"/>
                <a:gd name="connsiteY3" fmla="*/ 874183 h 874183"/>
                <a:gd name="connsiteX0" fmla="*/ 1863907 w 1863907"/>
                <a:gd name="connsiteY0" fmla="*/ 862195 h 862195"/>
                <a:gd name="connsiteX1" fmla="*/ 0 w 1863907"/>
                <a:gd name="connsiteY1" fmla="*/ 0 h 862195"/>
                <a:gd name="connsiteX2" fmla="*/ 1540173 w 1863907"/>
                <a:gd name="connsiteY2" fmla="*/ 5994 h 862195"/>
                <a:gd name="connsiteX3" fmla="*/ 1863907 w 1863907"/>
                <a:gd name="connsiteY3" fmla="*/ 862195 h 862195"/>
                <a:gd name="connsiteX0" fmla="*/ 1889803 w 1889803"/>
                <a:gd name="connsiteY0" fmla="*/ 856201 h 856201"/>
                <a:gd name="connsiteX1" fmla="*/ 0 w 1889803"/>
                <a:gd name="connsiteY1" fmla="*/ 0 h 856201"/>
                <a:gd name="connsiteX2" fmla="*/ 1540173 w 1889803"/>
                <a:gd name="connsiteY2" fmla="*/ 5994 h 856201"/>
                <a:gd name="connsiteX3" fmla="*/ 1889803 w 1889803"/>
                <a:gd name="connsiteY3" fmla="*/ 856201 h 856201"/>
                <a:gd name="connsiteX0" fmla="*/ 1883329 w 1883329"/>
                <a:gd name="connsiteY0" fmla="*/ 850207 h 850207"/>
                <a:gd name="connsiteX1" fmla="*/ 0 w 1883329"/>
                <a:gd name="connsiteY1" fmla="*/ 23975 h 850207"/>
                <a:gd name="connsiteX2" fmla="*/ 1533699 w 1883329"/>
                <a:gd name="connsiteY2" fmla="*/ 0 h 850207"/>
                <a:gd name="connsiteX3" fmla="*/ 1883329 w 1883329"/>
                <a:gd name="connsiteY3" fmla="*/ 850207 h 850207"/>
                <a:gd name="connsiteX0" fmla="*/ 1940027 w 1940027"/>
                <a:gd name="connsiteY0" fmla="*/ 850207 h 850207"/>
                <a:gd name="connsiteX1" fmla="*/ 0 w 1940027"/>
                <a:gd name="connsiteY1" fmla="*/ 11988 h 850207"/>
                <a:gd name="connsiteX2" fmla="*/ 1590397 w 1940027"/>
                <a:gd name="connsiteY2" fmla="*/ 0 h 850207"/>
                <a:gd name="connsiteX3" fmla="*/ 1940027 w 1940027"/>
                <a:gd name="connsiteY3" fmla="*/ 850207 h 850207"/>
                <a:gd name="connsiteX0" fmla="*/ 1908528 w 1908528"/>
                <a:gd name="connsiteY0" fmla="*/ 814244 h 814244"/>
                <a:gd name="connsiteX1" fmla="*/ 0 w 1908528"/>
                <a:gd name="connsiteY1" fmla="*/ 11988 h 814244"/>
                <a:gd name="connsiteX2" fmla="*/ 1590397 w 1908528"/>
                <a:gd name="connsiteY2" fmla="*/ 0 h 814244"/>
                <a:gd name="connsiteX3" fmla="*/ 1908528 w 1908528"/>
                <a:gd name="connsiteY3" fmla="*/ 814244 h 814244"/>
                <a:gd name="connsiteX0" fmla="*/ 1908528 w 1908528"/>
                <a:gd name="connsiteY0" fmla="*/ 802256 h 802256"/>
                <a:gd name="connsiteX1" fmla="*/ 0 w 1908528"/>
                <a:gd name="connsiteY1" fmla="*/ 0 h 802256"/>
                <a:gd name="connsiteX2" fmla="*/ 1678595 w 1908528"/>
                <a:gd name="connsiteY2" fmla="*/ 5994 h 802256"/>
                <a:gd name="connsiteX3" fmla="*/ 1908528 w 1908528"/>
                <a:gd name="connsiteY3" fmla="*/ 802256 h 802256"/>
                <a:gd name="connsiteX0" fmla="*/ 1908528 w 1908528"/>
                <a:gd name="connsiteY0" fmla="*/ 802256 h 802256"/>
                <a:gd name="connsiteX1" fmla="*/ 0 w 1908528"/>
                <a:gd name="connsiteY1" fmla="*/ 0 h 802256"/>
                <a:gd name="connsiteX2" fmla="*/ 1519111 w 1908528"/>
                <a:gd name="connsiteY2" fmla="*/ 11988 h 802256"/>
                <a:gd name="connsiteX3" fmla="*/ 1908528 w 1908528"/>
                <a:gd name="connsiteY3" fmla="*/ 802256 h 802256"/>
                <a:gd name="connsiteX0" fmla="*/ 1790391 w 1790391"/>
                <a:gd name="connsiteY0" fmla="*/ 808250 h 808250"/>
                <a:gd name="connsiteX1" fmla="*/ 0 w 1790391"/>
                <a:gd name="connsiteY1" fmla="*/ 0 h 808250"/>
                <a:gd name="connsiteX2" fmla="*/ 1519111 w 1790391"/>
                <a:gd name="connsiteY2" fmla="*/ 11988 h 808250"/>
                <a:gd name="connsiteX3" fmla="*/ 1790391 w 1790391"/>
                <a:gd name="connsiteY3" fmla="*/ 808250 h 80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391" h="808250">
                  <a:moveTo>
                    <a:pt x="1790391" y="808250"/>
                  </a:moveTo>
                  <a:lnTo>
                    <a:pt x="0" y="0"/>
                  </a:lnTo>
                  <a:lnTo>
                    <a:pt x="1519111" y="11988"/>
                  </a:lnTo>
                  <a:lnTo>
                    <a:pt x="1790391" y="80825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8" name="任意多边形: 形状 7"/>
            <p:cNvSpPr/>
            <p:nvPr/>
          </p:nvSpPr>
          <p:spPr>
            <a:xfrm flipH="1" flipV="1">
              <a:off x="9895415" y="2721400"/>
              <a:ext cx="1799167" cy="874183"/>
            </a:xfrm>
            <a:custGeom>
              <a:avLst/>
              <a:gdLst>
                <a:gd name="connsiteX0" fmla="*/ 1799167 w 1799167"/>
                <a:gd name="connsiteY0" fmla="*/ 874183 h 874183"/>
                <a:gd name="connsiteX1" fmla="*/ 0 w 1799167"/>
                <a:gd name="connsiteY1" fmla="*/ 0 h 874183"/>
                <a:gd name="connsiteX2" fmla="*/ 1358900 w 1799167"/>
                <a:gd name="connsiteY2" fmla="*/ 0 h 874183"/>
                <a:gd name="connsiteX3" fmla="*/ 1799167 w 1799167"/>
                <a:gd name="connsiteY3" fmla="*/ 874183 h 87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9167" h="874183">
                  <a:moveTo>
                    <a:pt x="1799167" y="874183"/>
                  </a:moveTo>
                  <a:lnTo>
                    <a:pt x="0" y="0"/>
                  </a:lnTo>
                  <a:lnTo>
                    <a:pt x="1358900" y="0"/>
                  </a:lnTo>
                  <a:lnTo>
                    <a:pt x="1799167" y="87418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/>
            </a:p>
          </p:txBody>
        </p:sp>
      </p:grpSp>
      <p:cxnSp>
        <p:nvCxnSpPr>
          <p:cNvPr id="5" name="直接连接符 4"/>
          <p:cNvCxnSpPr>
            <a:endCxn id="2" idx="3"/>
          </p:cNvCxnSpPr>
          <p:nvPr/>
        </p:nvCxnSpPr>
        <p:spPr>
          <a:xfrm>
            <a:off x="3233228" y="3026844"/>
            <a:ext cx="1709433" cy="79854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梯形 1"/>
          <p:cNvSpPr/>
          <p:nvPr/>
        </p:nvSpPr>
        <p:spPr>
          <a:xfrm>
            <a:off x="2555777" y="3016816"/>
            <a:ext cx="2664296" cy="1617139"/>
          </a:xfrm>
          <a:prstGeom prst="trapezoid">
            <a:avLst>
              <a:gd name="adj" fmla="val 3430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94970" y="187325"/>
            <a:ext cx="1966595" cy="649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挑战二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140577" y="2333899"/>
            <a:ext cx="1086485" cy="3078480"/>
            <a:chOff x="4252" y="2792"/>
            <a:chExt cx="1711" cy="4848"/>
          </a:xfrm>
        </p:grpSpPr>
        <p:sp>
          <p:nvSpPr>
            <p:cNvPr id="12" name="文本框 11"/>
            <p:cNvSpPr txBox="1"/>
            <p:nvPr/>
          </p:nvSpPr>
          <p:spPr>
            <a:xfrm>
              <a:off x="4819" y="6515"/>
              <a:ext cx="1085" cy="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>
                  <a:solidFill>
                    <a:schemeClr val="tx1"/>
                  </a:solidFill>
                </a:rPr>
                <a:t>b</a:t>
              </a:r>
              <a:endParaRPr lang="en-US" altLang="zh-CN" sz="4050">
                <a:solidFill>
                  <a:schemeClr val="tx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32" y="2792"/>
              <a:ext cx="1031" cy="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dirty="0">
                  <a:solidFill>
                    <a:schemeClr val="tx1"/>
                  </a:solidFill>
                </a:rPr>
                <a:t>a</a:t>
              </a:r>
              <a:endParaRPr lang="en-US" altLang="zh-CN" sz="4050" dirty="0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592" y="4606"/>
              <a:ext cx="866" cy="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5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252" y="3960"/>
              <a:ext cx="1" cy="249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289" y="6194"/>
              <a:ext cx="189" cy="227"/>
              <a:chOff x="11520" y="8008"/>
              <a:chExt cx="209" cy="227"/>
            </a:xfrm>
          </p:grpSpPr>
          <p:cxnSp>
            <p:nvCxnSpPr>
              <p:cNvPr id="21" name="直接连接符 29"/>
              <p:cNvCxnSpPr/>
              <p:nvPr/>
            </p:nvCxnSpPr>
            <p:spPr>
              <a:xfrm>
                <a:off x="11520" y="8010"/>
                <a:ext cx="209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直接连接符 30"/>
              <p:cNvCxnSpPr/>
              <p:nvPr/>
            </p:nvCxnSpPr>
            <p:spPr>
              <a:xfrm>
                <a:off x="11729" y="8008"/>
                <a:ext cx="0" cy="2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" name="文本框 22"/>
          <p:cNvSpPr txBox="1"/>
          <p:nvPr/>
        </p:nvSpPr>
        <p:spPr>
          <a:xfrm>
            <a:off x="323850" y="1052830"/>
            <a:ext cx="83172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你还能把这个梯形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转化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成我们已经学过的哪些平面图形？从而推导它的面积公式。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29375"/>
            <a:ext cx="7504430" cy="219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67995" y="188595"/>
            <a:ext cx="247840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导学单分享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67995" y="1052830"/>
            <a:ext cx="3473450" cy="2479040"/>
            <a:chOff x="737" y="1658"/>
            <a:chExt cx="5470" cy="3904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737" y="1658"/>
              <a:ext cx="5470" cy="3904"/>
            </a:xfrm>
            <a:prstGeom prst="rect">
              <a:avLst/>
            </a:prstGeom>
          </p:spPr>
        </p:pic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4640" y="1658"/>
              <a:ext cx="1506" cy="7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B5F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  <a:sym typeface="+mn-ea"/>
                </a:rPr>
                <a:t>丁子轩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6145" y="1052830"/>
            <a:ext cx="3713480" cy="2387600"/>
            <a:chOff x="7427" y="1658"/>
            <a:chExt cx="5848" cy="37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7" y="1658"/>
              <a:ext cx="5697" cy="376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283" y="1658"/>
              <a:ext cx="199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2400" b="1" noProof="0" dirty="0">
                  <a:ln>
                    <a:noFill/>
                  </a:ln>
                  <a:solidFill>
                    <a:srgbClr val="0B5F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</a:rPr>
                <a:t>冯芷昕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4250" y="3729355"/>
            <a:ext cx="3538855" cy="2517253"/>
            <a:chOff x="623" y="6194"/>
            <a:chExt cx="5452" cy="374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" y="6194"/>
              <a:ext cx="5452" cy="374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138" y="6307"/>
              <a:ext cx="1834" cy="6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2400" b="1" noProof="0" dirty="0">
                  <a:ln>
                    <a:noFill/>
                  </a:ln>
                  <a:solidFill>
                    <a:srgbClr val="0B5F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</a:rPr>
                <a:t>陈浩轩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4340" y="3750945"/>
            <a:ext cx="3555365" cy="2528570"/>
            <a:chOff x="7313" y="6080"/>
            <a:chExt cx="5599" cy="398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3" y="6080"/>
              <a:ext cx="5576" cy="398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1168" y="6080"/>
              <a:ext cx="1744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2400" b="1" noProof="0" dirty="0">
                  <a:ln>
                    <a:noFill/>
                  </a:ln>
                  <a:solidFill>
                    <a:srgbClr val="0B5F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</a:rPr>
                <a:t>葛祎暄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梯形 3"/>
          <p:cNvSpPr/>
          <p:nvPr/>
        </p:nvSpPr>
        <p:spPr>
          <a:xfrm>
            <a:off x="2267928" y="3802633"/>
            <a:ext cx="2678770" cy="800420"/>
          </a:xfrm>
          <a:prstGeom prst="trapezoid">
            <a:avLst>
              <a:gd name="adj" fmla="val 3196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7" name="直接连接符 6"/>
          <p:cNvCxnSpPr/>
          <p:nvPr/>
        </p:nvCxnSpPr>
        <p:spPr>
          <a:xfrm>
            <a:off x="2586231" y="3794058"/>
            <a:ext cx="207309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2545838" y="3020926"/>
            <a:ext cx="4113944" cy="1597753"/>
            <a:chOff x="3099981" y="2379999"/>
            <a:chExt cx="4905906" cy="2636616"/>
          </a:xfrm>
        </p:grpSpPr>
        <p:sp>
          <p:nvSpPr>
            <p:cNvPr id="5" name="梯形 4"/>
            <p:cNvSpPr/>
            <p:nvPr/>
          </p:nvSpPr>
          <p:spPr>
            <a:xfrm>
              <a:off x="3099981" y="2379999"/>
              <a:ext cx="2541181" cy="1275824"/>
            </a:xfrm>
            <a:custGeom>
              <a:avLst/>
              <a:gdLst>
                <a:gd name="connsiteX0" fmla="*/ 0 w 2043491"/>
                <a:gd name="connsiteY0" fmla="*/ 804937 h 804937"/>
                <a:gd name="connsiteX1" fmla="*/ 221406 w 2043491"/>
                <a:gd name="connsiteY1" fmla="*/ 0 h 804937"/>
                <a:gd name="connsiteX2" fmla="*/ 1822085 w 2043491"/>
                <a:gd name="connsiteY2" fmla="*/ 0 h 804937"/>
                <a:gd name="connsiteX3" fmla="*/ 2043491 w 2043491"/>
                <a:gd name="connsiteY3" fmla="*/ 804937 h 804937"/>
                <a:gd name="connsiteX4" fmla="*/ 0 w 2043491"/>
                <a:gd name="connsiteY4" fmla="*/ 804937 h 804937"/>
                <a:gd name="connsiteX0" fmla="*/ 0 w 2083248"/>
                <a:gd name="connsiteY0" fmla="*/ 749278 h 804937"/>
                <a:gd name="connsiteX1" fmla="*/ 261163 w 2083248"/>
                <a:gd name="connsiteY1" fmla="*/ 0 h 804937"/>
                <a:gd name="connsiteX2" fmla="*/ 1861842 w 2083248"/>
                <a:gd name="connsiteY2" fmla="*/ 0 h 804937"/>
                <a:gd name="connsiteX3" fmla="*/ 2083248 w 2083248"/>
                <a:gd name="connsiteY3" fmla="*/ 804937 h 804937"/>
                <a:gd name="connsiteX4" fmla="*/ 0 w 2083248"/>
                <a:gd name="connsiteY4" fmla="*/ 749278 h 804937"/>
                <a:gd name="connsiteX0" fmla="*/ 0 w 2130956"/>
                <a:gd name="connsiteY0" fmla="*/ 749278 h 781083"/>
                <a:gd name="connsiteX1" fmla="*/ 261163 w 2130956"/>
                <a:gd name="connsiteY1" fmla="*/ 0 h 781083"/>
                <a:gd name="connsiteX2" fmla="*/ 1861842 w 2130956"/>
                <a:gd name="connsiteY2" fmla="*/ 0 h 781083"/>
                <a:gd name="connsiteX3" fmla="*/ 2130956 w 2130956"/>
                <a:gd name="connsiteY3" fmla="*/ 781083 h 781083"/>
                <a:gd name="connsiteX4" fmla="*/ 0 w 2130956"/>
                <a:gd name="connsiteY4" fmla="*/ 749278 h 781083"/>
                <a:gd name="connsiteX0" fmla="*/ 0 w 2130956"/>
                <a:gd name="connsiteY0" fmla="*/ 765180 h 796985"/>
                <a:gd name="connsiteX1" fmla="*/ 261163 w 2130956"/>
                <a:gd name="connsiteY1" fmla="*/ 15902 h 796985"/>
                <a:gd name="connsiteX2" fmla="*/ 1861842 w 2130956"/>
                <a:gd name="connsiteY2" fmla="*/ 0 h 796985"/>
                <a:gd name="connsiteX3" fmla="*/ 2130956 w 2130956"/>
                <a:gd name="connsiteY3" fmla="*/ 796985 h 796985"/>
                <a:gd name="connsiteX4" fmla="*/ 0 w 2130956"/>
                <a:gd name="connsiteY4" fmla="*/ 765180 h 796985"/>
                <a:gd name="connsiteX0" fmla="*/ 0 w 2130956"/>
                <a:gd name="connsiteY0" fmla="*/ 773132 h 804937"/>
                <a:gd name="connsiteX1" fmla="*/ 261163 w 2130956"/>
                <a:gd name="connsiteY1" fmla="*/ 0 h 804937"/>
                <a:gd name="connsiteX2" fmla="*/ 1861842 w 2130956"/>
                <a:gd name="connsiteY2" fmla="*/ 7952 h 804937"/>
                <a:gd name="connsiteX3" fmla="*/ 2130956 w 2130956"/>
                <a:gd name="connsiteY3" fmla="*/ 804937 h 804937"/>
                <a:gd name="connsiteX4" fmla="*/ 0 w 2130956"/>
                <a:gd name="connsiteY4" fmla="*/ 773132 h 804937"/>
                <a:gd name="connsiteX0" fmla="*/ 0 w 2130956"/>
                <a:gd name="connsiteY0" fmla="*/ 773132 h 773132"/>
                <a:gd name="connsiteX1" fmla="*/ 261163 w 2130956"/>
                <a:gd name="connsiteY1" fmla="*/ 0 h 773132"/>
                <a:gd name="connsiteX2" fmla="*/ 1861842 w 2130956"/>
                <a:gd name="connsiteY2" fmla="*/ 7952 h 773132"/>
                <a:gd name="connsiteX3" fmla="*/ 2130956 w 2130956"/>
                <a:gd name="connsiteY3" fmla="*/ 773131 h 773132"/>
                <a:gd name="connsiteX4" fmla="*/ 0 w 2130956"/>
                <a:gd name="connsiteY4" fmla="*/ 773132 h 7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956" h="773132">
                  <a:moveTo>
                    <a:pt x="0" y="773132"/>
                  </a:moveTo>
                  <a:lnTo>
                    <a:pt x="261163" y="0"/>
                  </a:lnTo>
                  <a:lnTo>
                    <a:pt x="1861842" y="7952"/>
                  </a:lnTo>
                  <a:lnTo>
                    <a:pt x="2130956" y="773131"/>
                  </a:lnTo>
                  <a:lnTo>
                    <a:pt x="0" y="77313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/>
            </a:p>
          </p:txBody>
        </p:sp>
        <p:sp>
          <p:nvSpPr>
            <p:cNvPr id="10" name="梯形 9"/>
            <p:cNvSpPr/>
            <p:nvPr/>
          </p:nvSpPr>
          <p:spPr>
            <a:xfrm flipV="1">
              <a:off x="5584269" y="3800212"/>
              <a:ext cx="2421618" cy="1216403"/>
            </a:xfrm>
            <a:prstGeom prst="trapezoid">
              <a:avLst>
                <a:gd name="adj" fmla="val 3540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12" name="任意多边形: 形状 11"/>
          <p:cNvSpPr/>
          <p:nvPr/>
        </p:nvSpPr>
        <p:spPr>
          <a:xfrm>
            <a:off x="2602571" y="3024302"/>
            <a:ext cx="2049242" cy="791368"/>
          </a:xfrm>
          <a:custGeom>
            <a:avLst/>
            <a:gdLst>
              <a:gd name="connsiteX0" fmla="*/ 0 w 2421731"/>
              <a:gd name="connsiteY0" fmla="*/ 1221581 h 1221581"/>
              <a:gd name="connsiteX1" fmla="*/ 433387 w 2421731"/>
              <a:gd name="connsiteY1" fmla="*/ 0 h 1221581"/>
              <a:gd name="connsiteX2" fmla="*/ 1995487 w 2421731"/>
              <a:gd name="connsiteY2" fmla="*/ 4763 h 1221581"/>
              <a:gd name="connsiteX3" fmla="*/ 2421731 w 2421731"/>
              <a:gd name="connsiteY3" fmla="*/ 1221581 h 1221581"/>
              <a:gd name="connsiteX0" fmla="*/ 0 w 2421731"/>
              <a:gd name="connsiteY0" fmla="*/ 1248692 h 1248692"/>
              <a:gd name="connsiteX1" fmla="*/ 433387 w 2421731"/>
              <a:gd name="connsiteY1" fmla="*/ 27111 h 1248692"/>
              <a:gd name="connsiteX2" fmla="*/ 2153391 w 2421731"/>
              <a:gd name="connsiteY2" fmla="*/ 0 h 1248692"/>
              <a:gd name="connsiteX3" fmla="*/ 2421731 w 2421731"/>
              <a:gd name="connsiteY3" fmla="*/ 1248692 h 1248692"/>
              <a:gd name="connsiteX0" fmla="*/ 0 w 2421731"/>
              <a:gd name="connsiteY0" fmla="*/ 1269941 h 1269941"/>
              <a:gd name="connsiteX1" fmla="*/ 433387 w 2421731"/>
              <a:gd name="connsiteY1" fmla="*/ 48360 h 1269941"/>
              <a:gd name="connsiteX2" fmla="*/ 2097659 w 2421731"/>
              <a:gd name="connsiteY2" fmla="*/ 0 h 1269941"/>
              <a:gd name="connsiteX3" fmla="*/ 2421731 w 2421731"/>
              <a:gd name="connsiteY3" fmla="*/ 1269941 h 1269941"/>
              <a:gd name="connsiteX0" fmla="*/ 0 w 2431019"/>
              <a:gd name="connsiteY0" fmla="*/ 1269941 h 1269941"/>
              <a:gd name="connsiteX1" fmla="*/ 433387 w 2431019"/>
              <a:gd name="connsiteY1" fmla="*/ 48360 h 1269941"/>
              <a:gd name="connsiteX2" fmla="*/ 2097659 w 2431019"/>
              <a:gd name="connsiteY2" fmla="*/ 0 h 1269941"/>
              <a:gd name="connsiteX3" fmla="*/ 2431019 w 2431019"/>
              <a:gd name="connsiteY3" fmla="*/ 1057446 h 1269941"/>
              <a:gd name="connsiteX0" fmla="*/ 0 w 2393864"/>
              <a:gd name="connsiteY0" fmla="*/ 983073 h 1057446"/>
              <a:gd name="connsiteX1" fmla="*/ 396232 w 2393864"/>
              <a:gd name="connsiteY1" fmla="*/ 48360 h 1057446"/>
              <a:gd name="connsiteX2" fmla="*/ 2060504 w 2393864"/>
              <a:gd name="connsiteY2" fmla="*/ 0 h 1057446"/>
              <a:gd name="connsiteX3" fmla="*/ 2393864 w 2393864"/>
              <a:gd name="connsiteY3" fmla="*/ 1057446 h 1057446"/>
              <a:gd name="connsiteX0" fmla="*/ 0 w 2393864"/>
              <a:gd name="connsiteY0" fmla="*/ 983073 h 1057446"/>
              <a:gd name="connsiteX1" fmla="*/ 275481 w 2393864"/>
              <a:gd name="connsiteY1" fmla="*/ 5862 h 1057446"/>
              <a:gd name="connsiteX2" fmla="*/ 2060504 w 2393864"/>
              <a:gd name="connsiteY2" fmla="*/ 0 h 1057446"/>
              <a:gd name="connsiteX3" fmla="*/ 2393864 w 2393864"/>
              <a:gd name="connsiteY3" fmla="*/ 1057446 h 105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864" h="1057446">
                <a:moveTo>
                  <a:pt x="0" y="983073"/>
                </a:moveTo>
                <a:lnTo>
                  <a:pt x="275481" y="5862"/>
                </a:lnTo>
                <a:lnTo>
                  <a:pt x="2060504" y="0"/>
                </a:lnTo>
                <a:cubicBezTo>
                  <a:pt x="2202585" y="405606"/>
                  <a:pt x="2251783" y="651840"/>
                  <a:pt x="2393864" y="1057446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" name="梯形 2"/>
          <p:cNvSpPr/>
          <p:nvPr/>
        </p:nvSpPr>
        <p:spPr>
          <a:xfrm>
            <a:off x="2283132" y="3007370"/>
            <a:ext cx="2652714" cy="1595435"/>
          </a:xfrm>
          <a:prstGeom prst="trapezoid">
            <a:avLst>
              <a:gd name="adj" fmla="val 3326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03225" y="187325"/>
            <a:ext cx="1966595" cy="649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挑战二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843808" y="3059385"/>
            <a:ext cx="0" cy="151257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859013" y="2276430"/>
            <a:ext cx="1062990" cy="3078480"/>
            <a:chOff x="4289" y="2792"/>
            <a:chExt cx="1674" cy="4848"/>
          </a:xfrm>
        </p:grpSpPr>
        <p:sp>
          <p:nvSpPr>
            <p:cNvPr id="15" name="文本框 14"/>
            <p:cNvSpPr txBox="1"/>
            <p:nvPr/>
          </p:nvSpPr>
          <p:spPr>
            <a:xfrm>
              <a:off x="4819" y="6515"/>
              <a:ext cx="1085" cy="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>
                  <a:solidFill>
                    <a:schemeClr val="tx1"/>
                  </a:solidFill>
                </a:rPr>
                <a:t>b</a:t>
              </a:r>
              <a:endParaRPr lang="en-US" altLang="zh-CN" sz="4050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932" y="2792"/>
              <a:ext cx="1031" cy="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>
                  <a:solidFill>
                    <a:schemeClr val="tx1"/>
                  </a:solidFill>
                </a:rPr>
                <a:t>a</a:t>
              </a:r>
              <a:endParaRPr lang="en-US" altLang="zh-CN" sz="4050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592" y="4606"/>
              <a:ext cx="866" cy="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50" dirty="0">
                  <a:solidFill>
                    <a:schemeClr val="tx1"/>
                  </a:solidFill>
                </a:rPr>
                <a:t>h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289" y="6194"/>
              <a:ext cx="189" cy="227"/>
              <a:chOff x="11520" y="8008"/>
              <a:chExt cx="209" cy="227"/>
            </a:xfrm>
          </p:grpSpPr>
          <p:cxnSp>
            <p:nvCxnSpPr>
              <p:cNvPr id="22" name="直接连接符 29"/>
              <p:cNvCxnSpPr/>
              <p:nvPr/>
            </p:nvCxnSpPr>
            <p:spPr>
              <a:xfrm>
                <a:off x="11520" y="8010"/>
                <a:ext cx="209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直接连接符 30"/>
              <p:cNvCxnSpPr/>
              <p:nvPr/>
            </p:nvCxnSpPr>
            <p:spPr>
              <a:xfrm>
                <a:off x="11729" y="8008"/>
                <a:ext cx="0" cy="2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文本框 23"/>
          <p:cNvSpPr txBox="1"/>
          <p:nvPr/>
        </p:nvSpPr>
        <p:spPr>
          <a:xfrm>
            <a:off x="251460" y="1124585"/>
            <a:ext cx="83172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你还能把这个梯形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转化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成我们已经学过的哪些平面图形？从而推导它的面积公式。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" y="2719660"/>
            <a:ext cx="7504430" cy="219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3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4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2" grpId="2" bldLvl="0" animBg="1"/>
      <p:bldP spid="12" grpId="3" bldLvl="0" animBg="1"/>
      <p:bldP spid="12" grpId="4" bldLvl="0" animBg="1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140200" y="695325"/>
            <a:ext cx="307467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>
                <a:solidFill>
                  <a:srgbClr val="FF0000"/>
                </a:solidFill>
              </a:rPr>
              <a:t>(a+b)</a:t>
            </a:r>
            <a:r>
              <a:rPr lang="zh-CN" altLang="en-US" sz="4050">
                <a:solidFill>
                  <a:srgbClr val="FF0000"/>
                </a:solidFill>
                <a:sym typeface="+mn-ea"/>
              </a:rPr>
              <a:t>÷</a:t>
            </a:r>
            <a:r>
              <a:rPr lang="en-US" altLang="zh-CN" sz="405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4050">
                <a:solidFill>
                  <a:srgbClr val="FF0000"/>
                </a:solidFill>
                <a:sym typeface="+mn-ea"/>
              </a:rPr>
              <a:t>×</a:t>
            </a:r>
            <a:r>
              <a:rPr lang="en-US" altLang="zh-CN" sz="405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84345" y="2711450"/>
            <a:ext cx="307467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>
                <a:solidFill>
                  <a:srgbClr val="FF0000"/>
                </a:solidFill>
              </a:rPr>
              <a:t>(a+b)</a:t>
            </a:r>
            <a:r>
              <a:rPr lang="zh-CN" altLang="en-US" sz="4050">
                <a:solidFill>
                  <a:srgbClr val="FF0000"/>
                </a:solidFill>
                <a:sym typeface="+mn-ea"/>
              </a:rPr>
              <a:t>×</a:t>
            </a:r>
            <a:r>
              <a:rPr lang="en-US" altLang="zh-CN" sz="4050">
                <a:solidFill>
                  <a:srgbClr val="FF0000"/>
                </a:solidFill>
              </a:rPr>
              <a:t>h</a:t>
            </a:r>
            <a:r>
              <a:rPr lang="zh-CN" altLang="en-US" sz="4050">
                <a:solidFill>
                  <a:srgbClr val="FF0000"/>
                </a:solidFill>
                <a:sym typeface="+mn-ea"/>
              </a:rPr>
              <a:t>÷2</a:t>
            </a:r>
            <a:endParaRPr lang="en-US" altLang="zh-CN" sz="405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03065" y="4243070"/>
            <a:ext cx="370586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>
                <a:solidFill>
                  <a:srgbClr val="FF0000"/>
                </a:solidFill>
              </a:rPr>
              <a:t>(a+b)</a:t>
            </a:r>
            <a:r>
              <a:rPr lang="zh-CN" altLang="en-US" sz="4050">
                <a:solidFill>
                  <a:srgbClr val="FF0000"/>
                </a:solidFill>
                <a:sym typeface="+mn-ea"/>
              </a:rPr>
              <a:t>×（</a:t>
            </a:r>
            <a:r>
              <a:rPr lang="en-US" altLang="zh-CN" sz="4050">
                <a:solidFill>
                  <a:srgbClr val="FF0000"/>
                </a:solidFill>
              </a:rPr>
              <a:t>h</a:t>
            </a:r>
            <a:r>
              <a:rPr lang="zh-CN" altLang="en-US" sz="4050">
                <a:solidFill>
                  <a:srgbClr val="FF0000"/>
                </a:solidFill>
                <a:sym typeface="+mn-ea"/>
              </a:rPr>
              <a:t>÷2）</a:t>
            </a:r>
            <a:endParaRPr lang="en-US" altLang="zh-CN" sz="405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1219200" y="5445125"/>
            <a:ext cx="159131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……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355600"/>
            <a:ext cx="1816100" cy="16700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" y="2135505"/>
            <a:ext cx="2216150" cy="16129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40" y="3935730"/>
            <a:ext cx="2373630" cy="145859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4356100" y="1484630"/>
            <a:ext cx="167005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39" name="矩形 38"/>
          <p:cNvSpPr/>
          <p:nvPr/>
        </p:nvSpPr>
        <p:spPr>
          <a:xfrm>
            <a:off x="4203065" y="803275"/>
            <a:ext cx="2059305" cy="51054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84345" y="2853055"/>
            <a:ext cx="1383665" cy="48514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140200" y="4280535"/>
            <a:ext cx="1433830" cy="676275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262370" y="4280535"/>
            <a:ext cx="1433830" cy="676275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31" grpId="0"/>
      <p:bldP spid="31" grpId="1"/>
      <p:bldP spid="38" grpId="0"/>
      <p:bldP spid="38" grpId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LDHZB0N49{}8LDF0{6%G]U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11572" y="2240440"/>
            <a:ext cx="4670584" cy="3745706"/>
          </a:xfrm>
          <a:prstGeom prst="rect">
            <a:avLst/>
          </a:prstGeom>
        </p:spPr>
      </p:pic>
      <p:sp>
        <p:nvSpPr>
          <p:cNvPr id="2" name="文本框 38"/>
          <p:cNvSpPr txBox="1"/>
          <p:nvPr/>
        </p:nvSpPr>
        <p:spPr>
          <a:xfrm>
            <a:off x="2466023" y="2268538"/>
            <a:ext cx="638651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sz="1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sz="1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cm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右大括号 4"/>
          <p:cNvSpPr/>
          <p:nvPr/>
        </p:nvSpPr>
        <p:spPr>
          <a:xfrm rot="16200000">
            <a:off x="2678430" y="2332356"/>
            <a:ext cx="69533" cy="492919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文本框 124929"/>
          <p:cNvSpPr txBox="1"/>
          <p:nvPr/>
        </p:nvSpPr>
        <p:spPr>
          <a:xfrm>
            <a:off x="1259840" y="980440"/>
            <a:ext cx="70135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给同桌画一个多边形，并请他（她）计算图形的面积。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79070" y="188595"/>
            <a:ext cx="1966595" cy="649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挑战三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LDHZB0N49{}8LDF0{6%G]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22" y="1979455"/>
            <a:ext cx="4670584" cy="3745706"/>
          </a:xfrm>
          <a:prstGeom prst="rect">
            <a:avLst/>
          </a:prstGeom>
        </p:spPr>
      </p:pic>
      <p:sp>
        <p:nvSpPr>
          <p:cNvPr id="3" name="任意多边形: 形状 2"/>
          <p:cNvSpPr/>
          <p:nvPr/>
        </p:nvSpPr>
        <p:spPr>
          <a:xfrm>
            <a:off x="3946586" y="2523322"/>
            <a:ext cx="1988389" cy="1746849"/>
          </a:xfrm>
          <a:custGeom>
            <a:avLst/>
            <a:gdLst>
              <a:gd name="connsiteX0" fmla="*/ 603849 w 2651185"/>
              <a:gd name="connsiteY0" fmla="*/ 0 h 2329132"/>
              <a:gd name="connsiteX1" fmla="*/ 0 w 2651185"/>
              <a:gd name="connsiteY1" fmla="*/ 1167442 h 2329132"/>
              <a:gd name="connsiteX2" fmla="*/ 0 w 2651185"/>
              <a:gd name="connsiteY2" fmla="*/ 2294626 h 2329132"/>
              <a:gd name="connsiteX3" fmla="*/ 1949570 w 2651185"/>
              <a:gd name="connsiteY3" fmla="*/ 2329132 h 2329132"/>
              <a:gd name="connsiteX4" fmla="*/ 2651185 w 2651185"/>
              <a:gd name="connsiteY4" fmla="*/ 1725283 h 2329132"/>
              <a:gd name="connsiteX5" fmla="*/ 1949570 w 2651185"/>
              <a:gd name="connsiteY5" fmla="*/ 1731034 h 2329132"/>
              <a:gd name="connsiteX6" fmla="*/ 1305464 w 2651185"/>
              <a:gd name="connsiteY6" fmla="*/ 1161691 h 2329132"/>
              <a:gd name="connsiteX7" fmla="*/ 603849 w 2651185"/>
              <a:gd name="connsiteY7" fmla="*/ 0 h 2329132"/>
              <a:gd name="connsiteX0-1" fmla="*/ 655608 w 2651185"/>
              <a:gd name="connsiteY0-2" fmla="*/ 0 h 2329132"/>
              <a:gd name="connsiteX1-3" fmla="*/ 0 w 2651185"/>
              <a:gd name="connsiteY1-4" fmla="*/ 1167442 h 2329132"/>
              <a:gd name="connsiteX2-5" fmla="*/ 0 w 2651185"/>
              <a:gd name="connsiteY2-6" fmla="*/ 2294626 h 2329132"/>
              <a:gd name="connsiteX3-7" fmla="*/ 1949570 w 2651185"/>
              <a:gd name="connsiteY3-8" fmla="*/ 2329132 h 2329132"/>
              <a:gd name="connsiteX4-9" fmla="*/ 2651185 w 2651185"/>
              <a:gd name="connsiteY4-10" fmla="*/ 1725283 h 2329132"/>
              <a:gd name="connsiteX5-11" fmla="*/ 1949570 w 2651185"/>
              <a:gd name="connsiteY5-12" fmla="*/ 1731034 h 2329132"/>
              <a:gd name="connsiteX6-13" fmla="*/ 1305464 w 2651185"/>
              <a:gd name="connsiteY6-14" fmla="*/ 1161691 h 2329132"/>
              <a:gd name="connsiteX7-15" fmla="*/ 655608 w 2651185"/>
              <a:gd name="connsiteY7-16" fmla="*/ 0 h 2329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651185" h="2329132">
                <a:moveTo>
                  <a:pt x="655608" y="0"/>
                </a:moveTo>
                <a:lnTo>
                  <a:pt x="0" y="1167442"/>
                </a:lnTo>
                <a:lnTo>
                  <a:pt x="0" y="2294626"/>
                </a:lnTo>
                <a:lnTo>
                  <a:pt x="1949570" y="2329132"/>
                </a:lnTo>
                <a:lnTo>
                  <a:pt x="2651185" y="1725283"/>
                </a:lnTo>
                <a:lnTo>
                  <a:pt x="1949570" y="1731034"/>
                </a:lnTo>
                <a:lnTo>
                  <a:pt x="1305464" y="1161691"/>
                </a:lnTo>
                <a:lnTo>
                  <a:pt x="655608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文本框 38"/>
          <p:cNvSpPr txBox="1"/>
          <p:nvPr/>
        </p:nvSpPr>
        <p:spPr>
          <a:xfrm>
            <a:off x="2466023" y="1622743"/>
            <a:ext cx="638651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sz="1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sz="1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cm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右大括号 4"/>
          <p:cNvSpPr/>
          <p:nvPr/>
        </p:nvSpPr>
        <p:spPr>
          <a:xfrm rot="16200000">
            <a:off x="2678430" y="1686561"/>
            <a:ext cx="69533" cy="492919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文本框 124929"/>
          <p:cNvSpPr txBox="1"/>
          <p:nvPr/>
        </p:nvSpPr>
        <p:spPr>
          <a:xfrm>
            <a:off x="1188085" y="1052830"/>
            <a:ext cx="70135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你能计算出下面这个图形的面积吗？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79070" y="188595"/>
            <a:ext cx="1966595" cy="649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挑战三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LDHZB0N49{}8LDF0{6%G]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22" y="1835945"/>
            <a:ext cx="4670584" cy="3745706"/>
          </a:xfrm>
          <a:prstGeom prst="rect">
            <a:avLst/>
          </a:prstGeom>
        </p:spPr>
      </p:pic>
      <p:sp>
        <p:nvSpPr>
          <p:cNvPr id="3" name="任意多边形: 形状 2"/>
          <p:cNvSpPr/>
          <p:nvPr/>
        </p:nvSpPr>
        <p:spPr>
          <a:xfrm>
            <a:off x="3946586" y="2353933"/>
            <a:ext cx="1988389" cy="1772729"/>
          </a:xfrm>
          <a:custGeom>
            <a:avLst/>
            <a:gdLst>
              <a:gd name="connsiteX0" fmla="*/ 603849 w 2651185"/>
              <a:gd name="connsiteY0" fmla="*/ 0 h 2329132"/>
              <a:gd name="connsiteX1" fmla="*/ 0 w 2651185"/>
              <a:gd name="connsiteY1" fmla="*/ 1167442 h 2329132"/>
              <a:gd name="connsiteX2" fmla="*/ 0 w 2651185"/>
              <a:gd name="connsiteY2" fmla="*/ 2294626 h 2329132"/>
              <a:gd name="connsiteX3" fmla="*/ 1949570 w 2651185"/>
              <a:gd name="connsiteY3" fmla="*/ 2329132 h 2329132"/>
              <a:gd name="connsiteX4" fmla="*/ 2651185 w 2651185"/>
              <a:gd name="connsiteY4" fmla="*/ 1725283 h 2329132"/>
              <a:gd name="connsiteX5" fmla="*/ 1949570 w 2651185"/>
              <a:gd name="connsiteY5" fmla="*/ 1731034 h 2329132"/>
              <a:gd name="connsiteX6" fmla="*/ 1305464 w 2651185"/>
              <a:gd name="connsiteY6" fmla="*/ 1161691 h 2329132"/>
              <a:gd name="connsiteX7" fmla="*/ 603849 w 2651185"/>
              <a:gd name="connsiteY7" fmla="*/ 0 h 2329132"/>
              <a:gd name="connsiteX0-1" fmla="*/ 655608 w 2651185"/>
              <a:gd name="connsiteY0-2" fmla="*/ 0 h 2329132"/>
              <a:gd name="connsiteX1-3" fmla="*/ 0 w 2651185"/>
              <a:gd name="connsiteY1-4" fmla="*/ 1167442 h 2329132"/>
              <a:gd name="connsiteX2-5" fmla="*/ 0 w 2651185"/>
              <a:gd name="connsiteY2-6" fmla="*/ 2294626 h 2329132"/>
              <a:gd name="connsiteX3-7" fmla="*/ 1949570 w 2651185"/>
              <a:gd name="connsiteY3-8" fmla="*/ 2329132 h 2329132"/>
              <a:gd name="connsiteX4-9" fmla="*/ 2651185 w 2651185"/>
              <a:gd name="connsiteY4-10" fmla="*/ 1725283 h 2329132"/>
              <a:gd name="connsiteX5-11" fmla="*/ 1949570 w 2651185"/>
              <a:gd name="connsiteY5-12" fmla="*/ 1731034 h 2329132"/>
              <a:gd name="connsiteX6-13" fmla="*/ 1305464 w 2651185"/>
              <a:gd name="connsiteY6-14" fmla="*/ 1161691 h 2329132"/>
              <a:gd name="connsiteX7-15" fmla="*/ 655608 w 2651185"/>
              <a:gd name="connsiteY7-16" fmla="*/ 0 h 2329132"/>
              <a:gd name="connsiteX0-17" fmla="*/ 28755 w 2651185"/>
              <a:gd name="connsiteY0-18" fmla="*/ 0 h 2352136"/>
              <a:gd name="connsiteX1-19" fmla="*/ 0 w 2651185"/>
              <a:gd name="connsiteY1-20" fmla="*/ 1190446 h 2352136"/>
              <a:gd name="connsiteX2-21" fmla="*/ 0 w 2651185"/>
              <a:gd name="connsiteY2-22" fmla="*/ 2317630 h 2352136"/>
              <a:gd name="connsiteX3-23" fmla="*/ 1949570 w 2651185"/>
              <a:gd name="connsiteY3-24" fmla="*/ 2352136 h 2352136"/>
              <a:gd name="connsiteX4-25" fmla="*/ 2651185 w 2651185"/>
              <a:gd name="connsiteY4-26" fmla="*/ 1748287 h 2352136"/>
              <a:gd name="connsiteX5-27" fmla="*/ 1949570 w 2651185"/>
              <a:gd name="connsiteY5-28" fmla="*/ 1754038 h 2352136"/>
              <a:gd name="connsiteX6-29" fmla="*/ 1305464 w 2651185"/>
              <a:gd name="connsiteY6-30" fmla="*/ 1184695 h 2352136"/>
              <a:gd name="connsiteX7-31" fmla="*/ 28755 w 2651185"/>
              <a:gd name="connsiteY7-32" fmla="*/ 0 h 2352136"/>
              <a:gd name="connsiteX0-33" fmla="*/ 28755 w 2651185"/>
              <a:gd name="connsiteY0-34" fmla="*/ 0 h 2363638"/>
              <a:gd name="connsiteX1-35" fmla="*/ 0 w 2651185"/>
              <a:gd name="connsiteY1-36" fmla="*/ 1201948 h 2363638"/>
              <a:gd name="connsiteX2-37" fmla="*/ 0 w 2651185"/>
              <a:gd name="connsiteY2-38" fmla="*/ 2329132 h 2363638"/>
              <a:gd name="connsiteX3-39" fmla="*/ 1949570 w 2651185"/>
              <a:gd name="connsiteY3-40" fmla="*/ 2363638 h 2363638"/>
              <a:gd name="connsiteX4-41" fmla="*/ 2651185 w 2651185"/>
              <a:gd name="connsiteY4-42" fmla="*/ 1759789 h 2363638"/>
              <a:gd name="connsiteX5-43" fmla="*/ 1949570 w 2651185"/>
              <a:gd name="connsiteY5-44" fmla="*/ 1765540 h 2363638"/>
              <a:gd name="connsiteX6-45" fmla="*/ 1305464 w 2651185"/>
              <a:gd name="connsiteY6-46" fmla="*/ 1196197 h 2363638"/>
              <a:gd name="connsiteX7-47" fmla="*/ 28755 w 2651185"/>
              <a:gd name="connsiteY7-48" fmla="*/ 0 h 2363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651185" h="2363638">
                <a:moveTo>
                  <a:pt x="28755" y="0"/>
                </a:moveTo>
                <a:lnTo>
                  <a:pt x="0" y="1201948"/>
                </a:lnTo>
                <a:lnTo>
                  <a:pt x="0" y="2329132"/>
                </a:lnTo>
                <a:lnTo>
                  <a:pt x="1949570" y="2363638"/>
                </a:lnTo>
                <a:lnTo>
                  <a:pt x="2651185" y="1759789"/>
                </a:lnTo>
                <a:lnTo>
                  <a:pt x="1949570" y="1765540"/>
                </a:lnTo>
                <a:lnTo>
                  <a:pt x="1305464" y="1196197"/>
                </a:lnTo>
                <a:lnTo>
                  <a:pt x="28755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4463989" y="2402886"/>
            <a:ext cx="476707" cy="837411"/>
          </a:xfrm>
          <a:prstGeom prst="line">
            <a:avLst/>
          </a:prstGeom>
          <a:ln w="38100">
            <a:solidFill>
              <a:srgbClr val="FF0000">
                <a:alpha val="48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946586" y="2402887"/>
            <a:ext cx="517403" cy="852508"/>
          </a:xfrm>
          <a:prstGeom prst="line">
            <a:avLst/>
          </a:prstGeom>
          <a:ln w="38100">
            <a:solidFill>
              <a:srgbClr val="FF0000">
                <a:alpha val="48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38"/>
          <p:cNvSpPr txBox="1"/>
          <p:nvPr/>
        </p:nvSpPr>
        <p:spPr>
          <a:xfrm>
            <a:off x="2466023" y="1479233"/>
            <a:ext cx="638651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sz="1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sz="1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cm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右大括号 14"/>
          <p:cNvSpPr/>
          <p:nvPr/>
        </p:nvSpPr>
        <p:spPr>
          <a:xfrm rot="16200000">
            <a:off x="2678430" y="1543051"/>
            <a:ext cx="69533" cy="492919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文本框 124929"/>
          <p:cNvSpPr txBox="1"/>
          <p:nvPr/>
        </p:nvSpPr>
        <p:spPr>
          <a:xfrm>
            <a:off x="1619885" y="836930"/>
            <a:ext cx="70135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你能计算出下面这个图形的面积吗？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51460" y="260350"/>
            <a:ext cx="1966595" cy="649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挑战三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LDHZB0N49{}8LDF0{6%G]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22" y="1835945"/>
            <a:ext cx="4670584" cy="3745706"/>
          </a:xfrm>
          <a:prstGeom prst="rect">
            <a:avLst/>
          </a:prstGeom>
        </p:spPr>
      </p:pic>
      <p:sp>
        <p:nvSpPr>
          <p:cNvPr id="3" name="任意多边形: 形状 2"/>
          <p:cNvSpPr/>
          <p:nvPr/>
        </p:nvSpPr>
        <p:spPr>
          <a:xfrm>
            <a:off x="3946585" y="2353933"/>
            <a:ext cx="1958196" cy="1772729"/>
          </a:xfrm>
          <a:custGeom>
            <a:avLst/>
            <a:gdLst>
              <a:gd name="connsiteX0" fmla="*/ 603849 w 2651185"/>
              <a:gd name="connsiteY0" fmla="*/ 0 h 2329132"/>
              <a:gd name="connsiteX1" fmla="*/ 0 w 2651185"/>
              <a:gd name="connsiteY1" fmla="*/ 1167442 h 2329132"/>
              <a:gd name="connsiteX2" fmla="*/ 0 w 2651185"/>
              <a:gd name="connsiteY2" fmla="*/ 2294626 h 2329132"/>
              <a:gd name="connsiteX3" fmla="*/ 1949570 w 2651185"/>
              <a:gd name="connsiteY3" fmla="*/ 2329132 h 2329132"/>
              <a:gd name="connsiteX4" fmla="*/ 2651185 w 2651185"/>
              <a:gd name="connsiteY4" fmla="*/ 1725283 h 2329132"/>
              <a:gd name="connsiteX5" fmla="*/ 1949570 w 2651185"/>
              <a:gd name="connsiteY5" fmla="*/ 1731034 h 2329132"/>
              <a:gd name="connsiteX6" fmla="*/ 1305464 w 2651185"/>
              <a:gd name="connsiteY6" fmla="*/ 1161691 h 2329132"/>
              <a:gd name="connsiteX7" fmla="*/ 603849 w 2651185"/>
              <a:gd name="connsiteY7" fmla="*/ 0 h 2329132"/>
              <a:gd name="connsiteX0-1" fmla="*/ 655608 w 2651185"/>
              <a:gd name="connsiteY0-2" fmla="*/ 0 h 2329132"/>
              <a:gd name="connsiteX1-3" fmla="*/ 0 w 2651185"/>
              <a:gd name="connsiteY1-4" fmla="*/ 1167442 h 2329132"/>
              <a:gd name="connsiteX2-5" fmla="*/ 0 w 2651185"/>
              <a:gd name="connsiteY2-6" fmla="*/ 2294626 h 2329132"/>
              <a:gd name="connsiteX3-7" fmla="*/ 1949570 w 2651185"/>
              <a:gd name="connsiteY3-8" fmla="*/ 2329132 h 2329132"/>
              <a:gd name="connsiteX4-9" fmla="*/ 2651185 w 2651185"/>
              <a:gd name="connsiteY4-10" fmla="*/ 1725283 h 2329132"/>
              <a:gd name="connsiteX5-11" fmla="*/ 1949570 w 2651185"/>
              <a:gd name="connsiteY5-12" fmla="*/ 1731034 h 2329132"/>
              <a:gd name="connsiteX6-13" fmla="*/ 1305464 w 2651185"/>
              <a:gd name="connsiteY6-14" fmla="*/ 1161691 h 2329132"/>
              <a:gd name="connsiteX7-15" fmla="*/ 655608 w 2651185"/>
              <a:gd name="connsiteY7-16" fmla="*/ 0 h 2329132"/>
              <a:gd name="connsiteX0-17" fmla="*/ 28755 w 2651185"/>
              <a:gd name="connsiteY0-18" fmla="*/ 0 h 2352136"/>
              <a:gd name="connsiteX1-19" fmla="*/ 0 w 2651185"/>
              <a:gd name="connsiteY1-20" fmla="*/ 1190446 h 2352136"/>
              <a:gd name="connsiteX2-21" fmla="*/ 0 w 2651185"/>
              <a:gd name="connsiteY2-22" fmla="*/ 2317630 h 2352136"/>
              <a:gd name="connsiteX3-23" fmla="*/ 1949570 w 2651185"/>
              <a:gd name="connsiteY3-24" fmla="*/ 2352136 h 2352136"/>
              <a:gd name="connsiteX4-25" fmla="*/ 2651185 w 2651185"/>
              <a:gd name="connsiteY4-26" fmla="*/ 1748287 h 2352136"/>
              <a:gd name="connsiteX5-27" fmla="*/ 1949570 w 2651185"/>
              <a:gd name="connsiteY5-28" fmla="*/ 1754038 h 2352136"/>
              <a:gd name="connsiteX6-29" fmla="*/ 1305464 w 2651185"/>
              <a:gd name="connsiteY6-30" fmla="*/ 1184695 h 2352136"/>
              <a:gd name="connsiteX7-31" fmla="*/ 28755 w 2651185"/>
              <a:gd name="connsiteY7-32" fmla="*/ 0 h 2352136"/>
              <a:gd name="connsiteX0-33" fmla="*/ 28755 w 2651185"/>
              <a:gd name="connsiteY0-34" fmla="*/ 0 h 2363638"/>
              <a:gd name="connsiteX1-35" fmla="*/ 0 w 2651185"/>
              <a:gd name="connsiteY1-36" fmla="*/ 1201948 h 2363638"/>
              <a:gd name="connsiteX2-37" fmla="*/ 0 w 2651185"/>
              <a:gd name="connsiteY2-38" fmla="*/ 2329132 h 2363638"/>
              <a:gd name="connsiteX3-39" fmla="*/ 1949570 w 2651185"/>
              <a:gd name="connsiteY3-40" fmla="*/ 2363638 h 2363638"/>
              <a:gd name="connsiteX4-41" fmla="*/ 2651185 w 2651185"/>
              <a:gd name="connsiteY4-42" fmla="*/ 1759789 h 2363638"/>
              <a:gd name="connsiteX5-43" fmla="*/ 1949570 w 2651185"/>
              <a:gd name="connsiteY5-44" fmla="*/ 1765540 h 2363638"/>
              <a:gd name="connsiteX6-45" fmla="*/ 1305464 w 2651185"/>
              <a:gd name="connsiteY6-46" fmla="*/ 1196197 h 2363638"/>
              <a:gd name="connsiteX7-47" fmla="*/ 28755 w 2651185"/>
              <a:gd name="connsiteY7-48" fmla="*/ 0 h 2363638"/>
              <a:gd name="connsiteX0-49" fmla="*/ 28755 w 2610928"/>
              <a:gd name="connsiteY0-50" fmla="*/ 0 h 2363638"/>
              <a:gd name="connsiteX1-51" fmla="*/ 0 w 2610928"/>
              <a:gd name="connsiteY1-52" fmla="*/ 1201948 h 2363638"/>
              <a:gd name="connsiteX2-53" fmla="*/ 0 w 2610928"/>
              <a:gd name="connsiteY2-54" fmla="*/ 2329132 h 2363638"/>
              <a:gd name="connsiteX3-55" fmla="*/ 1949570 w 2610928"/>
              <a:gd name="connsiteY3-56" fmla="*/ 2363638 h 2363638"/>
              <a:gd name="connsiteX4-57" fmla="*/ 2610928 w 2610928"/>
              <a:gd name="connsiteY4-58" fmla="*/ 2352136 h 2363638"/>
              <a:gd name="connsiteX5-59" fmla="*/ 1949570 w 2610928"/>
              <a:gd name="connsiteY5-60" fmla="*/ 1765540 h 2363638"/>
              <a:gd name="connsiteX6-61" fmla="*/ 1305464 w 2610928"/>
              <a:gd name="connsiteY6-62" fmla="*/ 1196197 h 2363638"/>
              <a:gd name="connsiteX7-63" fmla="*/ 28755 w 2610928"/>
              <a:gd name="connsiteY7-64" fmla="*/ 0 h 2363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610928" h="2363638">
                <a:moveTo>
                  <a:pt x="28755" y="0"/>
                </a:moveTo>
                <a:lnTo>
                  <a:pt x="0" y="1201948"/>
                </a:lnTo>
                <a:lnTo>
                  <a:pt x="0" y="2329132"/>
                </a:lnTo>
                <a:lnTo>
                  <a:pt x="1949570" y="2363638"/>
                </a:lnTo>
                <a:lnTo>
                  <a:pt x="2610928" y="2352136"/>
                </a:lnTo>
                <a:lnTo>
                  <a:pt x="1949570" y="1765540"/>
                </a:lnTo>
                <a:lnTo>
                  <a:pt x="1305464" y="1196197"/>
                </a:lnTo>
                <a:lnTo>
                  <a:pt x="28755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946586" y="2402887"/>
            <a:ext cx="517403" cy="852508"/>
          </a:xfrm>
          <a:prstGeom prst="line">
            <a:avLst/>
          </a:prstGeom>
          <a:ln w="38100">
            <a:solidFill>
              <a:srgbClr val="FF0000">
                <a:alpha val="48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4463989" y="2402886"/>
            <a:ext cx="476707" cy="837411"/>
          </a:xfrm>
          <a:prstGeom prst="line">
            <a:avLst/>
          </a:prstGeom>
          <a:ln w="38100">
            <a:solidFill>
              <a:srgbClr val="FF0000">
                <a:alpha val="48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 rot="5400000">
            <a:off x="5446938" y="3651450"/>
            <a:ext cx="427632" cy="522794"/>
            <a:chOff x="4552593" y="2037014"/>
            <a:chExt cx="570176" cy="717364"/>
          </a:xfrm>
        </p:grpSpPr>
        <p:cxnSp>
          <p:nvCxnSpPr>
            <p:cNvPr id="8" name="直接连接符 7"/>
            <p:cNvCxnSpPr/>
            <p:nvPr/>
          </p:nvCxnSpPr>
          <p:spPr>
            <a:xfrm rot="16200000" flipV="1">
              <a:off x="4200424" y="2389183"/>
              <a:ext cx="717364" cy="13025"/>
            </a:xfrm>
            <a:prstGeom prst="line">
              <a:avLst/>
            </a:prstGeom>
            <a:ln w="38100">
              <a:solidFill>
                <a:srgbClr val="FF0000">
                  <a:alpha val="48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3" idx="3"/>
            </p:cNvCxnSpPr>
            <p:nvPr/>
          </p:nvCxnSpPr>
          <p:spPr>
            <a:xfrm rot="16200000" flipV="1">
              <a:off x="4485453" y="2104156"/>
              <a:ext cx="704457" cy="570174"/>
            </a:xfrm>
            <a:prstGeom prst="line">
              <a:avLst/>
            </a:prstGeom>
            <a:ln w="38100">
              <a:solidFill>
                <a:srgbClr val="FF0000">
                  <a:alpha val="48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38"/>
          <p:cNvSpPr txBox="1"/>
          <p:nvPr/>
        </p:nvSpPr>
        <p:spPr>
          <a:xfrm>
            <a:off x="2466023" y="1479233"/>
            <a:ext cx="638651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sz="1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sz="1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cm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右大括号 15"/>
          <p:cNvSpPr/>
          <p:nvPr/>
        </p:nvSpPr>
        <p:spPr>
          <a:xfrm rot="16200000">
            <a:off x="2678430" y="1543051"/>
            <a:ext cx="69533" cy="492919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文本框 124929"/>
          <p:cNvSpPr txBox="1"/>
          <p:nvPr/>
        </p:nvSpPr>
        <p:spPr>
          <a:xfrm>
            <a:off x="1116330" y="981075"/>
            <a:ext cx="70135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你能计算出下面这个图形的面积吗？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07315" y="116840"/>
            <a:ext cx="1966595" cy="649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挑战三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DLDHZB0N49{}8LDF0{6%G]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95" y="1304925"/>
            <a:ext cx="6227445" cy="499427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060065" y="2040255"/>
            <a:ext cx="2383155" cy="1748790"/>
            <a:chOff x="4819" y="3213"/>
            <a:chExt cx="3753" cy="2754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4819" y="3245"/>
              <a:ext cx="3203" cy="18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820" y="5060"/>
              <a:ext cx="3118" cy="9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" name="弧形 5"/>
            <p:cNvSpPr/>
            <p:nvPr/>
          </p:nvSpPr>
          <p:spPr>
            <a:xfrm>
              <a:off x="6860" y="3213"/>
              <a:ext cx="1712" cy="2754"/>
            </a:xfrm>
            <a:prstGeom prst="arc">
              <a:avLst>
                <a:gd name="adj1" fmla="val 16750225"/>
                <a:gd name="adj2" fmla="val 4999379"/>
              </a:avLst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075180" y="548640"/>
            <a:ext cx="4723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下列图形的面积还会求吗？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23850" y="116840"/>
            <a:ext cx="1966595" cy="649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挑战三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908175" y="2636520"/>
            <a:ext cx="57626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400"/>
              <a:t>说说你的</a:t>
            </a:r>
            <a:r>
              <a:rPr lang="en-US" altLang="zh-CN" sz="4400"/>
              <a:t>“</a:t>
            </a:r>
            <a:r>
              <a:rPr lang="zh-CN" altLang="en-US" sz="4400"/>
              <a:t>没想到</a:t>
            </a:r>
            <a:r>
              <a:rPr lang="en-US" altLang="zh-CN" sz="4400"/>
              <a:t>”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908175" y="2636520"/>
            <a:ext cx="57626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谢谢聆听！恳请指导</a:t>
            </a:r>
            <a:r>
              <a:rPr lang="en-US" altLang="zh-CN" sz="4400"/>
              <a:t>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文本框 66563"/>
          <p:cNvSpPr txBox="1">
            <a:spLocks noChangeArrowheads="1"/>
          </p:cNvSpPr>
          <p:nvPr/>
        </p:nvSpPr>
        <p:spPr bwMode="auto">
          <a:xfrm>
            <a:off x="533400" y="365125"/>
            <a:ext cx="20193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+mn-ea"/>
              </a:rPr>
              <a:t>小组活动</a:t>
            </a:r>
          </a:p>
        </p:txBody>
      </p:sp>
      <p:sp>
        <p:nvSpPr>
          <p:cNvPr id="43" name="TextBox 8"/>
          <p:cNvSpPr txBox="1">
            <a:spLocks noChangeArrowheads="1"/>
          </p:cNvSpPr>
          <p:nvPr/>
        </p:nvSpPr>
        <p:spPr bwMode="auto">
          <a:xfrm>
            <a:off x="623570" y="1617980"/>
            <a:ext cx="8074025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defRPr sz="2400"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本学期我们重点学习了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平行四边形、三角形、梯形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的面积推导公式，请你选择其中的一个图形，在四人小组里说一说，它的面积公式是如何推导出来的？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215741" y="957659"/>
            <a:ext cx="323850" cy="323850"/>
          </a:xfrm>
          <a:prstGeom prst="rect">
            <a:avLst/>
          </a:prstGeom>
          <a:solidFill>
            <a:srgbClr val="C4D593"/>
          </a:solidFill>
          <a:ln>
            <a:solidFill>
              <a:srgbClr val="DFE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sp>
        <p:nvSpPr>
          <p:cNvPr id="55" name="矩形 54"/>
          <p:cNvSpPr/>
          <p:nvPr/>
        </p:nvSpPr>
        <p:spPr>
          <a:xfrm>
            <a:off x="431641" y="1053067"/>
            <a:ext cx="228600" cy="228600"/>
          </a:xfrm>
          <a:prstGeom prst="rect">
            <a:avLst/>
          </a:prstGeom>
          <a:solidFill>
            <a:srgbClr val="C4D593"/>
          </a:solidFill>
          <a:ln>
            <a:solidFill>
              <a:srgbClr val="DFE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cxnSp>
        <p:nvCxnSpPr>
          <p:cNvPr id="59" name="直接连接符 58"/>
          <p:cNvCxnSpPr/>
          <p:nvPr/>
        </p:nvCxnSpPr>
        <p:spPr>
          <a:xfrm>
            <a:off x="467836" y="1232535"/>
            <a:ext cx="8599170" cy="27623"/>
          </a:xfrm>
          <a:prstGeom prst="line">
            <a:avLst/>
          </a:prstGeom>
          <a:solidFill>
            <a:srgbClr val="C4D593"/>
          </a:solidFill>
          <a:ln w="28575">
            <a:solidFill>
              <a:srgbClr val="DFE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"/>
          <p:cNvGrpSpPr/>
          <p:nvPr/>
        </p:nvGrpSpPr>
        <p:grpSpPr>
          <a:xfrm>
            <a:off x="2303621" y="3645059"/>
            <a:ext cx="1538743" cy="1139979"/>
            <a:chOff x="971550" y="3500438"/>
            <a:chExt cx="2052086" cy="1519668"/>
          </a:xfrm>
        </p:grpSpPr>
        <p:sp>
          <p:nvSpPr>
            <p:cNvPr id="9219" name="矩形 16"/>
            <p:cNvSpPr/>
            <p:nvPr/>
          </p:nvSpPr>
          <p:spPr>
            <a:xfrm>
              <a:off x="971550" y="3500438"/>
              <a:ext cx="1625600" cy="1081087"/>
            </a:xfrm>
            <a:prstGeom prst="rect">
              <a:avLst/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15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0" name="TextBox 35"/>
            <p:cNvSpPr txBox="1"/>
            <p:nvPr/>
          </p:nvSpPr>
          <p:spPr>
            <a:xfrm>
              <a:off x="1476375" y="4529138"/>
              <a:ext cx="396323" cy="490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en-US" sz="1800" b="1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9221" name="TextBox 36"/>
            <p:cNvSpPr txBox="1"/>
            <p:nvPr/>
          </p:nvSpPr>
          <p:spPr>
            <a:xfrm>
              <a:off x="2627313" y="3860801"/>
              <a:ext cx="396323" cy="490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endParaRPr lang="zh-CN" altLang="en-US" sz="1800" b="1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79546" y="188673"/>
            <a:ext cx="2218373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solidFill>
                  <a:srgbClr val="0813A8"/>
                </a:solidFill>
                <a:uFillTx/>
                <a:latin typeface="方正少儿简体" panose="03000509000000000000" charset="-122"/>
                <a:ea typeface="方正少儿简体" panose="03000509000000000000" charset="-122"/>
              </a:rPr>
              <a:t>温故知新</a:t>
            </a:r>
          </a:p>
        </p:txBody>
      </p:sp>
      <p:grpSp>
        <p:nvGrpSpPr>
          <p:cNvPr id="2" name="组合 13"/>
          <p:cNvGrpSpPr/>
          <p:nvPr/>
        </p:nvGrpSpPr>
        <p:grpSpPr>
          <a:xfrm>
            <a:off x="3431381" y="2201704"/>
            <a:ext cx="1445419" cy="1139979"/>
            <a:chOff x="3419475" y="3500438"/>
            <a:chExt cx="1927225" cy="1519668"/>
          </a:xfrm>
        </p:grpSpPr>
        <p:sp>
          <p:nvSpPr>
            <p:cNvPr id="4" name="平行四边形 15"/>
            <p:cNvSpPr/>
            <p:nvPr/>
          </p:nvSpPr>
          <p:spPr>
            <a:xfrm>
              <a:off x="3419475" y="3500438"/>
              <a:ext cx="1927225" cy="1081087"/>
            </a:xfrm>
            <a:prstGeom prst="parallelogram">
              <a:avLst>
                <a:gd name="adj" fmla="val 24973"/>
              </a:avLst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15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" name="组合 26"/>
            <p:cNvGrpSpPr/>
            <p:nvPr/>
          </p:nvGrpSpPr>
          <p:grpSpPr>
            <a:xfrm>
              <a:off x="3708400" y="3500438"/>
              <a:ext cx="142875" cy="1081087"/>
              <a:chOff x="2987824" y="4005064"/>
              <a:chExt cx="144016" cy="1080120"/>
            </a:xfrm>
          </p:grpSpPr>
          <p:cxnSp>
            <p:nvCxnSpPr>
              <p:cNvPr id="6" name="直接连接符 21"/>
              <p:cNvCxnSpPr/>
              <p:nvPr/>
            </p:nvCxnSpPr>
            <p:spPr>
              <a:xfrm>
                <a:off x="2987824" y="4005064"/>
                <a:ext cx="0" cy="108012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" name="直接连接符 23"/>
              <p:cNvCxnSpPr/>
              <p:nvPr/>
            </p:nvCxnSpPr>
            <p:spPr>
              <a:xfrm>
                <a:off x="2987824" y="4941168"/>
                <a:ext cx="14401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" name="直接连接符 25"/>
              <p:cNvCxnSpPr/>
              <p:nvPr/>
            </p:nvCxnSpPr>
            <p:spPr>
              <a:xfrm>
                <a:off x="3131840" y="4941168"/>
                <a:ext cx="0" cy="14401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" name="TextBox 37"/>
            <p:cNvSpPr txBox="1"/>
            <p:nvPr/>
          </p:nvSpPr>
          <p:spPr>
            <a:xfrm>
              <a:off x="4067175" y="4529138"/>
              <a:ext cx="396240" cy="490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en-US" sz="1800" b="1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" name="TextBox 38"/>
            <p:cNvSpPr txBox="1"/>
            <p:nvPr/>
          </p:nvSpPr>
          <p:spPr>
            <a:xfrm>
              <a:off x="3708400" y="3860801"/>
              <a:ext cx="413173" cy="490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ea typeface="楷体_GB2312" pitchFamily="49" charset="-122"/>
                </a:rPr>
                <a:t>h</a:t>
              </a:r>
              <a:endParaRPr lang="zh-CN" altLang="en-US" sz="1800" b="1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532" b="1894"/>
          <a:stretch>
            <a:fillRect/>
          </a:stretch>
        </p:blipFill>
        <p:spPr>
          <a:xfrm>
            <a:off x="3625215" y="2013109"/>
            <a:ext cx="1268730" cy="1233488"/>
          </a:xfrm>
          <a:prstGeom prst="rect">
            <a:avLst/>
          </a:prstGeom>
        </p:spPr>
      </p:pic>
      <p:sp>
        <p:nvSpPr>
          <p:cNvPr id="12" name="直角三角形 11"/>
          <p:cNvSpPr/>
          <p:nvPr/>
        </p:nvSpPr>
        <p:spPr>
          <a:xfrm flipH="1">
            <a:off x="3441583" y="2226470"/>
            <a:ext cx="202406" cy="814228"/>
          </a:xfrm>
          <a:prstGeom prst="rtTriangle">
            <a:avLst/>
          </a:prstGeom>
          <a:noFill/>
          <a:ln>
            <a:solidFill>
              <a:srgbClr val="549E39">
                <a:alpha val="96000"/>
              </a:srgbClr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endParaRPr lang="zh-CN" altLang="en-US" sz="15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 flipH="1">
            <a:off x="3436896" y="2201704"/>
            <a:ext cx="202406" cy="821384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sz="15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" name="图片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03556" y="2035731"/>
            <a:ext cx="102394" cy="345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等腰三角形 25"/>
          <p:cNvSpPr/>
          <p:nvPr/>
        </p:nvSpPr>
        <p:spPr>
          <a:xfrm rot="10800000" flipH="1" flipV="1">
            <a:off x="6368177" y="1547098"/>
            <a:ext cx="1241822" cy="809625"/>
          </a:xfrm>
          <a:prstGeom prst="triangle">
            <a:avLst>
              <a:gd name="adj" fmla="val 15546"/>
            </a:avLst>
          </a:prstGeom>
          <a:solidFill>
            <a:schemeClr val="accent2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500" b="1" dirty="0"/>
          </a:p>
        </p:txBody>
      </p:sp>
      <p:grpSp>
        <p:nvGrpSpPr>
          <p:cNvPr id="2050" name="组合 5"/>
          <p:cNvGrpSpPr/>
          <p:nvPr/>
        </p:nvGrpSpPr>
        <p:grpSpPr>
          <a:xfrm>
            <a:off x="6359129" y="1547098"/>
            <a:ext cx="1241822" cy="1085207"/>
            <a:chOff x="6318250" y="2636838"/>
            <a:chExt cx="1655763" cy="1446639"/>
          </a:xfrm>
        </p:grpSpPr>
        <p:sp>
          <p:nvSpPr>
            <p:cNvPr id="2055" name="等腰三角形 8"/>
            <p:cNvSpPr/>
            <p:nvPr/>
          </p:nvSpPr>
          <p:spPr>
            <a:xfrm>
              <a:off x="6318250" y="2636838"/>
              <a:ext cx="1655763" cy="1079500"/>
            </a:xfrm>
            <a:prstGeom prst="triangle">
              <a:avLst>
                <a:gd name="adj" fmla="val 15546"/>
              </a:avLst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500" b="1" dirty="0"/>
            </a:p>
          </p:txBody>
        </p:sp>
        <p:grpSp>
          <p:nvGrpSpPr>
            <p:cNvPr id="2056" name="组合 9"/>
            <p:cNvGrpSpPr/>
            <p:nvPr/>
          </p:nvGrpSpPr>
          <p:grpSpPr>
            <a:xfrm>
              <a:off x="6578851" y="2636838"/>
              <a:ext cx="144016" cy="1079500"/>
              <a:chOff x="2987824" y="4005064"/>
              <a:chExt cx="144016" cy="1080120"/>
            </a:xfrm>
          </p:grpSpPr>
          <p:cxnSp>
            <p:nvCxnSpPr>
              <p:cNvPr id="2059" name="直接连接符 12"/>
              <p:cNvCxnSpPr/>
              <p:nvPr/>
            </p:nvCxnSpPr>
            <p:spPr>
              <a:xfrm>
                <a:off x="2987824" y="4005064"/>
                <a:ext cx="0" cy="108012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060" name="直接连接符 13"/>
              <p:cNvCxnSpPr/>
              <p:nvPr/>
            </p:nvCxnSpPr>
            <p:spPr>
              <a:xfrm>
                <a:off x="2987824" y="4941168"/>
                <a:ext cx="14401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061" name="直接连接符 14"/>
              <p:cNvCxnSpPr/>
              <p:nvPr/>
            </p:nvCxnSpPr>
            <p:spPr>
              <a:xfrm>
                <a:off x="3131840" y="4941168"/>
                <a:ext cx="0" cy="14401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2057" name="TextBox 39"/>
            <p:cNvSpPr txBox="1"/>
            <p:nvPr/>
          </p:nvSpPr>
          <p:spPr>
            <a:xfrm>
              <a:off x="6937375" y="3592513"/>
              <a:ext cx="396240" cy="490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1800" b="1" i="1" dirty="0">
                  <a:latin typeface="Times New Roman" panose="02020603050405020304" pitchFamily="18" charset="0"/>
                </a:rPr>
                <a:t>a</a:t>
              </a:r>
              <a:endParaRPr lang="zh-CN" altLang="en-US" sz="1800" b="1" i="1" dirty="0">
                <a:latin typeface="Times New Roman" panose="02020603050405020304" pitchFamily="18" charset="0"/>
                <a:ea typeface="楷体_GB2312"/>
              </a:endParaRPr>
            </a:p>
          </p:txBody>
        </p:sp>
        <p:sp>
          <p:nvSpPr>
            <p:cNvPr id="2058" name="TextBox 40"/>
            <p:cNvSpPr txBox="1"/>
            <p:nvPr/>
          </p:nvSpPr>
          <p:spPr>
            <a:xfrm>
              <a:off x="6577013" y="2924176"/>
              <a:ext cx="413174" cy="4909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1800" b="1" i="1" dirty="0">
                  <a:latin typeface="Times New Roman" panose="02020603050405020304" pitchFamily="18" charset="0"/>
                  <a:ea typeface="楷体_GB2312"/>
                </a:rPr>
                <a:t>h</a:t>
              </a:r>
              <a:endParaRPr lang="zh-CN" altLang="en-US" sz="1800" b="1" i="1" dirty="0">
                <a:latin typeface="Times New Roman" panose="02020603050405020304" pitchFamily="18" charset="0"/>
                <a:ea typeface="楷体_GB2312"/>
              </a:endParaRPr>
            </a:p>
          </p:txBody>
        </p:sp>
      </p:grpSp>
      <p:pic>
        <p:nvPicPr>
          <p:cNvPr id="2051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7569" y="1328024"/>
            <a:ext cx="102394" cy="345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等腰三角形 26"/>
          <p:cNvSpPr/>
          <p:nvPr/>
        </p:nvSpPr>
        <p:spPr>
          <a:xfrm rot="10800000">
            <a:off x="7600950" y="1548289"/>
            <a:ext cx="1241822" cy="809625"/>
          </a:xfrm>
          <a:prstGeom prst="triangle">
            <a:avLst>
              <a:gd name="adj" fmla="val 15546"/>
            </a:avLst>
          </a:prstGeom>
          <a:solidFill>
            <a:schemeClr val="accent2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500" b="1" dirty="0"/>
          </a:p>
        </p:txBody>
      </p:sp>
      <p:sp>
        <p:nvSpPr>
          <p:cNvPr id="25" name="梯形 24"/>
          <p:cNvSpPr/>
          <p:nvPr/>
        </p:nvSpPr>
        <p:spPr bwMode="auto">
          <a:xfrm rot="10800000" flipV="1">
            <a:off x="6368654" y="3422333"/>
            <a:ext cx="813197" cy="809625"/>
          </a:xfrm>
          <a:prstGeom prst="trapezoid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3074" name="组合 3"/>
          <p:cNvGrpSpPr/>
          <p:nvPr/>
        </p:nvGrpSpPr>
        <p:grpSpPr>
          <a:xfrm>
            <a:off x="6368654" y="3422333"/>
            <a:ext cx="813197" cy="1124500"/>
            <a:chOff x="6300788" y="4437063"/>
            <a:chExt cx="1084262" cy="1499029"/>
          </a:xfrm>
        </p:grpSpPr>
        <p:sp>
          <p:nvSpPr>
            <p:cNvPr id="24" name="梯形 23"/>
            <p:cNvSpPr/>
            <p:nvPr/>
          </p:nvSpPr>
          <p:spPr bwMode="auto">
            <a:xfrm>
              <a:off x="6300788" y="4437063"/>
              <a:ext cx="1084262" cy="1079281"/>
            </a:xfrm>
            <a:prstGeom prst="trapezoid">
              <a:avLst/>
            </a:prstGeom>
            <a:solidFill>
              <a:srgbClr val="FF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3079" name="组合 7"/>
            <p:cNvGrpSpPr/>
            <p:nvPr/>
          </p:nvGrpSpPr>
          <p:grpSpPr>
            <a:xfrm>
              <a:off x="6578851" y="4437063"/>
              <a:ext cx="144016" cy="1079500"/>
              <a:chOff x="2987824" y="4005064"/>
              <a:chExt cx="144016" cy="1080120"/>
            </a:xfrm>
          </p:grpSpPr>
          <p:cxnSp>
            <p:nvCxnSpPr>
              <p:cNvPr id="3082" name="直接连接符 10"/>
              <p:cNvCxnSpPr/>
              <p:nvPr/>
            </p:nvCxnSpPr>
            <p:spPr>
              <a:xfrm>
                <a:off x="2987824" y="4005064"/>
                <a:ext cx="0" cy="108012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083" name="直接连接符 11"/>
              <p:cNvCxnSpPr/>
              <p:nvPr/>
            </p:nvCxnSpPr>
            <p:spPr>
              <a:xfrm>
                <a:off x="2987824" y="4941168"/>
                <a:ext cx="14401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84" name="直接连接符 12"/>
              <p:cNvCxnSpPr/>
              <p:nvPr/>
            </p:nvCxnSpPr>
            <p:spPr>
              <a:xfrm>
                <a:off x="3131840" y="4941168"/>
                <a:ext cx="0" cy="14401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3080" name="TextBox 42"/>
            <p:cNvSpPr txBox="1"/>
            <p:nvPr/>
          </p:nvSpPr>
          <p:spPr>
            <a:xfrm>
              <a:off x="6659563" y="5445125"/>
              <a:ext cx="396240" cy="490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1800" b="1" i="1" dirty="0">
                  <a:latin typeface="Times New Roman" panose="02020603050405020304" pitchFamily="18" charset="0"/>
                  <a:ea typeface="楷体_GB2312"/>
                </a:rPr>
                <a:t>b</a:t>
              </a:r>
              <a:endParaRPr lang="zh-CN" altLang="en-US" sz="1800" b="1" i="1" dirty="0">
                <a:latin typeface="Times New Roman" panose="02020603050405020304" pitchFamily="18" charset="0"/>
                <a:ea typeface="楷体_GB2312"/>
              </a:endParaRPr>
            </a:p>
          </p:txBody>
        </p:sp>
        <p:sp>
          <p:nvSpPr>
            <p:cNvPr id="3081" name="TextBox 43"/>
            <p:cNvSpPr txBox="1"/>
            <p:nvPr/>
          </p:nvSpPr>
          <p:spPr>
            <a:xfrm>
              <a:off x="6588125" y="4797425"/>
              <a:ext cx="413173" cy="490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1800" b="1" i="1" dirty="0">
                  <a:latin typeface="Times New Roman" panose="02020603050405020304" pitchFamily="18" charset="0"/>
                  <a:ea typeface="楷体_GB2312"/>
                </a:rPr>
                <a:t>h</a:t>
              </a:r>
              <a:endParaRPr lang="zh-CN" altLang="en-US" sz="1800" b="1" i="1" dirty="0">
                <a:latin typeface="Times New Roman" panose="02020603050405020304" pitchFamily="18" charset="0"/>
                <a:ea typeface="楷体_GB2312"/>
              </a:endParaRPr>
            </a:p>
          </p:txBody>
        </p:sp>
      </p:grpSp>
      <p:sp>
        <p:nvSpPr>
          <p:cNvPr id="3076" name="TextBox 41"/>
          <p:cNvSpPr txBox="1"/>
          <p:nvPr/>
        </p:nvSpPr>
        <p:spPr>
          <a:xfrm>
            <a:off x="6648450" y="3075861"/>
            <a:ext cx="2971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i="1" dirty="0">
                <a:latin typeface="Times New Roman" panose="02020603050405020304" pitchFamily="18" charset="0"/>
              </a:rPr>
              <a:t>a</a:t>
            </a:r>
            <a:endParaRPr lang="zh-CN" altLang="en-US" sz="1800" b="1" i="1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28" name="梯形 27"/>
          <p:cNvSpPr/>
          <p:nvPr/>
        </p:nvSpPr>
        <p:spPr bwMode="auto">
          <a:xfrm rot="10800000">
            <a:off x="7242572" y="3422333"/>
            <a:ext cx="813197" cy="809625"/>
          </a:xfrm>
          <a:prstGeom prst="trapezoid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55231" y="3484245"/>
            <a:ext cx="860584" cy="321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S</a:t>
            </a:r>
            <a:r>
              <a:rPr lang="zh-CN" altLang="en-US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＝</a:t>
            </a:r>
            <a:r>
              <a:rPr lang="en-US" altLang="zh-CN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ah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408420" y="2587466"/>
            <a:ext cx="1161574" cy="321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S</a:t>
            </a:r>
            <a:r>
              <a:rPr lang="zh-CN" altLang="en-US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＝</a:t>
            </a:r>
            <a:r>
              <a:rPr lang="en-US" altLang="zh-CN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ah</a:t>
            </a:r>
            <a:r>
              <a:rPr lang="zh-CN" altLang="en-US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÷</a:t>
            </a:r>
            <a:r>
              <a:rPr lang="en-US" altLang="zh-CN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157436" y="4524851"/>
            <a:ext cx="1808321" cy="321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S</a:t>
            </a:r>
            <a:r>
              <a:rPr lang="zh-CN" altLang="en-US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＝（</a:t>
            </a:r>
            <a:r>
              <a:rPr lang="en-US" altLang="zh-CN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en-US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＋</a:t>
            </a:r>
            <a:r>
              <a:rPr lang="en-US" altLang="zh-CN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en-US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altLang="zh-CN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h</a:t>
            </a:r>
            <a:r>
              <a:rPr lang="zh-CN" altLang="en-US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÷</a:t>
            </a:r>
            <a:r>
              <a:rPr lang="en-US" altLang="zh-CN" sz="1500" b="1" dirty="0" err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</a:p>
        </p:txBody>
      </p:sp>
      <p:sp>
        <p:nvSpPr>
          <p:cNvPr id="44" name="TextBox 35"/>
          <p:cNvSpPr txBox="1"/>
          <p:nvPr/>
        </p:nvSpPr>
        <p:spPr>
          <a:xfrm>
            <a:off x="3891498" y="2968784"/>
            <a:ext cx="2552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47" name="TextBox 38"/>
          <p:cNvSpPr txBox="1"/>
          <p:nvPr>
            <p:custDataLst>
              <p:tags r:id="rId2"/>
            </p:custDataLst>
          </p:nvPr>
        </p:nvSpPr>
        <p:spPr>
          <a:xfrm>
            <a:off x="3627755" y="2446655"/>
            <a:ext cx="2686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h</a:t>
            </a:r>
          </a:p>
        </p:txBody>
      </p:sp>
      <p:sp>
        <p:nvSpPr>
          <p:cNvPr id="48" name="TextBox 35"/>
          <p:cNvSpPr txBox="1"/>
          <p:nvPr/>
        </p:nvSpPr>
        <p:spPr>
          <a:xfrm>
            <a:off x="6826151" y="2266950"/>
            <a:ext cx="2552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49" name="TextBox 38"/>
          <p:cNvSpPr txBox="1"/>
          <p:nvPr/>
        </p:nvSpPr>
        <p:spPr>
          <a:xfrm>
            <a:off x="6555581" y="1764983"/>
            <a:ext cx="2686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h</a:t>
            </a:r>
          </a:p>
        </p:txBody>
      </p:sp>
      <p:sp>
        <p:nvSpPr>
          <p:cNvPr id="50" name="TextBox 42"/>
          <p:cNvSpPr txBox="1"/>
          <p:nvPr/>
        </p:nvSpPr>
        <p:spPr>
          <a:xfrm>
            <a:off x="6843475" y="4179484"/>
            <a:ext cx="54165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a+b</a:t>
            </a:r>
          </a:p>
        </p:txBody>
      </p:sp>
      <p:sp>
        <p:nvSpPr>
          <p:cNvPr id="51" name="TextBox 38"/>
          <p:cNvSpPr txBox="1"/>
          <p:nvPr/>
        </p:nvSpPr>
        <p:spPr>
          <a:xfrm>
            <a:off x="6584156" y="3692843"/>
            <a:ext cx="2686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h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2232025" y="2419033"/>
            <a:ext cx="3805714" cy="1119188"/>
            <a:chOff x="4880" y="4326"/>
            <a:chExt cx="7991" cy="2350"/>
          </a:xfrm>
        </p:grpSpPr>
        <p:sp>
          <p:nvSpPr>
            <p:cNvPr id="42" name="文本框 41"/>
            <p:cNvSpPr txBox="1"/>
            <p:nvPr/>
          </p:nvSpPr>
          <p:spPr>
            <a:xfrm>
              <a:off x="4880" y="5085"/>
              <a:ext cx="1250" cy="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" b="1" dirty="0" err="1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</a:rPr>
                <a:t>转化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1205" y="4326"/>
              <a:ext cx="1666" cy="2350"/>
              <a:chOff x="11205" y="4326"/>
              <a:chExt cx="1666" cy="2350"/>
            </a:xfrm>
          </p:grpSpPr>
          <p:sp>
            <p:nvSpPr>
              <p:cNvPr id="22" name="文本框 21"/>
              <p:cNvSpPr txBox="1"/>
              <p:nvPr/>
            </p:nvSpPr>
            <p:spPr>
              <a:xfrm rot="1440000">
                <a:off x="11205" y="6452"/>
                <a:ext cx="1250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" b="1" dirty="0" err="1">
                    <a:solidFill>
                      <a:srgbClr val="C00000"/>
                    </a:solidFill>
                    <a:latin typeface="楷体" panose="02010609060101010101" charset="-122"/>
                    <a:ea typeface="楷体" panose="02010609060101010101" charset="-122"/>
                  </a:rPr>
                  <a:t>转化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 rot="19500000">
                <a:off x="11621" y="4326"/>
                <a:ext cx="1250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" b="1" dirty="0" err="1">
                    <a:solidFill>
                      <a:srgbClr val="C00000"/>
                    </a:solidFill>
                    <a:latin typeface="楷体" panose="02010609060101010101" charset="-122"/>
                    <a:ea typeface="楷体" panose="02010609060101010101" charset="-122"/>
                  </a:rPr>
                  <a:t>转化</a:t>
                </a:r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323850" y="5265420"/>
            <a:ext cx="87433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观察比较</a:t>
            </a:r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：平行四边形、三角形和梯形面积公式的推导方法有什么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相同之处？</a:t>
            </a:r>
          </a:p>
        </p:txBody>
      </p:sp>
      <p:grpSp>
        <p:nvGrpSpPr>
          <p:cNvPr id="29" name="组合 8"/>
          <p:cNvGrpSpPr/>
          <p:nvPr/>
        </p:nvGrpSpPr>
        <p:grpSpPr>
          <a:xfrm>
            <a:off x="4716145" y="3806190"/>
            <a:ext cx="947420" cy="1095999"/>
            <a:chOff x="971550" y="3500438"/>
            <a:chExt cx="2052086" cy="1549342"/>
          </a:xfrm>
        </p:grpSpPr>
        <p:sp>
          <p:nvSpPr>
            <p:cNvPr id="30" name="矩形 16"/>
            <p:cNvSpPr/>
            <p:nvPr/>
          </p:nvSpPr>
          <p:spPr>
            <a:xfrm>
              <a:off x="971550" y="3500438"/>
              <a:ext cx="1625600" cy="1081087"/>
            </a:xfrm>
            <a:prstGeom prst="rect">
              <a:avLst/>
            </a:prstGeom>
            <a:solidFill>
              <a:srgbClr val="FFFFCC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15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TextBox 35"/>
            <p:cNvSpPr txBox="1"/>
            <p:nvPr/>
          </p:nvSpPr>
          <p:spPr>
            <a:xfrm>
              <a:off x="1476375" y="4529138"/>
              <a:ext cx="396323" cy="5206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en-US" sz="1800" b="1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3" name="TextBox 36"/>
            <p:cNvSpPr txBox="1"/>
            <p:nvPr/>
          </p:nvSpPr>
          <p:spPr>
            <a:xfrm>
              <a:off x="2627313" y="3860801"/>
              <a:ext cx="396323" cy="5206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endParaRPr lang="zh-CN" altLang="en-US" sz="1800" b="1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6042 -0.00185185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56615 0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-0.00037037 L -0.114479 -0.00037037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12639 2.59259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92188 0 " pathEditMode="relative" rAng="0" ptsTypes="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3" grpId="1" bldLvl="0" animBg="1"/>
      <p:bldP spid="26" grpId="0" bldLvl="0" animBg="1"/>
      <p:bldP spid="26" grpId="1" bldLvl="0" animBg="1"/>
      <p:bldP spid="26" grpId="2" bldLvl="0" animBg="1"/>
      <p:bldP spid="27" grpId="0" bldLvl="0" animBg="1"/>
      <p:bldP spid="27" grpId="1" bldLvl="0" animBg="1"/>
      <p:bldP spid="3076" grpId="0"/>
      <p:bldP spid="40" grpId="0"/>
      <p:bldP spid="45" grpId="0"/>
      <p:bldP spid="46" grpId="0"/>
      <p:bldP spid="44" grpId="0"/>
      <p:bldP spid="47" grpId="0"/>
      <p:bldP spid="48" grpId="0"/>
      <p:bldP spid="49" grpId="0"/>
      <p:bldP spid="51" grpId="0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39829" y="1586389"/>
            <a:ext cx="3429476" cy="2057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" name="文本框 2"/>
          <p:cNvSpPr txBox="1"/>
          <p:nvPr/>
        </p:nvSpPr>
        <p:spPr>
          <a:xfrm rot="16200000">
            <a:off x="1581626" y="2396014"/>
            <a:ext cx="11653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3</a:t>
            </a:r>
            <a:r>
              <a:rPr lang="zh-CN" altLang="en-US" sz="2400"/>
              <a:t>厘米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11416" y="3742849"/>
            <a:ext cx="100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5</a:t>
            </a:r>
            <a:r>
              <a:rPr lang="zh-CN" altLang="en-US" sz="2400"/>
              <a:t>厘米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43530" y="4385310"/>
            <a:ext cx="456374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zh-CN" altLang="en-US" sz="405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en-US" altLang="zh-CN" sz="4050">
                <a:solidFill>
                  <a:schemeClr val="accent1">
                    <a:lumMod val="75000"/>
                  </a:schemeClr>
                </a:solidFill>
              </a:rPr>
              <a:t>3=15</a:t>
            </a:r>
            <a:r>
              <a:rPr lang="zh-CN" altLang="en-US" sz="4050">
                <a:solidFill>
                  <a:schemeClr val="accent1">
                    <a:lumMod val="75000"/>
                  </a:schemeClr>
                </a:solidFill>
              </a:rPr>
              <a:t>（</a:t>
            </a:r>
            <a:r>
              <a:rPr lang="en-US" altLang="zh-CN" sz="405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4050">
                <a:solidFill>
                  <a:schemeClr val="accent1">
                    <a:lumMod val="75000"/>
                  </a:schemeClr>
                </a:solidFill>
              </a:rPr>
              <a:t>）</a:t>
            </a:r>
          </a:p>
        </p:txBody>
      </p:sp>
      <p:sp>
        <p:nvSpPr>
          <p:cNvPr id="5" name="矩形 4"/>
          <p:cNvSpPr/>
          <p:nvPr/>
        </p:nvSpPr>
        <p:spPr>
          <a:xfrm>
            <a:off x="2439829" y="15863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" name="矩形 5"/>
          <p:cNvSpPr/>
          <p:nvPr/>
        </p:nvSpPr>
        <p:spPr>
          <a:xfrm>
            <a:off x="2439829" y="22721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2439829" y="29579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矩形 7"/>
          <p:cNvSpPr/>
          <p:nvPr/>
        </p:nvSpPr>
        <p:spPr>
          <a:xfrm>
            <a:off x="3125629" y="29579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9" name="矩形 8"/>
          <p:cNvSpPr/>
          <p:nvPr/>
        </p:nvSpPr>
        <p:spPr>
          <a:xfrm>
            <a:off x="3811429" y="2958465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0" name="矩形 9"/>
          <p:cNvSpPr/>
          <p:nvPr/>
        </p:nvSpPr>
        <p:spPr>
          <a:xfrm>
            <a:off x="4497229" y="29579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1" name="矩形 10"/>
          <p:cNvSpPr/>
          <p:nvPr/>
        </p:nvSpPr>
        <p:spPr>
          <a:xfrm>
            <a:off x="5183029" y="2958465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4" name="矩形 13"/>
          <p:cNvSpPr/>
          <p:nvPr/>
        </p:nvSpPr>
        <p:spPr>
          <a:xfrm>
            <a:off x="3125629" y="15863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5" name="矩形 14"/>
          <p:cNvSpPr/>
          <p:nvPr/>
        </p:nvSpPr>
        <p:spPr>
          <a:xfrm>
            <a:off x="3811429" y="15863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6" name="矩形 15"/>
          <p:cNvSpPr/>
          <p:nvPr/>
        </p:nvSpPr>
        <p:spPr>
          <a:xfrm>
            <a:off x="4497229" y="15863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7" name="矩形 16"/>
          <p:cNvSpPr/>
          <p:nvPr/>
        </p:nvSpPr>
        <p:spPr>
          <a:xfrm>
            <a:off x="5183029" y="15863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8" name="矩形 17"/>
          <p:cNvSpPr/>
          <p:nvPr/>
        </p:nvSpPr>
        <p:spPr>
          <a:xfrm>
            <a:off x="3125629" y="22721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9" name="矩形 18"/>
          <p:cNvSpPr/>
          <p:nvPr/>
        </p:nvSpPr>
        <p:spPr>
          <a:xfrm>
            <a:off x="3811429" y="22721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0" name="矩形 19"/>
          <p:cNvSpPr/>
          <p:nvPr/>
        </p:nvSpPr>
        <p:spPr>
          <a:xfrm>
            <a:off x="4497229" y="2272665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1" name="矩形 20"/>
          <p:cNvSpPr/>
          <p:nvPr/>
        </p:nvSpPr>
        <p:spPr>
          <a:xfrm>
            <a:off x="5183029" y="22721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2" name="矩形 21"/>
          <p:cNvSpPr/>
          <p:nvPr/>
        </p:nvSpPr>
        <p:spPr>
          <a:xfrm>
            <a:off x="6636068" y="15863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2" name="文本框 11"/>
          <p:cNvSpPr txBox="1"/>
          <p:nvPr/>
        </p:nvSpPr>
        <p:spPr>
          <a:xfrm>
            <a:off x="6554629" y="2362200"/>
            <a:ext cx="100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</a:t>
            </a:r>
            <a:r>
              <a:rPr lang="zh-CN" altLang="en-US" sz="2400"/>
              <a:t>厘米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27650" y="4401185"/>
            <a:ext cx="79057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50">
                <a:solidFill>
                  <a:schemeClr val="tx1"/>
                </a:solidFill>
              </a:rPr>
              <a:t>？</a:t>
            </a:r>
            <a:r>
              <a:rPr lang="en-US" altLang="zh-CN" sz="40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255895" y="4401185"/>
            <a:ext cx="79057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50" b="1">
                <a:solidFill>
                  <a:schemeClr val="tx1"/>
                </a:solidFill>
              </a:rPr>
              <a:t>个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12" grpId="0"/>
      <p:bldP spid="12" grpId="1"/>
      <p:bldP spid="23" grpId="0"/>
      <p:bldP spid="23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39829" y="1586389"/>
            <a:ext cx="3429476" cy="2057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" name="文本框 2"/>
          <p:cNvSpPr txBox="1"/>
          <p:nvPr/>
        </p:nvSpPr>
        <p:spPr>
          <a:xfrm rot="16200000">
            <a:off x="1581626" y="2396014"/>
            <a:ext cx="11653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3</a:t>
            </a:r>
            <a:r>
              <a:rPr lang="zh-CN" altLang="en-US" sz="2400"/>
              <a:t>厘米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11416" y="3742849"/>
            <a:ext cx="100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5</a:t>
            </a:r>
            <a:r>
              <a:rPr lang="zh-CN" altLang="en-US" sz="2400"/>
              <a:t>厘米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58904" y="4529138"/>
            <a:ext cx="4243864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b="1">
                <a:solidFill>
                  <a:srgbClr val="0813A8"/>
                </a:solidFill>
              </a:rPr>
              <a:t>5</a:t>
            </a:r>
            <a:r>
              <a:rPr lang="zh-CN" altLang="en-US" sz="4050" b="1">
                <a:solidFill>
                  <a:srgbClr val="0813A8"/>
                </a:solidFill>
              </a:rPr>
              <a:t>×</a:t>
            </a:r>
            <a:r>
              <a:rPr lang="en-US" altLang="zh-CN" sz="4050" b="1">
                <a:solidFill>
                  <a:srgbClr val="0813A8"/>
                </a:solidFill>
              </a:rPr>
              <a:t>3=15</a:t>
            </a:r>
            <a:r>
              <a:rPr lang="zh-CN" altLang="en-US" sz="4050" b="1">
                <a:solidFill>
                  <a:srgbClr val="0813A8"/>
                </a:solidFill>
              </a:rPr>
              <a:t>（</a:t>
            </a:r>
            <a:r>
              <a:rPr lang="zh-CN" altLang="en-US" sz="4050" b="1">
                <a:solidFill>
                  <a:srgbClr val="0813A8"/>
                </a:solidFill>
                <a:sym typeface="+mn-ea"/>
              </a:rPr>
              <a:t>厘米</a:t>
            </a:r>
            <a:r>
              <a:rPr lang="zh-CN" altLang="en-US" sz="4050" b="1">
                <a:solidFill>
                  <a:srgbClr val="0813A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²</a:t>
            </a:r>
            <a:r>
              <a:rPr lang="zh-CN" altLang="en-US" sz="4050" b="1">
                <a:solidFill>
                  <a:srgbClr val="0813A8"/>
                </a:solidFill>
              </a:rPr>
              <a:t>）</a:t>
            </a:r>
          </a:p>
        </p:txBody>
      </p:sp>
      <p:sp>
        <p:nvSpPr>
          <p:cNvPr id="5" name="矩形 4"/>
          <p:cNvSpPr/>
          <p:nvPr/>
        </p:nvSpPr>
        <p:spPr>
          <a:xfrm>
            <a:off x="2439829" y="15863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" name="矩形 5"/>
          <p:cNvSpPr/>
          <p:nvPr/>
        </p:nvSpPr>
        <p:spPr>
          <a:xfrm>
            <a:off x="2439829" y="22721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2439829" y="29579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矩形 7"/>
          <p:cNvSpPr/>
          <p:nvPr/>
        </p:nvSpPr>
        <p:spPr>
          <a:xfrm>
            <a:off x="3125629" y="29579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9" name="矩形 8"/>
          <p:cNvSpPr/>
          <p:nvPr/>
        </p:nvSpPr>
        <p:spPr>
          <a:xfrm>
            <a:off x="3811429" y="2958465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0" name="矩形 9"/>
          <p:cNvSpPr/>
          <p:nvPr/>
        </p:nvSpPr>
        <p:spPr>
          <a:xfrm>
            <a:off x="4497229" y="29579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1" name="矩形 10"/>
          <p:cNvSpPr/>
          <p:nvPr/>
        </p:nvSpPr>
        <p:spPr>
          <a:xfrm>
            <a:off x="5183029" y="2958465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4" name="矩形 13"/>
          <p:cNvSpPr/>
          <p:nvPr/>
        </p:nvSpPr>
        <p:spPr>
          <a:xfrm>
            <a:off x="3125629" y="15863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5" name="矩形 14"/>
          <p:cNvSpPr/>
          <p:nvPr/>
        </p:nvSpPr>
        <p:spPr>
          <a:xfrm>
            <a:off x="3811429" y="15863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6" name="矩形 15"/>
          <p:cNvSpPr/>
          <p:nvPr/>
        </p:nvSpPr>
        <p:spPr>
          <a:xfrm>
            <a:off x="4497229" y="15863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7" name="矩形 16"/>
          <p:cNvSpPr/>
          <p:nvPr/>
        </p:nvSpPr>
        <p:spPr>
          <a:xfrm>
            <a:off x="5183029" y="15863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8" name="矩形 17"/>
          <p:cNvSpPr/>
          <p:nvPr/>
        </p:nvSpPr>
        <p:spPr>
          <a:xfrm>
            <a:off x="3125629" y="22721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9" name="矩形 18"/>
          <p:cNvSpPr/>
          <p:nvPr/>
        </p:nvSpPr>
        <p:spPr>
          <a:xfrm>
            <a:off x="3811429" y="22721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0" name="矩形 19"/>
          <p:cNvSpPr/>
          <p:nvPr/>
        </p:nvSpPr>
        <p:spPr>
          <a:xfrm>
            <a:off x="4497229" y="2272665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1" name="矩形 20"/>
          <p:cNvSpPr/>
          <p:nvPr/>
        </p:nvSpPr>
        <p:spPr>
          <a:xfrm>
            <a:off x="5183029" y="22721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2" name="矩形 21"/>
          <p:cNvSpPr/>
          <p:nvPr/>
        </p:nvSpPr>
        <p:spPr>
          <a:xfrm>
            <a:off x="6636068" y="1586389"/>
            <a:ext cx="68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templates\picture_hover\&amp;pky380_sjzg_VCG41N1278208205&amp;"/>
          <p:cNvPicPr>
            <a:picLocks noChangeAspect="1"/>
          </p:cNvPicPr>
          <p:nvPr/>
        </p:nvPicPr>
        <p:blipFill>
          <a:blip r:embed="rId2"/>
          <a:srcRect l="1587" t="26133" r="38251" b="30913"/>
          <a:stretch>
            <a:fillRect/>
          </a:stretch>
        </p:blipFill>
        <p:spPr>
          <a:xfrm>
            <a:off x="971600" y="2129820"/>
            <a:ext cx="6912768" cy="345638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87824" y="4823212"/>
            <a:ext cx="82910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9cm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1746230" y="2530500"/>
            <a:ext cx="3436823" cy="2292712"/>
          </a:xfrm>
          <a:custGeom>
            <a:avLst/>
            <a:gdLst>
              <a:gd name="connsiteX0" fmla="*/ 0 w 2760134"/>
              <a:gd name="connsiteY0" fmla="*/ 1540933 h 1540933"/>
              <a:gd name="connsiteX1" fmla="*/ 2760134 w 2760134"/>
              <a:gd name="connsiteY1" fmla="*/ 1540933 h 1540933"/>
              <a:gd name="connsiteX2" fmla="*/ 2451100 w 2760134"/>
              <a:gd name="connsiteY2" fmla="*/ 8467 h 1540933"/>
              <a:gd name="connsiteX3" fmla="*/ 304800 w 2760134"/>
              <a:gd name="connsiteY3" fmla="*/ 0 h 1540933"/>
              <a:gd name="connsiteX4" fmla="*/ 0 w 2760134"/>
              <a:gd name="connsiteY4" fmla="*/ 1540933 h 154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134" h="1540933">
                <a:moveTo>
                  <a:pt x="0" y="1540933"/>
                </a:moveTo>
                <a:lnTo>
                  <a:pt x="2760134" y="1540933"/>
                </a:lnTo>
                <a:lnTo>
                  <a:pt x="2451100" y="8467"/>
                </a:lnTo>
                <a:lnTo>
                  <a:pt x="304800" y="0"/>
                </a:lnTo>
                <a:lnTo>
                  <a:pt x="0" y="154093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14" name="直接连接符 13"/>
          <p:cNvCxnSpPr/>
          <p:nvPr/>
        </p:nvCxnSpPr>
        <p:spPr>
          <a:xfrm>
            <a:off x="2156942" y="2561867"/>
            <a:ext cx="0" cy="2232248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285449" y="3166146"/>
            <a:ext cx="498127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 dirty="0"/>
              <a:t>5</a:t>
            </a:r>
            <a:endParaRPr lang="zh-CN" altLang="en-US" sz="1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156941" y="3324338"/>
            <a:ext cx="49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2848932" y="2562914"/>
            <a:ext cx="82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9" name="直接连接符 18"/>
          <p:cNvCxnSpPr>
            <a:endCxn id="11" idx="2"/>
          </p:cNvCxnSpPr>
          <p:nvPr/>
        </p:nvCxnSpPr>
        <p:spPr>
          <a:xfrm>
            <a:off x="2123728" y="2511397"/>
            <a:ext cx="2674527" cy="31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311910" y="1124585"/>
            <a:ext cx="6519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rgbClr val="0813A8"/>
                </a:solidFill>
              </a:rPr>
              <a:t>梯形的面积</a:t>
            </a:r>
            <a:r>
              <a:rPr lang="en-US" altLang="zh-CN" sz="2800" b="1">
                <a:solidFill>
                  <a:srgbClr val="0813A8"/>
                </a:solidFill>
              </a:rPr>
              <a:t>=</a:t>
            </a:r>
            <a:r>
              <a:rPr lang="zh-CN" altLang="en-US" sz="2800" b="1">
                <a:solidFill>
                  <a:srgbClr val="0813A8"/>
                </a:solidFill>
              </a:rPr>
              <a:t>（上底</a:t>
            </a:r>
            <a:r>
              <a:rPr lang="en-US" altLang="zh-CN" sz="2800" b="1">
                <a:solidFill>
                  <a:srgbClr val="0813A8"/>
                </a:solidFill>
              </a:rPr>
              <a:t>+</a:t>
            </a:r>
            <a:r>
              <a:rPr lang="zh-CN" altLang="en-US" sz="2800" b="1">
                <a:solidFill>
                  <a:srgbClr val="0813A8"/>
                </a:solidFill>
              </a:rPr>
              <a:t>下底）×高÷</a:t>
            </a:r>
            <a:r>
              <a:rPr lang="en-US" altLang="zh-CN" sz="2800" b="1">
                <a:solidFill>
                  <a:srgbClr val="0813A8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ates\picture_hover\&amp;pky380_sjzg_VCG41N1278208205&amp;"/>
          <p:cNvPicPr>
            <a:picLocks noChangeAspect="1"/>
          </p:cNvPicPr>
          <p:nvPr/>
        </p:nvPicPr>
        <p:blipFill>
          <a:blip r:embed="rId2"/>
          <a:srcRect l="1587" t="26133" r="38251" b="30913"/>
          <a:stretch>
            <a:fillRect/>
          </a:stretch>
        </p:blipFill>
        <p:spPr>
          <a:xfrm>
            <a:off x="971600" y="1268760"/>
            <a:ext cx="6914619" cy="3456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53830" y="3993014"/>
            <a:ext cx="7820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9cm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1763688" y="1664030"/>
            <a:ext cx="3456384" cy="2279307"/>
          </a:xfrm>
          <a:custGeom>
            <a:avLst/>
            <a:gdLst>
              <a:gd name="connsiteX0" fmla="*/ 0 w 2760134"/>
              <a:gd name="connsiteY0" fmla="*/ 1540933 h 1540933"/>
              <a:gd name="connsiteX1" fmla="*/ 2760134 w 2760134"/>
              <a:gd name="connsiteY1" fmla="*/ 1540933 h 1540933"/>
              <a:gd name="connsiteX2" fmla="*/ 2451100 w 2760134"/>
              <a:gd name="connsiteY2" fmla="*/ 8467 h 1540933"/>
              <a:gd name="connsiteX3" fmla="*/ 304800 w 2760134"/>
              <a:gd name="connsiteY3" fmla="*/ 0 h 1540933"/>
              <a:gd name="connsiteX4" fmla="*/ 0 w 2760134"/>
              <a:gd name="connsiteY4" fmla="*/ 1540933 h 1540933"/>
              <a:gd name="connsiteX0-1" fmla="*/ 0 w 2760134"/>
              <a:gd name="connsiteY0-2" fmla="*/ 1540933 h 1540933"/>
              <a:gd name="connsiteX1-3" fmla="*/ 2760134 w 2760134"/>
              <a:gd name="connsiteY1-4" fmla="*/ 1540933 h 1540933"/>
              <a:gd name="connsiteX2-5" fmla="*/ 1841500 w 2760134"/>
              <a:gd name="connsiteY2-6" fmla="*/ 0 h 1540933"/>
              <a:gd name="connsiteX3-7" fmla="*/ 304800 w 2760134"/>
              <a:gd name="connsiteY3-8" fmla="*/ 0 h 1540933"/>
              <a:gd name="connsiteX4-9" fmla="*/ 0 w 2760134"/>
              <a:gd name="connsiteY4-10" fmla="*/ 1540933 h 1540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60134" h="1540933">
                <a:moveTo>
                  <a:pt x="0" y="1540933"/>
                </a:moveTo>
                <a:lnTo>
                  <a:pt x="2760134" y="1540933"/>
                </a:lnTo>
                <a:lnTo>
                  <a:pt x="1841500" y="0"/>
                </a:lnTo>
                <a:lnTo>
                  <a:pt x="304800" y="0"/>
                </a:lnTo>
                <a:lnTo>
                  <a:pt x="0" y="154093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9" name="直接连接符 8"/>
          <p:cNvCxnSpPr/>
          <p:nvPr/>
        </p:nvCxnSpPr>
        <p:spPr>
          <a:xfrm>
            <a:off x="2132393" y="1700808"/>
            <a:ext cx="0" cy="2304256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041335" y="2094873"/>
            <a:ext cx="469864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 dirty="0"/>
              <a:t>5</a:t>
            </a:r>
            <a:endParaRPr lang="zh-CN" altLang="en-US" sz="1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159209" y="2422944"/>
            <a:ext cx="46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604818" y="1725379"/>
            <a:ext cx="78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8" name="直接连接符 17"/>
          <p:cNvCxnSpPr>
            <a:endCxn id="5" idx="2"/>
          </p:cNvCxnSpPr>
          <p:nvPr/>
        </p:nvCxnSpPr>
        <p:spPr>
          <a:xfrm>
            <a:off x="2123728" y="1664030"/>
            <a:ext cx="19459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ates\picture_hover\&amp;pky380_sjzg_VCG41N1278208205&amp;"/>
          <p:cNvPicPr>
            <a:picLocks noChangeAspect="1"/>
          </p:cNvPicPr>
          <p:nvPr/>
        </p:nvPicPr>
        <p:blipFill>
          <a:blip r:embed="rId2"/>
          <a:srcRect l="1587" t="26133" r="38251" b="30913"/>
          <a:stretch>
            <a:fillRect/>
          </a:stretch>
        </p:blipFill>
        <p:spPr>
          <a:xfrm>
            <a:off x="986368" y="1273346"/>
            <a:ext cx="6914619" cy="3456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82101" y="3996800"/>
            <a:ext cx="7875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9cm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1763688" y="1635602"/>
            <a:ext cx="3456383" cy="2308749"/>
          </a:xfrm>
          <a:custGeom>
            <a:avLst/>
            <a:gdLst>
              <a:gd name="connsiteX0" fmla="*/ 0 w 2760134"/>
              <a:gd name="connsiteY0" fmla="*/ 1540933 h 1540933"/>
              <a:gd name="connsiteX1" fmla="*/ 2760134 w 2760134"/>
              <a:gd name="connsiteY1" fmla="*/ 1540933 h 1540933"/>
              <a:gd name="connsiteX2" fmla="*/ 2451100 w 2760134"/>
              <a:gd name="connsiteY2" fmla="*/ 8467 h 1540933"/>
              <a:gd name="connsiteX3" fmla="*/ 304800 w 2760134"/>
              <a:gd name="connsiteY3" fmla="*/ 0 h 1540933"/>
              <a:gd name="connsiteX4" fmla="*/ 0 w 2760134"/>
              <a:gd name="connsiteY4" fmla="*/ 1540933 h 1540933"/>
              <a:gd name="connsiteX0-1" fmla="*/ 0 w 2760134"/>
              <a:gd name="connsiteY0-2" fmla="*/ 1540933 h 1540933"/>
              <a:gd name="connsiteX1-3" fmla="*/ 2760134 w 2760134"/>
              <a:gd name="connsiteY1-4" fmla="*/ 1540933 h 1540933"/>
              <a:gd name="connsiteX2-5" fmla="*/ 1841500 w 2760134"/>
              <a:gd name="connsiteY2-6" fmla="*/ 0 h 1540933"/>
              <a:gd name="connsiteX3-7" fmla="*/ 304800 w 2760134"/>
              <a:gd name="connsiteY3-8" fmla="*/ 0 h 1540933"/>
              <a:gd name="connsiteX4-9" fmla="*/ 0 w 2760134"/>
              <a:gd name="connsiteY4-10" fmla="*/ 1540933 h 1540933"/>
              <a:gd name="connsiteX0-11" fmla="*/ 0 w 2760134"/>
              <a:gd name="connsiteY0-12" fmla="*/ 1553633 h 1553633"/>
              <a:gd name="connsiteX1-13" fmla="*/ 2760134 w 2760134"/>
              <a:gd name="connsiteY1-14" fmla="*/ 1553633 h 1553633"/>
              <a:gd name="connsiteX2-15" fmla="*/ 1219200 w 2760134"/>
              <a:gd name="connsiteY2-16" fmla="*/ 0 h 1553633"/>
              <a:gd name="connsiteX3-17" fmla="*/ 304800 w 2760134"/>
              <a:gd name="connsiteY3-18" fmla="*/ 12700 h 1553633"/>
              <a:gd name="connsiteX4-19" fmla="*/ 0 w 2760134"/>
              <a:gd name="connsiteY4-20" fmla="*/ 1553633 h 1553633"/>
              <a:gd name="connsiteX0-21" fmla="*/ 0 w 2760134"/>
              <a:gd name="connsiteY0-22" fmla="*/ 1540933 h 1540933"/>
              <a:gd name="connsiteX1-23" fmla="*/ 2760134 w 2760134"/>
              <a:gd name="connsiteY1-24" fmla="*/ 1540933 h 1540933"/>
              <a:gd name="connsiteX2-25" fmla="*/ 1230313 w 2760134"/>
              <a:gd name="connsiteY2-26" fmla="*/ 6350 h 1540933"/>
              <a:gd name="connsiteX3-27" fmla="*/ 304800 w 2760134"/>
              <a:gd name="connsiteY3-28" fmla="*/ 0 h 1540933"/>
              <a:gd name="connsiteX4-29" fmla="*/ 0 w 2760134"/>
              <a:gd name="connsiteY4-30" fmla="*/ 1540933 h 1540933"/>
              <a:gd name="connsiteX0-31" fmla="*/ 0 w 2760134"/>
              <a:gd name="connsiteY0-32" fmla="*/ 1534583 h 1534583"/>
              <a:gd name="connsiteX1-33" fmla="*/ 2760134 w 2760134"/>
              <a:gd name="connsiteY1-34" fmla="*/ 1534583 h 1534583"/>
              <a:gd name="connsiteX2-35" fmla="*/ 1230313 w 2760134"/>
              <a:gd name="connsiteY2-36" fmla="*/ 0 h 1534583"/>
              <a:gd name="connsiteX3-37" fmla="*/ 303213 w 2760134"/>
              <a:gd name="connsiteY3-38" fmla="*/ 1588 h 1534583"/>
              <a:gd name="connsiteX4-39" fmla="*/ 0 w 2760134"/>
              <a:gd name="connsiteY4-40" fmla="*/ 1534583 h 15345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60134" h="1534583">
                <a:moveTo>
                  <a:pt x="0" y="1534583"/>
                </a:moveTo>
                <a:lnTo>
                  <a:pt x="2760134" y="1534583"/>
                </a:lnTo>
                <a:lnTo>
                  <a:pt x="1230313" y="0"/>
                </a:lnTo>
                <a:lnTo>
                  <a:pt x="303213" y="1588"/>
                </a:lnTo>
                <a:lnTo>
                  <a:pt x="0" y="153458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8" name="直接连接符 7"/>
          <p:cNvCxnSpPr/>
          <p:nvPr/>
        </p:nvCxnSpPr>
        <p:spPr>
          <a:xfrm>
            <a:off x="2123728" y="1740292"/>
            <a:ext cx="0" cy="2308748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71520" y="2894666"/>
            <a:ext cx="473135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 dirty="0"/>
              <a:t>5</a:t>
            </a:r>
            <a:endParaRPr lang="zh-CN" altLang="en-US" sz="100" dirty="0"/>
          </a:p>
        </p:txBody>
      </p:sp>
      <p:sp>
        <p:nvSpPr>
          <p:cNvPr id="10" name="文本框 9"/>
          <p:cNvSpPr txBox="1"/>
          <p:nvPr/>
        </p:nvSpPr>
        <p:spPr>
          <a:xfrm>
            <a:off x="2179171" y="2663833"/>
            <a:ext cx="47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531824" y="1566435"/>
            <a:ext cx="78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123728" y="1635602"/>
            <a:ext cx="1152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2401812-7852-4359-a835-778625df1c59"/>
  <p:tag name="COMMONDATA" val="eyJoZGlkIjoiMTBjNDkyNzdiZTY3MzI5N2JiZjIxZTlmODg2ODNmNz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98.749606299212,&quot;width&quot;:7355.25039370078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40,&quot;width&quot;:454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5OIL9NYcB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0,&quot;width&quot;:423.05196850393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27.0314960629921,&quot;width&quot;:81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13</TotalTime>
  <Words>479</Words>
  <Application>Microsoft Office PowerPoint</Application>
  <PresentationFormat>全屏显示(4:3)</PresentationFormat>
  <Paragraphs>134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宋体</vt:lpstr>
      <vt:lpstr>Arial</vt:lpstr>
      <vt:lpstr>方正姚体</vt:lpstr>
      <vt:lpstr>楷体</vt:lpstr>
      <vt:lpstr>黑体</vt:lpstr>
      <vt:lpstr>楷体_GB2312</vt:lpstr>
      <vt:lpstr>微软雅黑</vt:lpstr>
      <vt:lpstr>Times New Roman</vt:lpstr>
      <vt:lpstr>华文楷体</vt:lpstr>
      <vt:lpstr>方正少儿简体</vt:lpstr>
      <vt:lpstr>幼圆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JMJDC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JMJDC</dc:creator>
  <cp:lastModifiedBy>夏</cp:lastModifiedBy>
  <cp:revision>353</cp:revision>
  <dcterms:created xsi:type="dcterms:W3CDTF">2007-11-28T07:33:00Z</dcterms:created>
  <dcterms:modified xsi:type="dcterms:W3CDTF">2022-11-16T23:53:31Z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4B9651B3046F4C738695DD60F9FBD5E7</vt:lpwstr>
  </property>
</Properties>
</file>