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handoutMasterIdLst>
    <p:handoutMasterId r:id="rId36"/>
  </p:handoutMasterIdLst>
  <p:sldIdLst>
    <p:sldId id="545" r:id="rId3"/>
    <p:sldId id="544" r:id="rId4"/>
    <p:sldId id="256" r:id="rId6"/>
    <p:sldId id="520" r:id="rId7"/>
    <p:sldId id="549" r:id="rId8"/>
    <p:sldId id="477" r:id="rId9"/>
    <p:sldId id="398" r:id="rId10"/>
    <p:sldId id="459" r:id="rId11"/>
    <p:sldId id="501" r:id="rId12"/>
    <p:sldId id="502" r:id="rId13"/>
    <p:sldId id="460" r:id="rId14"/>
    <p:sldId id="284" r:id="rId15"/>
    <p:sldId id="503" r:id="rId16"/>
    <p:sldId id="414" r:id="rId17"/>
    <p:sldId id="415" r:id="rId18"/>
    <p:sldId id="266" r:id="rId19"/>
    <p:sldId id="340" r:id="rId20"/>
    <p:sldId id="461" r:id="rId21"/>
    <p:sldId id="341" r:id="rId22"/>
    <p:sldId id="291" r:id="rId23"/>
    <p:sldId id="342" r:id="rId24"/>
    <p:sldId id="405" r:id="rId25"/>
    <p:sldId id="473" r:id="rId26"/>
    <p:sldId id="293" r:id="rId27"/>
    <p:sldId id="550" r:id="rId28"/>
    <p:sldId id="552" r:id="rId29"/>
    <p:sldId id="551" r:id="rId30"/>
    <p:sldId id="553" r:id="rId31"/>
    <p:sldId id="554" r:id="rId32"/>
    <p:sldId id="555" r:id="rId33"/>
    <p:sldId id="556" r:id="rId34"/>
    <p:sldId id="558" r:id="rId35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623"/>
    <a:srgbClr val="FB3323"/>
    <a:srgbClr val="155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78"/>
    <p:restoredTop sz="94671"/>
  </p:normalViewPr>
  <p:slideViewPr>
    <p:cSldViewPr snapToGrid="0" snapToObjects="1">
      <p:cViewPr varScale="1">
        <p:scale>
          <a:sx n="93" d="100"/>
          <a:sy n="93" d="100"/>
        </p:scale>
        <p:origin x="24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0" Type="http://schemas.openxmlformats.org/officeDocument/2006/relationships/tags" Target="tags/tag2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FA32E-A2F0-7046-A5A4-AFAA6EEEB8B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6D9AC-1E4E-D842-9C80-E3C08A5D3AB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3.wdp"/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microsoft.com/office/2007/relationships/hdphoto" Target="../media/image8.wdp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7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8.wdp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8.wdp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7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7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8.wdp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8.wdp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7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8.wdp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microsoft.com/office/2007/relationships/hdphoto" Target="../media/image5.wdp"/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microsoft.com/office/2007/relationships/hdphoto" Target="../media/image5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microsoft.com/office/2007/relationships/hdphoto" Target="../media/image5.wdp"/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microsoft.com/office/2007/relationships/hdphoto" Target="../media/image5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microsoft.com/office/2007/relationships/hdphoto" Target="../media/image5.wdp"/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8.wdp"/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slide" Target="slide4.xml"/><Relationship Id="rId3" Type="http://schemas.microsoft.com/office/2007/relationships/hdphoto" Target="../media/image5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slide" Target="slide4.xml"/><Relationship Id="rId3" Type="http://schemas.microsoft.com/office/2007/relationships/hdphoto" Target="../media/image5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slide" Target="slide4.xml"/><Relationship Id="rId3" Type="http://schemas.microsoft.com/office/2007/relationships/hdphoto" Target="../media/image5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slide" Target="slide4.xml"/><Relationship Id="rId3" Type="http://schemas.microsoft.com/office/2007/relationships/hdphoto" Target="../media/image5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slide" Target="slide4.xml"/><Relationship Id="rId3" Type="http://schemas.microsoft.com/office/2007/relationships/hdphoto" Target="../media/image5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3.wdp"/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slide" Target="slide4.xml"/><Relationship Id="rId4" Type="http://schemas.microsoft.com/office/2007/relationships/hdphoto" Target="../media/image5.wdp"/><Relationship Id="rId3" Type="http://schemas.openxmlformats.org/officeDocument/2006/relationships/image" Target="../media/image2.jpeg"/><Relationship Id="rId2" Type="http://schemas.openxmlformats.org/officeDocument/2006/relationships/tags" Target="../tags/tag1.xml"/><Relationship Id="rId1" Type="http://schemas.openxmlformats.org/officeDocument/2006/relationships/image" Target="../media/image1.tiff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slide" Target="slide4.xml"/><Relationship Id="rId3" Type="http://schemas.microsoft.com/office/2007/relationships/hdphoto" Target="../media/image5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slide" Target="slide6.xml"/><Relationship Id="rId3" Type="http://schemas.microsoft.com/office/2007/relationships/hdphoto" Target="../media/image5.wdp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29.xml"/><Relationship Id="rId8" Type="http://schemas.openxmlformats.org/officeDocument/2006/relationships/slide" Target="slide28.xml"/><Relationship Id="rId7" Type="http://schemas.openxmlformats.org/officeDocument/2006/relationships/slide" Target="slide27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microsoft.com/office/2007/relationships/hdphoto" Target="../media/image5.wdp"/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slide" Target="slide30.xml"/><Relationship Id="rId10" Type="http://schemas.openxmlformats.org/officeDocument/2006/relationships/slide" Target="slide3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microsoft.com/office/2007/relationships/hdphoto" Target="../media/image5.wdp"/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slide" Target="slide32.xml"/><Relationship Id="rId4" Type="http://schemas.microsoft.com/office/2007/relationships/hdphoto" Target="../media/image5.wdp"/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microsoft.com/office/2007/relationships/hdphoto" Target="../media/image5.wdp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7.wdp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7.wdp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89" y="3238790"/>
            <a:ext cx="9243866" cy="3619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0712" y="307273"/>
            <a:ext cx="3064476" cy="3064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24647" y="2542734"/>
            <a:ext cx="32435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伯牙鼓琴</a:t>
            </a:r>
            <a:endParaRPr kumimoji="1" lang="zh-CN" altLang="en-US" sz="60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74339" y="1712311"/>
            <a:ext cx="4145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22</a:t>
            </a:r>
            <a:r>
              <a:rPr kumimoji="1" lang="en-US" altLang="zh-CN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kumimoji="1" lang="zh-CN" altLang="en-US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文言文二则</a:t>
            </a:r>
            <a:endParaRPr kumimoji="1" lang="zh-CN" altLang="en-US" sz="4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高山流水古筝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9125" y="637222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2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16" y="3761745"/>
            <a:ext cx="5734368" cy="3059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0075" y="803910"/>
            <a:ext cx="10991215" cy="955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/>
            <a:r>
              <a:rPr lang="zh-CN" altLang="zh-CN" sz="4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想象画面：</a:t>
            </a:r>
            <a:endParaRPr lang="zh-CN" altLang="zh-CN" sz="24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endParaRPr lang="zh-CN" altLang="zh-CN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endParaRPr lang="zh-CN" altLang="zh-CN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en-US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kumimoji="1" lang="zh-CN" altLang="zh-CN" sz="4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60955" y="2541270"/>
            <a:ext cx="52711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kumimoji="1" lang="zh-CN" sz="4800" dirty="0">
                <a:solidFill>
                  <a:schemeClr val="tx1"/>
                </a:solidFill>
                <a:ea typeface="楷体" panose="02010609060101010101" charset="-122"/>
                <a:sym typeface="+mn-ea"/>
              </a:rPr>
              <a:t>巍巍乎若太山</a:t>
            </a:r>
            <a:endParaRPr kumimoji="1" sz="4800" dirty="0">
              <a:solidFill>
                <a:schemeClr val="tx1"/>
              </a:solidFill>
              <a:ea typeface="楷体" panose="02010609060101010101" charset="-122"/>
              <a:sym typeface="+mn-ea"/>
            </a:endParaRPr>
          </a:p>
          <a:p>
            <a:r>
              <a:rPr kumimoji="1" lang="en-US" altLang="zh-CN" sz="4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kumimoji="1" lang="zh-CN" sz="4800" dirty="0">
                <a:solidFill>
                  <a:schemeClr val="tx1"/>
                </a:solidFill>
                <a:ea typeface="楷体" panose="02010609060101010101" charset="-122"/>
                <a:sym typeface="+mn-ea"/>
              </a:rPr>
              <a:t>汤汤乎若流水</a:t>
            </a:r>
            <a:endParaRPr kumimoji="1" lang="zh-CN" sz="4800" dirty="0">
              <a:solidFill>
                <a:schemeClr val="tx1"/>
              </a:solidFill>
              <a:ea typeface="楷体" panose="02010609060101010101" charset="-122"/>
              <a:sym typeface="+mn-ea"/>
            </a:endParaRPr>
          </a:p>
        </p:txBody>
      </p:sp>
      <p:pic>
        <p:nvPicPr>
          <p:cNvPr id="6" name="高山流水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760" y="6089650"/>
            <a:ext cx="309880" cy="309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6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4714" y="-38717"/>
            <a:ext cx="3064476" cy="3064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765" y="-38735"/>
            <a:ext cx="12192000" cy="68967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75255" y="2418080"/>
            <a:ext cx="883475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方鼓琴而志在太山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锺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期曰：“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善哉乎鼓</a:t>
            </a:r>
            <a:r>
              <a:rPr lang="zh-CN" altLang="en-US" sz="4000" dirty="0" smtClean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琴，巍巍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乎若太</a:t>
            </a:r>
            <a:r>
              <a:rPr lang="zh-CN" altLang="en-US" sz="4000" dirty="0" smtClean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山。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少选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之间而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志在流水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锺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期又曰：“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善哉乎鼓</a:t>
            </a:r>
            <a:r>
              <a:rPr lang="zh-CN" altLang="en-US" sz="4000" dirty="0" smtClean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琴，汤汤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乎若</a:t>
            </a:r>
            <a:r>
              <a:rPr lang="zh-CN" altLang="en-US" sz="4000" dirty="0" smtClean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流水。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endParaRPr kumimoji="1" lang="zh-CN" altLang="en-US" sz="4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16" y="3761745"/>
            <a:ext cx="5734368" cy="3059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0075" y="803910"/>
            <a:ext cx="109912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zh-CN" sz="4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想象补白：</a:t>
            </a:r>
            <a:endParaRPr lang="zh-CN" altLang="zh-CN" sz="24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endParaRPr lang="zh-CN" altLang="zh-CN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endParaRPr lang="zh-CN" altLang="zh-CN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en-US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善</a:t>
            </a:r>
            <a:r>
              <a:rPr lang="zh-CN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哉乎鼓琴，</a:t>
            </a:r>
            <a:r>
              <a:rPr lang="en-US" altLang="zh-CN" sz="4800" u="sng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</a:t>
            </a:r>
            <a:r>
              <a:rPr lang="zh-CN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乎若</a:t>
            </a:r>
            <a:r>
              <a:rPr lang="en-US" altLang="zh-CN" sz="4800" u="sng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</a:t>
            </a:r>
            <a:r>
              <a:rPr lang="zh-CN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kumimoji="1" lang="zh-CN" altLang="zh-CN" sz="4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16" y="3761745"/>
            <a:ext cx="5734368" cy="3059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0075" y="803910"/>
            <a:ext cx="1201293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zh-CN" sz="4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想象补白：</a:t>
            </a:r>
            <a:endParaRPr lang="zh-CN" altLang="zh-CN" sz="24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endParaRPr lang="zh-CN" altLang="zh-CN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endParaRPr lang="zh-CN" altLang="zh-CN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伯牙鼓琴，志在</a:t>
            </a:r>
            <a:r>
              <a:rPr lang="zh-CN" altLang="en-US" sz="4800" u="sng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800" u="sng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endParaRPr lang="zh-CN" altLang="en-US" sz="4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/>
            <a:r>
              <a:rPr lang="zh-CN" altLang="en-US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锺子期曰：善</a:t>
            </a:r>
            <a:r>
              <a:rPr lang="zh-CN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哉乎鼓琴，</a:t>
            </a:r>
            <a:r>
              <a:rPr lang="en-US" altLang="zh-CN" sz="4800" u="sng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</a:t>
            </a:r>
            <a:r>
              <a:rPr lang="zh-CN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乎若</a:t>
            </a:r>
            <a:r>
              <a:rPr lang="en-US" altLang="zh-CN" sz="4800" u="sng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</a:t>
            </a:r>
            <a:r>
              <a:rPr lang="zh-CN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kumimoji="1" lang="zh-CN" altLang="zh-CN" sz="4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4714" y="-38717"/>
            <a:ext cx="3064476" cy="3064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83"/>
            <a:ext cx="12192000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53995" y="1692275"/>
            <a:ext cx="883475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方鼓琴而志在太山，锺子期曰：“善哉乎鼓琴，巍巍乎若太山。”少选之间而志在流水，锺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子期又曰：“善哉乎鼓琴，汤汤乎若流水。”</a:t>
            </a:r>
            <a:endParaRPr lang="zh-CN" altLang="en-US" sz="40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4714" y="-38717"/>
            <a:ext cx="3064476" cy="3064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8768"/>
            <a:ext cx="12192000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53995" y="1692275"/>
            <a:ext cx="883475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方鼓琴而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志在太山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，锺子期曰：“善哉乎鼓琴，巍巍乎若太山。”少选之间而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志在流水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，锺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子期又曰：“善哉乎鼓琴，汤汤乎若流水。”</a:t>
            </a:r>
            <a:endParaRPr lang="zh-CN" altLang="en-US" sz="40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3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14"/>
            <a:ext cx="12192000" cy="68579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48435" y="2670810"/>
            <a:ext cx="9491980" cy="343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登泰山而小天下。</a:t>
            </a:r>
            <a:endParaRPr lang="zh-CN" altLang="en-US" sz="40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r>
              <a:rPr lang="en-US" altLang="zh-CN" sz="2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《孟子》</a:t>
            </a:r>
            <a:endParaRPr lang="zh-CN" altLang="en-US" sz="24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9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9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endParaRPr lang="zh-CN" altLang="en-US" sz="24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会当凌绝顶，一览众山小。</a:t>
            </a:r>
            <a:endParaRPr lang="zh-CN" altLang="en-US" sz="40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r>
              <a:rPr lang="en-US" altLang="zh-CN" sz="2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杜甫《望岳》</a:t>
            </a:r>
            <a:endParaRPr lang="zh-CN" altLang="en-US" sz="24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endParaRPr lang="en-US" altLang="zh-CN" sz="24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3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14"/>
            <a:ext cx="12192000" cy="68579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5825" y="1428750"/>
            <a:ext cx="1163002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智者乐水，仁者乐山。</a:t>
            </a:r>
            <a:endParaRPr lang="zh-CN" altLang="en-US" sz="44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r>
              <a:rPr lang="en-US" altLang="zh-CN" sz="28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《论语》</a:t>
            </a:r>
            <a:endParaRPr lang="zh-CN" altLang="en-US" sz="28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endParaRPr lang="zh-CN" altLang="en-US" sz="12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endParaRPr lang="zh-CN" altLang="en-US" sz="28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上善若水，水利万物而不争。</a:t>
            </a:r>
            <a:endParaRPr lang="zh-CN" altLang="en-US" sz="44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4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4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r>
              <a:rPr lang="en-US" altLang="zh-CN" sz="28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8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《道德经》</a:t>
            </a:r>
            <a:endParaRPr lang="zh-CN" altLang="en-US" sz="28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4714" y="-38717"/>
            <a:ext cx="3064476" cy="3064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83"/>
            <a:ext cx="12192000" cy="685799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5970" y="4621530"/>
            <a:ext cx="36023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高山流水</a:t>
            </a:r>
            <a:endParaRPr lang="zh-CN" altLang="en-US" sz="4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97250" y="4577080"/>
            <a:ext cx="8366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：比喻知音难觅或乐曲高妙。</a:t>
            </a:r>
            <a:endParaRPr lang="zh-CN" altLang="en-US" sz="4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53995" y="1692275"/>
            <a:ext cx="883475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方鼓琴而志在太山，锺子期曰：“善哉乎鼓琴，巍巍乎若太山。”少选之间而志在流水，锺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子期又曰：“善哉乎鼓琴，汤汤乎若流水。”</a:t>
            </a:r>
            <a:endParaRPr lang="zh-CN" altLang="en-US" sz="40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1020445"/>
            <a:ext cx="3114675" cy="3114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30" y="4790440"/>
            <a:ext cx="3874770" cy="2067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0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4535" y="1629410"/>
            <a:ext cx="110382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伯牙鼓琴，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____________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。方鼓琴而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____________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，锺子期曰：“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____________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____________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。”少选之间而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____________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，锺子期又曰：“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____________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____________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。”</a:t>
            </a:r>
            <a:endParaRPr lang="zh-CN" altLang="en-US" sz="4000" dirty="0" smtClean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25245" y="1524635"/>
            <a:ext cx="100457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3600" b="1" dirty="0" smtClean="0">
                <a:effectLst/>
              </a:rPr>
              <a:t>     </a:t>
            </a:r>
            <a:r>
              <a:rPr lang="zh-CN" altLang="en-US" sz="3200" b="1" dirty="0" smtClean="0">
                <a:effectLst/>
              </a:rPr>
              <a:t> </a:t>
            </a:r>
            <a:r>
              <a:rPr 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此曲只应天上有，人间难得几回闻。</a:t>
            </a:r>
            <a:endParaRPr lang="zh-CN" sz="4000" dirty="0" smtClean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/>
            <a:r>
              <a:rPr kumimoji="1" lang="en-US" altLang="zh-CN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kumimoji="1"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《赠花卿》杜甫</a:t>
            </a:r>
            <a:endParaRPr kumimoji="1" lang="zh-CN" altLang="en-US" sz="40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2870" y="3745865"/>
            <a:ext cx="100457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/>
            <a:r>
              <a:rPr lang="zh-CN" altLang="en-US" sz="3600" dirty="0" smtClean="0">
                <a:effectLst/>
              </a:rPr>
              <a:t>    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嘈嘈切切错杂弹，大珠小珠落玉盘</a:t>
            </a:r>
            <a:endParaRPr lang="zh-CN" sz="4000" dirty="0" smtClean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/>
            <a:r>
              <a:rPr kumimoji="1" lang="en-US" altLang="zh-CN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kumimoji="1"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《琵琶行》白居易</a:t>
            </a:r>
            <a:endParaRPr kumimoji="1" lang="zh-CN" altLang="en-US" sz="40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0"/>
            <a:ext cx="1851025" cy="1851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44600" y="1656080"/>
            <a:ext cx="107950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忆昔去年春，江边曾会君。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今日重来访，不见知音人。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但见一抔</a:t>
            </a:r>
            <a:r>
              <a:rPr lang="zh-CN" altLang="en-US" sz="2400"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（póu）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土，惨然伤我心!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伤心伤心复伤心，不忍泪珠纷。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来欢去何苦，江畔起愁云。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此曲终兮不复弹，三尺瑶琴为君死。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《警世通言第一卷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俞伯牙摔琴谢知音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悲伤的音乐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185" y="6313170"/>
            <a:ext cx="309880" cy="309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5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25245" y="2304415"/>
            <a:ext cx="100457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4000" b="1" dirty="0" smtClean="0">
                <a:effectLst/>
              </a:rPr>
              <a:t>    </a:t>
            </a:r>
            <a:r>
              <a:rPr lang="en-US" altLang="zh-CN" sz="4000" b="1" dirty="0" smtClean="0">
                <a:effectLst/>
              </a:rPr>
              <a:t>   </a:t>
            </a:r>
            <a:r>
              <a:rPr lang="zh-CN" altLang="en-US" sz="4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8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期死，伯牙破琴绝弦，终身不复鼓琴，以为世无足复为鼓琴者。</a:t>
            </a:r>
            <a:endParaRPr kumimoji="1" lang="zh-CN" altLang="en-US" sz="4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15695" y="1540510"/>
            <a:ext cx="11076305" cy="476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4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钟期一见知，山水千秋闻。</a:t>
            </a:r>
            <a:endParaRPr lang="zh-CN" altLang="en-US" sz="4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/>
            <a:r>
              <a:rPr lang="zh-CN" altLang="en-US" sz="32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——孟浩然《示孟郊》</a:t>
            </a:r>
            <a:endParaRPr lang="zh-CN" altLang="en-US" sz="32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/>
            <a:endParaRPr lang="zh-CN" altLang="en-US" sz="32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/>
            <a:r>
              <a:rPr lang="zh-CN" altLang="en-US" sz="4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钟期久已没，世上无知音。</a:t>
            </a:r>
            <a:endParaRPr lang="zh-CN" altLang="en-US" sz="4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>
              <a:buClrTx/>
              <a:buSzTx/>
              <a:buFontTx/>
            </a:pPr>
            <a:r>
              <a:rPr lang="zh-CN" altLang="en-US" sz="32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——李白《月夜听卢子顺弹琴》</a:t>
            </a:r>
            <a:endParaRPr lang="zh-CN" altLang="en-US" sz="32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/>
            <a:endParaRPr lang="zh-CN" altLang="en-US" sz="32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/>
            <a:r>
              <a:rPr lang="zh-CN" altLang="en-US" sz="4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故人舍我归黄壤，流水高山心自知。</a:t>
            </a:r>
            <a:endParaRPr lang="zh-CN" altLang="en-US" sz="4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>
              <a:buClrTx/>
              <a:buSzTx/>
              <a:buFontTx/>
            </a:pPr>
            <a:r>
              <a:rPr lang="zh-CN" altLang="en-US" sz="32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——王安石《伯牙》</a:t>
            </a:r>
            <a:endParaRPr lang="zh-CN" altLang="en-US" sz="32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21710" y="2736850"/>
            <a:ext cx="1188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mò</a:t>
            </a:r>
            <a:endParaRPr lang="en-US" altLang="zh-CN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3460" y="270510"/>
            <a:ext cx="3048635" cy="1037431"/>
          </a:xfrm>
          <a:prstGeom prst="horizontalScroll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伯牙鼓琴</a:t>
            </a:r>
            <a:endParaRPr lang="zh-CN" altLang="en-US" sz="4800" b="1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5245" y="1524635"/>
            <a:ext cx="100457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3600" b="1" dirty="0" smtClean="0">
                <a:effectLst/>
              </a:rPr>
              <a:t>     </a:t>
            </a:r>
            <a:r>
              <a:rPr lang="zh-CN" altLang="en-US" sz="3200" b="1" dirty="0" smtClean="0">
                <a:effectLst/>
              </a:rPr>
              <a:t> 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伯牙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鼓琴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期听之。方鼓琴而志在太山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期曰：“善哉乎鼓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琴，巍巍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乎若太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山。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少选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之间而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志在流水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期又曰：“善哉乎鼓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琴，汤汤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乎若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流水。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期死，伯牙破琴绝弦，终身不复鼓琴，以为世无足复为鼓琴者。</a:t>
            </a:r>
            <a:endParaRPr kumimoji="1" lang="zh-CN" altLang="en-US" sz="40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高山流水古筝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9125" y="637222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2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65" y="4982210"/>
            <a:ext cx="3391535" cy="1809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rcRect l="40065"/>
          <a:stretch>
            <a:fillRect/>
          </a:stretch>
        </p:blipFill>
        <p:spPr>
          <a:xfrm flipH="1">
            <a:off x="99695" y="-716280"/>
            <a:ext cx="1750695" cy="292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20320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4820" y="1449705"/>
            <a:ext cx="43948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作业</a:t>
            </a:r>
            <a:r>
              <a:rPr lang="en-US" altLang="zh-CN" sz="48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:</a:t>
            </a:r>
            <a:endParaRPr lang="en-US" altLang="zh-CN" sz="4800" dirty="0" smtClean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4820" y="2590165"/>
            <a:ext cx="1102677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1.背诵《伯牙鼓琴》。</a:t>
            </a:r>
            <a:endParaRPr sz="4000" dirty="0" smtClean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2.听《高山流水》，积累</a:t>
            </a:r>
            <a:r>
              <a:rPr 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资料袋</a:t>
            </a:r>
            <a:r>
              <a:rPr lang="en-US" alt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名言</a:t>
            </a:r>
            <a:r>
              <a:rPr 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诗句。</a:t>
            </a:r>
            <a:endParaRPr sz="4000" dirty="0" smtClean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3.推荐阅读：</a:t>
            </a:r>
            <a:r>
              <a:rPr lang="zh-CN"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俞伯牙摔琴谢知音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r>
              <a:rPr sz="40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sz="4000" dirty="0" smtClean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137410" y="873443"/>
            <a:ext cx="5859145" cy="88322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5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kumimoji="0" lang="en-US" altLang="zh-CN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                            </a:t>
            </a:r>
            <a:endParaRPr kumimoji="0" lang="en-US" altLang="zh-CN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5400" b="1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5400" b="1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巍巍</a:t>
            </a:r>
            <a:r>
              <a:rPr lang="zh-CN" altLang="en-US" sz="5400" b="1" dirty="0" smtClean="0">
                <a:latin typeface="华文楷体" panose="02010600040101010101" charset="-122"/>
                <a:ea typeface="华文楷体" panose="02010600040101010101" charset="-122"/>
              </a:rPr>
              <a:t>乎若太山  </a:t>
            </a:r>
            <a:r>
              <a:rPr lang="en-US" sz="5400" b="1" dirty="0" smtClean="0">
                <a:latin typeface="华文楷体" panose="02010600040101010101" charset="-122"/>
                <a:ea typeface="华文楷体" panose="02010600040101010101" charset="-122"/>
              </a:rPr>
              <a:t>  </a:t>
            </a:r>
            <a:endParaRPr lang="en-US" altLang="zh-CN" sz="5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sz="54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en-US" altLang="zh-CN" sz="5400" b="1" dirty="0" smtClean="0">
                <a:latin typeface="华文楷体" panose="02010600040101010101" charset="-122"/>
                <a:ea typeface="华文楷体" panose="02010600040101010101" charset="-122"/>
              </a:rPr>
              <a:t>                    </a:t>
            </a:r>
            <a:r>
              <a:rPr lang="en-US" sz="5400" b="1" dirty="0" smtClean="0">
                <a:latin typeface="华文楷体" panose="02010600040101010101" charset="-122"/>
                <a:ea typeface="华文楷体" panose="02010600040101010101" charset="-122"/>
              </a:rPr>
              <a:t> </a:t>
            </a:r>
            <a:endParaRPr lang="en-US" altLang="zh-CN" sz="5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5400" b="1" dirty="0" smtClean="0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r>
              <a:rPr lang="en-US" sz="28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endParaRPr lang="en-US" altLang="zh-CN" sz="2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 dirty="0" smtClean="0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endParaRPr lang="en-US" altLang="zh-CN" sz="2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endParaRPr lang="en-US" altLang="zh-CN" sz="2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/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295910" y="490791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3399155" y="2110105"/>
            <a:ext cx="24758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w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ē</a:t>
            </a:r>
            <a:r>
              <a:rPr lang="en-US" sz="4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i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263258" y="1823254"/>
            <a:ext cx="8864080" cy="8001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5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zh-CN" altLang="en-US" sz="5400" dirty="0" smtClean="0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r>
              <a:rPr lang="zh-CN" altLang="en-US" sz="5400" b="1" dirty="0" smtClean="0">
                <a:latin typeface="华文楷体" panose="02010600040101010101" charset="-122"/>
                <a:ea typeface="华文楷体" panose="02010600040101010101" charset="-122"/>
              </a:rPr>
              <a:t>  破琴绝</a:t>
            </a:r>
            <a:r>
              <a:rPr lang="zh-CN" altLang="en-US" sz="5400" b="1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弦</a:t>
            </a:r>
            <a:r>
              <a:rPr lang="en-US" sz="5400" b="1" dirty="0" smtClean="0">
                <a:latin typeface="华文楷体" panose="02010600040101010101" charset="-122"/>
                <a:ea typeface="华文楷体" panose="02010600040101010101" charset="-122"/>
              </a:rPr>
              <a:t> </a:t>
            </a:r>
            <a:endParaRPr lang="zh-CN" altLang="en-US" sz="5400" b="1" dirty="0" smtClean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sz="54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kumimoji="0" lang="en-US" altLang="zh-CN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en-US" sz="54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en-US" altLang="zh-CN" sz="5400" b="1" dirty="0" smtClean="0">
                <a:latin typeface="华文楷体" panose="02010600040101010101" charset="-122"/>
                <a:ea typeface="华文楷体" panose="02010600040101010101" charset="-122"/>
              </a:rPr>
              <a:t>                    </a:t>
            </a:r>
            <a:r>
              <a:rPr lang="en-US" sz="5400" b="1" dirty="0" smtClean="0">
                <a:latin typeface="华文楷体" panose="02010600040101010101" charset="-122"/>
                <a:ea typeface="华文楷体" panose="02010600040101010101" charset="-122"/>
              </a:rPr>
              <a:t> </a:t>
            </a:r>
            <a:endParaRPr lang="en-US" altLang="zh-CN" sz="5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5400" b="1" dirty="0" smtClean="0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r>
              <a:rPr lang="en-US" sz="28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endParaRPr lang="en-US" altLang="zh-CN" sz="2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 dirty="0" smtClean="0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endParaRPr lang="en-US" altLang="zh-CN" sz="2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endParaRPr lang="en-US" altLang="zh-CN" sz="2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/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6257925" y="2186940"/>
            <a:ext cx="1991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4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xi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á</a:t>
            </a:r>
            <a:r>
              <a:rPr lang="en-US" sz="4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n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011163" y="1750547"/>
            <a:ext cx="8864080" cy="68624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200" b="1" dirty="0" err="1" smtClean="0">
                <a:latin typeface="仿宋" panose="02010609060101010101" charset="-122"/>
                <a:ea typeface="仿宋" panose="02010609060101010101" charset="-122"/>
                <a:sym typeface="+mn-ea"/>
              </a:rPr>
              <a:t>           </a:t>
            </a: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</a:rPr>
              <a:t>           </a:t>
            </a:r>
            <a:r>
              <a:rPr lang="zh-CN" altLang="en-US" sz="4800" b="1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少</a:t>
            </a:r>
            <a:r>
              <a:rPr lang="zh-CN" alt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选之间   </a:t>
            </a:r>
            <a:endParaRPr lang="zh-CN" altLang="en-US" sz="4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4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kumimoji="0" lang="en-US" altLang="zh-CN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endParaRPr lang="en-US" altLang="zh-CN" sz="2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/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3579495" y="2247265"/>
            <a:ext cx="1515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4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sh</a:t>
            </a:r>
            <a:r>
              <a:rPr lang="en-US" altLang="zh-CN" sz="4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ǎ</a:t>
            </a:r>
            <a:r>
              <a:rPr lang="en-US" sz="44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o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" y="-1"/>
            <a:ext cx="12192000" cy="6857999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256273" y="1128564"/>
            <a:ext cx="8864080" cy="76009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200" b="1" dirty="0" err="1" smtClean="0">
                <a:latin typeface="仿宋" panose="02010609060101010101" charset="-122"/>
                <a:ea typeface="仿宋" panose="02010609060101010101" charset="-122"/>
                <a:sym typeface="+mn-ea"/>
              </a:rPr>
              <a:t>           </a:t>
            </a:r>
            <a:r>
              <a:rPr lang="zh-CN" alt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kumimoji="0" lang="en-US" altLang="zh-CN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                            </a:t>
            </a:r>
            <a:endParaRPr kumimoji="0" lang="en-US" altLang="zh-CN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4800" b="1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4800" b="1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汤汤</a:t>
            </a:r>
            <a:r>
              <a:rPr lang="zh-CN" alt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乎若流水</a:t>
            </a:r>
            <a:endParaRPr lang="en-US" altLang="zh-CN" sz="4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en-US" altLang="zh-CN" sz="4800" b="1" dirty="0" smtClean="0">
                <a:latin typeface="华文楷体" panose="02010600040101010101" charset="-122"/>
                <a:ea typeface="华文楷体" panose="02010600040101010101" charset="-122"/>
              </a:rPr>
              <a:t>                          </a:t>
            </a:r>
            <a:r>
              <a:rPr 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 </a:t>
            </a:r>
            <a:endParaRPr lang="en-US" altLang="zh-CN" sz="4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4800" b="1" dirty="0" smtClean="0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r>
              <a:rPr lang="en-US" sz="4800" b="1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endParaRPr lang="en-US" altLang="zh-CN" sz="2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/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3391535" y="2442210"/>
            <a:ext cx="18764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 dirty="0" err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shān</a:t>
            </a:r>
            <a:r>
              <a:rPr lang="en-US" sz="44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ɡ</a:t>
            </a:r>
            <a:r>
              <a:rPr lang="en-US" altLang="zh-CN" sz="4400" b="1" dirty="0" smtClean="0">
                <a:ln>
                  <a:noFill/>
                </a:ln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 smtClean="0">
                <a:ln>
                  <a:noFill/>
                </a:ln>
                <a:effectLst/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 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256273" y="1282234"/>
            <a:ext cx="8864080" cy="7293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12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200" b="1" dirty="0" err="1" smtClean="0">
                <a:latin typeface="仿宋" panose="02010609060101010101" charset="-122"/>
                <a:ea typeface="仿宋" panose="02010609060101010101" charset="-122"/>
                <a:sym typeface="+mn-ea"/>
              </a:rPr>
              <a:t>           </a:t>
            </a:r>
            <a:r>
              <a:rPr 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en-US" altLang="zh-CN" sz="4800" b="1" dirty="0" smtClean="0">
                <a:latin typeface="华文楷体" panose="02010600040101010101" charset="-122"/>
                <a:ea typeface="华文楷体" panose="02010600040101010101" charset="-122"/>
              </a:rPr>
              <a:t>                          </a:t>
            </a:r>
            <a:r>
              <a:rPr 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 </a:t>
            </a:r>
            <a:endParaRPr lang="en-US" altLang="zh-CN" sz="4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4800" b="1" dirty="0" smtClean="0">
                <a:latin typeface="华文楷体" panose="02010600040101010101" charset="-122"/>
                <a:ea typeface="华文楷体" panose="02010600040101010101" charset="-122"/>
              </a:rPr>
              <a:t>         </a:t>
            </a:r>
            <a:r>
              <a:rPr lang="zh-CN" alt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以</a:t>
            </a:r>
            <a:r>
              <a:rPr lang="zh-CN" altLang="en-US" sz="4800" b="1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为</a:t>
            </a:r>
            <a:r>
              <a:rPr lang="zh-CN" alt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世无足复</a:t>
            </a:r>
            <a:r>
              <a:rPr lang="zh-CN" altLang="en-US" sz="4800" b="1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为</a:t>
            </a:r>
            <a:r>
              <a:rPr lang="zh-CN" altLang="en-US" sz="4800" b="1" dirty="0" smtClean="0">
                <a:latin typeface="华文楷体" panose="02010600040101010101" charset="-122"/>
                <a:ea typeface="华文楷体" panose="02010600040101010101" charset="-122"/>
              </a:rPr>
              <a:t>鼓琴者</a:t>
            </a:r>
            <a:endParaRPr lang="en-US" altLang="zh-CN" sz="4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4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 dirty="0" smtClean="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endParaRPr lang="en-US" altLang="zh-CN" sz="28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dirty="0" smtClean="0"/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dirty="0" smtClean="0">
              <a:latin typeface="Calibri" panose="020F0502020204030204" charset="0"/>
              <a:cs typeface="Times New Roman" panose="02020603050405020304" pitchFamily="18" charset="0"/>
            </a:endParaRPr>
          </a:p>
          <a:p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4309110" y="2499995"/>
            <a:ext cx="56159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wéi       wèi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89" y="3238790"/>
            <a:ext cx="9243866" cy="3619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0712" y="307273"/>
            <a:ext cx="3064476" cy="3064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24647" y="2542734"/>
            <a:ext cx="32435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伯牙鼓琴</a:t>
            </a:r>
            <a:endParaRPr kumimoji="1" lang="zh-CN" altLang="en-US" sz="60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74339" y="1712311"/>
            <a:ext cx="4145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22</a:t>
            </a:r>
            <a:r>
              <a:rPr kumimoji="1" lang="en-US" altLang="zh-CN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kumimoji="1" lang="zh-CN" altLang="en-US" sz="4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文言文二则</a:t>
            </a:r>
            <a:endParaRPr kumimoji="1" lang="zh-CN" altLang="en-US" sz="4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81125" y="2447925"/>
            <a:ext cx="105435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buClrTx/>
              <a:buSzTx/>
              <a:buNone/>
            </a:pPr>
            <a:r>
              <a:rPr lang="zh-CN" altLang="en-US" sz="3200" b="1" dirty="0" smtClean="0">
                <a:effectLst/>
              </a:rPr>
              <a:t>      </a:t>
            </a:r>
            <a:r>
              <a:rPr lang="zh-CN" altLang="en-US" sz="40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善哉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鼓琴，巍巍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若太山。</a:t>
            </a:r>
            <a:r>
              <a:rPr lang="en-US" altLang="zh-CN" sz="4000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4000" dirty="0" smtClean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 fontAlgn="auto">
              <a:buClrTx/>
              <a:buSzTx/>
              <a:buNone/>
            </a:pPr>
            <a:r>
              <a:rPr lang="en-US" altLang="zh-CN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altLang="zh-CN" sz="4000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 fontAlgn="auto">
              <a:buClrTx/>
              <a:buSzTx/>
              <a:buNone/>
            </a:pPr>
            <a:r>
              <a:rPr lang="en-US" altLang="zh-CN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“善哉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鼓</a:t>
            </a:r>
            <a:r>
              <a:rPr lang="zh-CN" altLang="en-US" sz="4000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琴，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汤汤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若</a:t>
            </a:r>
            <a:r>
              <a:rPr lang="zh-CN" altLang="en-US" sz="4000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流水。</a:t>
            </a:r>
            <a:r>
              <a:rPr lang="en-US" altLang="zh-CN" sz="4000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kumimoji="1" lang="en-US" altLang="zh-CN" sz="4000" dirty="0" smtClean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49730" y="2954655"/>
            <a:ext cx="10045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3600" b="1" dirty="0" smtClean="0">
                <a:effectLst/>
              </a:rPr>
              <a:t>     </a:t>
            </a:r>
            <a:r>
              <a:rPr lang="zh-CN" altLang="en-US" sz="3200" b="1" dirty="0" smtClean="0">
                <a:effectLst/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世无足复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</a:t>
            </a:r>
            <a:r>
              <a:rPr lang="zh-CN" altLang="en-US" sz="40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鼓琴者。</a:t>
            </a:r>
            <a:endParaRPr kumimoji="1" lang="zh-CN" altLang="en-US" sz="4000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2166309" y="1692262"/>
            <a:ext cx="8058785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方</a:t>
            </a:r>
            <a:r>
              <a:rPr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鼓</a:t>
            </a:r>
            <a:r>
              <a:rPr lang="zh-CN"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琴</a:t>
            </a:r>
            <a:r>
              <a:rPr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而</a:t>
            </a:r>
            <a:r>
              <a:rPr sz="3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志</a:t>
            </a:r>
            <a:r>
              <a:rPr sz="3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在太山</a:t>
            </a:r>
            <a:endParaRPr lang="zh-CN" sz="36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2955" y="2842895"/>
            <a:ext cx="797369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latinLnBrk="0" hangingPunct="1"/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方：</a:t>
            </a:r>
            <a:r>
              <a:rPr lang="zh-CN" altLang="en-US" sz="320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①形状    ②方向   ③地点，地区</a:t>
            </a:r>
            <a:endParaRPr lang="zh-CN" altLang="en-US" sz="3200" dirty="0">
              <a:solidFill>
                <a:schemeClr val="tx1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1" latinLnBrk="0" hangingPunct="1"/>
            <a:r>
              <a:rPr lang="zh-CN" altLang="en-US" sz="3200" dirty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④ 正在，正当……时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1" latinLnBrk="0" hangingPunct="1"/>
            <a:endParaRPr lang="zh-CN" altLang="en-US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1" latinLnBrk="0" hangingPunct="1"/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志：心智，情志。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74920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3460" y="270510"/>
            <a:ext cx="3048635" cy="1037431"/>
          </a:xfrm>
          <a:prstGeom prst="horizontalScroll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伯牙鼓琴</a:t>
            </a:r>
            <a:endParaRPr lang="zh-CN" altLang="en-US" sz="4800" b="1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5245" y="1524635"/>
            <a:ext cx="100457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3600" b="1" dirty="0" smtClean="0">
                <a:effectLst/>
              </a:rPr>
              <a:t>     </a:t>
            </a:r>
            <a:r>
              <a:rPr lang="zh-CN" altLang="en-US" sz="3200" b="1" dirty="0" smtClean="0">
                <a:effectLst/>
              </a:rPr>
              <a:t> 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伯牙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鼓琴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期听之。方鼓琴而志在太山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期曰：“善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哉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乎鼓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琴，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巍巍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若太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山。</a:t>
            </a:r>
            <a:r>
              <a:rPr lang="en-US" altLang="zh-CN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少选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之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间而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志在流水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期又曰：“善哉乎鼓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琴，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汤汤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若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流水。</a:t>
            </a:r>
            <a:r>
              <a:rPr lang="en-US" altLang="zh-CN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b="1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期死，伯牙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破琴绝弦，</a:t>
            </a:r>
            <a:r>
              <a:rPr lang="zh-CN" altLang="en-US" sz="40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终身不复鼓琴，以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为世无足复为鼓琴者。</a:t>
            </a:r>
            <a:endParaRPr kumimoji="1" lang="zh-CN" altLang="en-US" sz="4000" b="1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>
            <a:hlinkClick r:id="rId5" action="ppaction://hlinksldjump"/>
          </p:cNvPr>
          <p:cNvSpPr txBox="1"/>
          <p:nvPr/>
        </p:nvSpPr>
        <p:spPr>
          <a:xfrm>
            <a:off x="8985885" y="2131060"/>
            <a:ext cx="1818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巍巍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>
            <a:hlinkClick r:id="rId6" action="ppaction://hlinksldjump"/>
          </p:cNvPr>
          <p:cNvSpPr txBox="1"/>
          <p:nvPr/>
        </p:nvSpPr>
        <p:spPr>
          <a:xfrm>
            <a:off x="2355215" y="3961130"/>
            <a:ext cx="2489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破琴绝弦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>
            <a:hlinkClick r:id="rId7" action="ppaction://hlinksldjump"/>
          </p:cNvPr>
          <p:cNvSpPr txBox="1"/>
          <p:nvPr/>
        </p:nvSpPr>
        <p:spPr>
          <a:xfrm>
            <a:off x="3370580" y="2739390"/>
            <a:ext cx="628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少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>
            <a:hlinkClick r:id="rId8" action="ppaction://hlinksldjump"/>
          </p:cNvPr>
          <p:cNvSpPr txBox="1"/>
          <p:nvPr/>
        </p:nvSpPr>
        <p:spPr>
          <a:xfrm>
            <a:off x="4899660" y="3361055"/>
            <a:ext cx="1818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汤汤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>
            <a:hlinkClick r:id="rId9" action="ppaction://hlinksldjump"/>
          </p:cNvPr>
          <p:cNvSpPr txBox="1"/>
          <p:nvPr/>
        </p:nvSpPr>
        <p:spPr>
          <a:xfrm>
            <a:off x="8985885" y="3971925"/>
            <a:ext cx="728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为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>
            <a:hlinkClick r:id="rId10" action="ppaction://hlinksldjump"/>
          </p:cNvPr>
          <p:cNvSpPr txBox="1"/>
          <p:nvPr/>
        </p:nvSpPr>
        <p:spPr>
          <a:xfrm>
            <a:off x="1839595" y="4565015"/>
            <a:ext cx="728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为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>
            <a:hlinkClick r:id="rId11" action="ppaction://hlinksldjump"/>
          </p:cNvPr>
          <p:cNvSpPr txBox="1"/>
          <p:nvPr/>
        </p:nvSpPr>
        <p:spPr>
          <a:xfrm>
            <a:off x="5929630" y="2131060"/>
            <a:ext cx="628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善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60475" y="2629535"/>
            <a:ext cx="100457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3600" b="1" dirty="0" smtClean="0">
                <a:effectLst/>
              </a:rPr>
              <a:t>         </a:t>
            </a:r>
            <a:r>
              <a:rPr lang="zh-CN" altLang="en-US" sz="4800" b="1" dirty="0" smtClean="0">
                <a:effectLst/>
                <a:latin typeface="楷体" panose="02010609060101010101" charset="-122"/>
                <a:ea typeface="楷体" panose="02010609060101010101" charset="-122"/>
              </a:rPr>
              <a:t>同桌互相读课文，读准字音，读通句子，尝试读出节奏感。</a:t>
            </a:r>
            <a:endParaRPr kumimoji="1" lang="zh-CN" altLang="en-US" sz="4800" b="1" dirty="0" smtClean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2" b="22260"/>
          <a:stretch>
            <a:fillRect/>
          </a:stretch>
        </p:blipFill>
        <p:spPr>
          <a:xfrm>
            <a:off x="0" y="5067935"/>
            <a:ext cx="2166620" cy="1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-877570"/>
            <a:ext cx="3064510" cy="3064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3460" y="270510"/>
            <a:ext cx="3048635" cy="1037431"/>
          </a:xfrm>
          <a:prstGeom prst="horizontalScroll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伯牙鼓琴</a:t>
            </a:r>
            <a:endParaRPr lang="zh-CN" altLang="en-US" sz="4800" b="1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5245" y="1524635"/>
            <a:ext cx="100457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3600" b="1" dirty="0" smtClean="0">
                <a:effectLst/>
              </a:rPr>
              <a:t>     </a:t>
            </a:r>
            <a:r>
              <a:rPr lang="zh-CN" altLang="en-US" sz="3200" b="1" dirty="0" smtClean="0">
                <a:effectLst/>
              </a:rPr>
              <a:t> 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伯牙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鼓琴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期听之。方鼓琴而志在太山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期曰：“善哉乎鼓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琴，巍巍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乎若太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山。</a:t>
            </a:r>
            <a:r>
              <a:rPr lang="en-US" altLang="zh-CN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少选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之间而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志在流水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期又曰：“善哉乎鼓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琴，汤汤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乎若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流水。</a:t>
            </a:r>
            <a:r>
              <a:rPr lang="en-US" altLang="zh-CN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锺</a:t>
            </a:r>
            <a:r>
              <a:rPr lang="zh-CN" altLang="en-US" sz="4000" b="1" dirty="0" smtClean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子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期死，伯牙破琴绝弦，终身不复鼓琴，以为世无足复为鼓琴者。</a:t>
            </a:r>
            <a:endParaRPr kumimoji="1" lang="zh-CN" altLang="en-US" sz="4000" b="1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>
            <a:hlinkClick r:id="rId5" action="ppaction://hlinksldjump"/>
          </p:cNvPr>
          <p:cNvSpPr txBox="1"/>
          <p:nvPr/>
        </p:nvSpPr>
        <p:spPr>
          <a:xfrm>
            <a:off x="7689850" y="1501140"/>
            <a:ext cx="1176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方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alphaModFix amt="3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35050" y="1028700"/>
            <a:ext cx="103035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buClrTx/>
              <a:buSzTx/>
              <a:buNone/>
            </a:pPr>
            <a:r>
              <a:rPr lang="en-US" altLang="zh-CN" sz="4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4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锺</a:t>
            </a:r>
            <a:r>
              <a:rPr lang="zh-CN" altLang="en-US" sz="4800" dirty="0" smtClean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子</a:t>
            </a:r>
            <a:r>
              <a:rPr lang="zh-CN" altLang="en-US" sz="4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期死，伯牙破琴绝</a:t>
            </a:r>
            <a:r>
              <a:rPr lang="zh-CN" altLang="en-US" sz="48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弦</a:t>
            </a:r>
            <a:r>
              <a:rPr lang="zh-CN" altLang="en-US" sz="4800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，终身不复鼓琴，以为世无足复为鼓琴者。</a:t>
            </a:r>
            <a:endParaRPr kumimoji="1" lang="zh-CN" altLang="en-US" sz="4800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图片 5" descr="5882b2b7d0a20cf43253488c05073330adaf99b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2560" y="2874645"/>
            <a:ext cx="6096000" cy="360045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3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83"/>
            <a:ext cx="12192000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6450" y="2096135"/>
            <a:ext cx="98463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4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普通人：</a:t>
            </a:r>
            <a:r>
              <a:rPr kumimoji="1" lang="en-US" altLang="zh-CN" sz="4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kumimoji="1" sz="4800" dirty="0">
                <a:solidFill>
                  <a:schemeClr val="tx1"/>
                </a:solidFill>
                <a:ea typeface="楷体" panose="02010609060101010101" charset="-122"/>
                <a:sym typeface="+mn-ea"/>
              </a:rPr>
              <a:t>善哉</a:t>
            </a:r>
            <a:r>
              <a:rPr kumimoji="1" sz="4800" dirty="0">
                <a:ea typeface="楷体" panose="02010609060101010101" charset="-122"/>
                <a:sym typeface="+mn-ea"/>
              </a:rPr>
              <a:t>乎鼓琴。</a:t>
            </a:r>
            <a:endParaRPr kumimoji="1" sz="4800" dirty="0"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5630" y="3710305"/>
            <a:ext cx="114242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锺子期曰：</a:t>
            </a:r>
            <a:r>
              <a:rPr kumimoji="1" lang="en-US" altLang="zh-CN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kumimoji="1" lang="zh-CN" altLang="en-US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善</a:t>
            </a:r>
            <a:r>
              <a:rPr kumimoji="1" sz="4800" dirty="0">
                <a:ea typeface="楷体" panose="02010609060101010101" charset="-122"/>
                <a:sym typeface="+mn-ea"/>
              </a:rPr>
              <a:t>哉乎鼓琴</a:t>
            </a:r>
            <a:r>
              <a:rPr kumimoji="1" lang="zh-CN" sz="4800" dirty="0">
                <a:ea typeface="楷体" panose="02010609060101010101" charset="-122"/>
                <a:sym typeface="+mn-ea"/>
              </a:rPr>
              <a:t>，巍巍乎若太山</a:t>
            </a:r>
            <a:r>
              <a:rPr kumimoji="1" sz="4800" dirty="0">
                <a:ea typeface="楷体" panose="02010609060101010101" charset="-122"/>
                <a:sym typeface="+mn-ea"/>
              </a:rPr>
              <a:t>。</a:t>
            </a:r>
            <a:endParaRPr kumimoji="1" sz="4800" dirty="0">
              <a:ea typeface="楷体" panose="02010609060101010101" charset="-122"/>
              <a:sym typeface="+mn-ea"/>
            </a:endParaRPr>
          </a:p>
          <a:p>
            <a:r>
              <a:rPr kumimoji="1" lang="zh-CN" sz="4800" dirty="0">
                <a:ea typeface="楷体" panose="02010609060101010101" charset="-122"/>
                <a:sym typeface="+mn-ea"/>
              </a:rPr>
              <a:t>锺子期又曰：</a:t>
            </a:r>
            <a:r>
              <a:rPr kumimoji="1" lang="zh-CN" altLang="en-US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善</a:t>
            </a:r>
            <a:r>
              <a:rPr kumimoji="1" sz="4800" dirty="0">
                <a:ea typeface="楷体" panose="02010609060101010101" charset="-122"/>
                <a:sym typeface="+mn-ea"/>
              </a:rPr>
              <a:t>哉乎鼓琴</a:t>
            </a:r>
            <a:r>
              <a:rPr kumimoji="1" lang="zh-CN" sz="4800" dirty="0">
                <a:ea typeface="楷体" panose="02010609060101010101" charset="-122"/>
                <a:sym typeface="+mn-ea"/>
              </a:rPr>
              <a:t>，汤汤乎若流水</a:t>
            </a:r>
            <a:r>
              <a:rPr kumimoji="1" sz="4800" dirty="0">
                <a:ea typeface="楷体" panose="02010609060101010101" charset="-122"/>
                <a:sym typeface="+mn-ea"/>
              </a:rPr>
              <a:t>。</a:t>
            </a:r>
            <a:endParaRPr kumimoji="1" lang="zh-CN" sz="4800" dirty="0"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3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83"/>
            <a:ext cx="12192000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6450" y="2096135"/>
            <a:ext cx="98463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4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普通人：</a:t>
            </a:r>
            <a:r>
              <a:rPr kumimoji="1" lang="en-US" altLang="zh-CN" sz="4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kumimoji="1" sz="4800" dirty="0">
                <a:solidFill>
                  <a:schemeClr val="tx1"/>
                </a:solidFill>
                <a:ea typeface="楷体" panose="02010609060101010101" charset="-122"/>
                <a:sym typeface="+mn-ea"/>
              </a:rPr>
              <a:t>善哉</a:t>
            </a:r>
            <a:r>
              <a:rPr kumimoji="1" sz="4800" dirty="0">
                <a:ea typeface="楷体" panose="02010609060101010101" charset="-122"/>
                <a:sym typeface="+mn-ea"/>
              </a:rPr>
              <a:t>乎鼓琴。</a:t>
            </a:r>
            <a:endParaRPr kumimoji="1" sz="4800" dirty="0"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5630" y="3710305"/>
            <a:ext cx="114242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锺子期曰：</a:t>
            </a:r>
            <a:r>
              <a:rPr kumimoji="1" lang="en-US" altLang="zh-CN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kumimoji="1" lang="zh-CN" altLang="en-US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善</a:t>
            </a:r>
            <a:r>
              <a:rPr kumimoji="1" sz="4800" dirty="0">
                <a:ea typeface="楷体" panose="02010609060101010101" charset="-122"/>
                <a:sym typeface="+mn-ea"/>
              </a:rPr>
              <a:t>哉乎鼓琴</a:t>
            </a:r>
            <a:r>
              <a:rPr kumimoji="1" lang="zh-CN" sz="4800" dirty="0">
                <a:ea typeface="楷体" panose="02010609060101010101" charset="-122"/>
                <a:sym typeface="+mn-ea"/>
              </a:rPr>
              <a:t>，</a:t>
            </a:r>
            <a:r>
              <a:rPr kumimoji="1" lang="zh-CN" sz="4800" dirty="0">
                <a:solidFill>
                  <a:srgbClr val="FF0000"/>
                </a:solidFill>
                <a:ea typeface="楷体" panose="02010609060101010101" charset="-122"/>
                <a:sym typeface="+mn-ea"/>
              </a:rPr>
              <a:t>巍巍乎若太山</a:t>
            </a:r>
            <a:r>
              <a:rPr kumimoji="1" sz="4800" dirty="0">
                <a:ea typeface="楷体" panose="02010609060101010101" charset="-122"/>
                <a:sym typeface="+mn-ea"/>
              </a:rPr>
              <a:t>。</a:t>
            </a:r>
            <a:endParaRPr kumimoji="1" sz="4800" dirty="0">
              <a:ea typeface="楷体" panose="02010609060101010101" charset="-122"/>
              <a:sym typeface="+mn-ea"/>
            </a:endParaRPr>
          </a:p>
          <a:p>
            <a:r>
              <a:rPr kumimoji="1" lang="zh-CN" sz="4800" dirty="0">
                <a:ea typeface="楷体" panose="02010609060101010101" charset="-122"/>
                <a:sym typeface="+mn-ea"/>
              </a:rPr>
              <a:t>锺子期又曰：</a:t>
            </a:r>
            <a:r>
              <a:rPr kumimoji="1" lang="zh-CN" altLang="en-US" sz="4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善</a:t>
            </a:r>
            <a:r>
              <a:rPr kumimoji="1" sz="4800" dirty="0">
                <a:ea typeface="楷体" panose="02010609060101010101" charset="-122"/>
                <a:sym typeface="+mn-ea"/>
              </a:rPr>
              <a:t>哉乎鼓琴</a:t>
            </a:r>
            <a:r>
              <a:rPr kumimoji="1" lang="zh-CN" sz="4800" dirty="0">
                <a:ea typeface="楷体" panose="02010609060101010101" charset="-122"/>
                <a:sym typeface="+mn-ea"/>
              </a:rPr>
              <a:t>，</a:t>
            </a:r>
            <a:r>
              <a:rPr kumimoji="1" lang="zh-CN" sz="4800" dirty="0">
                <a:solidFill>
                  <a:srgbClr val="FF0000"/>
                </a:solidFill>
                <a:ea typeface="楷体" panose="02010609060101010101" charset="-122"/>
                <a:sym typeface="+mn-ea"/>
              </a:rPr>
              <a:t>汤汤乎若流水</a:t>
            </a:r>
            <a:r>
              <a:rPr kumimoji="1" sz="4800" dirty="0">
                <a:ea typeface="楷体" panose="02010609060101010101" charset="-122"/>
                <a:sym typeface="+mn-ea"/>
              </a:rPr>
              <a:t>。</a:t>
            </a:r>
            <a:endParaRPr kumimoji="1" lang="zh-CN" sz="4800" dirty="0"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8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799.99842519685,&quot;width&quot;:19200}"/>
</p:tagLst>
</file>

<file path=ppt/tags/tag2.xml><?xml version="1.0" encoding="utf-8"?>
<p:tagLst xmlns:p="http://schemas.openxmlformats.org/presentationml/2006/main">
  <p:tag name="KSO_WPP_MARK_KEY" val="fa095e4e-db8a-4ed7-a7ec-befc5837adda"/>
  <p:tag name="COMMONDATA" val="eyJoZGlkIjoiMTk5MmE5OThjMWE2YWE2MWI0OGNkNTM2NmYyOWZjMmMifQ=="/>
</p:tagLst>
</file>

<file path=ppt/theme/theme1.xml><?xml version="1.0" encoding="utf-8"?>
<a:theme xmlns:a="http://schemas.openxmlformats.org/drawingml/2006/main" name="百分百素材淘宝店&#13;&#10;+v:baifenbai16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2038</Words>
  <Application>WPS 演示</Application>
  <PresentationFormat>宽屏</PresentationFormat>
  <Paragraphs>252</Paragraphs>
  <Slides>32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Arial</vt:lpstr>
      <vt:lpstr>宋体</vt:lpstr>
      <vt:lpstr>Wingdings</vt:lpstr>
      <vt:lpstr>Arial</vt:lpstr>
      <vt:lpstr>楷体</vt:lpstr>
      <vt:lpstr>微软雅黑</vt:lpstr>
      <vt:lpstr>Arial Unicode MS</vt:lpstr>
      <vt:lpstr>等线 Light</vt:lpstr>
      <vt:lpstr>等线</vt:lpstr>
      <vt:lpstr>Calibri</vt:lpstr>
      <vt:lpstr>Times New Roman</vt:lpstr>
      <vt:lpstr>黑体</vt:lpstr>
      <vt:lpstr>华文楷体</vt:lpstr>
      <vt:lpstr>仿宋</vt:lpstr>
      <vt:lpstr>百分百素材淘宝店
+v:baifenbai169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帆</dc:creator>
  <cp:lastModifiedBy>WPS_1646029167</cp:lastModifiedBy>
  <cp:revision>172</cp:revision>
  <dcterms:created xsi:type="dcterms:W3CDTF">2019-09-26T11:44:00Z</dcterms:created>
  <dcterms:modified xsi:type="dcterms:W3CDTF">2022-11-09T13:45:05Z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ICV">
    <vt:lpwstr>76C946F815BD4D7AB92B3FDE6B18C13E</vt:lpwstr>
  </property>
</Properties>
</file>