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159" r:id="rId3"/>
    <p:sldId id="1296" r:id="rId4"/>
    <p:sldId id="1293" r:id="rId5"/>
    <p:sldId id="259" r:id="rId6"/>
    <p:sldId id="1285" r:id="rId7"/>
    <p:sldId id="1289" r:id="rId8"/>
    <p:sldId id="1298" r:id="rId9"/>
    <p:sldId id="294" r:id="rId10"/>
    <p:sldId id="1344" r:id="rId11"/>
    <p:sldId id="345" r:id="rId12"/>
    <p:sldId id="1374" r:id="rId13"/>
    <p:sldId id="1302" r:id="rId14"/>
    <p:sldId id="1294" r:id="rId15"/>
    <p:sldId id="1287" r:id="rId16"/>
    <p:sldId id="267" r:id="rId17"/>
    <p:sldId id="1375" r:id="rId18"/>
    <p:sldId id="1360" r:id="rId19"/>
    <p:sldId id="1376" r:id="rId20"/>
    <p:sldId id="1303" r:id="rId21"/>
    <p:sldId id="1304" r:id="rId22"/>
    <p:sldId id="1305" r:id="rId23"/>
    <p:sldId id="419" r:id="rId24"/>
    <p:sldId id="1370" r:id="rId25"/>
    <p:sldId id="1371" r:id="rId26"/>
    <p:sldId id="1372" r:id="rId27"/>
    <p:sldId id="1373" r:id="rId28"/>
  </p:sldIdLst>
  <p:sldSz cx="12192000" cy="6858000"/>
  <p:notesSz cx="6858000" cy="9144000"/>
  <p:custDataLst>
    <p:tags r:id="rId35"/>
  </p:custDataLst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用户" initials="W用" lastIdx="0" clrIdx="0"/>
  <p:cmAuthor id="1" name="Author" initials="A" lastIdx="0" clrIdx="1"/>
  <p:cmAuthor id="2" name="大胖 张" initials="大胖" lastIdx="0" clrIdx="2"/>
  <p:cmAuthor id="3" name="kingsoft" initials="k" lastIdx="0" clrIdx="0"/>
  <p:cmAuthor id="4" name="新课标第一网" initials="新" lastIdx="0" clrIdx="0"/>
  <p:cmAuthor id="5" name="pc" initials="p" lastIdx="0" clrIdx="0"/>
  <p:cmAuthor id="6" name="作者" initials="作" lastIdx="0" clrIdx="1"/>
  <p:cmAuthor id="7" name="xkb1.com" initials="x" lastIdx="0" clrIdx="0"/>
  <p:cmAuthor id="8" name="MING" initials="M" lastIdx="0" clrIdx="2"/>
  <p:cmAuthor id="9" name="dongyu" initials="d" lastIdx="0" clrIdx="8"/>
  <p:cmAuthor id="10" name="王子涵" initials="王" lastIdx="1" clrIdx="0"/>
  <p:cmAuthor id="11" name="houyanan21" initials="h" lastIdx="0" clrIdx="9"/>
  <p:cmAuthor id="12" name="jinli" initials="j" lastIdx="0" clrIdx="0"/>
  <p:cmAuthor id="13" name="李丽" initials="李" lastIdx="0" clrIdx="14"/>
  <p:cmAuthor id="14" name="Nicole Li  李倩" initials="N" lastIdx="0" clrIdx="0"/>
  <p:cmAuthor id="15" name="admin" initials="a" lastIdx="0" clrIdx="0"/>
  <p:cmAuthor id="16" name="222" initials="2" lastIdx="0" clrIdx="0"/>
  <p:cmAuthor id="18" name="yqp" initials="y" lastIdx="1" clrIdx="1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2D1"/>
    <a:srgbClr val="E41908"/>
    <a:srgbClr val="FF6C0D"/>
    <a:srgbClr val="FD5C0C"/>
    <a:srgbClr val="1F2DA8"/>
    <a:srgbClr val="401BC0"/>
    <a:srgbClr val="0000FF"/>
    <a:srgbClr val="62763C"/>
    <a:srgbClr val="04AC05"/>
    <a:srgbClr val="F85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BE42276-09CF-435B-B54C-9767F8CEFC0F}" styleName="{c624527a-1e08-42e2-8f48-2ca59fd601db}">
    <a:wholeTbl>
      <a:tcTxStyle>
        <a:fontRef idx="none">
          <a:prstClr val="black"/>
        </a:fontRef>
      </a:tcTxStyle>
      <a:tcStyle>
        <a:tcBdr>
          <a:left>
            <a:ln w="6350" cmpd="sng">
              <a:solidFill>
                <a:srgbClr val="D7897E"/>
              </a:solidFill>
            </a:ln>
          </a:left>
          <a:right>
            <a:ln w="6350" cmpd="sng">
              <a:solidFill>
                <a:srgbClr val="D7897E"/>
              </a:solidFill>
            </a:ln>
          </a:right>
          <a:top>
            <a:ln w="6350" cmpd="sng">
              <a:solidFill>
                <a:srgbClr val="D7897E"/>
              </a:solidFill>
            </a:ln>
          </a:top>
          <a:bottom>
            <a:ln w="6350" cmpd="sng">
              <a:solidFill>
                <a:srgbClr val="D7897E"/>
              </a:solidFill>
            </a:ln>
          </a:bottom>
          <a:insideH>
            <a:ln w="6350" cmpd="sng">
              <a:solidFill>
                <a:srgbClr val="D7897E"/>
              </a:solidFill>
            </a:ln>
          </a:insideH>
          <a:insideV>
            <a:ln w="6350" cmpd="sng">
              <a:solidFill>
                <a:srgbClr val="D7897E"/>
              </a:solidFill>
            </a:ln>
          </a:insideV>
        </a:tcBdr>
        <a:fill>
          <a:solidFill>
            <a:srgbClr val="FFFFFF"/>
          </a:solidFill>
        </a:fill>
      </a:tcStyle>
    </a:wholeTbl>
    <a:firstRow>
      <a:tcTxStyle>
        <a:fontRef idx="none">
          <a:prstClr val="black"/>
        </a:fontRef>
      </a:tcTxStyle>
      <a:tcStyle>
        <a:tcBdr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D7897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80" d="100"/>
          <a:sy n="80" d="100"/>
        </p:scale>
        <p:origin x="58" y="499"/>
      </p:cViewPr>
      <p:guideLst>
        <p:guide orient="horz" pos="2137"/>
        <p:guide pos="37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9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234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CFD96-CC1B-42F3-A095-D2A9A0607167}" type="datetime1">
              <a:rPr lang="zh-CN" altLang="en-US" noProof="1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67B8C-8E11-4BE8-92AB-4542C96FA0CB}" type="slidenum">
              <a:rPr lang="en-US" altLang="zh-CN" noProof="1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 noProof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3817120-FE20-47E6-92D2-B4094FC1BB7A}" type="datetime1">
              <a:rPr lang="zh-CN" altLang="en-US" noProof="1" smtClean="0"/>
            </a:fld>
            <a:endParaRPr lang="zh-CN" altLang="en-US" noProof="1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 rtl="0"/>
            <a:r>
              <a:rPr lang="zh-CN" altLang="en-US" noProof="1"/>
              <a:t>第二级</a:t>
            </a:r>
            <a:endParaRPr lang="zh-CN" altLang="en-US" noProof="1"/>
          </a:p>
          <a:p>
            <a:pPr lvl="2" rtl="0"/>
            <a:r>
              <a:rPr lang="zh-CN" altLang="en-US" noProof="1"/>
              <a:t>第三级</a:t>
            </a:r>
            <a:endParaRPr lang="zh-CN" altLang="en-US" noProof="1"/>
          </a:p>
          <a:p>
            <a:pPr lvl="3" rtl="0"/>
            <a:r>
              <a:rPr lang="zh-CN" altLang="en-US" noProof="1"/>
              <a:t>第四级</a:t>
            </a:r>
            <a:endParaRPr lang="zh-CN" altLang="en-US" noProof="1"/>
          </a:p>
          <a:p>
            <a:pPr lvl="4" rtl="0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F61EA0F-A667-4B49-8422-0062BC55E249}" type="slidenum">
              <a:rPr lang="en-US" altLang="zh-CN" noProof="1" smtClean="0"/>
            </a:fld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5" Type="http://schemas.openxmlformats.org/officeDocument/2006/relationships/tags" Target="../tags/tag17.xml"/><Relationship Id="rId24" Type="http://schemas.openxmlformats.org/officeDocument/2006/relationships/tags" Target="../tags/tag16.xml"/><Relationship Id="rId23" Type="http://schemas.openxmlformats.org/officeDocument/2006/relationships/tags" Target="../tags/tag15.xml"/><Relationship Id="rId22" Type="http://schemas.openxmlformats.org/officeDocument/2006/relationships/tags" Target="../tags/tag14.xml"/><Relationship Id="rId21" Type="http://schemas.openxmlformats.org/officeDocument/2006/relationships/tags" Target="../tags/tag13.xml"/><Relationship Id="rId20" Type="http://schemas.openxmlformats.org/officeDocument/2006/relationships/image" Target="../media/image7.png"/><Relationship Id="rId2" Type="http://schemas.openxmlformats.org/officeDocument/2006/relationships/tags" Target="../tags/tag1.xml"/><Relationship Id="rId19" Type="http://schemas.openxmlformats.org/officeDocument/2006/relationships/tags" Target="../tags/tag12.xml"/><Relationship Id="rId18" Type="http://schemas.openxmlformats.org/officeDocument/2006/relationships/image" Target="../media/image6.png"/><Relationship Id="rId17" Type="http://schemas.openxmlformats.org/officeDocument/2006/relationships/tags" Target="../tags/tag11.xml"/><Relationship Id="rId16" Type="http://schemas.openxmlformats.org/officeDocument/2006/relationships/image" Target="../media/image5.png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image" Target="../media/image4.png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image" Target="../media/image8.png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image" Target="../media/image2.png"/><Relationship Id="rId5" Type="http://schemas.openxmlformats.org/officeDocument/2006/relationships/tags" Target="../tags/tag86.xml"/><Relationship Id="rId4" Type="http://schemas.openxmlformats.org/officeDocument/2006/relationships/image" Target="../media/image1.png"/><Relationship Id="rId3" Type="http://schemas.openxmlformats.org/officeDocument/2006/relationships/tags" Target="../tags/tag85.xml"/><Relationship Id="rId25" Type="http://schemas.openxmlformats.org/officeDocument/2006/relationships/tags" Target="../tags/tag100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image" Target="../media/image7.png"/><Relationship Id="rId2" Type="http://schemas.openxmlformats.org/officeDocument/2006/relationships/tags" Target="../tags/tag84.xml"/><Relationship Id="rId19" Type="http://schemas.openxmlformats.org/officeDocument/2006/relationships/tags" Target="../tags/tag95.xml"/><Relationship Id="rId18" Type="http://schemas.openxmlformats.org/officeDocument/2006/relationships/image" Target="../media/image6.png"/><Relationship Id="rId17" Type="http://schemas.openxmlformats.org/officeDocument/2006/relationships/tags" Target="../tags/tag94.xml"/><Relationship Id="rId16" Type="http://schemas.openxmlformats.org/officeDocument/2006/relationships/image" Target="../media/image5.png"/><Relationship Id="rId15" Type="http://schemas.openxmlformats.org/officeDocument/2006/relationships/tags" Target="../tags/tag93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image" Target="../media/image4.png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image" Target="../media/image8.png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image" Target="../media/image8.png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image" Target="../media/image8.png"/><Relationship Id="rId2" Type="http://schemas.openxmlformats.org/officeDocument/2006/relationships/tags" Target="../tags/tag113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image" Target="../media/image8.png"/><Relationship Id="rId2" Type="http://schemas.openxmlformats.org/officeDocument/2006/relationships/tags" Target="../tags/tag121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image" Target="../media/image8.png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image" Target="../media/image8.png"/><Relationship Id="rId2" Type="http://schemas.openxmlformats.org/officeDocument/2006/relationships/tags" Target="../tags/tag13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image" Target="../media/image13.png"/><Relationship Id="rId5" Type="http://schemas.openxmlformats.org/officeDocument/2006/relationships/tags" Target="../tags/tag149.xml"/><Relationship Id="rId4" Type="http://schemas.openxmlformats.org/officeDocument/2006/relationships/image" Target="../media/image12.png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1" Type="http://schemas.openxmlformats.org/officeDocument/2006/relationships/tags" Target="../tags/tag154.xml"/><Relationship Id="rId10" Type="http://schemas.openxmlformats.org/officeDocument/2006/relationships/tags" Target="../tags/tag153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8.png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image" Target="../media/image9.pn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6" Type="http://schemas.openxmlformats.org/officeDocument/2006/relationships/tags" Target="../tags/tag36.xml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image" Target="../media/image8.png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image" Target="../media/image8.png"/><Relationship Id="rId2" Type="http://schemas.openxmlformats.org/officeDocument/2006/relationships/tags" Target="../tags/tag44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image" Target="../media/image11.png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image" Target="../media/image8.png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image" Target="../media/image8.png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3941" y="227965"/>
            <a:ext cx="5349875" cy="6708775"/>
            <a:chOff x="7" y="587"/>
            <a:chExt cx="8425" cy="10565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>
              <a:lum bright="6000"/>
            </a:blip>
            <a:srcRect/>
            <a:stretch>
              <a:fillRect/>
            </a:stretch>
          </p:blipFill>
          <p:spPr>
            <a:xfrm>
              <a:off x="7" y="587"/>
              <a:ext cx="7535" cy="1020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lum bright="6000"/>
            </a:blip>
            <a:srcRect/>
            <a:stretch>
              <a:fillRect/>
            </a:stretch>
          </p:blipFill>
          <p:spPr>
            <a:xfrm>
              <a:off x="6905" y="10332"/>
              <a:ext cx="1527" cy="820"/>
            </a:xfrm>
            <a:prstGeom prst="rect">
              <a:avLst/>
            </a:prstGeom>
          </p:spPr>
        </p:pic>
      </p:grpSp>
      <p:sp>
        <p:nvSpPr>
          <p:cNvPr id="10" name="流程图: 延期 9"/>
          <p:cNvSpPr/>
          <p:nvPr>
            <p:custDataLst>
              <p:tags r:id="rId7"/>
            </p:custDataLst>
          </p:nvPr>
        </p:nvSpPr>
        <p:spPr>
          <a:xfrm flipH="1">
            <a:off x="2901950" y="7620"/>
            <a:ext cx="6842760" cy="6842760"/>
          </a:xfrm>
          <a:prstGeom prst="flowChartDelay">
            <a:avLst/>
          </a:prstGeom>
          <a:solidFill>
            <a:schemeClr val="bg2">
              <a:alpha val="99000"/>
            </a:schemeClr>
          </a:solidFill>
          <a:ln>
            <a:noFill/>
          </a:ln>
          <a:effectLst>
            <a:outerShdw blurRad="50800" dist="38100" dir="10800000" algn="r" rotWithShape="0">
              <a:srgbClr val="52654F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1"/>
                </a:solidFill>
              </a:ln>
            </a:endParaRPr>
          </a:p>
        </p:txBody>
      </p:sp>
      <p:pic>
        <p:nvPicPr>
          <p:cNvPr id="11" name="图片 10" descr="60076ba32008fed45d0337233ef2a29a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3559810" y="4086225"/>
            <a:ext cx="8590915" cy="2835275"/>
          </a:xfrm>
          <a:prstGeom prst="rect">
            <a:avLst/>
          </a:prstGeom>
        </p:spPr>
      </p:pic>
      <p:grpSp>
        <p:nvGrpSpPr>
          <p:cNvPr id="12" name="组合 11"/>
          <p:cNvGrpSpPr/>
          <p:nvPr>
            <p:custDataLst>
              <p:tags r:id="rId10"/>
            </p:custDataLst>
          </p:nvPr>
        </p:nvGrpSpPr>
        <p:grpSpPr>
          <a:xfrm flipH="1">
            <a:off x="5172187" y="368300"/>
            <a:ext cx="7078233" cy="2336053"/>
            <a:chOff x="4985" y="560"/>
            <a:chExt cx="13529" cy="4465"/>
          </a:xfrm>
        </p:grpSpPr>
        <p:pic>
          <p:nvPicPr>
            <p:cNvPr id="13" name="图片 12" descr="60076ba32008fed45d0337233ef2a29a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>
            <a:xfrm>
              <a:off x="4985" y="560"/>
              <a:ext cx="13529" cy="4465"/>
            </a:xfrm>
            <a:prstGeom prst="rect">
              <a:avLst/>
            </a:prstGeom>
          </p:spPr>
        </p:pic>
        <p:sp>
          <p:nvSpPr>
            <p:cNvPr id="14" name="椭圆 13"/>
            <p:cNvSpPr/>
            <p:nvPr>
              <p:custDataLst>
                <p:tags r:id="rId13"/>
              </p:custDataLst>
            </p:nvPr>
          </p:nvSpPr>
          <p:spPr>
            <a:xfrm>
              <a:off x="13565" y="3480"/>
              <a:ext cx="2761" cy="102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椭圆 14"/>
            <p:cNvSpPr/>
            <p:nvPr>
              <p:custDataLst>
                <p:tags r:id="rId14"/>
              </p:custDataLst>
            </p:nvPr>
          </p:nvSpPr>
          <p:spPr>
            <a:xfrm>
              <a:off x="7586" y="3025"/>
              <a:ext cx="1877" cy="18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9" name="图片 18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 cstate="print">
            <a:lum bright="18000"/>
          </a:blip>
          <a:srcRect/>
          <a:stretch>
            <a:fillRect/>
          </a:stretch>
        </p:blipFill>
        <p:spPr>
          <a:xfrm>
            <a:off x="4404678" y="2966085"/>
            <a:ext cx="1482725" cy="381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18" cstate="print">
            <a:lum bright="48000"/>
          </a:blip>
          <a:srcRect/>
          <a:stretch>
            <a:fillRect/>
          </a:stretch>
        </p:blipFill>
        <p:spPr>
          <a:xfrm flipH="1">
            <a:off x="8231188" y="4241794"/>
            <a:ext cx="2673985" cy="686435"/>
          </a:xfrm>
          <a:prstGeom prst="rect">
            <a:avLst/>
          </a:prstGeom>
        </p:spPr>
      </p:pic>
      <p:pic>
        <p:nvPicPr>
          <p:cNvPr id="21" name="图片 20" descr="90b9e84ed701da1599f8f5c551cd62cb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cstate="print">
            <a:lum bright="72000"/>
          </a:blip>
          <a:srcRect/>
          <a:stretch>
            <a:fillRect/>
          </a:stretch>
        </p:blipFill>
        <p:spPr>
          <a:xfrm>
            <a:off x="6051233" y="3215640"/>
            <a:ext cx="3075940" cy="76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1"/>
            </p:custDataLst>
          </p:nvPr>
        </p:nvSpPr>
        <p:spPr>
          <a:xfrm>
            <a:off x="5109197" y="2076653"/>
            <a:ext cx="5492140" cy="1834074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6000" b="0" spc="600" baseline="0"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2"/>
            </p:custDataLst>
          </p:nvPr>
        </p:nvSpPr>
        <p:spPr>
          <a:xfrm>
            <a:off x="5109197" y="3949694"/>
            <a:ext cx="5492140" cy="564855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286385" y="273050"/>
            <a:ext cx="11905614" cy="6584951"/>
            <a:chOff x="286385" y="273050"/>
            <a:chExt cx="11905614" cy="6584951"/>
          </a:xfrm>
        </p:grpSpPr>
        <p:sp>
          <p:nvSpPr>
            <p:cNvPr id="9" name="矩形 8"/>
            <p:cNvSpPr/>
            <p:nvPr userDrawn="1">
              <p:custDataLst>
                <p:tags r:id="rId3"/>
              </p:custDataLst>
            </p:nvPr>
          </p:nvSpPr>
          <p:spPr>
            <a:xfrm>
              <a:off x="286385" y="273050"/>
              <a:ext cx="116160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dirty="0"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 cstate="print"/>
            <a:srcRect/>
            <a:stretch>
              <a:fillRect/>
            </a:stretch>
          </p:blipFill>
          <p:spPr>
            <a:xfrm flipH="1">
              <a:off x="10544174" y="5905493"/>
              <a:ext cx="1647825" cy="952508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2852" y="268661"/>
            <a:ext cx="5349875" cy="6708775"/>
            <a:chOff x="7" y="587"/>
            <a:chExt cx="8425" cy="10565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>
              <a:lum bright="6000"/>
            </a:blip>
            <a:srcRect/>
            <a:stretch>
              <a:fillRect/>
            </a:stretch>
          </p:blipFill>
          <p:spPr>
            <a:xfrm>
              <a:off x="7" y="587"/>
              <a:ext cx="7535" cy="1020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lum bright="6000"/>
            </a:blip>
            <a:srcRect/>
            <a:stretch>
              <a:fillRect/>
            </a:stretch>
          </p:blipFill>
          <p:spPr>
            <a:xfrm>
              <a:off x="6905" y="10332"/>
              <a:ext cx="1527" cy="820"/>
            </a:xfrm>
            <a:prstGeom prst="rect">
              <a:avLst/>
            </a:prstGeom>
          </p:spPr>
        </p:pic>
      </p:grpSp>
      <p:sp>
        <p:nvSpPr>
          <p:cNvPr id="9" name="流程图: 延期 8"/>
          <p:cNvSpPr/>
          <p:nvPr>
            <p:custDataLst>
              <p:tags r:id="rId7"/>
            </p:custDataLst>
          </p:nvPr>
        </p:nvSpPr>
        <p:spPr>
          <a:xfrm flipH="1">
            <a:off x="2901950" y="7620"/>
            <a:ext cx="6842760" cy="6842760"/>
          </a:xfrm>
          <a:prstGeom prst="flowChartDelay">
            <a:avLst/>
          </a:prstGeom>
          <a:solidFill>
            <a:schemeClr val="bg2">
              <a:alpha val="99000"/>
            </a:schemeClr>
          </a:solidFill>
          <a:ln>
            <a:noFill/>
          </a:ln>
          <a:effectLst>
            <a:outerShdw blurRad="50800" dist="38100" dir="10800000" algn="r" rotWithShape="0">
              <a:srgbClr val="52654F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1200" cap="all" baseline="0">
              <a:ln>
                <a:solidFill>
                  <a:schemeClr val="accent1"/>
                </a:solidFill>
              </a:ln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图片 9" descr="60076ba32008fed45d0337233ef2a29a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3559810" y="4086225"/>
            <a:ext cx="8590915" cy="2835275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0"/>
            </p:custDataLst>
          </p:nvPr>
        </p:nvGrpSpPr>
        <p:grpSpPr>
          <a:xfrm flipH="1">
            <a:off x="5172710" y="368300"/>
            <a:ext cx="7077710" cy="2335530"/>
            <a:chOff x="4985" y="560"/>
            <a:chExt cx="13528" cy="4464"/>
          </a:xfrm>
        </p:grpSpPr>
        <p:pic>
          <p:nvPicPr>
            <p:cNvPr id="12" name="图片 11" descr="60076ba32008fed45d0337233ef2a29a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>
            <a:xfrm>
              <a:off x="4985" y="560"/>
              <a:ext cx="13529" cy="4465"/>
            </a:xfrm>
            <a:prstGeom prst="rect">
              <a:avLst/>
            </a:prstGeom>
          </p:spPr>
        </p:pic>
        <p:sp>
          <p:nvSpPr>
            <p:cNvPr id="13" name="椭圆 12"/>
            <p:cNvSpPr/>
            <p:nvPr>
              <p:custDataLst>
                <p:tags r:id="rId13"/>
              </p:custDataLst>
            </p:nvPr>
          </p:nvSpPr>
          <p:spPr>
            <a:xfrm>
              <a:off x="13565" y="3480"/>
              <a:ext cx="2761" cy="102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kern="1200" cap="all" baseline="0">
                <a:latin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4"/>
              </p:custDataLst>
            </p:nvPr>
          </p:nvSpPr>
          <p:spPr>
            <a:xfrm>
              <a:off x="7586" y="3025"/>
              <a:ext cx="1877" cy="18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kern="1200" cap="all" baseline="0">
                <a:latin typeface="Arial" panose="020B0604020202020204" pitchFamily="34" charset="0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 cstate="print">
            <a:lum bright="18000"/>
          </a:blip>
          <a:srcRect/>
          <a:stretch>
            <a:fillRect/>
          </a:stretch>
        </p:blipFill>
        <p:spPr>
          <a:xfrm>
            <a:off x="4404678" y="2966085"/>
            <a:ext cx="1482725" cy="381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18" cstate="print">
            <a:lum bright="48000"/>
          </a:blip>
          <a:srcRect/>
          <a:stretch>
            <a:fillRect/>
          </a:stretch>
        </p:blipFill>
        <p:spPr>
          <a:xfrm flipH="1">
            <a:off x="7761288" y="3905250"/>
            <a:ext cx="2673985" cy="686435"/>
          </a:xfrm>
          <a:prstGeom prst="rect">
            <a:avLst/>
          </a:prstGeom>
        </p:spPr>
      </p:pic>
      <p:pic>
        <p:nvPicPr>
          <p:cNvPr id="17" name="图片 16" descr="90b9e84ed701da1599f8f5c551cd62cb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cstate="print">
            <a:lum bright="72000"/>
          </a:blip>
          <a:srcRect/>
          <a:stretch>
            <a:fillRect/>
          </a:stretch>
        </p:blipFill>
        <p:spPr>
          <a:xfrm>
            <a:off x="6051233" y="3215640"/>
            <a:ext cx="3075940" cy="76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1"/>
            </p:custDataLst>
          </p:nvPr>
        </p:nvSpPr>
        <p:spPr>
          <a:xfrm>
            <a:off x="5533390" y="2251710"/>
            <a:ext cx="5085715" cy="1629410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all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/>
        <p:txBody>
          <a:bodyPr/>
          <a:lstStyle>
            <a:lvl1pPr>
              <a:defRPr kern="1200" cap="all"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/>
        <p:txBody>
          <a:bodyPr/>
          <a:lstStyle>
            <a:lvl1pPr>
              <a:defRPr kern="1200" cap="all"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/>
        <p:txBody>
          <a:bodyPr/>
          <a:lstStyle>
            <a:lvl1pPr>
              <a:defRPr kern="1200" cap="all"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3" hasCustomPrompt="1"/>
            <p:custDataLst>
              <p:tags r:id="rId25"/>
            </p:custDataLst>
          </p:nvPr>
        </p:nvSpPr>
        <p:spPr>
          <a:xfrm>
            <a:off x="5533268" y="3916681"/>
            <a:ext cx="5085464" cy="52623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80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/>
          <a:srcRect/>
          <a:stretch>
            <a:fillRect/>
          </a:stretch>
        </p:blipFill>
        <p:spPr>
          <a:xfrm flipH="1">
            <a:off x="10544174" y="5905493"/>
            <a:ext cx="1647825" cy="95250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86385" y="273050"/>
            <a:ext cx="116160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/>
          <a:srcRect/>
          <a:stretch>
            <a:fillRect/>
          </a:stretch>
        </p:blipFill>
        <p:spPr>
          <a:xfrm flipH="1">
            <a:off x="10544175" y="5905500"/>
            <a:ext cx="1647825" cy="952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/>
          <a:srcRect/>
          <a:stretch>
            <a:fillRect/>
          </a:stretch>
        </p:blipFill>
        <p:spPr>
          <a:xfrm flipH="1">
            <a:off x="10544174" y="5905493"/>
            <a:ext cx="1647825" cy="952508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-4128"/>
            <a:ext cx="508698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/>
          <a:srcRect/>
          <a:stretch>
            <a:fillRect/>
          </a:stretch>
        </p:blipFill>
        <p:spPr>
          <a:xfrm flipH="1">
            <a:off x="10544174" y="5905493"/>
            <a:ext cx="1647825" cy="952508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3810" y="5020946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/>
          <a:srcRect/>
          <a:stretch>
            <a:fillRect/>
          </a:stretch>
        </p:blipFill>
        <p:spPr>
          <a:xfrm flipH="1">
            <a:off x="10544174" y="5905493"/>
            <a:ext cx="1647825" cy="9525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8003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/>
          <a:srcRect/>
          <a:stretch>
            <a:fillRect/>
          </a:stretch>
        </p:blipFill>
        <p:spPr>
          <a:xfrm flipH="1">
            <a:off x="10544174" y="5905493"/>
            <a:ext cx="1647825" cy="952508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36830" y="2948305"/>
            <a:ext cx="1613535" cy="15551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/>
          <a:srcRect/>
          <a:stretch>
            <a:fillRect/>
          </a:stretch>
        </p:blipFill>
        <p:spPr>
          <a:xfrm flipH="1">
            <a:off x="10615295" y="2948305"/>
            <a:ext cx="1578610" cy="15551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F47D2E-FDD1-48A3-9FD7-B981EDD0197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/>
          <a:srcRect/>
          <a:stretch>
            <a:fillRect/>
          </a:stretch>
        </p:blipFill>
        <p:spPr>
          <a:xfrm flipH="1">
            <a:off x="10544174" y="5905493"/>
            <a:ext cx="1647825" cy="9525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 flipH="1">
            <a:off x="3695065" y="-256540"/>
            <a:ext cx="8722995" cy="2823210"/>
            <a:chOff x="4985" y="560"/>
            <a:chExt cx="13528" cy="4464"/>
          </a:xfrm>
        </p:grpSpPr>
        <p:pic>
          <p:nvPicPr>
            <p:cNvPr id="8" name="图片 7" descr="60076ba32008fed45d0337233ef2a29a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>
              <a:lum bright="-6000"/>
            </a:blip>
            <a:srcRect/>
            <a:stretch>
              <a:fillRect/>
            </a:stretch>
          </p:blipFill>
          <p:spPr>
            <a:xfrm>
              <a:off x="4985" y="560"/>
              <a:ext cx="13529" cy="4465"/>
            </a:xfrm>
            <a:prstGeom prst="rect">
              <a:avLst/>
            </a:prstGeom>
          </p:spPr>
        </p:pic>
        <p:sp>
          <p:nvSpPr>
            <p:cNvPr id="9" name="椭圆 8"/>
            <p:cNvSpPr/>
            <p:nvPr>
              <p:custDataLst>
                <p:tags r:id="rId5"/>
              </p:custDataLst>
            </p:nvPr>
          </p:nvSpPr>
          <p:spPr>
            <a:xfrm>
              <a:off x="13565" y="3480"/>
              <a:ext cx="2761" cy="1026"/>
            </a:xfrm>
            <a:prstGeom prst="ellipse">
              <a:avLst/>
            </a:prstGeom>
            <a:solidFill>
              <a:srgbClr val="F6F5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6"/>
              </p:custDataLst>
            </p:nvPr>
          </p:nvSpPr>
          <p:spPr>
            <a:xfrm>
              <a:off x="7586" y="3025"/>
              <a:ext cx="1877" cy="1891"/>
            </a:xfrm>
            <a:prstGeom prst="ellipse">
              <a:avLst/>
            </a:prstGeom>
            <a:solidFill>
              <a:srgbClr val="F4F3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7"/>
            </p:custDataLst>
          </p:nvPr>
        </p:nvGrpSpPr>
        <p:grpSpPr>
          <a:xfrm flipH="1">
            <a:off x="-5848" y="1301236"/>
            <a:ext cx="12206913" cy="5300859"/>
            <a:chOff x="4857" y="-184"/>
            <a:chExt cx="12473" cy="4834"/>
          </a:xfrm>
        </p:grpSpPr>
        <p:pic>
          <p:nvPicPr>
            <p:cNvPr id="12" name="图片 11" descr="60076ba32008fed45d0337233ef2a29a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print">
              <a:lum bright="-12000"/>
            </a:blip>
            <a:srcRect/>
            <a:stretch>
              <a:fillRect/>
            </a:stretch>
          </p:blipFill>
          <p:spPr>
            <a:xfrm>
              <a:off x="4857" y="-184"/>
              <a:ext cx="12473" cy="4305"/>
            </a:xfrm>
            <a:prstGeom prst="rect">
              <a:avLst/>
            </a:prstGeom>
          </p:spPr>
        </p:pic>
        <p:sp>
          <p:nvSpPr>
            <p:cNvPr id="13" name="椭圆 12"/>
            <p:cNvSpPr/>
            <p:nvPr>
              <p:custDataLst>
                <p:tags r:id="rId10"/>
              </p:custDataLst>
            </p:nvPr>
          </p:nvSpPr>
          <p:spPr>
            <a:xfrm>
              <a:off x="13565" y="3480"/>
              <a:ext cx="2761" cy="1026"/>
            </a:xfrm>
            <a:prstGeom prst="ellipse">
              <a:avLst/>
            </a:prstGeom>
            <a:solidFill>
              <a:srgbClr val="F6F5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1"/>
              </p:custDataLst>
            </p:nvPr>
          </p:nvSpPr>
          <p:spPr>
            <a:xfrm>
              <a:off x="7586" y="2759"/>
              <a:ext cx="1877" cy="1891"/>
            </a:xfrm>
            <a:prstGeom prst="ellipse">
              <a:avLst/>
            </a:prstGeom>
            <a:solidFill>
              <a:srgbClr val="F4F3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3074035" y="3040380"/>
            <a:ext cx="6044565" cy="914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8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3073811" y="3987277"/>
            <a:ext cx="6044379" cy="1428535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/>
          <a:srcRect/>
          <a:stretch>
            <a:fillRect/>
          </a:stretch>
        </p:blipFill>
        <p:spPr>
          <a:xfrm flipH="1">
            <a:off x="10544174" y="5905493"/>
            <a:ext cx="1647825" cy="9525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/>
          <a:srcRect/>
          <a:stretch>
            <a:fillRect/>
          </a:stretch>
        </p:blipFill>
        <p:spPr>
          <a:xfrm flipH="1">
            <a:off x="10544174" y="5905493"/>
            <a:ext cx="1647825" cy="9525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lum bright="6000"/>
          </a:blip>
          <a:srcRect/>
          <a:stretch>
            <a:fillRect/>
          </a:stretch>
        </p:blipFill>
        <p:spPr>
          <a:xfrm>
            <a:off x="6776085" y="-243205"/>
            <a:ext cx="5459095" cy="7098030"/>
          </a:xfrm>
          <a:prstGeom prst="rect">
            <a:avLst/>
          </a:prstGeom>
        </p:spPr>
      </p:pic>
      <p:sp>
        <p:nvSpPr>
          <p:cNvPr id="7" name="流程图: 延期 6"/>
          <p:cNvSpPr/>
          <p:nvPr>
            <p:custDataLst>
              <p:tags r:id="rId4"/>
            </p:custDataLst>
          </p:nvPr>
        </p:nvSpPr>
        <p:spPr>
          <a:xfrm>
            <a:off x="2961640" y="12065"/>
            <a:ext cx="6842760" cy="6842760"/>
          </a:xfrm>
          <a:prstGeom prst="flowChartDelay">
            <a:avLst/>
          </a:prstGeom>
          <a:solidFill>
            <a:schemeClr val="bg2">
              <a:alpha val="99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/>
          <a:srcRect/>
          <a:stretch>
            <a:fillRect/>
          </a:stretch>
        </p:blipFill>
        <p:spPr>
          <a:xfrm flipH="1">
            <a:off x="10544174" y="5905493"/>
            <a:ext cx="1647825" cy="9525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286385" y="273050"/>
            <a:ext cx="11905614" cy="6584951"/>
            <a:chOff x="286385" y="273050"/>
            <a:chExt cx="11905614" cy="6584951"/>
          </a:xfrm>
        </p:grpSpPr>
        <p:sp>
          <p:nvSpPr>
            <p:cNvPr id="9" name="矩形 8"/>
            <p:cNvSpPr/>
            <p:nvPr userDrawn="1">
              <p:custDataLst>
                <p:tags r:id="rId3"/>
              </p:custDataLst>
            </p:nvPr>
          </p:nvSpPr>
          <p:spPr>
            <a:xfrm>
              <a:off x="286385" y="273050"/>
              <a:ext cx="116160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dirty="0"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 cstate="print"/>
            <a:srcRect/>
            <a:stretch>
              <a:fillRect/>
            </a:stretch>
          </p:blipFill>
          <p:spPr>
            <a:xfrm flipH="1">
              <a:off x="10544174" y="5905493"/>
              <a:ext cx="1647825" cy="952508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60.xml"/><Relationship Id="rId24" Type="http://schemas.openxmlformats.org/officeDocument/2006/relationships/tags" Target="../tags/tag159.xml"/><Relationship Id="rId23" Type="http://schemas.openxmlformats.org/officeDocument/2006/relationships/tags" Target="../tags/tag158.xml"/><Relationship Id="rId22" Type="http://schemas.openxmlformats.org/officeDocument/2006/relationships/tags" Target="../tags/tag157.xml"/><Relationship Id="rId21" Type="http://schemas.openxmlformats.org/officeDocument/2006/relationships/tags" Target="../tags/tag156.xml"/><Relationship Id="rId20" Type="http://schemas.openxmlformats.org/officeDocument/2006/relationships/tags" Target="../tags/tag15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>
    <p:wip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4.xml"/><Relationship Id="rId1" Type="http://schemas.openxmlformats.org/officeDocument/2006/relationships/tags" Target="../tags/tag17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75.xml"/><Relationship Id="rId5" Type="http://schemas.openxmlformats.org/officeDocument/2006/relationships/image" Target="../media/image15.png"/><Relationship Id="rId4" Type="http://schemas.openxmlformats.org/officeDocument/2006/relationships/slide" Target="slide25.xml"/><Relationship Id="rId3" Type="http://schemas.openxmlformats.org/officeDocument/2006/relationships/slide" Target="slide26.xml"/><Relationship Id="rId2" Type="http://schemas.openxmlformats.org/officeDocument/2006/relationships/slide" Target="slide24.xml"/><Relationship Id="rId1" Type="http://schemas.openxmlformats.org/officeDocument/2006/relationships/slide" Target="slide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9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81.xml"/><Relationship Id="rId2" Type="http://schemas.openxmlformats.org/officeDocument/2006/relationships/image" Target="../media/image15.png"/><Relationship Id="rId1" Type="http://schemas.openxmlformats.org/officeDocument/2006/relationships/tags" Target="../tags/tag18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95.xml"/><Relationship Id="rId13" Type="http://schemas.openxmlformats.org/officeDocument/2006/relationships/tags" Target="../tags/tag194.xml"/><Relationship Id="rId12" Type="http://schemas.openxmlformats.org/officeDocument/2006/relationships/tags" Target="../tags/tag193.xml"/><Relationship Id="rId11" Type="http://schemas.openxmlformats.org/officeDocument/2006/relationships/tags" Target="../tags/tag192.xml"/><Relationship Id="rId10" Type="http://schemas.openxmlformats.org/officeDocument/2006/relationships/tags" Target="../tags/tag191.xml"/><Relationship Id="rId1" Type="http://schemas.openxmlformats.org/officeDocument/2006/relationships/tags" Target="../tags/tag18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image" Target="../media/image23.png"/><Relationship Id="rId6" Type="http://schemas.openxmlformats.org/officeDocument/2006/relationships/tags" Target="../tags/tag200.xml"/><Relationship Id="rId5" Type="http://schemas.openxmlformats.org/officeDocument/2006/relationships/image" Target="../media/image22.jpeg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206.xml"/><Relationship Id="rId13" Type="http://schemas.openxmlformats.org/officeDocument/2006/relationships/tags" Target="../tags/tag205.xml"/><Relationship Id="rId12" Type="http://schemas.openxmlformats.org/officeDocument/2006/relationships/tags" Target="../tags/tag204.xml"/><Relationship Id="rId11" Type="http://schemas.openxmlformats.org/officeDocument/2006/relationships/tags" Target="../tags/tag203.xml"/><Relationship Id="rId10" Type="http://schemas.openxmlformats.org/officeDocument/2006/relationships/image" Target="../media/image24.jpeg"/><Relationship Id="rId1" Type="http://schemas.openxmlformats.org/officeDocument/2006/relationships/tags" Target="../tags/tag19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208.xml"/><Relationship Id="rId19" Type="http://schemas.openxmlformats.org/officeDocument/2006/relationships/tags" Target="../tags/tag225.xml"/><Relationship Id="rId18" Type="http://schemas.openxmlformats.org/officeDocument/2006/relationships/tags" Target="../tags/tag224.xml"/><Relationship Id="rId17" Type="http://schemas.openxmlformats.org/officeDocument/2006/relationships/tags" Target="../tags/tag223.xml"/><Relationship Id="rId16" Type="http://schemas.openxmlformats.org/officeDocument/2006/relationships/tags" Target="../tags/tag222.xml"/><Relationship Id="rId15" Type="http://schemas.openxmlformats.org/officeDocument/2006/relationships/tags" Target="../tags/tag221.xml"/><Relationship Id="rId14" Type="http://schemas.openxmlformats.org/officeDocument/2006/relationships/tags" Target="../tags/tag220.xml"/><Relationship Id="rId13" Type="http://schemas.openxmlformats.org/officeDocument/2006/relationships/tags" Target="../tags/tag219.xml"/><Relationship Id="rId12" Type="http://schemas.openxmlformats.org/officeDocument/2006/relationships/tags" Target="../tags/tag218.xml"/><Relationship Id="rId11" Type="http://schemas.openxmlformats.org/officeDocument/2006/relationships/tags" Target="../tags/tag217.xml"/><Relationship Id="rId10" Type="http://schemas.openxmlformats.org/officeDocument/2006/relationships/tags" Target="../tags/tag216.xml"/><Relationship Id="rId1" Type="http://schemas.openxmlformats.org/officeDocument/2006/relationships/tags" Target="../tags/tag20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6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9.xml"/><Relationship Id="rId1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65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7.xml"/><Relationship Id="rId4" Type="http://schemas.openxmlformats.org/officeDocument/2006/relationships/image" Target="../media/image15.png"/><Relationship Id="rId3" Type="http://schemas.openxmlformats.org/officeDocument/2006/relationships/image" Target="../media/image16.emf"/><Relationship Id="rId2" Type="http://schemas.openxmlformats.org/officeDocument/2006/relationships/oleObject" Target="../embeddings/oleObject1.bin"/><Relationship Id="rId1" Type="http://schemas.openxmlformats.org/officeDocument/2006/relationships/tags" Target="../tags/tag1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8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71.xml"/><Relationship Id="rId2" Type="http://schemas.openxmlformats.org/officeDocument/2006/relationships/image" Target="../media/image15.png"/><Relationship Id="rId1" Type="http://schemas.openxmlformats.org/officeDocument/2006/relationships/tags" Target="../tags/tag170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7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57200" y="1647825"/>
            <a:ext cx="11515969" cy="2224405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br>
              <a:rPr lang="zh-CN" altLang="en-US" sz="4800" b="1" spc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汉仪旗黑Y3-35简" panose="00020600040101010101" charset="-122"/>
                <a:sym typeface="+mn-ea"/>
              </a:rPr>
            </a:br>
            <a:r>
              <a:rPr lang="zh-CN" altLang="en-US" sz="4800" b="1" spc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汉仪旗黑Y3-35简" panose="00020600040101010101" charset="-122"/>
                <a:sym typeface="+mn-ea"/>
              </a:rPr>
              <a:t> </a:t>
            </a:r>
            <a:r>
              <a:rPr lang="en-US" altLang="zh-CN" sz="4800" b="1" spc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汉仪旗黑Y3-35简" panose="00020600040101010101" charset="-122"/>
                <a:sym typeface="+mn-ea"/>
              </a:rPr>
              <a:t>    </a:t>
            </a:r>
            <a:r>
              <a:rPr lang="zh-CN" altLang="en-US" sz="4800" b="1" spc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汉仪旗黑Y3-35简" panose="00020600040101010101" charset="-122"/>
                <a:sym typeface="+mn-ea"/>
              </a:rPr>
              <a:t>第一次世界大战及战后初期的世界</a:t>
            </a:r>
            <a:br>
              <a:rPr lang="en-US" altLang="zh-CN" sz="4800" b="1" spc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汉仪旗黑Y3-35简" panose="00020600040101010101" charset="-122"/>
                <a:sym typeface="+mn-ea"/>
              </a:rPr>
            </a:br>
            <a:br>
              <a:rPr lang="en-US" altLang="zh-CN" sz="4800" b="1" spc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汉仪旗黑Y3-35简" panose="00020600040101010101" charset="-122"/>
                <a:sym typeface="+mn-ea"/>
              </a:rPr>
            </a:br>
            <a:r>
              <a:rPr lang="en-US" altLang="zh-CN" sz="4800" b="1" spc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汉仪旗黑Y3-35简" panose="00020600040101010101" charset="-122"/>
                <a:sym typeface="+mn-ea"/>
              </a:rPr>
              <a:t>         </a:t>
            </a:r>
            <a:r>
              <a:rPr lang="en-US" altLang="zh-CN" sz="4800" b="1" spc="0" dirty="0">
                <a:solidFill>
                  <a:schemeClr val="bg2">
                    <a:lumMod val="1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4000" b="1" spc="0" dirty="0">
                <a:solidFill>
                  <a:schemeClr val="bg2">
                    <a:lumMod val="1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九年级下册第三单元</a:t>
            </a:r>
            <a:r>
              <a:rPr lang="zh-CN" altLang="en-US" sz="4000" b="1" spc="0" dirty="0"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复习课</a:t>
            </a:r>
            <a:endParaRPr lang="zh-CN" altLang="en-US" sz="4000" b="1" spc="0" dirty="0"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16850" y="5111115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梁丰初级中学</a:t>
            </a:r>
            <a:r>
              <a:rPr lang="en-US" altLang="zh-CN" dirty="0"/>
              <a:t>   </a:t>
            </a:r>
            <a:r>
              <a:rPr lang="zh-CN" altLang="en-US" dirty="0"/>
              <a:t>罗义维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0" y="1369060"/>
          <a:ext cx="12050395" cy="52959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93875"/>
                <a:gridCol w="3630295"/>
                <a:gridCol w="3345815"/>
                <a:gridCol w="3280410"/>
              </a:tblGrid>
              <a:tr h="64516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kern="1200">
                          <a:solidFill>
                            <a:srgbClr val="4F0FBD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  <a:sym typeface="+mn-ea"/>
                        </a:rPr>
                        <a:t>所属大洲</a:t>
                      </a:r>
                      <a:endParaRPr lang="zh-CN" altLang="en-US" sz="2400" b="1" kern="1200">
                        <a:solidFill>
                          <a:srgbClr val="4F0FBD"/>
                        </a:solidFill>
                        <a:latin typeface="黑体" panose="02010609060101010101" charset="-122"/>
                        <a:ea typeface="黑体" panose="02010609060101010101" charset="-122"/>
                        <a:cs typeface="+mn-cs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401B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黑体" panose="02010609060101010101" charset="-122"/>
                          <a:ea typeface="黑体" panose="02010609060101010101" charset="-122"/>
                          <a:cs typeface="+mn-cs"/>
                          <a:sym typeface="+mn-ea"/>
                        </a:rPr>
                        <a:t>亚洲</a:t>
                      </a:r>
                      <a:endParaRPr lang="zh-CN" altLang="en-US" sz="2400" b="1">
                        <a:solidFill>
                          <a:srgbClr val="401B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401B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黑体" panose="02010609060101010101" charset="-122"/>
                          <a:ea typeface="黑体" panose="02010609060101010101" charset="-122"/>
                          <a:cs typeface="+mn-cs"/>
                          <a:sym typeface="+mn-ea"/>
                        </a:rPr>
                        <a:t>非洲</a:t>
                      </a:r>
                      <a:endParaRPr lang="zh-CN" altLang="en-US" sz="2400" b="1">
                        <a:solidFill>
                          <a:srgbClr val="401B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u="sng">
                          <a:solidFill>
                            <a:srgbClr val="401B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黑体" panose="02010609060101010101" charset="-122"/>
                          <a:ea typeface="黑体" panose="02010609060101010101" charset="-122"/>
                          <a:cs typeface="+mn-cs"/>
                          <a:sym typeface="+mn-ea"/>
                        </a:rPr>
                        <a:t>          </a:t>
                      </a:r>
                      <a:r>
                        <a:rPr lang="zh-CN" altLang="en-US" sz="2400" b="1">
                          <a:solidFill>
                            <a:srgbClr val="401B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黑体" panose="02010609060101010101" charset="-122"/>
                          <a:ea typeface="黑体" panose="02010609060101010101" charset="-122"/>
                          <a:cs typeface="+mn-cs"/>
                          <a:sym typeface="+mn-ea"/>
                        </a:rPr>
                        <a:t>洲</a:t>
                      </a:r>
                      <a:endParaRPr lang="zh-CN" altLang="en-US" sz="2400" b="1">
                        <a:solidFill>
                          <a:srgbClr val="401B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kern="1200">
                          <a:solidFill>
                            <a:srgbClr val="401BC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  <a:sym typeface="+mn-ea"/>
                        </a:rPr>
                        <a:t>代表事件</a:t>
                      </a:r>
                      <a:endParaRPr lang="zh-CN" altLang="en-US" sz="2400" b="1" kern="1200">
                        <a:solidFill>
                          <a:srgbClr val="401BC0"/>
                        </a:solidFill>
                        <a:latin typeface="黑体" panose="02010609060101010101" charset="-122"/>
                        <a:ea typeface="黑体" panose="02010609060101010101" charset="-122"/>
                        <a:cs typeface="+mn-cs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黑体" panose="02010609060101010101" charset="-122"/>
                          <a:ea typeface="黑体" panose="02010609060101010101" charset="-122"/>
                          <a:cs typeface="+mn-cs"/>
                          <a:sym typeface="+mn-ea"/>
                        </a:rPr>
                        <a:t>埃及</a:t>
                      </a:r>
                      <a:r>
                        <a:rPr lang="en-US" altLang="zh-CN" sz="2400" b="1" u="sng"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黑体" panose="02010609060101010101" charset="-122"/>
                          <a:ea typeface="黑体" panose="02010609060101010101" charset="-122"/>
                          <a:cs typeface="+mn-cs"/>
                          <a:sym typeface="+mn-ea"/>
                        </a:rPr>
                        <a:t>        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黑体" panose="02010609060101010101" charset="-122"/>
                          <a:ea typeface="黑体" panose="02010609060101010101" charset="-122"/>
                          <a:cs typeface="+mn-cs"/>
                          <a:sym typeface="+mn-ea"/>
                        </a:rPr>
                        <a:t>运动</a:t>
                      </a:r>
                      <a:endParaRPr lang="zh-CN" altLang="en-US" sz="2400" b="1"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黑体" panose="02010609060101010101" charset="-122"/>
                          <a:ea typeface="黑体" panose="02010609060101010101" charset="-122"/>
                          <a:cs typeface="+mn-cs"/>
                          <a:sym typeface="+mn-ea"/>
                        </a:rPr>
                        <a:t>墨西哥卡德纳斯改革</a:t>
                      </a:r>
                      <a:endParaRPr lang="zh-CN" altLang="en-US" sz="2400" b="1"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792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kern="1200">
                          <a:solidFill>
                            <a:srgbClr val="401BC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+mn-cs"/>
                          <a:sym typeface="+mn-ea"/>
                        </a:rPr>
                        <a:t>背景</a:t>
                      </a:r>
                      <a:endParaRPr lang="zh-CN" altLang="en-US" sz="2400" b="1" kern="1200">
                        <a:solidFill>
                          <a:srgbClr val="401BC0"/>
                        </a:solidFill>
                        <a:latin typeface="黑体" panose="02010609060101010101" charset="-122"/>
                        <a:ea typeface="黑体" panose="02010609060101010101" charset="-122"/>
                        <a:cs typeface="+mn-cs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黑体" panose="02010609060101010101" charset="-122"/>
                          <a:ea typeface="黑体" panose="02010609060101010101" charset="-122"/>
                          <a:cs typeface="+mn-cs"/>
                          <a:sym typeface="+mn-ea"/>
                        </a:rPr>
                        <a:t>一战期间，英国加强对印度的压迫</a:t>
                      </a:r>
                      <a:endParaRPr lang="zh-CN" altLang="en-US" sz="2400" b="1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黑体" panose="02010609060101010101" charset="-122"/>
                          <a:ea typeface="黑体" panose="02010609060101010101" charset="-122"/>
                          <a:cs typeface="+mn-cs"/>
                          <a:sym typeface="+mn-ea"/>
                        </a:rPr>
                        <a:t>一战后，英国维持在埃及的殖民统治</a:t>
                      </a:r>
                      <a:endParaRPr lang="zh-CN" altLang="en-US" sz="2400" b="1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黑体" panose="02010609060101010101" charset="-122"/>
                          <a:ea typeface="黑体" panose="02010609060101010101" charset="-122"/>
                          <a:cs typeface="+mn-cs"/>
                          <a:sym typeface="+mn-ea"/>
                        </a:rPr>
                        <a:t>发生资产阶级革命，颁布宪法，但未有效实施</a:t>
                      </a:r>
                      <a:endParaRPr lang="zh-CN" altLang="en-US" sz="2400" b="1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86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D41D5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+mn-cs"/>
                          <a:sym typeface="+mn-ea"/>
                        </a:rPr>
                        <a:t>领导者</a:t>
                      </a:r>
                      <a:endParaRPr lang="zh-CN" altLang="en-US" sz="2400" b="1">
                        <a:solidFill>
                          <a:srgbClr val="1D41D5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b="1"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b="1"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b="1"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86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D41D5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方式</a:t>
                      </a:r>
                      <a:endParaRPr lang="zh-CN" altLang="en-US" sz="2400" b="1">
                        <a:solidFill>
                          <a:srgbClr val="1D41D5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b="1"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b="1"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b="1"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73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D41D5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+mn-cs"/>
                          <a:sym typeface="+mn-ea"/>
                        </a:rPr>
                        <a:t>目标</a:t>
                      </a:r>
                      <a:endParaRPr lang="zh-CN" altLang="en-US" sz="2400" b="1">
                        <a:solidFill>
                          <a:srgbClr val="1D41D5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b="1"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b="1"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b="1"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1D41D5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结果</a:t>
                      </a:r>
                      <a:endParaRPr lang="zh-CN" altLang="en-US" sz="2400" b="1">
                        <a:solidFill>
                          <a:srgbClr val="1D41D5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b="1"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b="1"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b="1">
                        <a:solidFill>
                          <a:srgbClr val="4040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028507" y="3952809"/>
            <a:ext cx="33655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sz="24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甘地</a:t>
            </a:r>
            <a:endParaRPr lang="zh-CN" altLang="en-US" sz="2400" b="1">
              <a:solidFill>
                <a:srgbClr val="FF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70670" y="3923665"/>
            <a:ext cx="23495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sz="2400" b="1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卡德纳斯</a:t>
            </a:r>
            <a:endParaRPr lang="zh-CN" altLang="en-US" sz="2400" b="1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34050" y="3902075"/>
            <a:ext cx="23495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sz="2400" b="1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扎格鲁尔</a:t>
            </a:r>
            <a:endParaRPr lang="zh-CN" altLang="en-US" sz="2400" b="1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14220" y="4547235"/>
            <a:ext cx="30276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sz="2400" b="1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和平、非暴力</a:t>
            </a:r>
            <a:endParaRPr lang="zh-CN" altLang="en-US" sz="2400" b="1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34050" y="4531360"/>
            <a:ext cx="30175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sz="2400" b="1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示威、武装起义</a:t>
            </a:r>
            <a:endParaRPr lang="zh-CN" altLang="en-US" sz="2400" b="1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079865" y="4606925"/>
            <a:ext cx="25971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sz="2400" b="1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改革</a:t>
            </a:r>
            <a:endParaRPr lang="zh-CN" altLang="en-US" sz="2400" b="1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20595" y="5141595"/>
            <a:ext cx="27000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sz="2400" b="1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民族自治与独立</a:t>
            </a:r>
            <a:endParaRPr lang="zh-CN" altLang="en-US" sz="2400" b="1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93690" y="5160010"/>
            <a:ext cx="26898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sz="24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民族独立</a:t>
            </a:r>
            <a:endParaRPr lang="zh-CN" altLang="en-US" sz="2400" b="1">
              <a:solidFill>
                <a:srgbClr val="FF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46795" y="5141595"/>
            <a:ext cx="26898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sz="2400" b="1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维护民主宪法</a:t>
            </a:r>
            <a:endParaRPr lang="zh-CN" altLang="en-US" sz="2400" b="1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58670" y="5934075"/>
            <a:ext cx="271589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打击了英国殖民者</a:t>
            </a:r>
            <a:endParaRPr lang="zh-CN" altLang="en-US" sz="2400" b="1">
              <a:solidFill>
                <a:srgbClr val="FF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64555" y="5899150"/>
            <a:ext cx="225679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有条件的独立</a:t>
            </a:r>
            <a:endParaRPr lang="zh-CN" altLang="en-US" sz="2400" b="1">
              <a:solidFill>
                <a:srgbClr val="FF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170670" y="5668645"/>
            <a:ext cx="280860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b="1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巩固民主革命成果，促进社会经济发展</a:t>
            </a:r>
            <a:endParaRPr lang="zh-CN" altLang="en-US" sz="2400" b="1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75865" y="5160645"/>
            <a:ext cx="5026660" cy="521970"/>
          </a:xfrm>
          <a:prstGeom prst="rect">
            <a:avLst/>
          </a:prstGeom>
          <a:solidFill>
            <a:srgbClr val="4F0F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民族解放运动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15400" y="5160645"/>
            <a:ext cx="2860675" cy="521970"/>
          </a:xfrm>
          <a:prstGeom prst="rect">
            <a:avLst/>
          </a:prstGeom>
          <a:solidFill>
            <a:srgbClr val="4F0F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民主改革运动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83385" y="2136775"/>
            <a:ext cx="37744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sz="24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印度</a:t>
            </a:r>
            <a:r>
              <a:rPr lang="en-US" altLang="zh-CN" sz="2400" b="1" u="sng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 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运动</a:t>
            </a:r>
            <a:endParaRPr lang="zh-CN" altLang="en-US" sz="2400" b="1">
              <a:solidFill>
                <a:srgbClr val="FF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94610" y="2126615"/>
            <a:ext cx="20808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sz="24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非暴力不合作</a:t>
            </a:r>
            <a:endParaRPr lang="zh-CN" altLang="en-US" sz="2400" b="1">
              <a:solidFill>
                <a:srgbClr val="FF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361430" y="2105025"/>
            <a:ext cx="14630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sz="2400" b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华夫脱</a:t>
            </a:r>
            <a:endParaRPr lang="zh-CN" altLang="en-US" sz="2400" b="1">
              <a:solidFill>
                <a:srgbClr val="FF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006205" y="1409700"/>
            <a:ext cx="20808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zh-CN" altLang="en-US" sz="2400" b="1">
                <a:solidFill>
                  <a:srgbClr val="4F0FBD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拉丁美</a:t>
            </a:r>
            <a:endParaRPr lang="zh-CN" altLang="en-US" sz="2400" b="1">
              <a:solidFill>
                <a:srgbClr val="4F0FBD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18100" y="757555"/>
            <a:ext cx="686117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/>
              <a:t>1.</a:t>
            </a:r>
            <a:r>
              <a:rPr lang="zh-CN" altLang="en-US" sz="2800"/>
              <a:t>请完成下列表格</a:t>
            </a:r>
            <a:endParaRPr lang="zh-CN" altLang="en-US" sz="2800"/>
          </a:p>
        </p:txBody>
      </p:sp>
      <p:sp>
        <p:nvSpPr>
          <p:cNvPr id="27" name="文本框 26"/>
          <p:cNvSpPr txBox="1"/>
          <p:nvPr/>
        </p:nvSpPr>
        <p:spPr>
          <a:xfrm>
            <a:off x="2787650" y="603885"/>
            <a:ext cx="686117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/>
              <a:t>2.</a:t>
            </a:r>
            <a:r>
              <a:rPr lang="zh-CN" altLang="en-US" sz="2800"/>
              <a:t>请给表格中三个事件归纳一个共同主题</a:t>
            </a:r>
            <a:endParaRPr lang="zh-CN" altLang="en-US" sz="2800"/>
          </a:p>
        </p:txBody>
      </p:sp>
      <p:sp>
        <p:nvSpPr>
          <p:cNvPr id="19" name="文本框 18"/>
          <p:cNvSpPr txBox="1"/>
          <p:nvPr/>
        </p:nvSpPr>
        <p:spPr>
          <a:xfrm>
            <a:off x="2787650" y="683895"/>
            <a:ext cx="6687820" cy="52197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亚非拉国家民族民主运动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  <p:bldP spid="17" grpId="0"/>
      <p:bldP spid="12" grpId="0" bldLvl="0" animBg="1"/>
      <p:bldP spid="20" grpId="0" bldLvl="0" animBg="1"/>
      <p:bldP spid="22" grpId="0"/>
      <p:bldP spid="23" grpId="0"/>
      <p:bldP spid="24" grpId="0"/>
      <p:bldP spid="27" grpId="0" bldLvl="0" animBg="1"/>
      <p:bldP spid="1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29360" y="2632075"/>
            <a:ext cx="3492500" cy="6451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稳定中深藏矛盾</a:t>
            </a:r>
            <a:endParaRPr lang="zh-CN" altLang="en-US" sz="36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39409" y="22225"/>
            <a:ext cx="3952238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一：战胜国与战败国之间的</a:t>
            </a:r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hlinkClick r:id="rId1" action="ppaction://hlinksldjump"/>
              </a:rPr>
              <a:t>矛盾</a:t>
            </a:r>
            <a:endParaRPr lang="zh-CN" altLang="en-US" sz="36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39410" y="1545720"/>
            <a:ext cx="3952238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二：帝国主义战胜国之间的</a:t>
            </a:r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hlinkClick r:id="rId2" action="ppaction://hlinksldjump"/>
              </a:rPr>
              <a:t>矛盾</a:t>
            </a:r>
            <a:endParaRPr lang="zh-CN" altLang="en-US" sz="36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00332" y="4515061"/>
            <a:ext cx="3952239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四：帝国主义国家与殖民地半殖民地之间的</a:t>
            </a:r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hlinkClick r:id="rId3" action="ppaction://hlinksldjump"/>
              </a:rPr>
              <a:t>矛盾</a:t>
            </a:r>
            <a:endParaRPr lang="zh-CN" altLang="en-US" sz="36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29360" y="3984169"/>
            <a:ext cx="3492500" cy="6451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繁荣下蕴含危机</a:t>
            </a:r>
            <a:endParaRPr lang="zh-CN" altLang="en-US" sz="36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391647" y="1304925"/>
            <a:ext cx="2686053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zh-CN"/>
            </a:defPPr>
            <a:lvl1pPr>
              <a:defRPr sz="3200"/>
            </a:lvl1pPr>
          </a:lstStyle>
          <a:p>
            <a:r>
              <a:rPr lang="zh-CN" altLang="en-US" dirty="0"/>
              <a:t>请你任意选择一对矛盾，指出矛盾双方的国家，并结合史实进行阐释，要求史论结合，</a:t>
            </a:r>
            <a:r>
              <a:rPr lang="zh-CN" altLang="zh-CN" dirty="0"/>
              <a:t>语句通顺，表述完整</a:t>
            </a:r>
            <a:r>
              <a:rPr lang="zh-CN" altLang="en-US" dirty="0"/>
              <a:t>。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419869" y="2986844"/>
            <a:ext cx="395224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三、资本主义和社会主义之间的</a:t>
            </a:r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hlinkClick r:id="rId4" action="ppaction://hlinksldjump"/>
              </a:rPr>
              <a:t>矛盾</a:t>
            </a:r>
            <a:endParaRPr lang="zh-CN" altLang="en-US" sz="36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11" name="Group 5"/>
          <p:cNvGrpSpPr/>
          <p:nvPr/>
        </p:nvGrpSpPr>
        <p:grpSpPr>
          <a:xfrm>
            <a:off x="0" y="84006"/>
            <a:ext cx="2714625" cy="614363"/>
            <a:chOff x="0" y="104819"/>
            <a:chExt cx="2714644" cy="614637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04819"/>
              <a:ext cx="2714644" cy="6146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22"/>
            <p:cNvSpPr txBox="1">
              <a:spLocks noChangeArrowheads="1"/>
            </p:cNvSpPr>
            <p:nvPr/>
          </p:nvSpPr>
          <p:spPr bwMode="auto">
            <a:xfrm>
              <a:off x="604785" y="123877"/>
              <a:ext cx="1620969" cy="5234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kern="1200" cap="none" spc="0" normalizeH="0" baseline="0" noProof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实战训练</a:t>
              </a:r>
              <a:endParaRPr kumimoji="0" lang="zh-CN" altLang="en-US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custDataLst>
      <p:tags r:id="rId6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9" grpId="0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/>
          <p:nvPr>
            <p:custDataLst>
              <p:tags r:id="rId1"/>
            </p:custDataLst>
          </p:nvPr>
        </p:nvGraphicFramePr>
        <p:xfrm>
          <a:off x="419100" y="1405890"/>
          <a:ext cx="11224261" cy="4599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865"/>
                <a:gridCol w="3719831"/>
                <a:gridCol w="5282565"/>
              </a:tblGrid>
              <a:tr h="96710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buNone/>
                      </a:pPr>
                      <a:endParaRPr lang="zh-CN" altLang="en-US" sz="2800" dirty="0"/>
                    </a:p>
                    <a:p>
                      <a:pPr algn="ctr">
                        <a:lnSpc>
                          <a:spcPct val="70000"/>
                        </a:lnSpc>
                        <a:buNone/>
                      </a:pPr>
                      <a:r>
                        <a:rPr lang="zh-CN" altLang="en-US" sz="2800" dirty="0"/>
                        <a:t>主要力量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buNone/>
                      </a:pPr>
                      <a:endParaRPr lang="zh-CN" altLang="en-US" sz="2800"/>
                    </a:p>
                    <a:p>
                      <a:pPr algn="ctr">
                        <a:lnSpc>
                          <a:spcPct val="70000"/>
                        </a:lnSpc>
                        <a:buNone/>
                      </a:pPr>
                      <a:r>
                        <a:rPr lang="zh-CN" altLang="en-US" sz="2800"/>
                        <a:t>国家或地区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buNone/>
                      </a:pPr>
                      <a:r>
                        <a:rPr lang="zh-CN" altLang="en-US" sz="2800"/>
                        <a:t>总体走势</a:t>
                      </a:r>
                      <a:endParaRPr lang="zh-CN" altLang="en-US" sz="2800"/>
                    </a:p>
                  </a:txBody>
                  <a:tcPr anchor="ctr"/>
                </a:tc>
              </a:tr>
              <a:tr h="15982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/>
                        <a:t>帝国主义（西方）</a:t>
                      </a:r>
                      <a:endParaRPr lang="zh-CN" alt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b="1" dirty="0"/>
                    </a:p>
                    <a:p>
                      <a:pPr algn="ctr">
                        <a:buNone/>
                      </a:pPr>
                      <a:r>
                        <a:rPr lang="zh-CN" altLang="en-US" sz="3200" b="1" dirty="0"/>
                        <a:t>欧美</a:t>
                      </a:r>
                      <a:endParaRPr lang="zh-CN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9671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/>
                        <a:t>社会主义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/>
                        <a:t>苏俄（联）</a:t>
                      </a:r>
                      <a:endParaRPr lang="zh-CN" altLang="en-US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/>
                        <a:t>殖民地半殖民地</a:t>
                      </a:r>
                      <a:endParaRPr lang="zh-CN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/>
                        <a:t>亚非拉</a:t>
                      </a:r>
                      <a:endParaRPr lang="zh-CN" altLang="en-US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6436995" y="2433320"/>
            <a:ext cx="5032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欧洲开始衰落，中心地位动摇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04660" y="3083560"/>
            <a:ext cx="35566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sym typeface="+mn-ea"/>
              </a:rPr>
              <a:t>美国进一步崛起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36995" y="3902710"/>
            <a:ext cx="52057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sym typeface="+mn-ea"/>
              </a:rPr>
              <a:t>社会主义从理想变为现实，并在探索中发展壮大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50635" y="5088255"/>
            <a:ext cx="52057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sym typeface="+mn-ea"/>
              </a:rPr>
              <a:t>民族民主运动的高涨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9100" y="744220"/>
            <a:ext cx="4711065" cy="5835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规律与趋势（新陈代谢）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3"/>
          <p:cNvSpPr txBox="1"/>
          <p:nvPr/>
        </p:nvSpPr>
        <p:spPr>
          <a:xfrm>
            <a:off x="884767" y="3674533"/>
            <a:ext cx="1128184" cy="501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665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</a:t>
            </a:r>
            <a:endParaRPr lang="zh-CN" altLang="en-US" sz="2665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0" y="2605617"/>
            <a:ext cx="3371851" cy="1940984"/>
          </a:xfrm>
          <a:custGeom>
            <a:avLst/>
            <a:gdLst>
              <a:gd name="connsiteX0" fmla="*/ 0 w 2529293"/>
              <a:gd name="connsiteY0" fmla="*/ 0 h 1454628"/>
              <a:gd name="connsiteX1" fmla="*/ 1364343 w 2529293"/>
              <a:gd name="connsiteY1" fmla="*/ 0 h 1454628"/>
              <a:gd name="connsiteX2" fmla="*/ 1364343 w 2529293"/>
              <a:gd name="connsiteY2" fmla="*/ 2599 h 1454628"/>
              <a:gd name="connsiteX3" fmla="*/ 1380716 w 2529293"/>
              <a:gd name="connsiteY3" fmla="*/ 2 h 1454628"/>
              <a:gd name="connsiteX4" fmla="*/ 2049153 w 2529293"/>
              <a:gd name="connsiteY4" fmla="*/ 2 h 1454628"/>
              <a:gd name="connsiteX5" fmla="*/ 2178066 w 2529293"/>
              <a:gd name="connsiteY5" fmla="*/ 74047 h 1454628"/>
              <a:gd name="connsiteX6" fmla="*/ 2512284 w 2529293"/>
              <a:gd name="connsiteY6" fmla="*/ 653270 h 1454628"/>
              <a:gd name="connsiteX7" fmla="*/ 2529293 w 2529293"/>
              <a:gd name="connsiteY7" fmla="*/ 727315 h 1454628"/>
              <a:gd name="connsiteX8" fmla="*/ 2512284 w 2529293"/>
              <a:gd name="connsiteY8" fmla="*/ 801360 h 1454628"/>
              <a:gd name="connsiteX9" fmla="*/ 2178066 w 2529293"/>
              <a:gd name="connsiteY9" fmla="*/ 1380583 h 1454628"/>
              <a:gd name="connsiteX10" fmla="*/ 2049153 w 2529293"/>
              <a:gd name="connsiteY10" fmla="*/ 1454628 h 1454628"/>
              <a:gd name="connsiteX11" fmla="*/ 1380716 w 2529293"/>
              <a:gd name="connsiteY11" fmla="*/ 1454628 h 1454628"/>
              <a:gd name="connsiteX12" fmla="*/ 1364343 w 2529293"/>
              <a:gd name="connsiteY12" fmla="*/ 1452030 h 1454628"/>
              <a:gd name="connsiteX13" fmla="*/ 1364343 w 2529293"/>
              <a:gd name="connsiteY13" fmla="*/ 1454627 h 1454628"/>
              <a:gd name="connsiteX14" fmla="*/ 0 w 2529293"/>
              <a:gd name="connsiteY14" fmla="*/ 1454627 h 145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9293" h="1454628">
                <a:moveTo>
                  <a:pt x="0" y="0"/>
                </a:moveTo>
                <a:lnTo>
                  <a:pt x="1364343" y="0"/>
                </a:lnTo>
                <a:lnTo>
                  <a:pt x="1364343" y="2599"/>
                </a:lnTo>
                <a:lnTo>
                  <a:pt x="1380716" y="2"/>
                </a:lnTo>
                <a:lnTo>
                  <a:pt x="2049153" y="2"/>
                </a:lnTo>
                <a:cubicBezTo>
                  <a:pt x="2095705" y="2"/>
                  <a:pt x="2154193" y="33442"/>
                  <a:pt x="2178066" y="74047"/>
                </a:cubicBezTo>
                <a:cubicBezTo>
                  <a:pt x="2512284" y="653270"/>
                  <a:pt x="2512284" y="653270"/>
                  <a:pt x="2512284" y="653270"/>
                </a:cubicBezTo>
                <a:cubicBezTo>
                  <a:pt x="2523623" y="673573"/>
                  <a:pt x="2529293" y="700444"/>
                  <a:pt x="2529293" y="727315"/>
                </a:cubicBezTo>
                <a:cubicBezTo>
                  <a:pt x="2529293" y="754186"/>
                  <a:pt x="2523623" y="781058"/>
                  <a:pt x="2512284" y="801360"/>
                </a:cubicBezTo>
                <a:cubicBezTo>
                  <a:pt x="2178066" y="1380583"/>
                  <a:pt x="2178066" y="1380583"/>
                  <a:pt x="2178066" y="1380583"/>
                </a:cubicBezTo>
                <a:cubicBezTo>
                  <a:pt x="2154193" y="1421189"/>
                  <a:pt x="2095705" y="1454628"/>
                  <a:pt x="2049153" y="1454628"/>
                </a:cubicBezTo>
                <a:cubicBezTo>
                  <a:pt x="1380716" y="1454628"/>
                  <a:pt x="1380716" y="1454628"/>
                  <a:pt x="1380716" y="1454628"/>
                </a:cubicBezTo>
                <a:lnTo>
                  <a:pt x="1364343" y="1452030"/>
                </a:lnTo>
                <a:lnTo>
                  <a:pt x="1364343" y="1454627"/>
                </a:lnTo>
                <a:lnTo>
                  <a:pt x="0" y="145462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fontAlgn="base"/>
            <a:endParaRPr lang="zh-CN" altLang="en-US" sz="2400" strike="noStrike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32"/>
          <p:cNvSpPr txBox="1"/>
          <p:nvPr/>
        </p:nvSpPr>
        <p:spPr>
          <a:xfrm>
            <a:off x="884767" y="2944284"/>
            <a:ext cx="1128184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48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480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33"/>
          <p:cNvSpPr txBox="1"/>
          <p:nvPr/>
        </p:nvSpPr>
        <p:spPr>
          <a:xfrm>
            <a:off x="802217" y="3801533"/>
            <a:ext cx="1128184" cy="501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665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</a:t>
            </a:r>
            <a:endParaRPr lang="zh-CN" altLang="en-US" sz="2665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 flipH="1">
            <a:off x="3371851" y="2609851"/>
            <a:ext cx="8820151" cy="1940984"/>
          </a:xfrm>
          <a:custGeom>
            <a:avLst/>
            <a:gdLst>
              <a:gd name="connsiteX0" fmla="*/ 5449756 w 6614706"/>
              <a:gd name="connsiteY0" fmla="*/ 0 h 1454628"/>
              <a:gd name="connsiteX1" fmla="*/ 4085413 w 6614706"/>
              <a:gd name="connsiteY1" fmla="*/ 0 h 1454628"/>
              <a:gd name="connsiteX2" fmla="*/ 4085413 w 6614706"/>
              <a:gd name="connsiteY2" fmla="*/ 2 h 1454628"/>
              <a:gd name="connsiteX3" fmla="*/ 2786990 w 6614706"/>
              <a:gd name="connsiteY3" fmla="*/ 2 h 1454628"/>
              <a:gd name="connsiteX4" fmla="*/ 2753941 w 6614706"/>
              <a:gd name="connsiteY4" fmla="*/ 2599 h 1454628"/>
              <a:gd name="connsiteX5" fmla="*/ 2753941 w 6614706"/>
              <a:gd name="connsiteY5" fmla="*/ 0 h 1454628"/>
              <a:gd name="connsiteX6" fmla="*/ 0 w 6614706"/>
              <a:gd name="connsiteY6" fmla="*/ 0 h 1454628"/>
              <a:gd name="connsiteX7" fmla="*/ 0 w 6614706"/>
              <a:gd name="connsiteY7" fmla="*/ 1454627 h 1454628"/>
              <a:gd name="connsiteX8" fmla="*/ 2753941 w 6614706"/>
              <a:gd name="connsiteY8" fmla="*/ 1454627 h 1454628"/>
              <a:gd name="connsiteX9" fmla="*/ 2753941 w 6614706"/>
              <a:gd name="connsiteY9" fmla="*/ 1452030 h 1454628"/>
              <a:gd name="connsiteX10" fmla="*/ 2786990 w 6614706"/>
              <a:gd name="connsiteY10" fmla="*/ 1454628 h 1454628"/>
              <a:gd name="connsiteX11" fmla="*/ 4136237 w 6614706"/>
              <a:gd name="connsiteY11" fmla="*/ 1454628 h 1454628"/>
              <a:gd name="connsiteX12" fmla="*/ 4136250 w 6614706"/>
              <a:gd name="connsiteY12" fmla="*/ 1454627 h 1454628"/>
              <a:gd name="connsiteX13" fmla="*/ 5449756 w 6614706"/>
              <a:gd name="connsiteY13" fmla="*/ 1454627 h 1454628"/>
              <a:gd name="connsiteX14" fmla="*/ 5449756 w 6614706"/>
              <a:gd name="connsiteY14" fmla="*/ 1452030 h 1454628"/>
              <a:gd name="connsiteX15" fmla="*/ 5466129 w 6614706"/>
              <a:gd name="connsiteY15" fmla="*/ 1454628 h 1454628"/>
              <a:gd name="connsiteX16" fmla="*/ 6134566 w 6614706"/>
              <a:gd name="connsiteY16" fmla="*/ 1454628 h 1454628"/>
              <a:gd name="connsiteX17" fmla="*/ 6263479 w 6614706"/>
              <a:gd name="connsiteY17" fmla="*/ 1380583 h 1454628"/>
              <a:gd name="connsiteX18" fmla="*/ 6597697 w 6614706"/>
              <a:gd name="connsiteY18" fmla="*/ 801360 h 1454628"/>
              <a:gd name="connsiteX19" fmla="*/ 6614706 w 6614706"/>
              <a:gd name="connsiteY19" fmla="*/ 727315 h 1454628"/>
              <a:gd name="connsiteX20" fmla="*/ 6597697 w 6614706"/>
              <a:gd name="connsiteY20" fmla="*/ 653270 h 1454628"/>
              <a:gd name="connsiteX21" fmla="*/ 6263479 w 6614706"/>
              <a:gd name="connsiteY21" fmla="*/ 74047 h 1454628"/>
              <a:gd name="connsiteX22" fmla="*/ 6134566 w 6614706"/>
              <a:gd name="connsiteY22" fmla="*/ 2 h 1454628"/>
              <a:gd name="connsiteX23" fmla="*/ 5466129 w 6614706"/>
              <a:gd name="connsiteY23" fmla="*/ 2 h 1454628"/>
              <a:gd name="connsiteX24" fmla="*/ 5449756 w 6614706"/>
              <a:gd name="connsiteY24" fmla="*/ 2599 h 145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14706" h="1454628">
                <a:moveTo>
                  <a:pt x="5449756" y="0"/>
                </a:moveTo>
                <a:lnTo>
                  <a:pt x="4085413" y="0"/>
                </a:lnTo>
                <a:lnTo>
                  <a:pt x="4085413" y="2"/>
                </a:lnTo>
                <a:lnTo>
                  <a:pt x="2786990" y="2"/>
                </a:lnTo>
                <a:lnTo>
                  <a:pt x="2753941" y="2599"/>
                </a:lnTo>
                <a:lnTo>
                  <a:pt x="2753941" y="0"/>
                </a:lnTo>
                <a:lnTo>
                  <a:pt x="0" y="0"/>
                </a:lnTo>
                <a:lnTo>
                  <a:pt x="0" y="1454627"/>
                </a:lnTo>
                <a:lnTo>
                  <a:pt x="2753941" y="1454627"/>
                </a:lnTo>
                <a:lnTo>
                  <a:pt x="2753941" y="1452030"/>
                </a:lnTo>
                <a:lnTo>
                  <a:pt x="2786990" y="1454628"/>
                </a:lnTo>
                <a:cubicBezTo>
                  <a:pt x="2786990" y="1454628"/>
                  <a:pt x="2786990" y="1454628"/>
                  <a:pt x="4136237" y="1454628"/>
                </a:cubicBezTo>
                <a:lnTo>
                  <a:pt x="4136250" y="1454627"/>
                </a:lnTo>
                <a:lnTo>
                  <a:pt x="5449756" y="1454627"/>
                </a:lnTo>
                <a:lnTo>
                  <a:pt x="5449756" y="1452030"/>
                </a:lnTo>
                <a:lnTo>
                  <a:pt x="5466129" y="1454628"/>
                </a:lnTo>
                <a:cubicBezTo>
                  <a:pt x="5466129" y="1454628"/>
                  <a:pt x="5466129" y="1454628"/>
                  <a:pt x="6134566" y="1454628"/>
                </a:cubicBezTo>
                <a:cubicBezTo>
                  <a:pt x="6181118" y="1454628"/>
                  <a:pt x="6239606" y="1421189"/>
                  <a:pt x="6263479" y="1380583"/>
                </a:cubicBezTo>
                <a:cubicBezTo>
                  <a:pt x="6263479" y="1380583"/>
                  <a:pt x="6263479" y="1380583"/>
                  <a:pt x="6597697" y="801360"/>
                </a:cubicBezTo>
                <a:cubicBezTo>
                  <a:pt x="6609036" y="781058"/>
                  <a:pt x="6614706" y="754186"/>
                  <a:pt x="6614706" y="727315"/>
                </a:cubicBezTo>
                <a:cubicBezTo>
                  <a:pt x="6614706" y="700444"/>
                  <a:pt x="6609036" y="673573"/>
                  <a:pt x="6597697" y="653270"/>
                </a:cubicBezTo>
                <a:cubicBezTo>
                  <a:pt x="6597697" y="653270"/>
                  <a:pt x="6597697" y="653270"/>
                  <a:pt x="6263479" y="74047"/>
                </a:cubicBezTo>
                <a:cubicBezTo>
                  <a:pt x="6239606" y="33442"/>
                  <a:pt x="6181118" y="2"/>
                  <a:pt x="6134566" y="2"/>
                </a:cubicBezTo>
                <a:lnTo>
                  <a:pt x="5466129" y="2"/>
                </a:lnTo>
                <a:lnTo>
                  <a:pt x="5449756" y="2599"/>
                </a:lnTo>
                <a:close/>
              </a:path>
            </a:pathLst>
          </a:custGeom>
          <a:solidFill>
            <a:srgbClr val="FFB72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fontAlgn="base"/>
            <a:r>
              <a:rPr lang="zh-CN" altLang="en-US" sz="2800" strike="noStrike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十月革命与苏联社会主义建设：</a:t>
            </a:r>
            <a:endParaRPr lang="en-US" altLang="zh-CN" sz="2800" strike="noStrike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fontAlgn="base"/>
            <a:r>
              <a:rPr lang="zh-CN" altLang="en-US" sz="2800" strike="noStrike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一条不同于西方的现代化道路的艰辛探索</a:t>
            </a:r>
            <a:endParaRPr lang="en-US" altLang="zh-CN" sz="2800" strike="noStrike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fontAlgn="base"/>
            <a:endParaRPr lang="en-US" altLang="zh-CN" sz="2800" strike="noStrike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ldLvl="0" animBg="1"/>
      <p:bldP spid="5" grpId="0"/>
      <p:bldP spid="6" grpId="0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28575" y="734546"/>
            <a:ext cx="12249150" cy="5388907"/>
          </a:xfrm>
        </p:spPr>
        <p:txBody>
          <a:bodyPr/>
          <a:lstStyle/>
          <a:p>
            <a:r>
              <a:rPr lang="zh-CN" altLang="en-US" sz="2400" kern="100" spc="-4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材料一：</a:t>
            </a:r>
            <a:r>
              <a:rPr lang="zh-CN" altLang="en-US" sz="2400" kern="100" spc="-5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贫富两阶级战争。这句话说了已经几十年。今</a:t>
            </a:r>
            <a:r>
              <a:rPr lang="zh-CN" altLang="en-US" sz="2400" kern="100" spc="-7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日却渐渐到了不能不实现的时代。这种国内战争。</a:t>
            </a:r>
            <a:r>
              <a:rPr lang="zh-CN" altLang="en-US" sz="2400" kern="100" spc="-75" dirty="0"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在人类进化史上的价值</a:t>
            </a:r>
            <a:r>
              <a:rPr lang="zh-CN" altLang="en-US" sz="2400" kern="100" spc="-7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。绝非前四年来</a:t>
            </a:r>
            <a:r>
              <a:rPr lang="zh-CN" altLang="en-US" sz="2400" kern="100" spc="-75" dirty="0">
                <a:latin typeface="宋体" panose="02010600030101010101" pitchFamily="2" charset="-122"/>
                <a:ea typeface="宋体" panose="02010600030101010101" pitchFamily="2" charset="-122"/>
              </a:rPr>
              <a:t>国际战争可比。</a:t>
            </a:r>
            <a:endParaRPr lang="en-US" altLang="zh-CN" sz="2400" kern="100" spc="-75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kern="100" spc="-75" dirty="0">
                <a:latin typeface="宋体" panose="02010600030101010101" pitchFamily="2" charset="-122"/>
                <a:ea typeface="宋体" panose="02010600030101010101" pitchFamily="2" charset="-122"/>
              </a:rPr>
              <a:t>那资本国和劳动国。早晚总有一回短兵相接拚个你死我活。我们准备着听战报罢。</a:t>
            </a:r>
            <a:endParaRPr lang="en-US" altLang="zh-CN" sz="2400" kern="100" spc="-75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r"/>
            <a:r>
              <a:rPr lang="zh-CN" altLang="en-US" sz="2400" kern="100" spc="-75" dirty="0">
                <a:latin typeface="宋体" panose="02010600030101010101" pitchFamily="2" charset="-122"/>
                <a:ea typeface="宋体" panose="02010600030101010101" pitchFamily="2" charset="-122"/>
              </a:rPr>
              <a:t>梁启超</a:t>
            </a:r>
            <a:r>
              <a:rPr lang="en-US" altLang="zh-CN" sz="2400" kern="100" spc="-75" dirty="0">
                <a:latin typeface="宋体" panose="02010600030101010101" pitchFamily="2" charset="-122"/>
                <a:ea typeface="宋体" panose="02010600030101010101" pitchFamily="2" charset="-122"/>
              </a:rPr>
              <a:t>——1920《</a:t>
            </a:r>
            <a:r>
              <a:rPr lang="zh-CN" altLang="en-US" sz="2400" kern="100" spc="-75" dirty="0">
                <a:latin typeface="宋体" panose="02010600030101010101" pitchFamily="2" charset="-122"/>
                <a:ea typeface="宋体" panose="02010600030101010101" pitchFamily="2" charset="-122"/>
              </a:rPr>
              <a:t>欧游心影录</a:t>
            </a:r>
            <a:r>
              <a:rPr lang="en-US" altLang="zh-CN" sz="2400" kern="100" spc="-75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zh-CN" altLang="en-US" sz="2400" kern="100" spc="-75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/>
              <a:t>1.</a:t>
            </a:r>
            <a:r>
              <a:rPr lang="zh-CN" altLang="en-US" sz="2800" dirty="0"/>
              <a:t>“这话说了几十年”，指什么理论？诞生的标志是什么？</a:t>
            </a:r>
            <a:endParaRPr lang="en-US" altLang="zh-CN" sz="2800" dirty="0"/>
          </a:p>
          <a:p>
            <a:r>
              <a:rPr lang="en-US" altLang="zh-CN" sz="2800" dirty="0"/>
              <a:t>2.</a:t>
            </a:r>
            <a:r>
              <a:rPr lang="zh-CN" altLang="en-US" sz="2800" dirty="0"/>
              <a:t>“贫富两阶级战争”指什么性质的革命运动</a:t>
            </a:r>
            <a:r>
              <a:rPr lang="en-US" altLang="zh-CN" sz="2800" dirty="0"/>
              <a:t>?</a:t>
            </a:r>
            <a:r>
              <a:rPr lang="zh-CN" altLang="en-US" sz="2800" dirty="0"/>
              <a:t>第一次伟大尝试是？</a:t>
            </a:r>
            <a:endParaRPr lang="en-US" altLang="zh-CN" sz="2800" dirty="0"/>
          </a:p>
          <a:p>
            <a:r>
              <a:rPr lang="en-US" altLang="zh-CN" sz="2800" dirty="0"/>
              <a:t>3.</a:t>
            </a:r>
            <a:r>
              <a:rPr lang="zh-CN" altLang="en-US" sz="2800" dirty="0"/>
              <a:t>开“不能不实现的时代” 先河的是什么事件</a:t>
            </a:r>
            <a:r>
              <a:rPr lang="en-US" altLang="zh-CN" sz="2800" dirty="0"/>
              <a:t>?</a:t>
            </a:r>
            <a:r>
              <a:rPr lang="zh-CN" altLang="en-US" sz="2800" dirty="0"/>
              <a:t>在人类社会主义发展史中的价值？</a:t>
            </a:r>
            <a:endParaRPr lang="en-US" altLang="zh-CN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742947" y="3018435"/>
            <a:ext cx="94583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马克思主义理论；</a:t>
            </a:r>
            <a:r>
              <a:rPr lang="en-US" altLang="zh-CN" sz="32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1848</a:t>
            </a:r>
            <a:r>
              <a:rPr lang="zh-CN" altLang="en-US" sz="32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</a:t>
            </a:r>
            <a:r>
              <a:rPr lang="en-US" altLang="zh-CN" sz="32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</a:t>
            </a:r>
            <a:r>
              <a:rPr lang="zh-CN" altLang="en-US" sz="32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共产党宣言</a:t>
            </a:r>
            <a:r>
              <a:rPr lang="en-US" altLang="zh-CN" sz="32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》</a:t>
            </a:r>
            <a:r>
              <a:rPr lang="zh-CN" altLang="en-US" sz="32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的发表</a:t>
            </a:r>
            <a:endParaRPr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600071" y="3742335"/>
            <a:ext cx="11620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社会主义革命（无产阶级革命）；巴黎公社</a:t>
            </a:r>
            <a:endParaRPr lang="zh-CN" altLang="en-US" sz="3200" dirty="0"/>
          </a:p>
        </p:txBody>
      </p:sp>
      <p:sp>
        <p:nvSpPr>
          <p:cNvPr id="7" name="文本框 6"/>
          <p:cNvSpPr txBox="1"/>
          <p:nvPr/>
        </p:nvSpPr>
        <p:spPr>
          <a:xfrm>
            <a:off x="571496" y="4466235"/>
            <a:ext cx="116205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俄国十月革命；是人类历史上第一次胜利的社会主义革命，建立了无产阶级专政的国家，推动了国际无产阶级革命运动，鼓舞了殖民地半殖民地人民的解放斗争。</a:t>
            </a:r>
            <a:endParaRPr lang="zh-CN" altLang="en-US" sz="3200" dirty="0"/>
          </a:p>
        </p:txBody>
      </p:sp>
      <p:grpSp>
        <p:nvGrpSpPr>
          <p:cNvPr id="4" name="Group 5"/>
          <p:cNvGrpSpPr/>
          <p:nvPr/>
        </p:nvGrpSpPr>
        <p:grpSpPr>
          <a:xfrm>
            <a:off x="294958" y="104772"/>
            <a:ext cx="2714625" cy="614363"/>
            <a:chOff x="0" y="104819"/>
            <a:chExt cx="2714644" cy="614637"/>
          </a:xfrm>
        </p:grpSpPr>
        <p:pic>
          <p:nvPicPr>
            <p:cNvPr id="9" name="Picture 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104819"/>
              <a:ext cx="2714644" cy="6146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604780" y="123877"/>
              <a:ext cx="1620969" cy="5234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kern="1200" cap="none" spc="0" normalizeH="0" baseline="0" noProof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材料复习</a:t>
              </a:r>
              <a:endParaRPr kumimoji="0" lang="zh-CN" altLang="en-US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00075" y="4326890"/>
            <a:ext cx="8341360" cy="12242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p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在人类历史上的价值是什么？</a:t>
            </a:r>
            <a:endParaRPr lang="zh-CN" altLang="en-US" sz="36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探索了</a:t>
            </a:r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一条不同于西方的现代化道路</a:t>
            </a:r>
            <a:endParaRPr lang="zh-CN" altLang="en-US" sz="36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zh-CN" altLang="en-US" sz="36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43510" y="683895"/>
          <a:ext cx="11905615" cy="5655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140"/>
                <a:gridCol w="2733675"/>
                <a:gridCol w="2275205"/>
                <a:gridCol w="2124075"/>
                <a:gridCol w="3271520"/>
              </a:tblGrid>
              <a:tr h="6140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ym typeface="+mn-ea"/>
                        </a:rPr>
                        <a:t>社会主义革命</a:t>
                      </a:r>
                      <a:endParaRPr lang="zh-CN" altLang="en-US" sz="280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ym typeface="+mn-ea"/>
                        </a:rPr>
                        <a:t>苏俄（联）社会主义建设</a:t>
                      </a:r>
                      <a:endParaRPr lang="zh-CN" altLang="en-US" sz="2800">
                        <a:sym typeface="+mn-ea"/>
                      </a:endParaRPr>
                    </a:p>
                  </a:txBody>
                  <a:tcPr anchor="ctr"/>
                </a:tc>
                <a:tc hMerge="1">
                  <a:tcPr anchor="ctr"/>
                </a:tc>
                <a:tc hMerge="1">
                  <a:tcPr anchor="ctr"/>
                </a:tc>
              </a:tr>
              <a:tr h="9817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/>
                        <a:t>时间</a:t>
                      </a:r>
                      <a:endParaRPr lang="zh-CN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/>
                </a:tc>
              </a:tr>
              <a:tr h="13436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事件</a:t>
                      </a:r>
                      <a:endParaRPr lang="zh-CN" altLang="en-US" sz="2800"/>
                    </a:p>
                    <a:p>
                      <a:pPr algn="ctr">
                        <a:buNone/>
                      </a:pPr>
                      <a:r>
                        <a:rPr lang="zh-CN" altLang="en-US" sz="2800"/>
                        <a:t>（探索）</a:t>
                      </a:r>
                      <a:endParaRPr lang="zh-CN" alt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/>
                </a:tc>
              </a:tr>
              <a:tr h="27165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/>
                    </a:p>
                    <a:p>
                      <a:pPr algn="ctr">
                        <a:buNone/>
                      </a:pPr>
                      <a:r>
                        <a:rPr lang="zh-CN" altLang="en-US" sz="3200"/>
                        <a:t>影响</a:t>
                      </a:r>
                      <a:endParaRPr lang="zh-CN" altLang="en-US" sz="3200"/>
                    </a:p>
                    <a:p>
                      <a:pPr algn="ctr">
                        <a:buNone/>
                      </a:pPr>
                      <a:endParaRPr lang="zh-CN" altLang="en-US" sz="3200"/>
                    </a:p>
                    <a:p>
                      <a:pPr algn="ctr">
                        <a:buNone/>
                      </a:pPr>
                      <a:endParaRPr lang="zh-CN" altLang="en-US" sz="3200"/>
                    </a:p>
                    <a:p>
                      <a:pPr algn="ctr">
                        <a:buNone/>
                      </a:pPr>
                      <a:endParaRPr lang="zh-CN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990725" y="2411095"/>
            <a:ext cx="1986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十月革命</a:t>
            </a:r>
            <a:endParaRPr lang="zh-CN" altLang="zh-CN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90725" y="1397635"/>
            <a:ext cx="2514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>
                <a:solidFill>
                  <a:srgbClr val="401B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1917</a:t>
            </a:r>
            <a:r>
              <a:rPr lang="zh-CN" altLang="en-US" sz="3200" b="1">
                <a:solidFill>
                  <a:srgbClr val="401B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3200" b="1">
                <a:solidFill>
                  <a:srgbClr val="401B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11</a:t>
            </a:r>
            <a:r>
              <a:rPr lang="zh-CN" altLang="en-US" sz="3200" b="1">
                <a:solidFill>
                  <a:srgbClr val="401B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endParaRPr lang="zh-CN" altLang="en-US" sz="3200" b="1">
              <a:solidFill>
                <a:srgbClr val="401B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31690" y="1397635"/>
            <a:ext cx="2240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>
                <a:solidFill>
                  <a:srgbClr val="401BC0"/>
                </a:solidFill>
                <a:latin typeface="黑体" panose="02010609060101010101" charset="-122"/>
                <a:ea typeface="黑体" panose="02010609060101010101" charset="-122"/>
              </a:rPr>
              <a:t>1917</a:t>
            </a:r>
            <a:r>
              <a:rPr lang="en-US" sz="3200" b="1">
                <a:solidFill>
                  <a:srgbClr val="401BC0"/>
                </a:solidFill>
                <a:latin typeface="黑体" panose="02010609060101010101" charset="-122"/>
                <a:ea typeface="黑体" panose="02010609060101010101" charset="-122"/>
              </a:rPr>
              <a:t>-1921</a:t>
            </a:r>
            <a:endParaRPr lang="en-US" sz="3200" b="1">
              <a:solidFill>
                <a:srgbClr val="401B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77355" y="1401445"/>
            <a:ext cx="2240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>
                <a:solidFill>
                  <a:srgbClr val="401BC0"/>
                </a:solidFill>
                <a:latin typeface="黑体" panose="02010609060101010101" charset="-122"/>
                <a:ea typeface="黑体" panose="02010609060101010101" charset="-122"/>
              </a:rPr>
              <a:t>1921</a:t>
            </a:r>
            <a:r>
              <a:rPr lang="en-US" sz="3200" b="1">
                <a:solidFill>
                  <a:srgbClr val="401BC0"/>
                </a:solidFill>
                <a:latin typeface="黑体" panose="02010609060101010101" charset="-122"/>
                <a:ea typeface="黑体" panose="02010609060101010101" charset="-122"/>
              </a:rPr>
              <a:t>-1928</a:t>
            </a:r>
            <a:endParaRPr lang="en-US" sz="3200" b="1">
              <a:solidFill>
                <a:srgbClr val="401B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39885" y="1397635"/>
            <a:ext cx="2586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rgbClr val="401BC0"/>
                </a:solidFill>
                <a:latin typeface="黑体" panose="02010609060101010101" charset="-122"/>
                <a:ea typeface="黑体" panose="02010609060101010101" charset="-122"/>
              </a:rPr>
              <a:t>1926</a:t>
            </a:r>
            <a:r>
              <a:rPr lang="en-US" altLang="zh-CN" sz="3200" b="1">
                <a:solidFill>
                  <a:srgbClr val="401BC0"/>
                </a:solidFill>
                <a:latin typeface="黑体" panose="02010609060101010101" charset="-122"/>
                <a:ea typeface="黑体" panose="02010609060101010101" charset="-122"/>
              </a:rPr>
              <a:t>-1937</a:t>
            </a:r>
            <a:endParaRPr lang="en-US" altLang="zh-CN" sz="3200" b="1">
              <a:solidFill>
                <a:srgbClr val="401B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05325" y="2334895"/>
            <a:ext cx="21342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实行战时共产主义政策</a:t>
            </a:r>
            <a:endParaRPr lang="zh-CN" altLang="zh-CN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39560" y="2305050"/>
            <a:ext cx="21869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实行新经济政策</a:t>
            </a:r>
            <a:endParaRPr lang="zh-CN" altLang="zh-CN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29760" y="3466465"/>
            <a:ext cx="229552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为赢得国内战争提供保障，但破坏了生产者积极性</a:t>
            </a:r>
            <a:endParaRPr lang="zh-CN" altLang="zh-CN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83385" y="3701415"/>
            <a:ext cx="26733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3200">
                <a:solidFill>
                  <a:srgbClr val="4F0FB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建立了第一个</a:t>
            </a:r>
            <a:r>
              <a:rPr lang="en-US" altLang="zh-CN" sz="3200">
                <a:solidFill>
                  <a:srgbClr val="4F0FB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________</a:t>
            </a:r>
            <a:r>
              <a:rPr lang="zh-CN" altLang="en-US" sz="3200">
                <a:solidFill>
                  <a:srgbClr val="4F0FB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专政的国家</a:t>
            </a:r>
            <a:endParaRPr lang="zh-CN" altLang="en-US" sz="3200">
              <a:solidFill>
                <a:srgbClr val="4F0FB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14740" y="2226310"/>
            <a:ext cx="3482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社会主义工业化</a:t>
            </a:r>
            <a:endParaRPr lang="zh-CN" altLang="zh-CN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77355" y="3578225"/>
            <a:ext cx="202374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2800" b="1">
                <a:solidFill>
                  <a:srgbClr val="4F0FBD"/>
                </a:solidFill>
                <a:latin typeface="黑体" panose="02010609060101010101" charset="-122"/>
                <a:ea typeface="黑体" panose="02010609060101010101" charset="-122"/>
              </a:rPr>
              <a:t>调动了生产者积极性，促进国民经济稳步增长</a:t>
            </a:r>
            <a:endParaRPr lang="zh-CN" altLang="zh-CN" sz="2800" b="1">
              <a:solidFill>
                <a:srgbClr val="4F0FB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175750" y="3702685"/>
            <a:ext cx="27146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2800" b="1">
                <a:solidFill>
                  <a:srgbClr val="4F0FBD"/>
                </a:solidFill>
                <a:latin typeface="黑体" panose="02010609060101010101" charset="-122"/>
                <a:ea typeface="黑体" panose="02010609060101010101" charset="-122"/>
              </a:rPr>
              <a:t>使苏联由落后的农业国变成强大的工业国</a:t>
            </a:r>
            <a:endParaRPr lang="zh-CN" altLang="zh-CN" sz="2800" b="1">
              <a:solidFill>
                <a:srgbClr val="4F0FB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683385" y="4096385"/>
            <a:ext cx="1986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无产阶级</a:t>
            </a:r>
            <a:endParaRPr lang="zh-CN" altLang="zh-CN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01100" y="2788285"/>
            <a:ext cx="3483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农业集体化</a:t>
            </a:r>
            <a:r>
              <a:rPr lang="zh-CN" altLang="zh-CN" sz="2400" b="1">
                <a:solidFill>
                  <a:srgbClr val="4F0FBD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400" b="1">
                <a:solidFill>
                  <a:srgbClr val="4F0FBD"/>
                </a:solidFill>
                <a:latin typeface="黑体" panose="02010609060101010101" charset="-122"/>
                <a:ea typeface="黑体" panose="02010609060101010101" charset="-122"/>
              </a:rPr>
              <a:t>1930-1934</a:t>
            </a:r>
            <a:r>
              <a:rPr lang="zh-CN" altLang="en-US" sz="2400" b="1">
                <a:solidFill>
                  <a:srgbClr val="4F0FBD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sz="2400" b="1">
              <a:solidFill>
                <a:srgbClr val="4F0FB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27795" y="1836420"/>
            <a:ext cx="3030855" cy="521970"/>
          </a:xfrm>
          <a:prstGeom prst="rect">
            <a:avLst/>
          </a:prstGeom>
          <a:solidFill>
            <a:srgbClr val="401BC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</a:rPr>
              <a:t>苏联模式逐渐形成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-54019" y="-43762"/>
            <a:ext cx="2714625" cy="614363"/>
            <a:chOff x="0" y="104819"/>
            <a:chExt cx="2714644" cy="614637"/>
          </a:xfrm>
        </p:grpSpPr>
        <p:pic>
          <p:nvPicPr>
            <p:cNvPr id="17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4819"/>
              <a:ext cx="2714644" cy="6146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TextBox 22"/>
            <p:cNvSpPr txBox="1">
              <a:spLocks noChangeArrowheads="1"/>
            </p:cNvSpPr>
            <p:nvPr/>
          </p:nvSpPr>
          <p:spPr bwMode="auto">
            <a:xfrm>
              <a:off x="604781" y="123877"/>
              <a:ext cx="1620968" cy="5234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识图看表</a:t>
              </a:r>
              <a:endParaRPr kumimoji="0" lang="zh-CN" altLang="en-US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custDataLst>
      <p:tags r:id="rId3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8" grpId="0"/>
      <p:bldP spid="3" grpId="0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77470" y="92710"/>
            <a:ext cx="12012930" cy="66719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55575" y="160020"/>
            <a:ext cx="6095365" cy="5607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壹</a:t>
            </a:r>
            <a:r>
              <a:rPr lang="en-US" altLang="zh-CN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·</a:t>
            </a:r>
            <a:r>
              <a:rPr lang="zh-CN" altLang="en-US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新经济政策</a:t>
            </a:r>
            <a:endParaRPr lang="zh-CN" altLang="en-US" sz="32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2482215" y="948690"/>
            <a:ext cx="1927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内容：</a:t>
            </a:r>
            <a:endParaRPr lang="zh-CN" altLang="en-US" sz="3200" b="1">
              <a:solidFill>
                <a:schemeClr val="tx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46380" y="1677670"/>
          <a:ext cx="9091295" cy="4553585"/>
        </p:xfrm>
        <a:graphic>
          <a:graphicData uri="http://schemas.openxmlformats.org/drawingml/2006/table">
            <a:tbl>
              <a:tblPr firstRow="1" bandRow="1">
                <a:tableStyleId>{ABE42276-09CF-435B-B54C-9767F8CEFC0F}</a:tableStyleId>
              </a:tblPr>
              <a:tblGrid>
                <a:gridCol w="1120140"/>
                <a:gridCol w="3876675"/>
                <a:gridCol w="4094480"/>
              </a:tblGrid>
              <a:tr h="381000">
                <a:tc>
                  <a:txBody>
                    <a:bodyPr wrap="square"/>
                    <a:p>
                      <a:pPr algn="ctr">
                        <a:buNone/>
                      </a:pPr>
                      <a:endParaRPr lang="zh-CN" altLang="en-US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>
                    <a:solidFill>
                      <a:schemeClr val="accent6"/>
                    </a:solidFill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32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战时共产主义政策</a:t>
                      </a:r>
                      <a:endParaRPr lang="zh-CN" altLang="en-US" sz="32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>
                    <a:solidFill>
                      <a:schemeClr val="accent6"/>
                    </a:solidFill>
                  </a:tcPr>
                </a:tc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32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新经济政策</a:t>
                      </a:r>
                      <a:endParaRPr lang="zh-CN" altLang="en-US" sz="32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>
                    <a:solidFill>
                      <a:schemeClr val="accent6"/>
                    </a:solidFill>
                  </a:tcPr>
                </a:tc>
              </a:tr>
              <a:tr h="995045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农业</a:t>
                      </a:r>
                      <a:endParaRPr lang="zh-CN" altLang="en-US" sz="2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p>
                      <a:pPr>
                        <a:buNone/>
                      </a:pPr>
                      <a:r>
                        <a:rPr lang="zh-CN" altLang="en-US" sz="24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余粮收集制(除口粮、种子粮以外一切余粮收归国有)</a:t>
                      </a:r>
                      <a:endParaRPr lang="zh-CN" altLang="en-US" sz="240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p>
                      <a:pPr>
                        <a:buNone/>
                      </a:pPr>
                      <a:endParaRPr lang="zh-CN" altLang="en-US" sz="2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/>
                </a:tc>
              </a:tr>
              <a:tr h="9226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商业</a:t>
                      </a:r>
                      <a:endParaRPr lang="zh-CN" altLang="en-US" sz="2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取消自由贸易，实行实物配给制(否定商品货币关系)</a:t>
                      </a:r>
                      <a:endParaRPr lang="zh-CN" altLang="en-US" sz="240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/>
                </a:tc>
              </a:tr>
              <a:tr h="1186180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工业</a:t>
                      </a:r>
                      <a:endParaRPr lang="zh-CN" altLang="en-US" sz="2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p>
                      <a:pPr>
                        <a:buNone/>
                      </a:pPr>
                      <a:r>
                        <a:rPr lang="zh-CN" altLang="en-US" sz="2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大中小企业全部收归国有</a:t>
                      </a:r>
                      <a:endParaRPr lang="zh-CN" altLang="en-US" sz="2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p>
                      <a:pPr>
                        <a:buNone/>
                      </a:pPr>
                      <a:endParaRPr lang="zh-CN" altLang="en-US" sz="2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/>
                </a:tc>
              </a:tr>
              <a:tr h="870585">
                <a:tc>
                  <a:txBody>
                    <a:bodyPr wrap="square"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分配</a:t>
                      </a:r>
                      <a:endParaRPr lang="zh-CN" altLang="en-US" sz="240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p>
                      <a:pPr>
                        <a:buNone/>
                      </a:pPr>
                      <a:r>
                        <a:rPr lang="zh-CN" altLang="en-US" sz="240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由国家统一分配一切生活必需品</a:t>
                      </a:r>
                      <a:endParaRPr lang="zh-CN" altLang="en-US" sz="240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p>
                      <a:pPr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  <a:endPara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实行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按劳取酬</a:t>
                      </a: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的工资制</a:t>
                      </a:r>
                      <a:endParaRPr lang="zh-CN" altLang="en-US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  <p:sp>
        <p:nvSpPr>
          <p:cNvPr id="9252" name="Text Box 37"/>
          <p:cNvSpPr txBox="1"/>
          <p:nvPr>
            <p:custDataLst>
              <p:tags r:id="rId5"/>
            </p:custDataLst>
          </p:nvPr>
        </p:nvSpPr>
        <p:spPr>
          <a:xfrm>
            <a:off x="5306695" y="2312670"/>
            <a:ext cx="39192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粮食税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代替余粮征集制；允许雇佣劳动力和出租土地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54" name="Text Box 39"/>
          <p:cNvSpPr txBox="1"/>
          <p:nvPr>
            <p:custDataLst>
              <p:tags r:id="rId6"/>
            </p:custDataLst>
          </p:nvPr>
        </p:nvSpPr>
        <p:spPr>
          <a:xfrm>
            <a:off x="5306695" y="4616450"/>
            <a:ext cx="39185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允许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私人经营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中小企业；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256" name="Text Box 41"/>
          <p:cNvSpPr txBox="1"/>
          <p:nvPr>
            <p:custDataLst>
              <p:tags r:id="rId7"/>
            </p:custDataLst>
          </p:nvPr>
        </p:nvSpPr>
        <p:spPr>
          <a:xfrm>
            <a:off x="5306695" y="3301365"/>
            <a:ext cx="39185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纳税后的剩余产品农民可以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自由买卖实行自由贸易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6" name="云形标注 25"/>
          <p:cNvSpPr/>
          <p:nvPr>
            <p:custDataLst>
              <p:tags r:id="rId8"/>
            </p:custDataLst>
          </p:nvPr>
        </p:nvSpPr>
        <p:spPr>
          <a:xfrm>
            <a:off x="8371840" y="1873148"/>
            <a:ext cx="3382645" cy="1468959"/>
          </a:xfrm>
          <a:prstGeom prst="cloudCallout">
            <a:avLst>
              <a:gd name="adj1" fmla="val -65036"/>
              <a:gd name="adj2" fmla="val 38402"/>
            </a:avLst>
          </a:prstGeom>
          <a:solidFill>
            <a:srgbClr val="FBDFE3"/>
          </a:solidFill>
          <a:ln w="12700" cap="flat">
            <a:solidFill>
              <a:srgbClr val="0070C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提高了生产积极性。</a:t>
            </a:r>
            <a:endParaRPr kumimoji="0" lang="zh-CN" altLang="en-US" sz="24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7" name="云形标注 26"/>
          <p:cNvSpPr/>
          <p:nvPr>
            <p:custDataLst>
              <p:tags r:id="rId9"/>
            </p:custDataLst>
          </p:nvPr>
        </p:nvSpPr>
        <p:spPr>
          <a:xfrm>
            <a:off x="8420100" y="3984625"/>
            <a:ext cx="3334385" cy="1637030"/>
          </a:xfrm>
          <a:prstGeom prst="cloudCallout">
            <a:avLst>
              <a:gd name="adj1" fmla="val -62474"/>
              <a:gd name="adj2" fmla="val 16685"/>
            </a:avLst>
          </a:prstGeom>
          <a:solidFill>
            <a:srgbClr val="FBDFE3"/>
          </a:solidFill>
          <a:ln w="12700" cap="flat">
            <a:solidFill>
              <a:srgbClr val="0070C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noAutofit/>
          </a:bodyPr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提高了企业积极性，在一定限度内发展资本主义</a:t>
            </a: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1" name="圆角矩形标注 30"/>
          <p:cNvSpPr/>
          <p:nvPr>
            <p:custDataLst>
              <p:tags r:id="rId10"/>
            </p:custDataLst>
          </p:nvPr>
        </p:nvSpPr>
        <p:spPr>
          <a:xfrm>
            <a:off x="6784340" y="154940"/>
            <a:ext cx="4036695" cy="1533361"/>
          </a:xfrm>
          <a:prstGeom prst="wedgeRoundRectCallout">
            <a:avLst>
              <a:gd name="adj1" fmla="val -57000"/>
              <a:gd name="adj2" fmla="val 54855"/>
              <a:gd name="adj3" fmla="val 16667"/>
            </a:avLst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p>
            <a:pPr>
              <a:spcBef>
                <a:spcPct val="0"/>
              </a:spcBef>
            </a:pPr>
            <a:r>
              <a:rPr lang="zh-CN" altLang="en-US" sz="2800" smtClean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特点：</a:t>
            </a:r>
            <a:r>
              <a:rPr lang="zh-CN" altLang="zh-CN" sz="2800" smtClean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在公有制前提下，允许</a:t>
            </a:r>
            <a:r>
              <a:rPr lang="zh-CN" altLang="zh-CN" sz="2800" smtClean="0">
                <a:solidFill>
                  <a:srgbClr val="FFFF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多种</a:t>
            </a:r>
            <a:r>
              <a:rPr lang="zh-CN" altLang="en-US" sz="2800" smtClean="0">
                <a:solidFill>
                  <a:srgbClr val="FFFF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所有制</a:t>
            </a:r>
            <a:r>
              <a:rPr lang="zh-CN" altLang="zh-CN" sz="2800" smtClean="0">
                <a:solidFill>
                  <a:srgbClr val="FFFF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经济并存</a:t>
            </a:r>
            <a:r>
              <a:rPr lang="zh-CN" altLang="en-US" sz="2800" smtClean="0">
                <a:solidFill>
                  <a:srgbClr val="FFFF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，</a:t>
            </a:r>
            <a:r>
              <a:rPr lang="zh-CN" altLang="zh-CN" sz="2800" smtClean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发展</a:t>
            </a:r>
            <a:r>
              <a:rPr lang="zh-CN" altLang="zh-CN" sz="2800" smtClean="0">
                <a:solidFill>
                  <a:srgbClr val="FFFF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商品经济。</a:t>
            </a:r>
            <a:endParaRPr lang="zh-CN" altLang="zh-CN" sz="2800" smtClean="0">
              <a:solidFill>
                <a:srgbClr val="FFFF00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32" name="椭圆 31"/>
          <p:cNvSpPr/>
          <p:nvPr>
            <p:custDataLst>
              <p:tags r:id="rId11"/>
            </p:custDataLst>
          </p:nvPr>
        </p:nvSpPr>
        <p:spPr>
          <a:xfrm>
            <a:off x="6151704" y="1667770"/>
            <a:ext cx="544290" cy="5442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sp>
        <p:nvSpPr>
          <p:cNvPr id="33" name="矩形 32"/>
          <p:cNvSpPr/>
          <p:nvPr>
            <p:custDataLst>
              <p:tags r:id="rId12"/>
            </p:custDataLst>
          </p:nvPr>
        </p:nvSpPr>
        <p:spPr>
          <a:xfrm rot="21002064">
            <a:off x="1384364" y="4028264"/>
            <a:ext cx="2894330" cy="654050"/>
          </a:xfrm>
          <a:prstGeom prst="rect">
            <a:avLst/>
          </a:prstGeom>
          <a:solidFill>
            <a:srgbClr val="C00000">
              <a:alpha val="69020"/>
            </a:srgbClr>
          </a:solidFill>
        </p:spPr>
        <p:txBody>
          <a:bodyPr wrap="none">
            <a:spAutoFit/>
          </a:bodyPr>
          <a:p>
            <a:pPr lvl="0">
              <a:lnSpc>
                <a:spcPct val="120000"/>
              </a:lnSpc>
            </a:pPr>
            <a:r>
              <a:rPr lang="zh-CN" altLang="en-US" sz="305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强制性计划经济</a:t>
            </a:r>
            <a:endParaRPr lang="zh-CN" altLang="en-US" sz="30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>
            <p:custDataLst>
              <p:tags r:id="rId13"/>
            </p:custDataLst>
          </p:nvPr>
        </p:nvSpPr>
        <p:spPr>
          <a:xfrm rot="21002064">
            <a:off x="5507419" y="3769184"/>
            <a:ext cx="4056380" cy="654050"/>
          </a:xfrm>
          <a:prstGeom prst="rect">
            <a:avLst/>
          </a:prstGeom>
          <a:solidFill>
            <a:srgbClr val="C00000">
              <a:alpha val="69020"/>
            </a:srgbClr>
          </a:solidFill>
        </p:spPr>
        <p:txBody>
          <a:bodyPr wrap="none">
            <a:spAutoFit/>
          </a:bodyPr>
          <a:p>
            <a:pPr lvl="0">
              <a:lnSpc>
                <a:spcPct val="120000"/>
              </a:lnSpc>
            </a:pPr>
            <a:r>
              <a:rPr lang="zh-CN" altLang="en-US" sz="305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计划与市场调节相结合</a:t>
            </a:r>
            <a:endParaRPr lang="en-US" altLang="zh-CN" sz="305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2" grpId="0"/>
      <p:bldP spid="9254" grpId="1"/>
      <p:bldP spid="9256" grpId="2"/>
      <p:bldP spid="26" grpId="0" bldLvl="0" animBg="1"/>
      <p:bldP spid="27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77470" y="92710"/>
            <a:ext cx="12012930" cy="66719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87350" y="1428115"/>
            <a:ext cx="2059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highlight>
                  <a:srgbClr val="FFFF00"/>
                </a:highligh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成就：</a:t>
            </a:r>
            <a:endParaRPr lang="zh-CN" altLang="en-US" sz="3200" b="1">
              <a:highlight>
                <a:srgbClr val="FFFF00"/>
              </a:highlight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748790" y="1428115"/>
            <a:ext cx="9726930" cy="9925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342900" marR="0" lvl="0" indent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两个五年计划完成之后，苏联由落后的农业国变成先进的工业国。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350" y="2605405"/>
            <a:ext cx="3591560" cy="325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7695" y="2606040"/>
            <a:ext cx="324802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>
            <p:custDataLst>
              <p:tags r:id="rId8"/>
            </p:custDataLst>
          </p:nvPr>
        </p:nvGrpSpPr>
        <p:grpSpPr>
          <a:xfrm>
            <a:off x="4053840" y="2545080"/>
            <a:ext cx="4173220" cy="3317240"/>
            <a:chOff x="10001" y="3767"/>
            <a:chExt cx="8931" cy="5521"/>
          </a:xfrm>
        </p:grpSpPr>
        <p:pic>
          <p:nvPicPr>
            <p:cNvPr id="100" name="图片 99"/>
            <p:cNvPicPr/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0001" y="3767"/>
              <a:ext cx="8931" cy="5521"/>
            </a:xfrm>
            <a:prstGeom prst="rect">
              <a:avLst/>
            </a:prstGeom>
            <a:noFill/>
            <a:ln w="9525">
              <a:noFill/>
            </a:ln>
            <a:effectLst>
              <a:softEdge rad="127000"/>
            </a:effectLst>
          </p:spPr>
        </p:pic>
        <p:sp>
          <p:nvSpPr>
            <p:cNvPr id="7" name="文本框 6"/>
            <p:cNvSpPr txBox="1"/>
            <p:nvPr>
              <p:custDataLst>
                <p:tags r:id="rId11"/>
              </p:custDataLst>
            </p:nvPr>
          </p:nvSpPr>
          <p:spPr>
            <a:xfrm>
              <a:off x="10238" y="8353"/>
              <a:ext cx="8458" cy="766"/>
            </a:xfrm>
            <a:prstGeom prst="rect">
              <a:avLst/>
            </a:prstGeom>
            <a:solidFill>
              <a:schemeClr val="bg2">
                <a:alpha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1929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年爆发世界经济危机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sp>
        <p:nvSpPr>
          <p:cNvPr id="17" name="TextBox 25"/>
          <p:cNvSpPr txBox="1"/>
          <p:nvPr>
            <p:custDataLst>
              <p:tags r:id="rId12"/>
            </p:custDataLst>
          </p:nvPr>
        </p:nvSpPr>
        <p:spPr>
          <a:xfrm>
            <a:off x="350520" y="5760720"/>
            <a:ext cx="11125200" cy="95313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+mn-cs"/>
              </a:rPr>
              <a:t>两个五年计划完成后，据苏联统计，苏联的工业总产值已跃居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+mn-cs"/>
              </a:rPr>
              <a:t>欧洲第一位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+mn-cs"/>
              </a:rPr>
              <a:t>、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+mn-cs"/>
              </a:rPr>
              <a:t>世界第二位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5437" y="786893"/>
            <a:ext cx="2325370" cy="46037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p>
            <a:pPr algn="l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苏联的工业化</a:t>
            </a:r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endParaRPr lang="zh-CN" altLang="en-US" sz="24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15795" y="2555240"/>
            <a:ext cx="3888105" cy="6451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优先发展重工业</a:t>
            </a:r>
            <a:endParaRPr lang="zh-CN" altLang="en-US" sz="36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8" name="矩形 7"/>
          <p:cNvSpPr/>
          <p:nvPr>
            <p:custDataLst>
              <p:tags r:id="rId13"/>
            </p:custDataLst>
          </p:nvPr>
        </p:nvSpPr>
        <p:spPr>
          <a:xfrm>
            <a:off x="155575" y="160020"/>
            <a:ext cx="5255895" cy="5607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二</a:t>
            </a:r>
            <a:r>
              <a:rPr lang="en-US" altLang="zh-CN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·</a:t>
            </a:r>
            <a:r>
              <a:rPr lang="zh-CN" altLang="en-US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苏联模式</a:t>
            </a:r>
            <a:endParaRPr lang="zh-CN" altLang="en-US" sz="32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1" grpId="0" bldLvl="0" animBg="1"/>
      <p:bldP spid="10" grpId="0" bldLvl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77470" y="92710"/>
            <a:ext cx="12012930" cy="66719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55575" y="160020"/>
            <a:ext cx="5255895" cy="5607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二</a:t>
            </a:r>
            <a:r>
              <a:rPr lang="en-US" altLang="zh-CN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·</a:t>
            </a:r>
            <a:r>
              <a:rPr lang="zh-CN" altLang="en-US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苏联模式</a:t>
            </a:r>
            <a:endParaRPr lang="zh-CN" altLang="en-US" sz="32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cxnSp>
        <p:nvCxnSpPr>
          <p:cNvPr id="13" name="直接连接符 372"/>
          <p:cNvCxnSpPr/>
          <p:nvPr>
            <p:custDataLst>
              <p:tags r:id="rId3"/>
            </p:custDataLst>
          </p:nvPr>
        </p:nvCxnSpPr>
        <p:spPr>
          <a:xfrm flipV="1">
            <a:off x="740622" y="2316268"/>
            <a:ext cx="9366673" cy="19473"/>
          </a:xfrm>
          <a:prstGeom prst="line">
            <a:avLst/>
          </a:prstGeom>
          <a:ln w="635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1840230" y="1519555"/>
            <a:ext cx="9015730" cy="9093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base">
              <a:buNone/>
            </a:pPr>
            <a:r>
              <a:rPr lang="zh-CN" altLang="zh-CN" sz="266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工业化</a:t>
            </a:r>
            <a:r>
              <a:rPr lang="zh-CN" altLang="zh-CN" sz="266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和</a:t>
            </a:r>
            <a:r>
              <a:rPr lang="zh-CN" altLang="zh-CN" sz="266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农业集体化</a:t>
            </a:r>
            <a:r>
              <a:rPr lang="zh-CN" altLang="zh-CN" sz="266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使苏联的</a:t>
            </a:r>
            <a:r>
              <a:rPr lang="zh-CN" altLang="zh-CN" sz="266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社会经济生活</a:t>
            </a:r>
            <a:r>
              <a:rPr lang="zh-CN" altLang="zh-CN" sz="266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和</a:t>
            </a:r>
            <a:r>
              <a:rPr lang="zh-CN" altLang="zh-CN" sz="266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社会阶级结构</a:t>
            </a:r>
            <a:endParaRPr lang="zh-CN" altLang="zh-CN" sz="266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 fontAlgn="base">
              <a:buNone/>
            </a:pPr>
            <a:r>
              <a:rPr lang="zh-CN" altLang="zh-CN" sz="266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发生了</a:t>
            </a:r>
            <a:r>
              <a:rPr lang="zh-CN" altLang="zh-CN" sz="266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根本性变化</a:t>
            </a:r>
            <a:r>
              <a:rPr lang="zh-CN" altLang="zh-CN" sz="266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665" b="1" strike="noStrike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1932305" y="2429087"/>
            <a:ext cx="4263390" cy="5003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base">
              <a:buClrTx/>
              <a:buSzTx/>
              <a:buFontTx/>
              <a:buNone/>
            </a:pPr>
            <a:r>
              <a:rPr lang="zh-CN" altLang="zh-CN" sz="266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1936年苏联公布《新宪法》</a:t>
            </a:r>
            <a:endParaRPr lang="zh-CN" altLang="zh-CN" sz="2660" b="1" strike="noStrike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2787650" y="3072342"/>
            <a:ext cx="4599305" cy="5003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base">
              <a:buClrTx/>
              <a:buSzTx/>
              <a:buFontTx/>
              <a:buNone/>
            </a:pPr>
            <a:r>
              <a:rPr lang="zh-CN" altLang="zh-CN" sz="266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发展苏联是工农社会主义国家</a:t>
            </a:r>
            <a:endParaRPr lang="zh-CN" altLang="zh-CN" sz="2660" b="1" strike="noStrike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9" name="直接连接符 372"/>
          <p:cNvCxnSpPr/>
          <p:nvPr>
            <p:custDataLst>
              <p:tags r:id="rId7"/>
            </p:custDataLst>
          </p:nvPr>
        </p:nvCxnSpPr>
        <p:spPr>
          <a:xfrm>
            <a:off x="710777" y="2949998"/>
            <a:ext cx="9425940" cy="0"/>
          </a:xfrm>
          <a:prstGeom prst="line">
            <a:avLst/>
          </a:prstGeom>
          <a:ln w="635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20" name="直接连接符 372"/>
          <p:cNvCxnSpPr/>
          <p:nvPr>
            <p:custDataLst>
              <p:tags r:id="rId8"/>
            </p:custDataLst>
          </p:nvPr>
        </p:nvCxnSpPr>
        <p:spPr>
          <a:xfrm>
            <a:off x="769832" y="3644688"/>
            <a:ext cx="9484360" cy="847"/>
          </a:xfrm>
          <a:prstGeom prst="line">
            <a:avLst/>
          </a:prstGeom>
          <a:ln w="635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21" name="直接连接符 372"/>
          <p:cNvCxnSpPr/>
          <p:nvPr>
            <p:custDataLst>
              <p:tags r:id="rId9"/>
            </p:custDataLst>
          </p:nvPr>
        </p:nvCxnSpPr>
        <p:spPr>
          <a:xfrm>
            <a:off x="769832" y="4276725"/>
            <a:ext cx="9602893" cy="847"/>
          </a:xfrm>
          <a:prstGeom prst="line">
            <a:avLst/>
          </a:prstGeom>
          <a:ln w="635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31" name="文本框 30"/>
          <p:cNvSpPr txBox="1"/>
          <p:nvPr>
            <p:custDataLst>
              <p:tags r:id="rId10"/>
            </p:custDataLst>
          </p:nvPr>
        </p:nvSpPr>
        <p:spPr>
          <a:xfrm>
            <a:off x="710565" y="1519555"/>
            <a:ext cx="2327910" cy="27571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p>
            <a:pPr marL="0" marR="0" indent="0" algn="l" defTabSz="914400" rtl="0" eaLnBrk="1" fontAlgn="auto" latinLnBrk="1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Arial" panose="020B0604020202020204"/>
              </a:rPr>
              <a:t>背景</a:t>
            </a:r>
            <a:endParaRPr kumimoji="0" lang="zh-CN" altLang="en-US" sz="36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Arial" panose="020B0604020202020204"/>
              </a:rPr>
              <a:t>标志</a:t>
            </a:r>
            <a:endParaRPr kumimoji="0" lang="zh-CN" altLang="zh-CN" sz="2660" b="1" i="0" u="none" strike="noStrike" cap="none" spc="0" normalizeH="0" baseline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600" b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/>
              </a:rPr>
              <a:t>宪法规定</a:t>
            </a:r>
            <a:endParaRPr lang="zh-CN" altLang="en-US" sz="3600" b="1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3" name="文本框 32"/>
          <p:cNvSpPr txBox="1"/>
          <p:nvPr>
            <p:custDataLst>
              <p:tags r:id="rId11"/>
            </p:custDataLst>
          </p:nvPr>
        </p:nvSpPr>
        <p:spPr>
          <a:xfrm>
            <a:off x="769620" y="3572510"/>
            <a:ext cx="1101725" cy="20904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p>
            <a:pPr marL="0" marR="0" indent="0" algn="l" defTabSz="914400" rtl="0" eaLnBrk="1" fontAlgn="auto" latinLnBrk="1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  <a:sym typeface="Arial" panose="020B0604020202020204"/>
              </a:rPr>
              <a:t>特征</a:t>
            </a:r>
            <a:endParaRPr lang="zh-CN" altLang="en-US" sz="3600" b="1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spc="0" normalizeH="0" baseline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2475865" y="3756025"/>
            <a:ext cx="7631430" cy="5207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p>
            <a:pPr algn="l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高度集中的计划经济体制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和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高度集权的政治体制</a:t>
            </a:r>
            <a:endParaRPr kumimoji="0" lang="zh-CN" altLang="en-US" sz="2800" b="1" i="0" u="none" strike="noStrike" cap="none" spc="0" normalizeH="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</p:txBody>
      </p:sp>
      <p:grpSp>
        <p:nvGrpSpPr>
          <p:cNvPr id="2" name="组合 1"/>
          <p:cNvGrpSpPr/>
          <p:nvPr>
            <p:custDataLst>
              <p:tags r:id="rId13"/>
            </p:custDataLst>
          </p:nvPr>
        </p:nvGrpSpPr>
        <p:grpSpPr>
          <a:xfrm>
            <a:off x="2787650" y="4276725"/>
            <a:ext cx="3858895" cy="2012950"/>
            <a:chOff x="2924" y="5215"/>
            <a:chExt cx="6077" cy="31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7" name="文本框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24" y="5915"/>
              <a:ext cx="6077" cy="2470"/>
            </a:xfrm>
            <a:prstGeom prst="rect">
              <a:avLst/>
            </a:prstGeom>
            <a:grpFill/>
            <a:ln w="19050">
              <a:solidFill>
                <a:srgbClr val="0070C0"/>
              </a:solidFill>
              <a:miter lim="800000"/>
            </a:ln>
          </p:spPr>
          <p:txBody>
            <a:bodyPr wrap="square">
              <a:spAutoFit/>
            </a:bodyPr>
            <a:p>
              <a:pPr algn="l">
                <a:buFont typeface="Arial" panose="020B0604020202020204" pitchFamily="34" charset="0"/>
                <a:buNone/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实行单一的公有制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，实行自上而下的指令性性计划经济体制。排斥</a:t>
              </a:r>
              <a:r>
                <a:rPr lang="zh-CN" altLang="en-US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市场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调节，企业没有主动性。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4" name="下箭头 3"/>
            <p:cNvSpPr/>
            <p:nvPr>
              <p:custDataLst>
                <p:tags r:id="rId15"/>
              </p:custDataLst>
            </p:nvPr>
          </p:nvSpPr>
          <p:spPr>
            <a:xfrm>
              <a:off x="5306" y="5215"/>
              <a:ext cx="418" cy="827"/>
            </a:xfrm>
            <a:prstGeom prst="downArrow">
              <a:avLst/>
            </a:prstGeom>
            <a:grpFill/>
            <a:ln w="25400" cap="flat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ctr" forceAA="0">
              <a:spAutoFit/>
            </a:bodyPr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16"/>
            </p:custDataLst>
          </p:nvPr>
        </p:nvGrpSpPr>
        <p:grpSpPr>
          <a:xfrm>
            <a:off x="7278370" y="4277360"/>
            <a:ext cx="3518535" cy="2042160"/>
            <a:chOff x="7809" y="5169"/>
            <a:chExt cx="4137" cy="321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" name="文本框 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809" y="5915"/>
              <a:ext cx="4137" cy="2470"/>
            </a:xfrm>
            <a:prstGeom prst="rect">
              <a:avLst/>
            </a:prstGeom>
            <a:grpFill/>
            <a:ln w="19050">
              <a:solidFill>
                <a:srgbClr val="0070C0"/>
              </a:solidFill>
              <a:miter lim="800000"/>
            </a:ln>
          </p:spPr>
          <p:txBody>
            <a:bodyPr wrap="square">
              <a:spAutoFit/>
            </a:bodyPr>
            <a:p>
              <a:pPr algn="l"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权力高度集中，忽视</a:t>
              </a:r>
              <a:r>
                <a:rPr lang="zh-CN" altLang="en-US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民主法制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建设。各级领导实际上由上级指派，基本不受群众监督。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8" name="下箭头 7"/>
            <p:cNvSpPr/>
            <p:nvPr>
              <p:custDataLst>
                <p:tags r:id="rId18"/>
              </p:custDataLst>
            </p:nvPr>
          </p:nvSpPr>
          <p:spPr>
            <a:xfrm>
              <a:off x="9002" y="5169"/>
              <a:ext cx="418" cy="827"/>
            </a:xfrm>
            <a:prstGeom prst="downArrow">
              <a:avLst/>
            </a:prstGeom>
            <a:grpFill/>
            <a:ln w="25400" cap="flat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ctr" forceAA="0">
              <a:spAutoFit/>
            </a:bodyPr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9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675" y="718457"/>
            <a:ext cx="11830367" cy="1599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华文新魏" panose="02010800040101010101" charset="-122"/>
                <a:ea typeface="华文新魏" panose="02010800040101010101" charset="-122"/>
              </a:rPr>
              <a:t>材料一：十月革命借助战争完成了一次历史性转换，俄国不再是西欧资本主义的仿效者，而是世界历史的引领者。”</a:t>
            </a:r>
            <a:endParaRPr lang="en-US" altLang="zh-CN" sz="2800" dirty="0">
              <a:solidFill>
                <a:srgbClr val="333333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r"/>
            <a:r>
              <a:rPr lang="en-US" altLang="zh-CN" sz="2400" dirty="0">
                <a:solidFill>
                  <a:srgbClr val="333333"/>
                </a:solidFill>
                <a:latin typeface="华文新魏" panose="02010800040101010101" charset="-122"/>
                <a:ea typeface="华文新魏" panose="02010800040101010101" charset="-122"/>
              </a:rPr>
              <a:t>——</a:t>
            </a:r>
            <a:r>
              <a:rPr lang="zh-CN" altLang="en-US" sz="2400" dirty="0">
                <a:solidFill>
                  <a:srgbClr val="333333"/>
                </a:solidFill>
                <a:latin typeface="华文新魏" panose="02010800040101010101" charset="-122"/>
                <a:ea typeface="华文新魏" panose="02010800040101010101" charset="-122"/>
              </a:rPr>
              <a:t>托洛茨基</a:t>
            </a:r>
            <a:endParaRPr lang="en-US" altLang="zh-CN" sz="2400" dirty="0">
              <a:solidFill>
                <a:srgbClr val="333333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en-US" altLang="zh-CN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9246" y="3478663"/>
            <a:ext cx="11345774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i="0" dirty="0">
                <a:solidFill>
                  <a:srgbClr val="333333"/>
                </a:solidFill>
                <a:effectLst/>
                <a:latin typeface="华文新魏" panose="02010800040101010101" charset="-122"/>
                <a:ea typeface="华文新魏" panose="02010800040101010101" charset="-122"/>
              </a:rPr>
              <a:t>材料三：在新中国成立特别是改革开放以来长期探索和实践基础上，经过十八大以来在理论和实践上的创新突破，我们党成功推进和拓展了</a:t>
            </a:r>
            <a:r>
              <a:rPr lang="zh-CN" altLang="en-US" sz="2800" i="0" dirty="0">
                <a:solidFill>
                  <a:srgbClr val="C00000"/>
                </a:solidFill>
                <a:effectLst/>
                <a:latin typeface="华文新魏" panose="02010800040101010101" charset="-122"/>
                <a:ea typeface="华文新魏" panose="02010800040101010101" charset="-122"/>
              </a:rPr>
              <a:t>中国式现代化</a:t>
            </a:r>
            <a:r>
              <a:rPr lang="zh-CN" altLang="en-US" sz="2800" i="0" dirty="0">
                <a:solidFill>
                  <a:srgbClr val="333333"/>
                </a:solidFill>
                <a:effectLst/>
                <a:latin typeface="华文新魏" panose="02010800040101010101" charset="-122"/>
                <a:ea typeface="华文新魏" panose="02010800040101010101" charset="-122"/>
              </a:rPr>
              <a:t>。</a:t>
            </a:r>
            <a:endParaRPr lang="en-US" altLang="zh-CN" sz="2800" i="0" dirty="0">
              <a:solidFill>
                <a:srgbClr val="333333"/>
              </a:solidFill>
              <a:effectLst/>
              <a:latin typeface="华文新魏" panose="02010800040101010101" charset="-122"/>
              <a:ea typeface="华文新魏" panose="02010800040101010101" charset="-122"/>
            </a:endParaRPr>
          </a:p>
          <a:p>
            <a:pPr algn="r"/>
            <a:r>
              <a:rPr lang="en-US" altLang="zh-CN" sz="2400" dirty="0">
                <a:solidFill>
                  <a:srgbClr val="333333"/>
                </a:solidFill>
                <a:latin typeface="华文新魏" panose="02010800040101010101" charset="-122"/>
                <a:ea typeface="华文新魏" panose="02010800040101010101" charset="-122"/>
              </a:rPr>
              <a:t>                                                  ——</a:t>
            </a:r>
            <a:r>
              <a:rPr lang="zh-CN" altLang="en-US" sz="2400" dirty="0">
                <a:solidFill>
                  <a:srgbClr val="333333"/>
                </a:solidFill>
                <a:latin typeface="华文新魏" panose="02010800040101010101" charset="-122"/>
                <a:ea typeface="华文新魏" panose="02010800040101010101" charset="-122"/>
              </a:rPr>
              <a:t>中共二十大报告</a:t>
            </a:r>
            <a:endParaRPr lang="zh-CN" altLang="en-US" sz="2400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5179695"/>
            <a:ext cx="11982450" cy="1548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 rtl="0">
              <a:defRPr lang="zh-CN"/>
            </a:defPPr>
            <a:lvl1pPr>
              <a:defRPr sz="3200"/>
            </a:lvl1pPr>
          </a:lstStyle>
          <a:p>
            <a:r>
              <a:rPr lang="zh-CN" altLang="en-US" sz="2400" dirty="0"/>
              <a:t>请你选择苏俄（苏联）和中国其中之一，指出其在现代化道路理论和实践突破的事实，及其取得的成就，</a:t>
            </a:r>
            <a:r>
              <a:rPr lang="zh-CN" altLang="en-US" sz="2400" dirty="0">
                <a:solidFill>
                  <a:srgbClr val="333333"/>
                </a:solidFill>
                <a:latin typeface="Helvetica Neue"/>
              </a:rPr>
              <a:t>并结合材料</a:t>
            </a:r>
            <a:r>
              <a:rPr lang="zh-CN" altLang="en-US" sz="2400" dirty="0"/>
              <a:t>谈谈你对社会主义国家现代化建设的认识。要求史论结合，</a:t>
            </a:r>
            <a:r>
              <a:rPr lang="zh-CN" altLang="zh-CN" sz="2400" dirty="0"/>
              <a:t>语句通顺，表述完整</a:t>
            </a:r>
            <a:r>
              <a:rPr lang="zh-CN" altLang="en-US" sz="2400" dirty="0"/>
              <a:t>。（</a:t>
            </a:r>
            <a:r>
              <a:rPr lang="en-US" altLang="zh-CN" sz="2400" dirty="0"/>
              <a:t>3</a:t>
            </a:r>
            <a:r>
              <a:rPr lang="zh-CN" altLang="en-US" sz="2400" dirty="0"/>
              <a:t>分）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118585" y="1838275"/>
            <a:ext cx="11725275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rgbClr val="333333"/>
                </a:solidFill>
                <a:latin typeface="华文新魏" panose="02010800040101010101" charset="-122"/>
                <a:ea typeface="华文新魏" panose="02010800040101010101" charset="-122"/>
              </a:rPr>
              <a:t>材料二：毛泽东 说：“最近苏联方面暴露了他们在建设社会主义过程中的一些缺点和错误，他们走过的弯路，你还想 走？过去我们就是鉴于他们的经验教训，少走了一些弯路，现在当然更要引以为戒。”</a:t>
            </a:r>
            <a:endParaRPr lang="en-US" altLang="zh-CN" sz="2800" dirty="0">
              <a:solidFill>
                <a:srgbClr val="333333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r"/>
            <a:r>
              <a:rPr lang="en-US" altLang="zh-CN" sz="2400" dirty="0">
                <a:solidFill>
                  <a:srgbClr val="333333"/>
                </a:solidFill>
                <a:latin typeface="华文新魏" panose="02010800040101010101" charset="-122"/>
                <a:ea typeface="华文新魏" panose="02010800040101010101" charset="-122"/>
              </a:rPr>
              <a:t>——</a:t>
            </a:r>
            <a:r>
              <a:rPr lang="zh-CN" altLang="en-US" sz="2400" dirty="0">
                <a:solidFill>
                  <a:srgbClr val="333333"/>
                </a:solidFill>
                <a:latin typeface="华文新魏" panose="02010800040101010101" charset="-122"/>
                <a:ea typeface="华文新魏" panose="02010800040101010101" charset="-122"/>
              </a:rPr>
              <a:t>李捷</a:t>
            </a:r>
            <a:r>
              <a:rPr lang="en-US" altLang="zh-CN" sz="2400" dirty="0">
                <a:solidFill>
                  <a:srgbClr val="333333"/>
                </a:solidFill>
                <a:latin typeface="华文新魏" panose="02010800040101010101" charset="-122"/>
                <a:ea typeface="华文新魏" panose="02010800040101010101" charset="-122"/>
              </a:rPr>
              <a:t>《</a:t>
            </a:r>
            <a:r>
              <a:rPr lang="zh-CN" altLang="en-US" sz="2400" dirty="0">
                <a:solidFill>
                  <a:srgbClr val="333333"/>
                </a:solidFill>
                <a:latin typeface="华文新魏" panose="02010800040101010101" charset="-122"/>
                <a:ea typeface="华文新魏" panose="02010800040101010101" charset="-122"/>
              </a:rPr>
              <a:t>毛泽东对苏联社会主义建设经验教训的总结</a:t>
            </a:r>
            <a:r>
              <a:rPr lang="en-US" altLang="zh-CN" sz="2400" dirty="0">
                <a:solidFill>
                  <a:srgbClr val="333333"/>
                </a:solidFill>
                <a:latin typeface="华文新魏" panose="02010800040101010101" charset="-122"/>
                <a:ea typeface="华文新魏" panose="02010800040101010101" charset="-122"/>
              </a:rPr>
              <a:t>》</a:t>
            </a:r>
            <a:endParaRPr lang="zh-CN" altLang="en-US" sz="2400" dirty="0">
              <a:solidFill>
                <a:srgbClr val="333333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9" name="Group 5"/>
          <p:cNvGrpSpPr/>
          <p:nvPr/>
        </p:nvGrpSpPr>
        <p:grpSpPr>
          <a:xfrm>
            <a:off x="294958" y="104772"/>
            <a:ext cx="2714625" cy="614363"/>
            <a:chOff x="0" y="104819"/>
            <a:chExt cx="2714644" cy="614637"/>
          </a:xfrm>
        </p:grpSpPr>
        <p:pic>
          <p:nvPicPr>
            <p:cNvPr id="10" name="Picture 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104819"/>
              <a:ext cx="2714644" cy="6146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22"/>
            <p:cNvSpPr txBox="1">
              <a:spLocks noChangeArrowheads="1"/>
            </p:cNvSpPr>
            <p:nvPr/>
          </p:nvSpPr>
          <p:spPr bwMode="auto">
            <a:xfrm>
              <a:off x="604779" y="123877"/>
              <a:ext cx="1620969" cy="5234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实战演练</a:t>
              </a:r>
              <a:endParaRPr kumimoji="0" lang="zh-CN" altLang="en-US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125470" y="104775"/>
            <a:ext cx="9252585" cy="435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2000"/>
              </a:lnSpc>
            </a:pPr>
            <a:r>
              <a:rPr lang="zh-CN" altLang="en-US" sz="2000" b="1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实现现代化是人类社会走向进步与繁荣的一种进程，是世界各国共同追求的目标。</a:t>
            </a:r>
            <a:endParaRPr lang="zh-CN" altLang="en-US" sz="2000" b="1" i="0" dirty="0">
              <a:solidFill>
                <a:srgbClr val="22222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68010" y="1193165"/>
            <a:ext cx="4308475" cy="6451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缺点和错误是什么</a:t>
            </a:r>
            <a:r>
              <a:rPr lang="en-US" altLang="zh-CN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?</a:t>
            </a:r>
            <a:endParaRPr lang="en-US" altLang="zh-CN" sz="36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ldLvl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89353" y="962914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“运动本身就是矛盾。”</a:t>
            </a:r>
            <a:r>
              <a:rPr lang="en-US" altLang="zh-CN" sz="2800" b="0" i="0" baseline="30000" dirty="0">
                <a:solidFill>
                  <a:srgbClr val="333333"/>
                </a:solidFill>
                <a:effectLst/>
                <a:latin typeface="inherit"/>
                <a:ea typeface="微软雅黑" panose="020B0503020204020204" pitchFamily="34" charset="-122"/>
              </a:rPr>
              <a:t> </a:t>
            </a:r>
            <a:endParaRPr lang="en-US" altLang="zh-CN" sz="2800" b="0" i="0" baseline="30000" dirty="0">
              <a:solidFill>
                <a:srgbClr val="333333"/>
              </a:solidFill>
              <a:effectLst/>
              <a:latin typeface="inherit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恩格斯</a:t>
            </a:r>
            <a:r>
              <a:rPr lang="en-US" altLang="zh-CN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反杜林论</a:t>
            </a:r>
            <a:r>
              <a:rPr lang="en-US" altLang="zh-CN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“承认（发现）自然界的（也包括精神的和社会的）一切现象和过程具有矛盾着的、相互排斥的、对立的倾向。”</a:t>
            </a:r>
            <a:r>
              <a:rPr lang="en-US" altLang="zh-CN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列宁</a:t>
            </a:r>
            <a:r>
              <a:rPr lang="en-US" altLang="zh-CN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谈谈</a:t>
            </a:r>
            <a:r>
              <a:rPr lang="zh-CN" altLang="en-US" sz="28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辩证法问题</a:t>
            </a:r>
            <a:r>
              <a:rPr lang="en-US" altLang="zh-CN" sz="28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898769" y="4502344"/>
            <a:ext cx="60960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“我们常常说</a:t>
            </a:r>
            <a:r>
              <a:rPr lang="zh-CN" altLang="en-US" sz="2800" b="0" i="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新陈代谢</a:t>
            </a:r>
            <a:r>
              <a:rPr lang="zh-CN" altLang="en-US" sz="28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这句话。新陈代谢是宇宙间普遍的永远不可抵抗的规律。</a:t>
            </a:r>
            <a:r>
              <a:rPr lang="en-US" altLang="zh-CN" sz="28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” </a:t>
            </a:r>
            <a:endParaRPr lang="en-US" altLang="zh-CN" sz="2800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毛泽东</a:t>
            </a:r>
            <a:r>
              <a:rPr lang="en-US" altLang="zh-CN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矛盾论</a:t>
            </a:r>
            <a:r>
              <a:rPr lang="en-US" altLang="zh-CN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32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7698154" y="1266092"/>
            <a:ext cx="35950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1552D1"/>
                </a:solidFill>
              </a:rPr>
              <a:t>两大任务</a:t>
            </a:r>
            <a:endParaRPr lang="en-US" altLang="zh-CN" sz="4000" dirty="0">
              <a:solidFill>
                <a:srgbClr val="1552D1"/>
              </a:solidFill>
            </a:endParaRPr>
          </a:p>
          <a:p>
            <a:r>
              <a:rPr lang="en-US" altLang="zh-CN" sz="4000" dirty="0">
                <a:solidFill>
                  <a:srgbClr val="1552D1"/>
                </a:solidFill>
              </a:rPr>
              <a:t>1.</a:t>
            </a:r>
            <a:r>
              <a:rPr lang="zh-CN" altLang="en-US" sz="4000" dirty="0">
                <a:solidFill>
                  <a:srgbClr val="1552D1"/>
                </a:solidFill>
              </a:rPr>
              <a:t>发现和研究矛盾</a:t>
            </a:r>
            <a:endParaRPr lang="en-US" altLang="zh-CN" sz="4000" dirty="0">
              <a:solidFill>
                <a:srgbClr val="1552D1"/>
              </a:solidFill>
            </a:endParaRPr>
          </a:p>
          <a:p>
            <a:endParaRPr lang="en-US" altLang="zh-CN" sz="4000" dirty="0">
              <a:solidFill>
                <a:srgbClr val="1552D1"/>
              </a:solidFill>
            </a:endParaRPr>
          </a:p>
          <a:p>
            <a:r>
              <a:rPr lang="en-US" altLang="zh-CN" sz="4000" dirty="0">
                <a:solidFill>
                  <a:srgbClr val="1552D1"/>
                </a:solidFill>
              </a:rPr>
              <a:t>2.</a:t>
            </a:r>
            <a:r>
              <a:rPr lang="zh-CN" altLang="en-US" sz="4000" dirty="0">
                <a:solidFill>
                  <a:srgbClr val="1552D1"/>
                </a:solidFill>
              </a:rPr>
              <a:t>从繁芜的矛盾中找到                规律和</a:t>
            </a:r>
            <a:r>
              <a:rPr lang="zh-CN" altLang="en-US" sz="4000" dirty="0">
                <a:solidFill>
                  <a:srgbClr val="C00000"/>
                </a:solidFill>
              </a:rPr>
              <a:t>趋势</a:t>
            </a:r>
            <a:endParaRPr lang="en-US" altLang="zh-CN" sz="40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3700" y="1601860"/>
            <a:ext cx="13138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选择</a:t>
            </a:r>
            <a:r>
              <a:rPr lang="zh-CN" altLang="zh-CN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</a:t>
            </a:r>
            <a:endParaRPr lang="zh-CN" altLang="zh-CN" sz="2400" b="1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3700" y="2173995"/>
            <a:ext cx="13138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事实：</a:t>
            </a:r>
            <a:endParaRPr lang="zh-CN" altLang="zh-CN" sz="2400" b="1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3700" y="4518415"/>
            <a:ext cx="13138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认识</a:t>
            </a:r>
            <a:r>
              <a:rPr lang="zh-CN" altLang="zh-CN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</a:t>
            </a:r>
            <a:endParaRPr lang="zh-CN" altLang="zh-CN" sz="2400" b="1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23035" y="1601860"/>
            <a:ext cx="80365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苏俄（苏联）</a:t>
            </a:r>
            <a:r>
              <a:rPr lang="zh-CN" altLang="zh-CN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82090" y="2062235"/>
            <a:ext cx="10301214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列宁发展了马克思主义，从苏维埃俄国的国情出发，实施了新经济政策，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分），调动了生产者的积极性，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国民经济稳步发展。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分）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或：斯大林领导苏联建立了高度集中的计划经济体制，先后完成了第一、第二个五年计划，进行农业集体化运动，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在实践中形成了苏联模式（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分）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苏联由落后的农业国变成了强大的工业国。（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分）。（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分）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82090" y="4518415"/>
            <a:ext cx="95891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必须坚持党的领导；必须坚持和发展马克思主义；必须坚持一切从实际出发、实事求是；要勇于改革创新</a:t>
            </a:r>
            <a:r>
              <a:rPr lang="en-US" altLang="zh-CN" sz="24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;</a:t>
            </a:r>
            <a:r>
              <a:rPr lang="zh-CN" altLang="en-US" sz="24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必须坚持健全和完善社会主义民主与法治建设；社会主义现代化建设具有曲折性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分）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3700" y="9967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【</a:t>
            </a:r>
            <a:r>
              <a:rPr lang="zh-CN" altLang="zh-CN" sz="1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示例</a:t>
            </a:r>
            <a:r>
              <a:rPr lang="en-US" altLang="zh-CN" sz="1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】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4916" y="715932"/>
            <a:ext cx="13138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选择</a:t>
            </a:r>
            <a:r>
              <a:rPr lang="zh-CN" altLang="zh-CN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</a:t>
            </a:r>
            <a:endParaRPr lang="zh-CN" altLang="zh-CN" sz="2400" b="1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4916" y="1288067"/>
            <a:ext cx="13138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事实：</a:t>
            </a:r>
            <a:endParaRPr lang="zh-CN" altLang="zh-CN" sz="2400" b="1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0586" y="5310157"/>
            <a:ext cx="13138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认识</a:t>
            </a:r>
            <a:r>
              <a:rPr lang="zh-CN" altLang="zh-CN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</a:t>
            </a:r>
            <a:endParaRPr lang="zh-CN" altLang="zh-CN" sz="2400" b="1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74251" y="715932"/>
            <a:ext cx="80365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中国</a:t>
            </a:r>
            <a:r>
              <a:rPr lang="zh-CN" altLang="zh-CN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33306" y="1176307"/>
            <a:ext cx="10301214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党的十一届三中全会以来，党领导人民开创了改革开放和社会主义现代化建设新局面。（实施了家庭联产承包责任制、城市经济体制改革、建立了社会主义市场经济体制），形成了邓小平理论、“三个代表”重要思想、科学发展观（中国特色社会主义理论体系）。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分）社会主义现代化建设取得了很大成就，我国人民生活水平大幅提高，综合国力不断跃上新台阶。（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分）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spcAft>
                <a:spcPts val="0"/>
              </a:spcAft>
            </a:pP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spcAft>
                <a:spcPts val="0"/>
              </a:spcAft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或：党的十八大以来，党提出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四个全面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战略布局、新发展理念、构建开放型经济新体制、深入实施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一带一路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建设，加快自由贸易试验区建设，开辟了新时代中国特色社会主义，形成了习近平新时代中国特色社会主义思想。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分）中国特色社会主义进入新时代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实现了第一个百年奋斗目标，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全面建成小康社会，历史性地解决了绝对贫困问题。（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分）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78976" y="5310157"/>
            <a:ext cx="958913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必须坚持党的领导；必须坚持把马克思主义同中国具体实际相结合；必须坚持一切从实际出发、实事求是；必须尊重客观经济规律；必须坚持深化改革：必须坚持理论创新；必须坚持以人民为中心的发展思想；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分）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4916" y="1108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【</a:t>
            </a:r>
            <a:r>
              <a:rPr lang="zh-CN" altLang="zh-CN" sz="1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示例</a:t>
            </a:r>
            <a:r>
              <a:rPr lang="en-US" altLang="zh-CN" sz="1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】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02945" y="2141220"/>
            <a:ext cx="10942320" cy="11988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pPr algn="r"/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中国共产党把自己的事业看做十月革命道路的继续</a:t>
            </a:r>
            <a:endParaRPr lang="zh-CN" altLang="en-US" sz="36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—</a:t>
            </a:r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中共八大</a:t>
            </a:r>
            <a:endParaRPr lang="zh-CN" altLang="en-US" sz="36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0" y="1058446"/>
            <a:ext cx="6090921" cy="464629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/>
              <a:t>       当今世界正在经历百年未有之大变局，这是世界之变、时代之变、历史之变。当前，新冠肺炎疫情反复延宕，世界经济脆弱性更加突出，地缘政治局势紧张，全球治理严重缺失，粮食和能源等多重危机叠加，人类发展面临重大挑战。各国要树立</a:t>
            </a:r>
            <a:r>
              <a:rPr lang="zh-CN" altLang="en-US" sz="2400" dirty="0">
                <a:solidFill>
                  <a:srgbClr val="FF0000"/>
                </a:solidFill>
              </a:rPr>
              <a:t>人类命运共同体</a:t>
            </a:r>
            <a:r>
              <a:rPr lang="zh-CN" altLang="en-US" sz="2400" dirty="0"/>
              <a:t>意识，倡导</a:t>
            </a:r>
            <a:r>
              <a:rPr lang="zh-CN" altLang="en-US" sz="2400" dirty="0">
                <a:solidFill>
                  <a:srgbClr val="FF0000"/>
                </a:solidFill>
              </a:rPr>
              <a:t>和平、发展、合作、共赢，让团结</a:t>
            </a:r>
            <a:r>
              <a:rPr lang="zh-CN" altLang="en-US" sz="2400" dirty="0"/>
              <a:t>代替分裂、</a:t>
            </a:r>
            <a:r>
              <a:rPr lang="zh-CN" altLang="en-US" sz="2400" dirty="0">
                <a:solidFill>
                  <a:srgbClr val="FF0000"/>
                </a:solidFill>
              </a:rPr>
              <a:t>合作</a:t>
            </a:r>
            <a:r>
              <a:rPr lang="zh-CN" altLang="en-US" sz="2400" dirty="0"/>
              <a:t>代替对抗、</a:t>
            </a:r>
            <a:r>
              <a:rPr lang="zh-CN" altLang="en-US" sz="2400" dirty="0">
                <a:solidFill>
                  <a:srgbClr val="FF0000"/>
                </a:solidFill>
              </a:rPr>
              <a:t>包容</a:t>
            </a:r>
            <a:r>
              <a:rPr lang="zh-CN" altLang="en-US" sz="2400" dirty="0"/>
              <a:t>代替排他，共同破解“世界怎么了、我们怎么办”这一时代课题，共渡难关，共创未来。</a:t>
            </a:r>
            <a:endParaRPr lang="zh-CN" sz="24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r>
              <a:rPr lang="en-US" altLang="zh-CN" sz="2800" dirty="0"/>
              <a:t> ——</a:t>
            </a:r>
            <a:r>
              <a:rPr lang="zh-CN" altLang="en-US" sz="2800" dirty="0"/>
              <a:t>20</a:t>
            </a:r>
            <a:r>
              <a:rPr lang="en-US" altLang="zh-CN" sz="2800" dirty="0"/>
              <a:t>22</a:t>
            </a:r>
            <a:r>
              <a:rPr lang="zh-CN" altLang="en-US" sz="2800" dirty="0"/>
              <a:t>年习近平主席在二十国集团领导人第十七次峰会上发表重要讲话</a:t>
            </a:r>
            <a:endParaRPr lang="zh-CN" altLang="en-US" sz="2800" dirty="0"/>
          </a:p>
        </p:txBody>
      </p:sp>
      <p:sp>
        <p:nvSpPr>
          <p:cNvPr id="16" name="文本框 15"/>
          <p:cNvSpPr txBox="1"/>
          <p:nvPr/>
        </p:nvSpPr>
        <p:spPr>
          <a:xfrm>
            <a:off x="269875" y="238125"/>
            <a:ext cx="7305040" cy="583565"/>
          </a:xfrm>
          <a:prstGeom prst="rect">
            <a:avLst/>
          </a:prstGeom>
          <a:noFill/>
          <a:ln w="12700" cmpd="sng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</a:rPr>
              <a:t>    </a:t>
            </a:r>
            <a:r>
              <a:rPr lang="zh-CN" altLang="en-US" sz="3200">
                <a:solidFill>
                  <a:srgbClr val="C00000"/>
                </a:solidFill>
              </a:rPr>
              <a:t>当今世界需要怎样的国际新秩序？</a:t>
            </a:r>
            <a:endParaRPr lang="zh-CN" sz="3200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0015" y="238125"/>
            <a:ext cx="7305040" cy="583565"/>
          </a:xfrm>
          <a:prstGeom prst="rect">
            <a:avLst/>
          </a:prstGeom>
          <a:solidFill>
            <a:srgbClr val="4F0FBD"/>
          </a:solidFill>
          <a:ln w="12700" cmpd="sng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</a:rPr>
              <a:t>    </a:t>
            </a:r>
            <a:r>
              <a:rPr lang="zh-CN" altLang="en-US" sz="3200">
                <a:solidFill>
                  <a:schemeClr val="bg1"/>
                </a:solidFill>
              </a:rPr>
              <a:t>如何构建更加公正合理的国际新秩序？</a:t>
            </a:r>
            <a:endParaRPr lang="zh-CN" altLang="en-US" sz="320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55" y="1374140"/>
            <a:ext cx="5715000" cy="38481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28320" y="124460"/>
            <a:ext cx="62998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【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示例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</a:t>
            </a: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】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选择: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矛盾一</a:t>
            </a:r>
            <a:endParaRPr lang="zh-CN" altLang="zh-CN" sz="32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4650" y="868680"/>
            <a:ext cx="13138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举例</a:t>
            </a:r>
            <a:r>
              <a:rPr lang="zh-CN" altLang="zh-CN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</a:t>
            </a:r>
            <a:endParaRPr lang="zh-CN" altLang="zh-CN" sz="2400" b="1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4650" y="1440815"/>
            <a:ext cx="13138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阐释</a:t>
            </a:r>
            <a:r>
              <a:rPr lang="zh-CN" altLang="zh-CN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</a:t>
            </a:r>
            <a:endParaRPr lang="zh-CN" altLang="zh-CN" sz="2400" b="1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03985" y="868680"/>
            <a:ext cx="80365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战胜国与战败国之间的矛盾</a:t>
            </a:r>
            <a:r>
              <a:rPr lang="en-US" altLang="zh-CN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;</a:t>
            </a: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英法与德国</a:t>
            </a:r>
            <a:r>
              <a:rPr lang="zh-CN" altLang="zh-CN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2155" y="1452880"/>
            <a:ext cx="112560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第一次世界大战后，英法操纵巴黎和会，迫使德国签订了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凡尔赛条约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条约中战败赔款数额巨大，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瓜分了德国海外所有殖民地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，德国经济苦难，人们怨恨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凡尔赛条约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，复仇情绪蔓延。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85945" y="1551126"/>
            <a:ext cx="4217963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巴黎和会实质：</a:t>
            </a:r>
            <a:endParaRPr lang="en-US" altLang="zh-CN" sz="36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帝国主义分赃会议</a:t>
            </a:r>
            <a:endParaRPr lang="zh-CN" altLang="en-US" sz="36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34035" y="943610"/>
            <a:ext cx="62998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Aft>
                <a:spcPts val="0"/>
              </a:spcAft>
            </a:pP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【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示例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二</a:t>
            </a: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】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选择: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矛盾二</a:t>
            </a:r>
            <a:endParaRPr lang="zh-CN" altLang="zh-CN" sz="32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0365" y="1687830"/>
            <a:ext cx="13138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Aft>
                <a:spcPts val="0"/>
              </a:spcAft>
            </a:pP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举例</a:t>
            </a:r>
            <a:r>
              <a:rPr lang="zh-CN" altLang="zh-CN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</a:t>
            </a:r>
            <a:endParaRPr lang="zh-CN" altLang="zh-CN" sz="2400" b="1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0365" y="2259965"/>
            <a:ext cx="13138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Aft>
                <a:spcPts val="0"/>
              </a:spcAft>
            </a:pP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阐释</a:t>
            </a:r>
            <a:r>
              <a:rPr lang="zh-CN" altLang="zh-CN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</a:t>
            </a:r>
            <a:endParaRPr lang="zh-CN" altLang="zh-CN" sz="2400" b="1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09700" y="1687830"/>
            <a:ext cx="80365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spcAft>
                <a:spcPts val="0"/>
              </a:spcAft>
            </a:pP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战胜国之间的矛盾</a:t>
            </a:r>
            <a:r>
              <a:rPr lang="en-US" altLang="zh-CN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;</a:t>
            </a: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美国与日本</a:t>
            </a:r>
            <a:r>
              <a:rPr lang="zh-CN" altLang="zh-CN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7870" y="2272030"/>
            <a:ext cx="1125601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spcAft>
                <a:spcPts val="0"/>
              </a:spcAft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第一次世界大战后，英美为遏制日本在亚太地区的扩张，召开华盛顿会议，日本在美国的主导下签署了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九国公约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条约实现了美国长期追求的“门户开放”目的，使日本独霸中国的企图未能实现。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68705" y="3356610"/>
            <a:ext cx="4217963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华盛顿会议的实质：</a:t>
            </a:r>
            <a:endParaRPr lang="en-US" altLang="zh-CN" sz="36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是巴黎和会的继续</a:t>
            </a:r>
            <a:endParaRPr lang="zh-CN" altLang="en-US" sz="36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85042" y="857250"/>
            <a:ext cx="62998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Aft>
                <a:spcPts val="0"/>
              </a:spcAft>
            </a:pP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【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示例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三</a:t>
            </a: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】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选择: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矛盾三</a:t>
            </a:r>
            <a:endParaRPr lang="zh-CN" altLang="zh-CN" sz="32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0340" y="1601470"/>
            <a:ext cx="13138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Aft>
                <a:spcPts val="0"/>
              </a:spcAft>
            </a:pP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举例</a:t>
            </a:r>
            <a:r>
              <a:rPr lang="zh-CN" altLang="zh-CN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</a:t>
            </a:r>
            <a:endParaRPr lang="zh-CN" altLang="zh-CN" sz="2400" b="1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0340" y="2173605"/>
            <a:ext cx="13138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Aft>
                <a:spcPts val="0"/>
              </a:spcAft>
            </a:pP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阐释</a:t>
            </a:r>
            <a:r>
              <a:rPr lang="zh-CN" altLang="zh-CN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</a:t>
            </a:r>
            <a:endParaRPr lang="zh-CN" altLang="zh-CN" sz="2400" b="1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84337" y="1600180"/>
            <a:ext cx="89496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spcAft>
                <a:spcPts val="0"/>
              </a:spcAft>
            </a:pPr>
            <a:r>
              <a:rPr lang="zh-CN" altLang="en-US" sz="2400" b="1" dirty="0">
                <a:highlight>
                  <a:srgbClr val="FFFF00"/>
                </a:highlight>
                <a:latin typeface="华文新魏" panose="02010800040101010101" charset="-122"/>
                <a:ea typeface="华文新魏" panose="02010800040101010101" charset="-122"/>
              </a:rPr>
              <a:t>资本主义国家与社会主义国家之间的矛盾</a:t>
            </a: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列强与苏俄</a:t>
            </a:r>
            <a:r>
              <a:rPr lang="zh-CN" altLang="zh-CN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84337" y="2220112"/>
            <a:ext cx="109594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spcAft>
                <a:spcPts val="0"/>
              </a:spcAft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十月革命胜利后，帝国主义国家勾结国内反动势力，进行武装干涉。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spcAft>
                <a:spcPts val="0"/>
              </a:spcAft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经过三年的艰苦斗争，苏维埃政府粉碎了外国的武装干涉和国内的反革命叛乱，巩固了新生政权。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867312" y="998764"/>
            <a:ext cx="62998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【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示例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四</a:t>
            </a: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】</a:t>
            </a:r>
            <a:r>
              <a:rPr lang="zh-CN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选择: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矛盾四</a:t>
            </a:r>
            <a:endParaRPr lang="zh-CN" altLang="zh-CN" sz="32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42977" y="1742984"/>
            <a:ext cx="89496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400" b="1" dirty="0">
                <a:highlight>
                  <a:srgbClr val="FFFF00"/>
                </a:highlight>
                <a:latin typeface="华文新魏" panose="02010800040101010101" charset="-122"/>
                <a:ea typeface="华文新魏" panose="02010800040101010101" charset="-122"/>
              </a:rPr>
              <a:t>帝国主义国家与殖民地半殖民地之间的矛盾</a:t>
            </a: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  <a:r>
              <a:rPr lang="zh-CN" altLang="en-US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列强与中国</a:t>
            </a:r>
            <a:r>
              <a:rPr lang="zh-CN" altLang="zh-CN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71147" y="2327184"/>
            <a:ext cx="112560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第一次世界大战后，列强在巴黎和会制定的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凡尔赛条约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中无视中国正当要求，将德国在中国山东的权益全部转让给日本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激起了中国人民的极大愤慨，引发了五四运动。中国代表拒绝在条约上签字。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14287" y="1998889"/>
            <a:ext cx="4217963" cy="34163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历史启示：</a:t>
            </a:r>
            <a:endParaRPr lang="en-US" altLang="zh-CN" sz="36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en-US" altLang="zh-CN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1</a:t>
            </a:r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、弱国无外交；落后就要挨打。</a:t>
            </a:r>
            <a:endParaRPr lang="en-US" altLang="zh-CN" sz="36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en-US" altLang="zh-CN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2</a:t>
            </a:r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、新时代青年要认真学习本领，为实现民族复兴而奋斗</a:t>
            </a:r>
            <a:endParaRPr lang="en-US" altLang="zh-CN" sz="36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3"/>
          <p:cNvSpPr txBox="1"/>
          <p:nvPr/>
        </p:nvSpPr>
        <p:spPr>
          <a:xfrm>
            <a:off x="884767" y="3674533"/>
            <a:ext cx="1128184" cy="501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665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</a:t>
            </a:r>
            <a:endParaRPr lang="zh-CN" altLang="en-US" sz="2665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0" y="2605617"/>
            <a:ext cx="3371851" cy="1940984"/>
          </a:xfrm>
          <a:custGeom>
            <a:avLst/>
            <a:gdLst>
              <a:gd name="connsiteX0" fmla="*/ 0 w 2529293"/>
              <a:gd name="connsiteY0" fmla="*/ 0 h 1454628"/>
              <a:gd name="connsiteX1" fmla="*/ 1364343 w 2529293"/>
              <a:gd name="connsiteY1" fmla="*/ 0 h 1454628"/>
              <a:gd name="connsiteX2" fmla="*/ 1364343 w 2529293"/>
              <a:gd name="connsiteY2" fmla="*/ 2599 h 1454628"/>
              <a:gd name="connsiteX3" fmla="*/ 1380716 w 2529293"/>
              <a:gd name="connsiteY3" fmla="*/ 2 h 1454628"/>
              <a:gd name="connsiteX4" fmla="*/ 2049153 w 2529293"/>
              <a:gd name="connsiteY4" fmla="*/ 2 h 1454628"/>
              <a:gd name="connsiteX5" fmla="*/ 2178066 w 2529293"/>
              <a:gd name="connsiteY5" fmla="*/ 74047 h 1454628"/>
              <a:gd name="connsiteX6" fmla="*/ 2512284 w 2529293"/>
              <a:gd name="connsiteY6" fmla="*/ 653270 h 1454628"/>
              <a:gd name="connsiteX7" fmla="*/ 2529293 w 2529293"/>
              <a:gd name="connsiteY7" fmla="*/ 727315 h 1454628"/>
              <a:gd name="connsiteX8" fmla="*/ 2512284 w 2529293"/>
              <a:gd name="connsiteY8" fmla="*/ 801360 h 1454628"/>
              <a:gd name="connsiteX9" fmla="*/ 2178066 w 2529293"/>
              <a:gd name="connsiteY9" fmla="*/ 1380583 h 1454628"/>
              <a:gd name="connsiteX10" fmla="*/ 2049153 w 2529293"/>
              <a:gd name="connsiteY10" fmla="*/ 1454628 h 1454628"/>
              <a:gd name="connsiteX11" fmla="*/ 1380716 w 2529293"/>
              <a:gd name="connsiteY11" fmla="*/ 1454628 h 1454628"/>
              <a:gd name="connsiteX12" fmla="*/ 1364343 w 2529293"/>
              <a:gd name="connsiteY12" fmla="*/ 1452030 h 1454628"/>
              <a:gd name="connsiteX13" fmla="*/ 1364343 w 2529293"/>
              <a:gd name="connsiteY13" fmla="*/ 1454627 h 1454628"/>
              <a:gd name="connsiteX14" fmla="*/ 0 w 2529293"/>
              <a:gd name="connsiteY14" fmla="*/ 1454627 h 145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9293" h="1454628">
                <a:moveTo>
                  <a:pt x="0" y="0"/>
                </a:moveTo>
                <a:lnTo>
                  <a:pt x="1364343" y="0"/>
                </a:lnTo>
                <a:lnTo>
                  <a:pt x="1364343" y="2599"/>
                </a:lnTo>
                <a:lnTo>
                  <a:pt x="1380716" y="2"/>
                </a:lnTo>
                <a:lnTo>
                  <a:pt x="2049153" y="2"/>
                </a:lnTo>
                <a:cubicBezTo>
                  <a:pt x="2095705" y="2"/>
                  <a:pt x="2154193" y="33442"/>
                  <a:pt x="2178066" y="74047"/>
                </a:cubicBezTo>
                <a:cubicBezTo>
                  <a:pt x="2512284" y="653270"/>
                  <a:pt x="2512284" y="653270"/>
                  <a:pt x="2512284" y="653270"/>
                </a:cubicBezTo>
                <a:cubicBezTo>
                  <a:pt x="2523623" y="673573"/>
                  <a:pt x="2529293" y="700444"/>
                  <a:pt x="2529293" y="727315"/>
                </a:cubicBezTo>
                <a:cubicBezTo>
                  <a:pt x="2529293" y="754186"/>
                  <a:pt x="2523623" y="781058"/>
                  <a:pt x="2512284" y="801360"/>
                </a:cubicBezTo>
                <a:cubicBezTo>
                  <a:pt x="2178066" y="1380583"/>
                  <a:pt x="2178066" y="1380583"/>
                  <a:pt x="2178066" y="1380583"/>
                </a:cubicBezTo>
                <a:cubicBezTo>
                  <a:pt x="2154193" y="1421189"/>
                  <a:pt x="2095705" y="1454628"/>
                  <a:pt x="2049153" y="1454628"/>
                </a:cubicBezTo>
                <a:cubicBezTo>
                  <a:pt x="1380716" y="1454628"/>
                  <a:pt x="1380716" y="1454628"/>
                  <a:pt x="1380716" y="1454628"/>
                </a:cubicBezTo>
                <a:lnTo>
                  <a:pt x="1364343" y="1452030"/>
                </a:lnTo>
                <a:lnTo>
                  <a:pt x="1364343" y="1454627"/>
                </a:lnTo>
                <a:lnTo>
                  <a:pt x="0" y="145462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fontAlgn="base"/>
            <a:endParaRPr lang="zh-CN" altLang="en-US" sz="2400" strike="noStrike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32"/>
          <p:cNvSpPr txBox="1"/>
          <p:nvPr/>
        </p:nvSpPr>
        <p:spPr>
          <a:xfrm>
            <a:off x="884767" y="2944284"/>
            <a:ext cx="1128184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48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480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33"/>
          <p:cNvSpPr txBox="1"/>
          <p:nvPr/>
        </p:nvSpPr>
        <p:spPr>
          <a:xfrm>
            <a:off x="802217" y="3801533"/>
            <a:ext cx="1128184" cy="501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665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</a:t>
            </a:r>
            <a:endParaRPr lang="zh-CN" altLang="en-US" sz="2665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 flipH="1">
            <a:off x="3397251" y="2605617"/>
            <a:ext cx="8820151" cy="1940984"/>
          </a:xfrm>
          <a:custGeom>
            <a:avLst/>
            <a:gdLst>
              <a:gd name="connsiteX0" fmla="*/ 5449756 w 6614706"/>
              <a:gd name="connsiteY0" fmla="*/ 0 h 1454628"/>
              <a:gd name="connsiteX1" fmla="*/ 4085413 w 6614706"/>
              <a:gd name="connsiteY1" fmla="*/ 0 h 1454628"/>
              <a:gd name="connsiteX2" fmla="*/ 4085413 w 6614706"/>
              <a:gd name="connsiteY2" fmla="*/ 2 h 1454628"/>
              <a:gd name="connsiteX3" fmla="*/ 2786990 w 6614706"/>
              <a:gd name="connsiteY3" fmla="*/ 2 h 1454628"/>
              <a:gd name="connsiteX4" fmla="*/ 2753941 w 6614706"/>
              <a:gd name="connsiteY4" fmla="*/ 2599 h 1454628"/>
              <a:gd name="connsiteX5" fmla="*/ 2753941 w 6614706"/>
              <a:gd name="connsiteY5" fmla="*/ 0 h 1454628"/>
              <a:gd name="connsiteX6" fmla="*/ 0 w 6614706"/>
              <a:gd name="connsiteY6" fmla="*/ 0 h 1454628"/>
              <a:gd name="connsiteX7" fmla="*/ 0 w 6614706"/>
              <a:gd name="connsiteY7" fmla="*/ 1454627 h 1454628"/>
              <a:gd name="connsiteX8" fmla="*/ 2753941 w 6614706"/>
              <a:gd name="connsiteY8" fmla="*/ 1454627 h 1454628"/>
              <a:gd name="connsiteX9" fmla="*/ 2753941 w 6614706"/>
              <a:gd name="connsiteY9" fmla="*/ 1452030 h 1454628"/>
              <a:gd name="connsiteX10" fmla="*/ 2786990 w 6614706"/>
              <a:gd name="connsiteY10" fmla="*/ 1454628 h 1454628"/>
              <a:gd name="connsiteX11" fmla="*/ 4136237 w 6614706"/>
              <a:gd name="connsiteY11" fmla="*/ 1454628 h 1454628"/>
              <a:gd name="connsiteX12" fmla="*/ 4136250 w 6614706"/>
              <a:gd name="connsiteY12" fmla="*/ 1454627 h 1454628"/>
              <a:gd name="connsiteX13" fmla="*/ 5449756 w 6614706"/>
              <a:gd name="connsiteY13" fmla="*/ 1454627 h 1454628"/>
              <a:gd name="connsiteX14" fmla="*/ 5449756 w 6614706"/>
              <a:gd name="connsiteY14" fmla="*/ 1452030 h 1454628"/>
              <a:gd name="connsiteX15" fmla="*/ 5466129 w 6614706"/>
              <a:gd name="connsiteY15" fmla="*/ 1454628 h 1454628"/>
              <a:gd name="connsiteX16" fmla="*/ 6134566 w 6614706"/>
              <a:gd name="connsiteY16" fmla="*/ 1454628 h 1454628"/>
              <a:gd name="connsiteX17" fmla="*/ 6263479 w 6614706"/>
              <a:gd name="connsiteY17" fmla="*/ 1380583 h 1454628"/>
              <a:gd name="connsiteX18" fmla="*/ 6597697 w 6614706"/>
              <a:gd name="connsiteY18" fmla="*/ 801360 h 1454628"/>
              <a:gd name="connsiteX19" fmla="*/ 6614706 w 6614706"/>
              <a:gd name="connsiteY19" fmla="*/ 727315 h 1454628"/>
              <a:gd name="connsiteX20" fmla="*/ 6597697 w 6614706"/>
              <a:gd name="connsiteY20" fmla="*/ 653270 h 1454628"/>
              <a:gd name="connsiteX21" fmla="*/ 6263479 w 6614706"/>
              <a:gd name="connsiteY21" fmla="*/ 74047 h 1454628"/>
              <a:gd name="connsiteX22" fmla="*/ 6134566 w 6614706"/>
              <a:gd name="connsiteY22" fmla="*/ 2 h 1454628"/>
              <a:gd name="connsiteX23" fmla="*/ 5466129 w 6614706"/>
              <a:gd name="connsiteY23" fmla="*/ 2 h 1454628"/>
              <a:gd name="connsiteX24" fmla="*/ 5449756 w 6614706"/>
              <a:gd name="connsiteY24" fmla="*/ 2599 h 145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14706" h="1454628">
                <a:moveTo>
                  <a:pt x="5449756" y="0"/>
                </a:moveTo>
                <a:lnTo>
                  <a:pt x="4085413" y="0"/>
                </a:lnTo>
                <a:lnTo>
                  <a:pt x="4085413" y="2"/>
                </a:lnTo>
                <a:lnTo>
                  <a:pt x="2786990" y="2"/>
                </a:lnTo>
                <a:lnTo>
                  <a:pt x="2753941" y="2599"/>
                </a:lnTo>
                <a:lnTo>
                  <a:pt x="2753941" y="0"/>
                </a:lnTo>
                <a:lnTo>
                  <a:pt x="0" y="0"/>
                </a:lnTo>
                <a:lnTo>
                  <a:pt x="0" y="1454627"/>
                </a:lnTo>
                <a:lnTo>
                  <a:pt x="2753941" y="1454627"/>
                </a:lnTo>
                <a:lnTo>
                  <a:pt x="2753941" y="1452030"/>
                </a:lnTo>
                <a:lnTo>
                  <a:pt x="2786990" y="1454628"/>
                </a:lnTo>
                <a:cubicBezTo>
                  <a:pt x="2786990" y="1454628"/>
                  <a:pt x="2786990" y="1454628"/>
                  <a:pt x="4136237" y="1454628"/>
                </a:cubicBezTo>
                <a:lnTo>
                  <a:pt x="4136250" y="1454627"/>
                </a:lnTo>
                <a:lnTo>
                  <a:pt x="5449756" y="1454627"/>
                </a:lnTo>
                <a:lnTo>
                  <a:pt x="5449756" y="1452030"/>
                </a:lnTo>
                <a:lnTo>
                  <a:pt x="5466129" y="1454628"/>
                </a:lnTo>
                <a:cubicBezTo>
                  <a:pt x="5466129" y="1454628"/>
                  <a:pt x="5466129" y="1454628"/>
                  <a:pt x="6134566" y="1454628"/>
                </a:cubicBezTo>
                <a:cubicBezTo>
                  <a:pt x="6181118" y="1454628"/>
                  <a:pt x="6239606" y="1421189"/>
                  <a:pt x="6263479" y="1380583"/>
                </a:cubicBezTo>
                <a:cubicBezTo>
                  <a:pt x="6263479" y="1380583"/>
                  <a:pt x="6263479" y="1380583"/>
                  <a:pt x="6597697" y="801360"/>
                </a:cubicBezTo>
                <a:cubicBezTo>
                  <a:pt x="6609036" y="781058"/>
                  <a:pt x="6614706" y="754186"/>
                  <a:pt x="6614706" y="727315"/>
                </a:cubicBezTo>
                <a:cubicBezTo>
                  <a:pt x="6614706" y="700444"/>
                  <a:pt x="6609036" y="673573"/>
                  <a:pt x="6597697" y="653270"/>
                </a:cubicBezTo>
                <a:cubicBezTo>
                  <a:pt x="6597697" y="653270"/>
                  <a:pt x="6597697" y="653270"/>
                  <a:pt x="6263479" y="74047"/>
                </a:cubicBezTo>
                <a:cubicBezTo>
                  <a:pt x="6239606" y="33442"/>
                  <a:pt x="6181118" y="2"/>
                  <a:pt x="6134566" y="2"/>
                </a:cubicBezTo>
                <a:lnTo>
                  <a:pt x="5466129" y="2"/>
                </a:lnTo>
                <a:lnTo>
                  <a:pt x="5449756" y="2599"/>
                </a:lnTo>
                <a:close/>
              </a:path>
            </a:pathLst>
          </a:custGeom>
          <a:solidFill>
            <a:srgbClr val="FFB72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fontAlgn="base"/>
            <a:r>
              <a:rPr lang="zh-CN" altLang="en-US" sz="2800" strike="noStrike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一战：帝国主义国家矛盾的集中爆发</a:t>
            </a:r>
            <a:endParaRPr lang="zh-CN" altLang="en-US" sz="2800" strike="noStrike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ldLvl="0" animBg="1"/>
      <p:bldP spid="5" grpId="0"/>
      <p:bldP spid="6" grpId="0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3670" y="840105"/>
            <a:ext cx="12156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</a:rPr>
              <a:t>1.</a:t>
            </a:r>
            <a:r>
              <a:rPr lang="zh-CN" altLang="en-US" sz="3200">
                <a:solidFill>
                  <a:schemeClr val="tx1"/>
                </a:solidFill>
              </a:rPr>
              <a:t>请将以下时间轴补充完整（填重大事件及相关信息）</a:t>
            </a:r>
            <a:endParaRPr lang="zh-CN" altLang="en-US" sz="320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670" y="3121025"/>
            <a:ext cx="11203305" cy="615950"/>
          </a:xfrm>
          <a:prstGeom prst="rect">
            <a:avLst/>
          </a:prstGeom>
        </p:spPr>
      </p:pic>
      <p:sp>
        <p:nvSpPr>
          <p:cNvPr id="17" name="左大括号 16"/>
          <p:cNvSpPr/>
          <p:nvPr/>
        </p:nvSpPr>
        <p:spPr>
          <a:xfrm rot="5400000">
            <a:off x="2338070" y="1637665"/>
            <a:ext cx="433705" cy="3161665"/>
          </a:xfrm>
          <a:prstGeom prst="leftBrace">
            <a:avLst>
              <a:gd name="adj1" fmla="val 8333"/>
              <a:gd name="adj2" fmla="val 493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左大括号 17"/>
          <p:cNvSpPr/>
          <p:nvPr/>
        </p:nvSpPr>
        <p:spPr>
          <a:xfrm rot="5400000">
            <a:off x="4947285" y="2707640"/>
            <a:ext cx="371475" cy="890270"/>
          </a:xfrm>
          <a:prstGeom prst="leftBrace">
            <a:avLst>
              <a:gd name="adj1" fmla="val 8333"/>
              <a:gd name="adj2" fmla="val 492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左大括号 18"/>
          <p:cNvSpPr/>
          <p:nvPr/>
        </p:nvSpPr>
        <p:spPr>
          <a:xfrm rot="5400000">
            <a:off x="8266430" y="2675890"/>
            <a:ext cx="371475" cy="890270"/>
          </a:xfrm>
          <a:prstGeom prst="leftBrace">
            <a:avLst>
              <a:gd name="adj1" fmla="val 8333"/>
              <a:gd name="adj2" fmla="val 492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163320" y="2326005"/>
            <a:ext cx="2842895" cy="6750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337685" y="2326005"/>
            <a:ext cx="1482725" cy="641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844540" y="1770380"/>
            <a:ext cx="984250" cy="1534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</a:rPr>
              <a:t>会议：</a:t>
            </a:r>
            <a:endParaRPr lang="zh-CN" altLang="en-US" sz="2400">
              <a:solidFill>
                <a:schemeClr val="tx1"/>
              </a:solidFill>
            </a:endParaRPr>
          </a:p>
          <a:p>
            <a:pPr algn="ctr"/>
            <a:endParaRPr lang="zh-CN" altLang="en-US">
              <a:solidFill>
                <a:schemeClr val="tx1"/>
              </a:solidFill>
            </a:endParaRPr>
          </a:p>
          <a:p>
            <a:pPr algn="ctr"/>
            <a:endParaRPr lang="zh-CN" altLang="en-US">
              <a:solidFill>
                <a:schemeClr val="tx1"/>
              </a:solidFill>
            </a:endParaRPr>
          </a:p>
          <a:p>
            <a:pPr algn="ctr"/>
            <a:endParaRPr lang="zh-CN" altLang="en-US">
              <a:solidFill>
                <a:schemeClr val="tx1"/>
              </a:solidFill>
            </a:endParaRPr>
          </a:p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6371590" y="4051935"/>
            <a:ext cx="20320" cy="1064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6402705" y="5139690"/>
            <a:ext cx="4953000" cy="21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8201660" y="4092575"/>
            <a:ext cx="3117850" cy="10039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>
                <a:solidFill>
                  <a:schemeClr val="tx1"/>
                </a:solidFill>
              </a:rPr>
              <a:t>世界新秩序：</a:t>
            </a:r>
            <a:endParaRPr lang="zh-CN" altLang="en-US" sz="2400">
              <a:solidFill>
                <a:schemeClr val="tx1"/>
              </a:solidFill>
            </a:endParaRPr>
          </a:p>
          <a:p>
            <a:pPr algn="l"/>
            <a:endParaRPr lang="zh-CN" altLang="en-US" sz="2400">
              <a:solidFill>
                <a:schemeClr val="tx1"/>
              </a:solidFill>
            </a:endParaRPr>
          </a:p>
          <a:p>
            <a:pPr algn="ctr"/>
            <a:r>
              <a:rPr lang="en-US" altLang="zh-CN">
                <a:solidFill>
                  <a:schemeClr val="tx1"/>
                </a:solidFill>
              </a:rPr>
              <a:t>   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29" name="左大括号 28"/>
          <p:cNvSpPr/>
          <p:nvPr/>
        </p:nvSpPr>
        <p:spPr>
          <a:xfrm rot="5400000" flipH="1">
            <a:off x="2999740" y="2866390"/>
            <a:ext cx="204470" cy="1654810"/>
          </a:xfrm>
          <a:prstGeom prst="leftBrace">
            <a:avLst>
              <a:gd name="adj1" fmla="val 8333"/>
              <a:gd name="adj2" fmla="val 505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507615" y="4032885"/>
            <a:ext cx="1160145" cy="16300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</a:rPr>
              <a:t>三国同盟与三国协约形成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929880" y="1461770"/>
            <a:ext cx="1255395" cy="1534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</a:rPr>
              <a:t>会议：</a:t>
            </a:r>
            <a:endParaRPr lang="zh-CN" altLang="en-US" sz="2400">
              <a:solidFill>
                <a:schemeClr val="tx1"/>
              </a:solidFill>
            </a:endParaRPr>
          </a:p>
          <a:p>
            <a:pPr algn="ctr"/>
            <a:endParaRPr lang="zh-CN" altLang="en-US">
              <a:solidFill>
                <a:schemeClr val="tx1"/>
              </a:solidFill>
            </a:endParaRPr>
          </a:p>
          <a:p>
            <a:pPr algn="ctr"/>
            <a:endParaRPr lang="zh-CN" altLang="en-US">
              <a:solidFill>
                <a:schemeClr val="tx1"/>
              </a:solidFill>
            </a:endParaRPr>
          </a:p>
          <a:p>
            <a:pPr algn="ctr"/>
            <a:endParaRPr lang="zh-CN" altLang="en-US">
              <a:solidFill>
                <a:schemeClr val="tx1"/>
              </a:solidFill>
            </a:endParaRPr>
          </a:p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34415" y="2365375"/>
            <a:ext cx="3100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第二次工业革命</a:t>
            </a:r>
            <a:endParaRPr lang="zh-CN" altLang="en-US" sz="32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389755" y="2352040"/>
            <a:ext cx="11220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一战</a:t>
            </a:r>
            <a:endParaRPr lang="zh-CN" altLang="en-US" sz="32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803900" y="2262505"/>
            <a:ext cx="10553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巴黎和会</a:t>
            </a:r>
            <a:endParaRPr lang="zh-CN" altLang="en-US" sz="32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842250" y="1910080"/>
            <a:ext cx="13125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华盛顿会议</a:t>
            </a:r>
            <a:endParaRPr lang="zh-CN" altLang="en-US" sz="28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119745" y="4445635"/>
            <a:ext cx="3200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凡尔赛</a:t>
            </a:r>
            <a:r>
              <a:rPr lang="en-US" altLang="zh-CN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-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华盛顿体系</a:t>
            </a:r>
            <a:endParaRPr lang="zh-CN" altLang="en-US" sz="28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4490" y="3595370"/>
            <a:ext cx="1244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/>
              <a:t>19</a:t>
            </a:r>
            <a:r>
              <a:rPr lang="zh-CN" altLang="en-US" sz="2400"/>
              <a:t>世纪六七十年代</a:t>
            </a:r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1782445" y="3616960"/>
            <a:ext cx="975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1882</a:t>
            </a:r>
            <a:endParaRPr lang="en-US" altLang="zh-CN" sz="2400"/>
          </a:p>
        </p:txBody>
      </p:sp>
      <p:sp>
        <p:nvSpPr>
          <p:cNvPr id="15" name="文本框 14"/>
          <p:cNvSpPr txBox="1"/>
          <p:nvPr/>
        </p:nvSpPr>
        <p:spPr>
          <a:xfrm>
            <a:off x="3890645" y="3662045"/>
            <a:ext cx="7226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20</a:t>
            </a:r>
            <a:r>
              <a:rPr lang="zh-CN" altLang="en-US" sz="2400"/>
              <a:t>世纪初</a:t>
            </a:r>
            <a:endParaRPr lang="zh-CN" altLang="en-US" sz="2400"/>
          </a:p>
        </p:txBody>
      </p:sp>
      <p:sp>
        <p:nvSpPr>
          <p:cNvPr id="16" name="文本框 15"/>
          <p:cNvSpPr txBox="1"/>
          <p:nvPr/>
        </p:nvSpPr>
        <p:spPr>
          <a:xfrm>
            <a:off x="4390390" y="3662045"/>
            <a:ext cx="975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1914</a:t>
            </a:r>
            <a:endParaRPr lang="en-US" altLang="zh-CN" sz="2400"/>
          </a:p>
        </p:txBody>
      </p:sp>
      <p:sp>
        <p:nvSpPr>
          <p:cNvPr id="23" name="文本框 22"/>
          <p:cNvSpPr txBox="1"/>
          <p:nvPr/>
        </p:nvSpPr>
        <p:spPr>
          <a:xfrm>
            <a:off x="5234940" y="3651250"/>
            <a:ext cx="975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1918</a:t>
            </a:r>
            <a:endParaRPr lang="en-US" altLang="zh-CN" sz="2400"/>
          </a:p>
        </p:txBody>
      </p:sp>
      <p:sp>
        <p:nvSpPr>
          <p:cNvPr id="24" name="文本框 23"/>
          <p:cNvSpPr txBox="1"/>
          <p:nvPr/>
        </p:nvSpPr>
        <p:spPr>
          <a:xfrm>
            <a:off x="6036945" y="3636010"/>
            <a:ext cx="975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1919</a:t>
            </a:r>
            <a:endParaRPr lang="en-US" altLang="zh-CN" sz="2400"/>
          </a:p>
        </p:txBody>
      </p:sp>
      <p:sp>
        <p:nvSpPr>
          <p:cNvPr id="33" name="文本框 32"/>
          <p:cNvSpPr txBox="1"/>
          <p:nvPr/>
        </p:nvSpPr>
        <p:spPr>
          <a:xfrm>
            <a:off x="6866890" y="3639185"/>
            <a:ext cx="975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1920</a:t>
            </a:r>
            <a:endParaRPr lang="en-US" altLang="zh-CN" sz="2400"/>
          </a:p>
        </p:txBody>
      </p:sp>
      <p:sp>
        <p:nvSpPr>
          <p:cNvPr id="34" name="文本框 33"/>
          <p:cNvSpPr txBox="1"/>
          <p:nvPr/>
        </p:nvSpPr>
        <p:spPr>
          <a:xfrm>
            <a:off x="7642860" y="3615690"/>
            <a:ext cx="975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1921</a:t>
            </a:r>
            <a:endParaRPr lang="en-US" altLang="zh-CN" sz="2400"/>
          </a:p>
        </p:txBody>
      </p:sp>
      <p:sp>
        <p:nvSpPr>
          <p:cNvPr id="35" name="文本框 34"/>
          <p:cNvSpPr txBox="1"/>
          <p:nvPr/>
        </p:nvSpPr>
        <p:spPr>
          <a:xfrm>
            <a:off x="10947400" y="3591560"/>
            <a:ext cx="975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1939</a:t>
            </a:r>
            <a:endParaRPr lang="en-US" altLang="zh-CN" sz="2400"/>
          </a:p>
        </p:txBody>
      </p:sp>
      <p:sp>
        <p:nvSpPr>
          <p:cNvPr id="7" name="文本框 6"/>
          <p:cNvSpPr txBox="1"/>
          <p:nvPr/>
        </p:nvSpPr>
        <p:spPr>
          <a:xfrm>
            <a:off x="8436610" y="3595370"/>
            <a:ext cx="975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1922</a:t>
            </a:r>
            <a:endParaRPr lang="en-US" altLang="zh-CN" sz="2400"/>
          </a:p>
        </p:txBody>
      </p:sp>
      <p:sp>
        <p:nvSpPr>
          <p:cNvPr id="8" name="矩形 7"/>
          <p:cNvSpPr/>
          <p:nvPr/>
        </p:nvSpPr>
        <p:spPr>
          <a:xfrm>
            <a:off x="6866890" y="1517015"/>
            <a:ext cx="1057910" cy="17697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>
                <a:solidFill>
                  <a:schemeClr val="tx1"/>
                </a:solidFill>
              </a:rPr>
              <a:t>国际组织：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endParaRPr lang="zh-CN" altLang="en-US">
              <a:solidFill>
                <a:schemeClr val="tx1"/>
              </a:solidFill>
            </a:endParaRPr>
          </a:p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05625" y="2385695"/>
            <a:ext cx="10553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国际联盟</a:t>
            </a:r>
            <a:endParaRPr lang="zh-CN" altLang="en-US" sz="28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294958" y="104772"/>
            <a:ext cx="2714625" cy="614363"/>
            <a:chOff x="0" y="104819"/>
            <a:chExt cx="2714644" cy="614637"/>
          </a:xfrm>
        </p:grpSpPr>
        <p:pic>
          <p:nvPicPr>
            <p:cNvPr id="10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4819"/>
              <a:ext cx="2714644" cy="6146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22"/>
            <p:cNvSpPr txBox="1">
              <a:spLocks noChangeArrowheads="1"/>
            </p:cNvSpPr>
            <p:nvPr/>
          </p:nvSpPr>
          <p:spPr bwMode="auto">
            <a:xfrm>
              <a:off x="425244" y="123877"/>
              <a:ext cx="1980044" cy="5234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时间轴</a:t>
              </a:r>
              <a:r>
                <a:rPr kumimoji="0" lang="zh-CN" altLang="en-US" sz="2800" b="1" kern="1200" cap="none" spc="0" normalizeH="0" baseline="0" noProof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回顾</a:t>
              </a:r>
              <a:endParaRPr kumimoji="0" lang="zh-CN" altLang="en-US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custDataLst>
      <p:tags r:id="rId3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8" grpId="0" bldLvl="0" animBg="1"/>
      <p:bldP spid="29" grpId="0" bldLvl="0" animBg="1"/>
      <p:bldP spid="31" grpId="0" bldLvl="0" animBg="1"/>
      <p:bldP spid="32" grpId="0" bldLvl="0" animBg="1"/>
      <p:bldP spid="37" grpId="0"/>
      <p:bldP spid="39" grpId="0"/>
      <p:bldP spid="40" grpId="0"/>
      <p:bldP spid="41" grpId="0"/>
      <p:bldP spid="42" grpId="0"/>
      <p:bldP spid="2" grpId="0"/>
      <p:bldP spid="14" grpId="0"/>
      <p:bldP spid="15" grpId="0"/>
      <p:bldP spid="16" grpId="0"/>
      <p:bldP spid="23" grpId="0"/>
      <p:bldP spid="24" grpId="0"/>
      <p:bldP spid="33" grpId="0"/>
      <p:bldP spid="34" grpId="0"/>
      <p:bldP spid="35" grpId="0"/>
      <p:bldP spid="7" grpId="0"/>
      <p:bldP spid="8" grpId="0" bldLvl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一战前夕主要资本主义国家工业、军事数据对比</a:t>
            </a:r>
            <a:endParaRPr lang="zh-CN" altLang="en-US" dirty="0"/>
          </a:p>
        </p:txBody>
      </p:sp>
      <p:graphicFrame>
        <p:nvGraphicFramePr>
          <p:cNvPr id="5" name="表格 5"/>
          <p:cNvGraphicFramePr>
            <a:graphicFrameLocks noGrp="1"/>
          </p:cNvGraphicFramePr>
          <p:nvPr>
            <p:ph idx="1"/>
          </p:nvPr>
        </p:nvGraphicFramePr>
        <p:xfrm>
          <a:off x="669925" y="952500"/>
          <a:ext cx="108521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430"/>
                <a:gridCol w="2170430"/>
                <a:gridCol w="2170430"/>
                <a:gridCol w="2170430"/>
                <a:gridCol w="21704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1914</a:t>
                      </a:r>
                      <a:r>
                        <a:rPr lang="zh-CN" altLang="en-US" dirty="0"/>
                        <a:t>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英国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德国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美国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沙俄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工业产量世界排名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国防预算世界排名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03250" y="2873375"/>
          <a:ext cx="5492750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5582920" imgH="2911475" progId="ET.Chart.6">
                  <p:embed/>
                </p:oleObj>
              </mc:Choice>
              <mc:Fallback>
                <p:oleObj name="" r:id="rId2" imgW="5582920" imgH="2911475" progId="ET.Chart.6">
                  <p:embed/>
                  <p:pic>
                    <p:nvPicPr>
                      <p:cNvPr id="0" name="对象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3250" y="2873375"/>
                        <a:ext cx="5492750" cy="3270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6162675" y="2615674"/>
            <a:ext cx="6029325" cy="415498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114300" indent="-457200">
              <a:buAutoNum type="arabicPeriod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一战前，世界的中心：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欧洲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资本主义国家的后起之秀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美国、德国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帝国主义国家链条中最薄弱的一环：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-342900"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沙俄（国内阶级矛盾尖锐）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-342900"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一战前资本主义国家之间最大的一组矛盾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-342900"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英德矛盾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-342900"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两大军事集团（三国协约、三国同盟）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-342900"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一战爆发的根本原因：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-342900"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帝国主义国家政治经济发展不平衡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8" name="Group 5"/>
          <p:cNvGrpSpPr/>
          <p:nvPr/>
        </p:nvGrpSpPr>
        <p:grpSpPr>
          <a:xfrm>
            <a:off x="-54019" y="-43762"/>
            <a:ext cx="2714625" cy="614363"/>
            <a:chOff x="0" y="104819"/>
            <a:chExt cx="2714644" cy="614637"/>
          </a:xfrm>
        </p:grpSpPr>
        <p:pic>
          <p:nvPicPr>
            <p:cNvPr id="9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04819"/>
              <a:ext cx="2714644" cy="6146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604781" y="123877"/>
              <a:ext cx="1620968" cy="5234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识图看表</a:t>
              </a:r>
              <a:endParaRPr kumimoji="0" lang="zh-CN" altLang="en-US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custDataLst>
      <p:tags r:id="rId5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3082" y="909339"/>
            <a:ext cx="11201398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kern="100" spc="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材料一：</a:t>
            </a:r>
            <a:r>
              <a:rPr lang="zh-CN" altLang="en-US" sz="2400" b="1" kern="100" spc="1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国人对这场战争的称谓各不相同</a:t>
            </a:r>
            <a:r>
              <a:rPr lang="zh-CN" altLang="en-US" sz="2400" b="1" kern="100" spc="-48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kern="100" spc="-1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有人称之为</a:t>
            </a:r>
            <a:r>
              <a:rPr lang="zh-CN" altLang="en-US" sz="2400" b="1" kern="100" spc="-150" dirty="0"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400" b="1" kern="100" spc="35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奥塞战争</a:t>
            </a:r>
            <a:r>
              <a:rPr lang="zh-CN" altLang="en-US" sz="2400" b="1" kern="100" spc="-445" dirty="0"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2400" b="1" kern="100" spc="-44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kern="100" spc="2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有人称之</a:t>
            </a:r>
            <a:r>
              <a:rPr lang="zh-CN" altLang="en-US" sz="2400" b="1" kern="100" spc="-23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zh-CN" altLang="en-US" sz="2400" b="1" kern="100" spc="-165" dirty="0"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400" b="1" kern="100" spc="1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欧洲战争</a:t>
            </a:r>
            <a:r>
              <a:rPr lang="zh-CN" altLang="en-US" sz="2400" b="1" kern="100" spc="-410" dirty="0"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2400" b="1" kern="100" spc="1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。杨永泰对此持不同看法</a:t>
            </a:r>
            <a:r>
              <a:rPr lang="zh-CN" altLang="en-US" sz="2400" b="1" kern="100" spc="-48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kern="100" spc="-22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说</a:t>
            </a:r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: </a:t>
            </a:r>
            <a:r>
              <a:rPr lang="zh-CN" altLang="en-US" sz="2400" b="1" kern="100" spc="-150" dirty="0"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400" b="1" kern="100" spc="3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夫奥塞不过战争之导火线</a:t>
            </a:r>
            <a:r>
              <a:rPr lang="zh-CN" altLang="en-US" sz="2400" b="1" kern="100" spc="-48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kern="100" spc="2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不旋踵而德</a:t>
            </a:r>
            <a:r>
              <a:rPr lang="zh-CN" altLang="en-US" sz="2400" b="1" kern="100" spc="-50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kern="100" spc="1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俄</a:t>
            </a:r>
            <a:r>
              <a:rPr lang="zh-CN" altLang="en-US" sz="2400" b="1" kern="100" spc="-50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kern="100" spc="1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英</a:t>
            </a:r>
            <a:r>
              <a:rPr lang="zh-CN" altLang="en-US" sz="2400" b="1" kern="100" spc="-50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kern="100" spc="1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法</a:t>
            </a:r>
            <a:r>
              <a:rPr lang="zh-CN" altLang="en-US" sz="2400" b="1" kern="100" spc="-50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kern="100" spc="1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比</a:t>
            </a:r>
            <a:r>
              <a:rPr lang="zh-CN" altLang="en-US" sz="2400" b="1" kern="100" spc="-50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kern="100" spc="3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日均次地卷入旋</a:t>
            </a:r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( </a:t>
            </a:r>
            <a:r>
              <a:rPr lang="zh-CN" altLang="en-US" sz="2400" b="1" kern="100" spc="5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漩</a:t>
            </a:r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) </a:t>
            </a:r>
            <a:r>
              <a:rPr lang="zh-CN" altLang="en-US" sz="2400" b="1" kern="100" spc="1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涡</a:t>
            </a:r>
            <a:r>
              <a:rPr lang="zh-CN" altLang="en-US" sz="2400" b="1" kern="100" spc="5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2400" b="1" kern="100" spc="6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仅举奥塞安足以概其全</a:t>
            </a:r>
            <a:r>
              <a:rPr lang="en-US" altLang="zh-CN" sz="2400" b="1" kern="100" spc="70" dirty="0"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?</a:t>
            </a:r>
            <a:r>
              <a:rPr lang="zh-CN" altLang="en-US" sz="2400" b="1" kern="100" spc="-350" dirty="0"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”</a:t>
            </a:r>
            <a:endParaRPr lang="en-US" altLang="zh-CN" sz="2400" b="1" kern="100" spc="-350" dirty="0"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r"/>
            <a:r>
              <a:rPr lang="zh-CN" altLang="en-US" sz="2400" b="1" spc="-5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400" b="1" spc="-5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400" b="1" spc="-6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杨永泰</a:t>
            </a:r>
            <a:r>
              <a:rPr lang="en-US" altLang="zh-CN" sz="2400" b="1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400" b="1" spc="-18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spc="-6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b="1" spc="-1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世界空前大战争之观察</a:t>
            </a:r>
            <a:r>
              <a:rPr lang="en-US" altLang="zh-CN" sz="2400" b="1" spc="-25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zh-CN" altLang="en-US" sz="2400" b="1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zh-CN" altLang="en-US" sz="2400" b="1" kern="100" dirty="0"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353377" y="2478742"/>
            <a:ext cx="12087224" cy="965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30580" marR="79375">
              <a:lnSpc>
                <a:spcPct val="115000"/>
              </a:lnSpc>
              <a:spcBef>
                <a:spcPts val="200"/>
              </a:spcBef>
            </a:pPr>
            <a:r>
              <a:rPr lang="zh-CN" altLang="en-US" sz="2400" b="1" spc="3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材料二</a:t>
            </a:r>
            <a:r>
              <a:rPr lang="en-US" altLang="zh-CN" sz="2400" b="1" spc="3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2400" b="1" spc="3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简言之</a:t>
            </a:r>
            <a:r>
              <a:rPr lang="zh-CN" altLang="en-US" sz="2400" b="1" spc="-47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spc="3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此次大</a:t>
            </a:r>
            <a:r>
              <a:rPr lang="zh-CN" altLang="en-US" sz="2400" b="1" kern="100" spc="1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乱</a:t>
            </a:r>
            <a:r>
              <a:rPr lang="zh-CN" altLang="en-US" sz="2400" b="1" kern="100" spc="-50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kern="100" spc="1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列强之</a:t>
            </a:r>
            <a:r>
              <a:rPr lang="zh-CN" altLang="en-US" sz="2400" b="1" kern="100" spc="15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均衡主义</a:t>
            </a:r>
            <a:r>
              <a:rPr lang="zh-CN" altLang="en-US" sz="2400" b="1" kern="100" spc="-50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kern="100" spc="1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与德国</a:t>
            </a:r>
            <a:r>
              <a:rPr lang="zh-CN" altLang="en-US" sz="2400" b="1" kern="100" spc="15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霸制主义</a:t>
            </a:r>
            <a:r>
              <a:rPr lang="zh-CN" altLang="en-US" sz="2400" b="1" kern="100" spc="1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之冲突也</a:t>
            </a:r>
            <a:r>
              <a:rPr lang="zh-CN" altLang="en-US" sz="2400" b="1" kern="100" spc="-45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2400" b="1" kern="100" spc="-455" dirty="0"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”</a:t>
            </a:r>
            <a:endParaRPr lang="zh-CN" altLang="en-US" sz="2400" b="1" kern="100" dirty="0"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830580" marR="79375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2400" b="1" spc="-5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400" b="1" spc="-5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400" b="1" spc="-6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李述膺</a:t>
            </a:r>
            <a:r>
              <a:rPr lang="en-US" altLang="zh-CN" sz="2400" b="1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400" b="1" spc="-18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spc="-6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b="1" spc="-4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欧战平议</a:t>
            </a:r>
            <a:r>
              <a:rPr lang="en-US" altLang="zh-CN" sz="2400" b="1" spc="-25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zh-CN" altLang="en-US" sz="2400" b="1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3082" y="3529740"/>
            <a:ext cx="11287125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/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三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33350" indent="-133350"/>
            <a:r>
              <a:rPr lang="en-US" altLang="zh-CN" sz="2400" b="1" spc="-3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400" b="1" spc="-3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所以战前世</a:t>
            </a:r>
            <a:r>
              <a:rPr lang="zh-CN" altLang="en-US" sz="2400" b="1" spc="-5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界生计状况。最苦的是资本过剩生产过剩。如今（战后）这句话或者</a:t>
            </a:r>
            <a:r>
              <a:rPr lang="zh-CN" altLang="en-US" sz="2400" b="1" spc="-55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美国人还配说说</a:t>
            </a:r>
            <a:r>
              <a:rPr lang="zh-CN" altLang="en-US" sz="2400" b="1" spc="-55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。若欧洲人则资</a:t>
            </a:r>
            <a:r>
              <a:rPr lang="zh-CN" altLang="en-US" sz="2400" b="1" spc="-7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本及生产力。差不多到了零度了。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                       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133350" indent="-133350" algn="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摘编自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梁启超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欧游心影录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3082" y="4913299"/>
            <a:ext cx="109823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(1).</a:t>
            </a:r>
            <a:r>
              <a:rPr lang="zh-CN" altLang="en-US" dirty="0"/>
              <a:t>根据材料一并结合所学，指出“这场战争”指的是什么战争？战争之导火索是什么？（</a:t>
            </a:r>
            <a:r>
              <a:rPr lang="en-US" altLang="zh-CN" dirty="0"/>
              <a:t>2</a:t>
            </a:r>
            <a:r>
              <a:rPr lang="zh-CN" altLang="en-US" dirty="0"/>
              <a:t>分）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(2).</a:t>
            </a:r>
            <a:r>
              <a:rPr lang="zh-CN" altLang="en-US" dirty="0"/>
              <a:t>你认为材料二对于此次战争爆发根源的归因是否准确？为什么？（</a:t>
            </a:r>
            <a:r>
              <a:rPr lang="en-US" altLang="zh-CN" dirty="0"/>
              <a:t>2</a:t>
            </a:r>
            <a:r>
              <a:rPr lang="zh-CN" altLang="en-US" dirty="0"/>
              <a:t>分）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(3).</a:t>
            </a:r>
            <a:r>
              <a:rPr lang="zh-CN" altLang="en-US" dirty="0"/>
              <a:t>根据材料三指出，战争对于欧洲造成了怎样的影响？如何理解“或者美国人还配说说”？（</a:t>
            </a:r>
            <a:r>
              <a:rPr lang="en-US" altLang="zh-CN" dirty="0"/>
              <a:t>2</a:t>
            </a:r>
            <a:r>
              <a:rPr lang="zh-CN" altLang="en-US" dirty="0"/>
              <a:t>分）</a:t>
            </a:r>
            <a:endParaRPr lang="en-US" altLang="zh-CN" dirty="0"/>
          </a:p>
        </p:txBody>
      </p:sp>
      <p:grpSp>
        <p:nvGrpSpPr>
          <p:cNvPr id="10" name="Group 5"/>
          <p:cNvGrpSpPr/>
          <p:nvPr/>
        </p:nvGrpSpPr>
        <p:grpSpPr>
          <a:xfrm>
            <a:off x="0" y="84006"/>
            <a:ext cx="2714625" cy="614363"/>
            <a:chOff x="0" y="104819"/>
            <a:chExt cx="2714644" cy="614637"/>
          </a:xfrm>
        </p:grpSpPr>
        <p:pic>
          <p:nvPicPr>
            <p:cNvPr id="11" name="Picture 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104819"/>
              <a:ext cx="2714644" cy="6146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22"/>
            <p:cNvSpPr txBox="1">
              <a:spLocks noChangeArrowheads="1"/>
            </p:cNvSpPr>
            <p:nvPr/>
          </p:nvSpPr>
          <p:spPr bwMode="auto">
            <a:xfrm>
              <a:off x="604786" y="123877"/>
              <a:ext cx="1620969" cy="5234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材料研读</a:t>
              </a:r>
              <a:endParaRPr kumimoji="0" lang="zh-CN" altLang="en-US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923923" y="4713885"/>
            <a:ext cx="6934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第一次世界大战；萨拉热窝事件</a:t>
            </a:r>
            <a:endParaRPr lang="zh-CN" altLang="en-US" sz="3200" dirty="0"/>
          </a:p>
        </p:txBody>
      </p:sp>
      <p:sp>
        <p:nvSpPr>
          <p:cNvPr id="15" name="文本框 14"/>
          <p:cNvSpPr txBox="1"/>
          <p:nvPr/>
        </p:nvSpPr>
        <p:spPr>
          <a:xfrm>
            <a:off x="923923" y="5298660"/>
            <a:ext cx="10125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不准确；根本原因是帝国主义国家政治经济发展不平衡</a:t>
            </a:r>
            <a:endParaRPr lang="zh-CN" altLang="en-US" sz="3200" dirty="0"/>
          </a:p>
        </p:txBody>
      </p:sp>
      <p:sp>
        <p:nvSpPr>
          <p:cNvPr id="16" name="文本框 15"/>
          <p:cNvSpPr txBox="1"/>
          <p:nvPr/>
        </p:nvSpPr>
        <p:spPr>
          <a:xfrm>
            <a:off x="923923" y="5780782"/>
            <a:ext cx="116395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大大削弱了欧洲的力量，根本上动摇了欧洲的优势地位；一战后，美国经济发达，继续保持资本主义世界头号经济强国地位。</a:t>
            </a:r>
            <a:endParaRPr lang="zh-CN" altLang="en-US" sz="3200" dirty="0"/>
          </a:p>
        </p:txBody>
      </p:sp>
    </p:spTree>
    <p:custDataLst>
      <p:tags r:id="rId2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33"/>
          <p:cNvSpPr txBox="1"/>
          <p:nvPr/>
        </p:nvSpPr>
        <p:spPr>
          <a:xfrm>
            <a:off x="884767" y="3674533"/>
            <a:ext cx="1128184" cy="501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665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</a:t>
            </a:r>
            <a:endParaRPr lang="zh-CN" altLang="en-US" sz="2665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0" y="2605617"/>
            <a:ext cx="3371851" cy="1940984"/>
          </a:xfrm>
          <a:custGeom>
            <a:avLst/>
            <a:gdLst>
              <a:gd name="connsiteX0" fmla="*/ 0 w 2529293"/>
              <a:gd name="connsiteY0" fmla="*/ 0 h 1454628"/>
              <a:gd name="connsiteX1" fmla="*/ 1364343 w 2529293"/>
              <a:gd name="connsiteY1" fmla="*/ 0 h 1454628"/>
              <a:gd name="connsiteX2" fmla="*/ 1364343 w 2529293"/>
              <a:gd name="connsiteY2" fmla="*/ 2599 h 1454628"/>
              <a:gd name="connsiteX3" fmla="*/ 1380716 w 2529293"/>
              <a:gd name="connsiteY3" fmla="*/ 2 h 1454628"/>
              <a:gd name="connsiteX4" fmla="*/ 2049153 w 2529293"/>
              <a:gd name="connsiteY4" fmla="*/ 2 h 1454628"/>
              <a:gd name="connsiteX5" fmla="*/ 2178066 w 2529293"/>
              <a:gd name="connsiteY5" fmla="*/ 74047 h 1454628"/>
              <a:gd name="connsiteX6" fmla="*/ 2512284 w 2529293"/>
              <a:gd name="connsiteY6" fmla="*/ 653270 h 1454628"/>
              <a:gd name="connsiteX7" fmla="*/ 2529293 w 2529293"/>
              <a:gd name="connsiteY7" fmla="*/ 727315 h 1454628"/>
              <a:gd name="connsiteX8" fmla="*/ 2512284 w 2529293"/>
              <a:gd name="connsiteY8" fmla="*/ 801360 h 1454628"/>
              <a:gd name="connsiteX9" fmla="*/ 2178066 w 2529293"/>
              <a:gd name="connsiteY9" fmla="*/ 1380583 h 1454628"/>
              <a:gd name="connsiteX10" fmla="*/ 2049153 w 2529293"/>
              <a:gd name="connsiteY10" fmla="*/ 1454628 h 1454628"/>
              <a:gd name="connsiteX11" fmla="*/ 1380716 w 2529293"/>
              <a:gd name="connsiteY11" fmla="*/ 1454628 h 1454628"/>
              <a:gd name="connsiteX12" fmla="*/ 1364343 w 2529293"/>
              <a:gd name="connsiteY12" fmla="*/ 1452030 h 1454628"/>
              <a:gd name="connsiteX13" fmla="*/ 1364343 w 2529293"/>
              <a:gd name="connsiteY13" fmla="*/ 1454627 h 1454628"/>
              <a:gd name="connsiteX14" fmla="*/ 0 w 2529293"/>
              <a:gd name="connsiteY14" fmla="*/ 1454627 h 145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9293" h="1454628">
                <a:moveTo>
                  <a:pt x="0" y="0"/>
                </a:moveTo>
                <a:lnTo>
                  <a:pt x="1364343" y="0"/>
                </a:lnTo>
                <a:lnTo>
                  <a:pt x="1364343" y="2599"/>
                </a:lnTo>
                <a:lnTo>
                  <a:pt x="1380716" y="2"/>
                </a:lnTo>
                <a:lnTo>
                  <a:pt x="2049153" y="2"/>
                </a:lnTo>
                <a:cubicBezTo>
                  <a:pt x="2095705" y="2"/>
                  <a:pt x="2154193" y="33442"/>
                  <a:pt x="2178066" y="74047"/>
                </a:cubicBezTo>
                <a:cubicBezTo>
                  <a:pt x="2512284" y="653270"/>
                  <a:pt x="2512284" y="653270"/>
                  <a:pt x="2512284" y="653270"/>
                </a:cubicBezTo>
                <a:cubicBezTo>
                  <a:pt x="2523623" y="673573"/>
                  <a:pt x="2529293" y="700444"/>
                  <a:pt x="2529293" y="727315"/>
                </a:cubicBezTo>
                <a:cubicBezTo>
                  <a:pt x="2529293" y="754186"/>
                  <a:pt x="2523623" y="781058"/>
                  <a:pt x="2512284" y="801360"/>
                </a:cubicBezTo>
                <a:cubicBezTo>
                  <a:pt x="2178066" y="1380583"/>
                  <a:pt x="2178066" y="1380583"/>
                  <a:pt x="2178066" y="1380583"/>
                </a:cubicBezTo>
                <a:cubicBezTo>
                  <a:pt x="2154193" y="1421189"/>
                  <a:pt x="2095705" y="1454628"/>
                  <a:pt x="2049153" y="1454628"/>
                </a:cubicBezTo>
                <a:cubicBezTo>
                  <a:pt x="1380716" y="1454628"/>
                  <a:pt x="1380716" y="1454628"/>
                  <a:pt x="1380716" y="1454628"/>
                </a:cubicBezTo>
                <a:lnTo>
                  <a:pt x="1364343" y="1452030"/>
                </a:lnTo>
                <a:lnTo>
                  <a:pt x="1364343" y="1454627"/>
                </a:lnTo>
                <a:lnTo>
                  <a:pt x="0" y="145462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fontAlgn="base"/>
            <a:endParaRPr lang="zh-CN" altLang="en-US" sz="2400" strike="noStrike" noProof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32"/>
          <p:cNvSpPr txBox="1"/>
          <p:nvPr/>
        </p:nvSpPr>
        <p:spPr>
          <a:xfrm>
            <a:off x="884767" y="2944284"/>
            <a:ext cx="1128184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48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480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 33"/>
          <p:cNvSpPr txBox="1"/>
          <p:nvPr/>
        </p:nvSpPr>
        <p:spPr>
          <a:xfrm>
            <a:off x="802217" y="3801533"/>
            <a:ext cx="1128184" cy="501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665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</a:t>
            </a:r>
            <a:endParaRPr lang="zh-CN" altLang="en-US" sz="2665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 flipH="1">
            <a:off x="3397251" y="2605617"/>
            <a:ext cx="8820151" cy="1940984"/>
          </a:xfrm>
          <a:custGeom>
            <a:avLst/>
            <a:gdLst>
              <a:gd name="connsiteX0" fmla="*/ 5449756 w 6614706"/>
              <a:gd name="connsiteY0" fmla="*/ 0 h 1454628"/>
              <a:gd name="connsiteX1" fmla="*/ 4085413 w 6614706"/>
              <a:gd name="connsiteY1" fmla="*/ 0 h 1454628"/>
              <a:gd name="connsiteX2" fmla="*/ 4085413 w 6614706"/>
              <a:gd name="connsiteY2" fmla="*/ 2 h 1454628"/>
              <a:gd name="connsiteX3" fmla="*/ 2786990 w 6614706"/>
              <a:gd name="connsiteY3" fmla="*/ 2 h 1454628"/>
              <a:gd name="connsiteX4" fmla="*/ 2753941 w 6614706"/>
              <a:gd name="connsiteY4" fmla="*/ 2599 h 1454628"/>
              <a:gd name="connsiteX5" fmla="*/ 2753941 w 6614706"/>
              <a:gd name="connsiteY5" fmla="*/ 0 h 1454628"/>
              <a:gd name="connsiteX6" fmla="*/ 0 w 6614706"/>
              <a:gd name="connsiteY6" fmla="*/ 0 h 1454628"/>
              <a:gd name="connsiteX7" fmla="*/ 0 w 6614706"/>
              <a:gd name="connsiteY7" fmla="*/ 1454627 h 1454628"/>
              <a:gd name="connsiteX8" fmla="*/ 2753941 w 6614706"/>
              <a:gd name="connsiteY8" fmla="*/ 1454627 h 1454628"/>
              <a:gd name="connsiteX9" fmla="*/ 2753941 w 6614706"/>
              <a:gd name="connsiteY9" fmla="*/ 1452030 h 1454628"/>
              <a:gd name="connsiteX10" fmla="*/ 2786990 w 6614706"/>
              <a:gd name="connsiteY10" fmla="*/ 1454628 h 1454628"/>
              <a:gd name="connsiteX11" fmla="*/ 4136237 w 6614706"/>
              <a:gd name="connsiteY11" fmla="*/ 1454628 h 1454628"/>
              <a:gd name="connsiteX12" fmla="*/ 4136250 w 6614706"/>
              <a:gd name="connsiteY12" fmla="*/ 1454627 h 1454628"/>
              <a:gd name="connsiteX13" fmla="*/ 5449756 w 6614706"/>
              <a:gd name="connsiteY13" fmla="*/ 1454627 h 1454628"/>
              <a:gd name="connsiteX14" fmla="*/ 5449756 w 6614706"/>
              <a:gd name="connsiteY14" fmla="*/ 1452030 h 1454628"/>
              <a:gd name="connsiteX15" fmla="*/ 5466129 w 6614706"/>
              <a:gd name="connsiteY15" fmla="*/ 1454628 h 1454628"/>
              <a:gd name="connsiteX16" fmla="*/ 6134566 w 6614706"/>
              <a:gd name="connsiteY16" fmla="*/ 1454628 h 1454628"/>
              <a:gd name="connsiteX17" fmla="*/ 6263479 w 6614706"/>
              <a:gd name="connsiteY17" fmla="*/ 1380583 h 1454628"/>
              <a:gd name="connsiteX18" fmla="*/ 6597697 w 6614706"/>
              <a:gd name="connsiteY18" fmla="*/ 801360 h 1454628"/>
              <a:gd name="connsiteX19" fmla="*/ 6614706 w 6614706"/>
              <a:gd name="connsiteY19" fmla="*/ 727315 h 1454628"/>
              <a:gd name="connsiteX20" fmla="*/ 6597697 w 6614706"/>
              <a:gd name="connsiteY20" fmla="*/ 653270 h 1454628"/>
              <a:gd name="connsiteX21" fmla="*/ 6263479 w 6614706"/>
              <a:gd name="connsiteY21" fmla="*/ 74047 h 1454628"/>
              <a:gd name="connsiteX22" fmla="*/ 6134566 w 6614706"/>
              <a:gd name="connsiteY22" fmla="*/ 2 h 1454628"/>
              <a:gd name="connsiteX23" fmla="*/ 5466129 w 6614706"/>
              <a:gd name="connsiteY23" fmla="*/ 2 h 1454628"/>
              <a:gd name="connsiteX24" fmla="*/ 5449756 w 6614706"/>
              <a:gd name="connsiteY24" fmla="*/ 2599 h 145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14706" h="1454628">
                <a:moveTo>
                  <a:pt x="5449756" y="0"/>
                </a:moveTo>
                <a:lnTo>
                  <a:pt x="4085413" y="0"/>
                </a:lnTo>
                <a:lnTo>
                  <a:pt x="4085413" y="2"/>
                </a:lnTo>
                <a:lnTo>
                  <a:pt x="2786990" y="2"/>
                </a:lnTo>
                <a:lnTo>
                  <a:pt x="2753941" y="2599"/>
                </a:lnTo>
                <a:lnTo>
                  <a:pt x="2753941" y="0"/>
                </a:lnTo>
                <a:lnTo>
                  <a:pt x="0" y="0"/>
                </a:lnTo>
                <a:lnTo>
                  <a:pt x="0" y="1454627"/>
                </a:lnTo>
                <a:lnTo>
                  <a:pt x="2753941" y="1454627"/>
                </a:lnTo>
                <a:lnTo>
                  <a:pt x="2753941" y="1452030"/>
                </a:lnTo>
                <a:lnTo>
                  <a:pt x="2786990" y="1454628"/>
                </a:lnTo>
                <a:cubicBezTo>
                  <a:pt x="2786990" y="1454628"/>
                  <a:pt x="2786990" y="1454628"/>
                  <a:pt x="4136237" y="1454628"/>
                </a:cubicBezTo>
                <a:lnTo>
                  <a:pt x="4136250" y="1454627"/>
                </a:lnTo>
                <a:lnTo>
                  <a:pt x="5449756" y="1454627"/>
                </a:lnTo>
                <a:lnTo>
                  <a:pt x="5449756" y="1452030"/>
                </a:lnTo>
                <a:lnTo>
                  <a:pt x="5466129" y="1454628"/>
                </a:lnTo>
                <a:cubicBezTo>
                  <a:pt x="5466129" y="1454628"/>
                  <a:pt x="5466129" y="1454628"/>
                  <a:pt x="6134566" y="1454628"/>
                </a:cubicBezTo>
                <a:cubicBezTo>
                  <a:pt x="6181118" y="1454628"/>
                  <a:pt x="6239606" y="1421189"/>
                  <a:pt x="6263479" y="1380583"/>
                </a:cubicBezTo>
                <a:cubicBezTo>
                  <a:pt x="6263479" y="1380583"/>
                  <a:pt x="6263479" y="1380583"/>
                  <a:pt x="6597697" y="801360"/>
                </a:cubicBezTo>
                <a:cubicBezTo>
                  <a:pt x="6609036" y="781058"/>
                  <a:pt x="6614706" y="754186"/>
                  <a:pt x="6614706" y="727315"/>
                </a:cubicBezTo>
                <a:cubicBezTo>
                  <a:pt x="6614706" y="700444"/>
                  <a:pt x="6609036" y="673573"/>
                  <a:pt x="6597697" y="653270"/>
                </a:cubicBezTo>
                <a:cubicBezTo>
                  <a:pt x="6597697" y="653270"/>
                  <a:pt x="6597697" y="653270"/>
                  <a:pt x="6263479" y="74047"/>
                </a:cubicBezTo>
                <a:cubicBezTo>
                  <a:pt x="6239606" y="33442"/>
                  <a:pt x="6181118" y="2"/>
                  <a:pt x="6134566" y="2"/>
                </a:cubicBezTo>
                <a:lnTo>
                  <a:pt x="5466129" y="2"/>
                </a:lnTo>
                <a:lnTo>
                  <a:pt x="5449756" y="2599"/>
                </a:lnTo>
                <a:close/>
              </a:path>
            </a:pathLst>
          </a:custGeom>
          <a:solidFill>
            <a:srgbClr val="FFB72D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fontAlgn="base"/>
            <a:r>
              <a:rPr lang="zh-CN" altLang="en-US" sz="2800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凡尔赛</a:t>
            </a:r>
            <a:r>
              <a:rPr lang="en-US" altLang="zh-CN" sz="2800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2800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华盛顿体系</a:t>
            </a:r>
            <a:r>
              <a:rPr lang="zh-CN" altLang="en-US" sz="2800" strike="noStrike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：一战后国际秩序的构建与矛盾</a:t>
            </a:r>
            <a:endParaRPr lang="zh-CN" altLang="en-US" sz="2800" strike="noStrike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ldLvl="0" animBg="1"/>
      <p:bldP spid="5" grpId="0"/>
      <p:bldP spid="6" grpId="0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193675" y="916940"/>
            <a:ext cx="3768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</a:rPr>
              <a:t>3. </a:t>
            </a:r>
            <a:r>
              <a:rPr lang="zh-CN" altLang="en-US" sz="3200">
                <a:solidFill>
                  <a:schemeClr val="tx1"/>
                </a:solidFill>
              </a:rPr>
              <a:t>请完成下列表格</a:t>
            </a:r>
            <a:endParaRPr lang="zh-CN" altLang="en-US" sz="3200">
              <a:solidFill>
                <a:schemeClr val="tx1"/>
              </a:solidFill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08585" y="1736725"/>
          <a:ext cx="11696065" cy="44837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1920"/>
                <a:gridCol w="5415915"/>
                <a:gridCol w="4888230"/>
              </a:tblGrid>
              <a:tr h="7493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巴黎和会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华盛顿会议</a:t>
                      </a:r>
                      <a:endParaRPr lang="zh-CN" altLang="en-US" sz="2400"/>
                    </a:p>
                  </a:txBody>
                  <a:tcPr/>
                </a:tc>
              </a:tr>
              <a:tr h="7473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操纵国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  <a:tr h="17437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  <a:p>
                      <a:pPr algn="ctr">
                        <a:buNone/>
                      </a:pPr>
                      <a:r>
                        <a:rPr lang="zh-CN" altLang="en-US" sz="2800"/>
                        <a:t>签订</a:t>
                      </a:r>
                      <a:endParaRPr lang="zh-CN" altLang="en-US" sz="2800"/>
                    </a:p>
                    <a:p>
                      <a:pPr algn="ctr">
                        <a:buNone/>
                      </a:pPr>
                      <a:r>
                        <a:rPr lang="zh-CN" altLang="en-US" sz="2800"/>
                        <a:t>条约</a:t>
                      </a:r>
                      <a:endParaRPr lang="zh-CN" altLang="en-US" sz="2800"/>
                    </a:p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800"/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800"/>
                        <a:t>影响</a:t>
                      </a: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  <a:p>
                      <a:pPr algn="ctr">
                        <a:buNone/>
                      </a:pPr>
                      <a:endParaRPr lang="zh-CN" altLang="en-US" sz="2400"/>
                    </a:p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837180" y="2588260"/>
            <a:ext cx="2752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401BC0"/>
                </a:solidFill>
                <a:latin typeface="华文新魏" panose="02010800040101010101" charset="-122"/>
                <a:ea typeface="华文新魏" panose="02010800040101010101" charset="-122"/>
              </a:rPr>
              <a:t>英、法、美</a:t>
            </a:r>
            <a:endParaRPr lang="zh-CN" altLang="en-US" sz="3200" b="1">
              <a:solidFill>
                <a:srgbClr val="401BC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42415" y="3686810"/>
            <a:ext cx="5340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4F0FBD"/>
                </a:solidFill>
                <a:latin typeface="华文新魏" panose="02010800040101010101" charset="-122"/>
                <a:ea typeface="华文新魏" panose="02010800040101010101" charset="-122"/>
              </a:rPr>
              <a:t>限制德国的《</a:t>
            </a:r>
            <a:r>
              <a:rPr lang="en-US" altLang="zh-CN" sz="3200" b="1" u="sng">
                <a:solidFill>
                  <a:srgbClr val="4F0FBD"/>
                </a:solidFill>
                <a:latin typeface="华文新魏" panose="02010800040101010101" charset="-122"/>
                <a:ea typeface="华文新魏" panose="02010800040101010101" charset="-122"/>
              </a:rPr>
              <a:t>                   </a:t>
            </a:r>
            <a:r>
              <a:rPr lang="zh-CN" altLang="en-US" sz="3200" b="1">
                <a:solidFill>
                  <a:srgbClr val="4F0FBD"/>
                </a:solidFill>
                <a:latin typeface="华文新魏" panose="02010800040101010101" charset="-122"/>
                <a:ea typeface="华文新魏" panose="02010800040101010101" charset="-122"/>
              </a:rPr>
              <a:t>》等</a:t>
            </a:r>
            <a:endParaRPr lang="zh-CN" altLang="en-US" sz="3200" b="1">
              <a:solidFill>
                <a:srgbClr val="4F0FBD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868805" y="5089525"/>
            <a:ext cx="48647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确立了战胜国在</a:t>
            </a:r>
            <a:r>
              <a:rPr lang="en-US" altLang="zh-CN" sz="32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________</a:t>
            </a:r>
            <a:endParaRPr lang="zh-CN" altLang="en-US" sz="32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l"/>
            <a:r>
              <a:rPr lang="en-US" altLang="zh-CN" sz="32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_______</a:t>
            </a:r>
            <a:r>
              <a:rPr lang="zh-CN" altLang="en-US" sz="32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的统治新秩序</a:t>
            </a:r>
            <a:r>
              <a:rPr lang="zh-CN" altLang="en-US" sz="3200" b="1" u="sng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en-US" altLang="zh-CN" sz="3200" b="1" u="sng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            </a:t>
            </a:r>
            <a:endParaRPr lang="en-US" altLang="zh-CN" sz="3200" b="1" u="sng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216140" y="5091430"/>
            <a:ext cx="40932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确立了战胜国在</a:t>
            </a:r>
            <a:r>
              <a:rPr lang="en-US" altLang="zh-CN" sz="32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_____</a:t>
            </a:r>
            <a:endParaRPr lang="zh-CN" altLang="en-US" sz="32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l"/>
            <a:r>
              <a:rPr lang="en-US" altLang="zh-CN" sz="32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______ </a:t>
            </a:r>
            <a:r>
              <a:rPr lang="zh-CN" altLang="en-US" sz="32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的统治新秩序</a:t>
            </a:r>
            <a:r>
              <a:rPr lang="zh-CN" altLang="en-US" sz="3200" b="1" u="sng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en-US" altLang="zh-CN" sz="3200" b="1" u="sng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            </a:t>
            </a:r>
            <a:endParaRPr lang="en-US" altLang="zh-CN" sz="3200" b="1" u="sng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029200" y="5107305"/>
            <a:ext cx="18548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欧、非</a:t>
            </a:r>
            <a:endParaRPr lang="zh-CN" altLang="en-US" sz="32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165350" y="5582285"/>
            <a:ext cx="1685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西亚</a:t>
            </a:r>
            <a:endParaRPr lang="zh-CN" altLang="en-US" sz="32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886700" y="2580005"/>
            <a:ext cx="2752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美国</a:t>
            </a:r>
            <a:endParaRPr lang="zh-CN" altLang="en-US" sz="32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973570" y="3392805"/>
            <a:ext cx="49218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>
                <a:solidFill>
                  <a:srgbClr val="401BC0"/>
                </a:solidFill>
                <a:latin typeface="华文新魏" panose="02010800040101010101" charset="-122"/>
                <a:ea typeface="华文新魏" panose="02010800040101010101" charset="-122"/>
              </a:rPr>
              <a:t>针对中国的《</a:t>
            </a:r>
            <a:r>
              <a:rPr lang="en-US" altLang="zh-CN" sz="3200" b="1">
                <a:solidFill>
                  <a:srgbClr val="401BC0"/>
                </a:solidFill>
                <a:latin typeface="华文新魏" panose="02010800040101010101" charset="-122"/>
                <a:ea typeface="华文新魏" panose="02010800040101010101" charset="-122"/>
              </a:rPr>
              <a:t>   </a:t>
            </a:r>
            <a:r>
              <a:rPr lang="en-US" altLang="zh-CN" sz="3200" b="1" u="sng">
                <a:solidFill>
                  <a:srgbClr val="401BC0"/>
                </a:solidFill>
                <a:latin typeface="华文新魏" panose="02010800040101010101" charset="-122"/>
                <a:ea typeface="华文新魏" panose="02010800040101010101" charset="-122"/>
              </a:rPr>
              <a:t>               </a:t>
            </a:r>
            <a:r>
              <a:rPr lang="zh-CN" altLang="en-US" sz="3200" b="1">
                <a:solidFill>
                  <a:srgbClr val="401BC0"/>
                </a:solidFill>
                <a:latin typeface="华文新魏" panose="02010800040101010101" charset="-122"/>
                <a:ea typeface="华文新魏" panose="02010800040101010101" charset="-122"/>
              </a:rPr>
              <a:t>》、限制日本扩军的《五国海军条约》等</a:t>
            </a:r>
            <a:endParaRPr lang="zh-CN" altLang="en-US" sz="3200" b="1">
              <a:solidFill>
                <a:srgbClr val="401BC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0192385" y="5102860"/>
            <a:ext cx="1116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东亚、</a:t>
            </a:r>
            <a:endParaRPr lang="zh-CN" altLang="en-US" sz="32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216140" y="5506720"/>
            <a:ext cx="1639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太平洋</a:t>
            </a:r>
            <a:endParaRPr lang="zh-CN" altLang="en-US" sz="32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62400" y="3625850"/>
            <a:ext cx="2327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凡尔赛条约</a:t>
            </a:r>
            <a:endParaRPr lang="zh-CN" altLang="en-US" sz="32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68180" y="3392805"/>
            <a:ext cx="2327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九国公约</a:t>
            </a:r>
            <a:endParaRPr lang="zh-CN" altLang="en-US" sz="32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02435" y="5306060"/>
            <a:ext cx="10102215" cy="583565"/>
          </a:xfrm>
          <a:prstGeom prst="rect">
            <a:avLst/>
          </a:prstGeom>
          <a:solidFill>
            <a:srgbClr val="4F0FB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2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战后世界的新秩序</a:t>
            </a:r>
            <a:r>
              <a:rPr lang="en-US" altLang="zh-CN" sz="32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——</a:t>
            </a:r>
            <a:r>
              <a:rPr lang="zh-CN" altLang="en-US" sz="32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凡尔赛</a:t>
            </a:r>
            <a:r>
              <a:rPr lang="en-US" altLang="zh-CN" sz="32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-</a:t>
            </a:r>
            <a:r>
              <a:rPr lang="zh-CN" altLang="en-US" sz="32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华盛顿体系</a:t>
            </a:r>
            <a:endParaRPr lang="zh-CN" altLang="en-US" sz="32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grpSp>
        <p:nvGrpSpPr>
          <p:cNvPr id="7" name="Group 5"/>
          <p:cNvGrpSpPr/>
          <p:nvPr/>
        </p:nvGrpSpPr>
        <p:grpSpPr>
          <a:xfrm>
            <a:off x="294958" y="104772"/>
            <a:ext cx="2714625" cy="614363"/>
            <a:chOff x="0" y="104819"/>
            <a:chExt cx="2714644" cy="614637"/>
          </a:xfrm>
        </p:grpSpPr>
        <p:pic>
          <p:nvPicPr>
            <p:cNvPr id="8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4819"/>
              <a:ext cx="2714644" cy="6146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22"/>
            <p:cNvSpPr txBox="1">
              <a:spLocks noChangeArrowheads="1"/>
            </p:cNvSpPr>
            <p:nvPr/>
          </p:nvSpPr>
          <p:spPr bwMode="auto">
            <a:xfrm>
              <a:off x="604780" y="123877"/>
              <a:ext cx="1620969" cy="5234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辩证评价</a:t>
              </a:r>
              <a:endParaRPr kumimoji="0" lang="zh-CN" altLang="en-US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custDataLst>
      <p:tags r:id="rId3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3" grpId="0"/>
      <p:bldP spid="46" grpId="0"/>
      <p:bldP spid="47" grpId="0"/>
      <p:bldP spid="4" grpId="0"/>
      <p:bldP spid="5" grpId="0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BZM_08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25588" y="1588"/>
            <a:ext cx="9142412" cy="6856412"/>
          </a:xfrm>
          <a:prstGeom prst="rect">
            <a:avLst/>
          </a:prstGeom>
          <a:noFill/>
        </p:spPr>
      </p:pic>
      <p:pic>
        <p:nvPicPr>
          <p:cNvPr id="45060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3141663"/>
            <a:ext cx="2286000" cy="3314700"/>
          </a:xfrm>
          <a:prstGeom prst="rect">
            <a:avLst/>
          </a:prstGeom>
          <a:noFill/>
        </p:spPr>
      </p:pic>
      <p:grpSp>
        <p:nvGrpSpPr>
          <p:cNvPr id="2" name="Group 8"/>
          <p:cNvGrpSpPr/>
          <p:nvPr/>
        </p:nvGrpSpPr>
        <p:grpSpPr bwMode="auto">
          <a:xfrm>
            <a:off x="6096000" y="4708525"/>
            <a:ext cx="2376488" cy="2151063"/>
            <a:chOff x="2928" y="2688"/>
            <a:chExt cx="1488" cy="1355"/>
          </a:xfrm>
        </p:grpSpPr>
        <p:pic>
          <p:nvPicPr>
            <p:cNvPr id="45065" name="Picture 9" descr="4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6000"/>
            </a:blip>
            <a:srcRect/>
            <a:stretch>
              <a:fillRect/>
            </a:stretch>
          </p:blipFill>
          <p:spPr bwMode="auto">
            <a:xfrm>
              <a:off x="2928" y="2688"/>
              <a:ext cx="1176" cy="1282"/>
            </a:xfrm>
            <a:prstGeom prst="rect">
              <a:avLst/>
            </a:prstGeom>
            <a:noFill/>
          </p:spPr>
        </p:pic>
        <p:sp>
          <p:nvSpPr>
            <p:cNvPr id="45066" name="Text Box 10"/>
            <p:cNvSpPr txBox="1">
              <a:spLocks noChangeArrowheads="1"/>
            </p:cNvSpPr>
            <p:nvPr/>
          </p:nvSpPr>
          <p:spPr bwMode="auto">
            <a:xfrm>
              <a:off x="3792" y="3792"/>
              <a:ext cx="624" cy="25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kumimoji="1" lang="zh-CN" altLang="zh-CN" sz="200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8256588" y="4005263"/>
            <a:ext cx="2089150" cy="2500630"/>
            <a:chOff x="4560" y="1104"/>
            <a:chExt cx="960" cy="1313"/>
          </a:xfrm>
        </p:grpSpPr>
        <p:pic>
          <p:nvPicPr>
            <p:cNvPr id="45068" name="Picture 12" descr="3"/>
            <p:cNvPicPr>
              <a:picLocks noChangeAspect="1" noChangeArrowheads="1"/>
            </p:cNvPicPr>
            <p:nvPr/>
          </p:nvPicPr>
          <p:blipFill>
            <a:blip r:embed="rId4" cstate="print">
              <a:lum bright="-24000" contrast="12000"/>
            </a:blip>
            <a:srcRect/>
            <a:stretch>
              <a:fillRect/>
            </a:stretch>
          </p:blipFill>
          <p:spPr bwMode="auto">
            <a:xfrm>
              <a:off x="4560" y="1104"/>
              <a:ext cx="853" cy="1111"/>
            </a:xfrm>
            <a:prstGeom prst="rect">
              <a:avLst/>
            </a:prstGeom>
            <a:noFill/>
          </p:spPr>
        </p:pic>
        <p:sp>
          <p:nvSpPr>
            <p:cNvPr id="45069" name="Text Box 13"/>
            <p:cNvSpPr txBox="1">
              <a:spLocks noChangeArrowheads="1"/>
            </p:cNvSpPr>
            <p:nvPr/>
          </p:nvSpPr>
          <p:spPr bwMode="auto">
            <a:xfrm>
              <a:off x="4800" y="2208"/>
              <a:ext cx="720" cy="20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kumimoji="1" lang="zh-CN" altLang="zh-CN" sz="200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</p:grpSp>
      <p:grpSp>
        <p:nvGrpSpPr>
          <p:cNvPr id="4" name="Group 14"/>
          <p:cNvGrpSpPr/>
          <p:nvPr/>
        </p:nvGrpSpPr>
        <p:grpSpPr bwMode="auto">
          <a:xfrm>
            <a:off x="7032625" y="2276475"/>
            <a:ext cx="1304925" cy="2468563"/>
            <a:chOff x="3312" y="384"/>
            <a:chExt cx="822" cy="1555"/>
          </a:xfrm>
        </p:grpSpPr>
        <p:pic>
          <p:nvPicPr>
            <p:cNvPr id="45071" name="Picture 15" descr="2"/>
            <p:cNvPicPr>
              <a:picLocks noChangeAspect="1" noChangeArrowheads="1"/>
            </p:cNvPicPr>
            <p:nvPr/>
          </p:nvPicPr>
          <p:blipFill>
            <a:blip r:embed="rId5" cstate="print">
              <a:lum bright="-66000" contrast="36000"/>
            </a:blip>
            <a:srcRect/>
            <a:stretch>
              <a:fillRect/>
            </a:stretch>
          </p:blipFill>
          <p:spPr bwMode="auto">
            <a:xfrm>
              <a:off x="3312" y="624"/>
              <a:ext cx="822" cy="1315"/>
            </a:xfrm>
            <a:prstGeom prst="rect">
              <a:avLst/>
            </a:prstGeom>
            <a:noFill/>
          </p:spPr>
        </p:pic>
        <p:sp>
          <p:nvSpPr>
            <p:cNvPr id="45072" name="Text Box 16"/>
            <p:cNvSpPr txBox="1">
              <a:spLocks noChangeArrowheads="1"/>
            </p:cNvSpPr>
            <p:nvPr/>
          </p:nvSpPr>
          <p:spPr bwMode="auto">
            <a:xfrm>
              <a:off x="3600" y="384"/>
              <a:ext cx="480" cy="25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kumimoji="1" lang="zh-CN" altLang="zh-CN" sz="200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5073" name="AutoShape 17"/>
          <p:cNvSpPr>
            <a:spLocks noChangeArrowheads="1"/>
          </p:cNvSpPr>
          <p:nvPr/>
        </p:nvSpPr>
        <p:spPr bwMode="auto">
          <a:xfrm>
            <a:off x="2351584" y="2348880"/>
            <a:ext cx="1828800" cy="1219200"/>
          </a:xfrm>
          <a:prstGeom prst="wedgeRoundRectCallout">
            <a:avLst>
              <a:gd name="adj1" fmla="val -34810"/>
              <a:gd name="adj2" fmla="val -3489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r>
              <a:rPr kumimoji="1"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我有的是钱，你们都听我的</a:t>
            </a:r>
            <a:endParaRPr kumimoji="1" lang="zh-CN" altLang="en-US" sz="28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45074" name="AutoShape 18"/>
          <p:cNvSpPr>
            <a:spLocks noChangeArrowheads="1"/>
          </p:cNvSpPr>
          <p:nvPr/>
        </p:nvSpPr>
        <p:spPr bwMode="auto">
          <a:xfrm>
            <a:off x="4511824" y="1484784"/>
            <a:ext cx="3200400" cy="2057400"/>
          </a:xfrm>
          <a:prstGeom prst="cloudCallout">
            <a:avLst>
              <a:gd name="adj1" fmla="val 34819"/>
              <a:gd name="adj2" fmla="val 1219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r>
              <a:rPr kumimoji="1"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借点钱可以，想当老大你还嫩了点儿！</a:t>
            </a:r>
            <a:endParaRPr kumimoji="1" lang="zh-CN" altLang="en-US" sz="28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45075" name="AutoShape 19"/>
          <p:cNvSpPr>
            <a:spLocks noChangeArrowheads="1"/>
          </p:cNvSpPr>
          <p:nvPr/>
        </p:nvSpPr>
        <p:spPr bwMode="auto">
          <a:xfrm>
            <a:off x="4079875" y="3500438"/>
            <a:ext cx="3024188" cy="1752600"/>
          </a:xfrm>
          <a:prstGeom prst="cloudCallout">
            <a:avLst>
              <a:gd name="adj1" fmla="val 28005"/>
              <a:gd name="adj2" fmla="val 2101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r>
              <a:rPr kumimoji="1"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等老子伤好了再跟你们算账！</a:t>
            </a:r>
            <a:endParaRPr kumimoji="1" lang="zh-CN" altLang="en-US" sz="28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45076" name="AutoShape 20"/>
          <p:cNvSpPr>
            <a:spLocks noChangeArrowheads="1"/>
          </p:cNvSpPr>
          <p:nvPr/>
        </p:nvSpPr>
        <p:spPr bwMode="auto">
          <a:xfrm>
            <a:off x="8759825" y="981075"/>
            <a:ext cx="1763713" cy="3022600"/>
          </a:xfrm>
          <a:prstGeom prst="wedgeRoundRectCallout">
            <a:avLst>
              <a:gd name="adj1" fmla="val -19218"/>
              <a:gd name="adj2" fmla="val 1664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r>
              <a:rPr kumimoji="1" lang="zh-CN" altLang="en-US" sz="2800" b="1">
                <a:latin typeface="Times New Roman" panose="02020603050405020304" pitchFamily="18" charset="0"/>
                <a:ea typeface="楷体_GB2312" panose="02010609030101010101" pitchFamily="49" charset="-122"/>
              </a:rPr>
              <a:t>应该把那条腿也打断，叫他永远也爬不起来</a:t>
            </a:r>
            <a:endParaRPr kumimoji="1" lang="zh-CN" altLang="en-US" sz="2800" b="1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1774825" y="404813"/>
            <a:ext cx="2881313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13220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altLang="zh-CN" sz="40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  </a:t>
            </a:r>
            <a:r>
              <a:rPr lang="en-US" altLang="zh-CN" sz="40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  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凡</a:t>
            </a:r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尔赛</a:t>
            </a:r>
            <a:r>
              <a:rPr lang="en-US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—</a:t>
            </a:r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华盛顿体系能不能给一战后的世界带来真正的和平？</a:t>
            </a:r>
            <a:r>
              <a:rPr lang="zh-CN" altLang="en-US" sz="4000" dirty="0">
                <a:latin typeface="宋体" panose="02010600030101010101" pitchFamily="2" charset="-122"/>
              </a:rPr>
              <a:t> </a:t>
            </a:r>
            <a:endParaRPr lang="zh-CN" altLang="en-US" sz="4000" dirty="0">
              <a:latin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88770" y="4990465"/>
            <a:ext cx="9045575" cy="175323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什么公理，什么永久和平，什么威尔逊总统十四条宣言，都成了一文不值的空话</a:t>
            </a:r>
            <a:endParaRPr lang="zh-CN" altLang="en-US" sz="36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——</a:t>
            </a:r>
            <a:r>
              <a:rPr lang="zh-CN" altLang="en-US" sz="36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陈独秀</a:t>
            </a:r>
            <a:endParaRPr lang="zh-CN" altLang="en-US" sz="36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3" grpId="0" bldLvl="0" animBg="1"/>
      <p:bldP spid="45074" grpId="0" bldLvl="0" animBg="1"/>
      <p:bldP spid="45075" grpId="0" bldLvl="0" animBg="1"/>
      <p:bldP spid="45076" grpId="0" bldLvl="0" animBg="1"/>
      <p:bldP spid="19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07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07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807"/>
  <p:tag name="KSO_WM_TEMPLATE_THUMBS_INDEX" val="1、4、6、7、9、10、11、12、14"/>
</p:tagLst>
</file>

<file path=ppt/tags/tag161.xml><?xml version="1.0" encoding="utf-8"?>
<p:tagLst xmlns:p="http://schemas.openxmlformats.org/presentationml/2006/main">
  <p:tag name="KSO_WM_UNIT_ISCONTENTSTITLE" val="0"/>
  <p:tag name="KSO_WM_UNIT_PRESET_TEXT" val="文艺清新工作总结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24_1*a*1"/>
  <p:tag name="KSO_WM_TEMPLATE_CATEGORY" val="custom"/>
  <p:tag name="KSO_WM_TEMPLATE_INDEX" val="20202824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ID" val="custom20202824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"/>
  <p:tag name="KSO_WM_TEMPLATE_INDEX" val="20202807"/>
  <p:tag name="KSO_WM_SLIDE_LAYOUT" val="a_b"/>
  <p:tag name="KSO_WM_SLIDE_LAYOUT_CNT" val="1_1"/>
  <p:tag name="KSO_WM_UNIT_SHOW_EDIT_AREA_INDICATION" val="1"/>
  <p:tag name="KSO_WM_TEMPLATE_THUMBS_INDEX" val="1、4、5、6、7、8、9、10、11、12、13"/>
  <p:tag name="KSO_WM_TEMPLATE_MASTER_THUMB_INDEX" val="12"/>
  <p:tag name="KSO_WM_SPECIAL_SOURCE" val="bdnull"/>
</p:tagLst>
</file>

<file path=ppt/tags/tag163.xml><?xml version="1.0" encoding="utf-8"?>
<p:tagLst xmlns:p="http://schemas.openxmlformats.org/presentationml/2006/main">
  <p:tag name="KSO_WM_SPECIAL_SOURCE" val="bdnull"/>
</p:tagLst>
</file>

<file path=ppt/tags/tag164.xml><?xml version="1.0" encoding="utf-8"?>
<p:tagLst xmlns:p="http://schemas.openxmlformats.org/presentationml/2006/main">
  <p:tag name="KSO_WM_SPECIAL_SOURCE" val="bdnull"/>
</p:tagLst>
</file>

<file path=ppt/tags/tag1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BK_DARK_LIGHT" val=""/>
  <p:tag name="KSO_WM_SLIDE_BACKGROUND_TYPE" val="general"/>
  <p:tag name="KSO_WM_SPECIAL_SOURCE" val="bdnull"/>
</p:tagLst>
</file>

<file path=ppt/tags/tag166.xml><?xml version="1.0" encoding="utf-8"?>
<p:tagLst xmlns:p="http://schemas.openxmlformats.org/presentationml/2006/main">
  <p:tag name="AS_UNIQUEID" val="821"/>
</p:tagLst>
</file>

<file path=ppt/tags/tag167.xml><?xml version="1.0" encoding="utf-8"?>
<p:tagLst xmlns:p="http://schemas.openxmlformats.org/presentationml/2006/main">
  <p:tag name="KSO_WM_SPECIAL_SOURCE" val="bdnull"/>
</p:tagLst>
</file>

<file path=ppt/tags/tag168.xml><?xml version="1.0" encoding="utf-8"?>
<p:tagLst xmlns:p="http://schemas.openxmlformats.org/presentationml/2006/main">
  <p:tag name="KSO_WM_SPECIAL_SOURCE" val="bdnull"/>
</p:tagLst>
</file>

<file path=ppt/tags/tag169.xml><?xml version="1.0" encoding="utf-8"?>
<p:tagLst xmlns:p="http://schemas.openxmlformats.org/presentationml/2006/main">
  <p:tag name="KSO_WM_SPECIAL_SOURCE" val="bdnull"/>
</p:tagLst>
</file>

<file path=ppt/tags/tag1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TABLE_BEAUTIFY" val="smartTable{8445b496-65bf-4f1d-8b3a-9a0fe7a1aad1}"/>
  <p:tag name="TABLE_ENDDRAG_ORIGIN_RECT" val="920*388"/>
  <p:tag name="TABLE_ENDDRAG_RECT" val="8*136*920*388"/>
</p:tagLst>
</file>

<file path=ppt/tags/tag1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BK_DARK_LIGHT" val=""/>
  <p:tag name="KSO_WM_SLIDE_BACKGROUND_TYPE" val="general"/>
  <p:tag name="KSO_WM_SPECIAL_SOURCE" val="bdnull"/>
</p:tagLst>
</file>

<file path=ppt/tags/tag172.xml><?xml version="1.0" encoding="utf-8"?>
<p:tagLst xmlns:p="http://schemas.openxmlformats.org/presentationml/2006/main">
  <p:tag name="KSO_WM_SPECIAL_SOURCE" val="bdnull"/>
</p:tagLst>
</file>

<file path=ppt/tags/tag173.xml><?xml version="1.0" encoding="utf-8"?>
<p:tagLst xmlns:p="http://schemas.openxmlformats.org/presentationml/2006/main">
  <p:tag name="KSO_WM_UNIT_TABLE_BEAUTIFY" val="smartTable{bb4d9660-554b-4a6b-93cd-8f1a31d9cc58}"/>
  <p:tag name="TABLE_ENCOLOR" val="#5CA2F9"/>
  <p:tag name="TABLE_SKINIDX" val="3"/>
  <p:tag name="TABLE_ENDDRAG_ORIGIN_RECT" val="948*417"/>
  <p:tag name="TABLE_ENDDRAG_RECT" val="0*107*948*417"/>
</p:tagLst>
</file>

<file path=ppt/tags/tag1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BK_DARK_LIGHT" val=""/>
  <p:tag name="KSO_WM_SLIDE_BACKGROUND_TYPE" val="general"/>
  <p:tag name="KSO_WM_SPECIAL_SOURCE" val="bdnull"/>
</p:tagLst>
</file>

<file path=ppt/tags/tag175.xml><?xml version="1.0" encoding="utf-8"?>
<p:tagLst xmlns:p="http://schemas.openxmlformats.org/presentationml/2006/main">
  <p:tag name="KSO_WM_SPECIAL_SOURCE" val="bdnull"/>
</p:tagLst>
</file>

<file path=ppt/tags/tag176.xml><?xml version="1.0" encoding="utf-8"?>
<p:tagLst xmlns:p="http://schemas.openxmlformats.org/presentationml/2006/main">
  <p:tag name="KSO_WM_UNIT_TABLE_BEAUTIFY" val="smartTable{e254d501-4f3d-4abb-b7b8-13f00c5b5a6e}"/>
  <p:tag name="TABLE_ENDDRAG_ORIGIN_RECT" val="883*380"/>
  <p:tag name="TABLE_ENDDRAG_RECT" val="54*120*883*380"/>
</p:tagLst>
</file>

<file path=ppt/tags/tag1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BK_DARK_LIGHT" val=""/>
  <p:tag name="KSO_WM_SLIDE_BACKGROUND_TYPE" val="general"/>
  <p:tag name="KSO_WM_SPECIAL_SOURCE" val="bdnull"/>
</p:tagLst>
</file>

<file path=ppt/tags/tag178.xml><?xml version="1.0" encoding="utf-8"?>
<p:tagLst xmlns:p="http://schemas.openxmlformats.org/presentationml/2006/main">
  <p:tag name="KSO_WM_SPECIAL_SOURCE" val="bdnull"/>
</p:tagLst>
</file>

<file path=ppt/tags/tag179.xml><?xml version="1.0" encoding="utf-8"?>
<p:tagLst xmlns:p="http://schemas.openxmlformats.org/presentationml/2006/main">
  <p:tag name="KSO_WM_SPECIAL_SOURCE" val="bdnull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TABLE_BEAUTIFY" val="smartTable{c54532d5-c86c-494a-9442-18a2aac706dc}"/>
  <p:tag name="TABLE_ENDDRAG_ORIGIN_RECT" val="937*445"/>
  <p:tag name="TABLE_ENDDRAG_RECT" val="11*53*937*445"/>
</p:tagLst>
</file>

<file path=ppt/tags/tag18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BK_DARK_LIGHT" val=""/>
  <p:tag name="KSO_WM_SLIDE_BACKGROUND_TYPE" val="general"/>
  <p:tag name="KSO_WM_SPECIAL_SOURCE" val="bdnull"/>
</p:tagLst>
</file>

<file path=ppt/tags/tag182.xml><?xml version="1.0" encoding="utf-8"?>
<p:tagLst xmlns:p="http://schemas.openxmlformats.org/presentationml/2006/main">
  <p:tag name="AS_UNIQUEID" val="144"/>
</p:tagLst>
</file>

<file path=ppt/tags/tag183.xml><?xml version="1.0" encoding="utf-8"?>
<p:tagLst xmlns:p="http://schemas.openxmlformats.org/presentationml/2006/main">
  <p:tag name="AS_UNIQUEID" val="444"/>
</p:tagLst>
</file>

<file path=ppt/tags/tag184.xml><?xml version="1.0" encoding="utf-8"?>
<p:tagLst xmlns:p="http://schemas.openxmlformats.org/presentationml/2006/main">
  <p:tag name="AS_UNIQUEID" val="763"/>
</p:tagLst>
</file>

<file path=ppt/tags/tag185.xml><?xml version="1.0" encoding="utf-8"?>
<p:tagLst xmlns:p="http://schemas.openxmlformats.org/presentationml/2006/main">
  <p:tag name="AS_UNIQUEID" val="3081"/>
  <p:tag name="KSO_WM_UNIT_TABLE_BEAUTIFY" val="smartTable{85d46ae7-1084-4fd7-9317-6ca1390e5592}"/>
</p:tagLst>
</file>

<file path=ppt/tags/tag186.xml><?xml version="1.0" encoding="utf-8"?>
<p:tagLst xmlns:p="http://schemas.openxmlformats.org/presentationml/2006/main">
  <p:tag name="AS_UNIQUEID" val="3082"/>
</p:tagLst>
</file>

<file path=ppt/tags/tag187.xml><?xml version="1.0" encoding="utf-8"?>
<p:tagLst xmlns:p="http://schemas.openxmlformats.org/presentationml/2006/main">
  <p:tag name="AS_UNIQUEID" val="3083"/>
</p:tagLst>
</file>

<file path=ppt/tags/tag188.xml><?xml version="1.0" encoding="utf-8"?>
<p:tagLst xmlns:p="http://schemas.openxmlformats.org/presentationml/2006/main">
  <p:tag name="AS_UNIQUEID" val="3084"/>
</p:tagLst>
</file>

<file path=ppt/tags/tag189.xml><?xml version="1.0" encoding="utf-8"?>
<p:tagLst xmlns:p="http://schemas.openxmlformats.org/presentationml/2006/main">
  <p:tag name="AS_UNIQUEID" val="3085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3086"/>
</p:tagLst>
</file>

<file path=ppt/tags/tag191.xml><?xml version="1.0" encoding="utf-8"?>
<p:tagLst xmlns:p="http://schemas.openxmlformats.org/presentationml/2006/main">
  <p:tag name="AS_UNIQUEID" val="957"/>
</p:tagLst>
</file>

<file path=ppt/tags/tag192.xml><?xml version="1.0" encoding="utf-8"?>
<p:tagLst xmlns:p="http://schemas.openxmlformats.org/presentationml/2006/main">
  <p:tag name="AS_UNIQUEID" val="958"/>
</p:tagLst>
</file>

<file path=ppt/tags/tag193.xml><?xml version="1.0" encoding="utf-8"?>
<p:tagLst xmlns:p="http://schemas.openxmlformats.org/presentationml/2006/main">
  <p:tag name="AS_UNIQUEID" val="956"/>
</p:tagLst>
</file>

<file path=ppt/tags/tag194.xml><?xml version="1.0" encoding="utf-8"?>
<p:tagLst xmlns:p="http://schemas.openxmlformats.org/presentationml/2006/main">
  <p:tag name="AS_UNIQUEID" val="964"/>
</p:tagLst>
</file>

<file path=ppt/tags/tag1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6.xml><?xml version="1.0" encoding="utf-8"?>
<p:tagLst xmlns:p="http://schemas.openxmlformats.org/presentationml/2006/main">
  <p:tag name="AS_UNIQUEID" val="144"/>
</p:tagLst>
</file>

<file path=ppt/tags/tag197.xml><?xml version="1.0" encoding="utf-8"?>
<p:tagLst xmlns:p="http://schemas.openxmlformats.org/presentationml/2006/main">
  <p:tag name="AS_UNIQUEID" val="763"/>
</p:tagLst>
</file>

<file path=ppt/tags/tag198.xml><?xml version="1.0" encoding="utf-8"?>
<p:tagLst xmlns:p="http://schemas.openxmlformats.org/presentationml/2006/main">
  <p:tag name="AS_UNIQUEID" val="1053"/>
</p:tagLst>
</file>

<file path=ppt/tags/tag199.xml><?xml version="1.0" encoding="utf-8"?>
<p:tagLst xmlns:p="http://schemas.openxmlformats.org/presentationml/2006/main">
  <p:tag name="AS_UNIQUEID" val="1054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1055"/>
</p:tagLst>
</file>

<file path=ppt/tags/tag201.xml><?xml version="1.0" encoding="utf-8"?>
<p:tagLst xmlns:p="http://schemas.openxmlformats.org/presentationml/2006/main">
  <p:tag name="AS_UNIQUEID" val="1056"/>
</p:tagLst>
</file>

<file path=ppt/tags/tag202.xml><?xml version="1.0" encoding="utf-8"?>
<p:tagLst xmlns:p="http://schemas.openxmlformats.org/presentationml/2006/main">
  <p:tag name="AS_UNIQUEID" val="1057"/>
</p:tagLst>
</file>

<file path=ppt/tags/tag203.xml><?xml version="1.0" encoding="utf-8"?>
<p:tagLst xmlns:p="http://schemas.openxmlformats.org/presentationml/2006/main">
  <p:tag name="AS_UNIQUEID" val="1058"/>
</p:tagLst>
</file>

<file path=ppt/tags/tag204.xml><?xml version="1.0" encoding="utf-8"?>
<p:tagLst xmlns:p="http://schemas.openxmlformats.org/presentationml/2006/main">
  <p:tag name="AS_UNIQUEID" val="1059"/>
</p:tagLst>
</file>

<file path=ppt/tags/tag205.xml><?xml version="1.0" encoding="utf-8"?>
<p:tagLst xmlns:p="http://schemas.openxmlformats.org/presentationml/2006/main">
  <p:tag name="AS_UNIQUEID" val="444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07.xml><?xml version="1.0" encoding="utf-8"?>
<p:tagLst xmlns:p="http://schemas.openxmlformats.org/presentationml/2006/main">
  <p:tag name="AS_UNIQUEID" val="144"/>
</p:tagLst>
</file>

<file path=ppt/tags/tag208.xml><?xml version="1.0" encoding="utf-8"?>
<p:tagLst xmlns:p="http://schemas.openxmlformats.org/presentationml/2006/main">
  <p:tag name="AS_UNIQUEID" val="444"/>
</p:tagLst>
</file>

<file path=ppt/tags/tag209.xml><?xml version="1.0" encoding="utf-8"?>
<p:tagLst xmlns:p="http://schemas.openxmlformats.org/presentationml/2006/main">
  <p:tag name="AS_UNIQUEID" val="3197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3198"/>
</p:tagLst>
</file>

<file path=ppt/tags/tag211.xml><?xml version="1.0" encoding="utf-8"?>
<p:tagLst xmlns:p="http://schemas.openxmlformats.org/presentationml/2006/main">
  <p:tag name="AS_UNIQUEID" val="3199"/>
</p:tagLst>
</file>

<file path=ppt/tags/tag212.xml><?xml version="1.0" encoding="utf-8"?>
<p:tagLst xmlns:p="http://schemas.openxmlformats.org/presentationml/2006/main">
  <p:tag name="AS_UNIQUEID" val="3200"/>
</p:tagLst>
</file>

<file path=ppt/tags/tag213.xml><?xml version="1.0" encoding="utf-8"?>
<p:tagLst xmlns:p="http://schemas.openxmlformats.org/presentationml/2006/main">
  <p:tag name="AS_UNIQUEID" val="3201"/>
</p:tagLst>
</file>

<file path=ppt/tags/tag214.xml><?xml version="1.0" encoding="utf-8"?>
<p:tagLst xmlns:p="http://schemas.openxmlformats.org/presentationml/2006/main">
  <p:tag name="AS_UNIQUEID" val="3202"/>
</p:tagLst>
</file>

<file path=ppt/tags/tag215.xml><?xml version="1.0" encoding="utf-8"?>
<p:tagLst xmlns:p="http://schemas.openxmlformats.org/presentationml/2006/main">
  <p:tag name="AS_UNIQUEID" val="3203"/>
</p:tagLst>
</file>

<file path=ppt/tags/tag216.xml><?xml version="1.0" encoding="utf-8"?>
<p:tagLst xmlns:p="http://schemas.openxmlformats.org/presentationml/2006/main">
  <p:tag name="AS_UNIQUEID" val="3205"/>
</p:tagLst>
</file>

<file path=ppt/tags/tag217.xml><?xml version="1.0" encoding="utf-8"?>
<p:tagLst xmlns:p="http://schemas.openxmlformats.org/presentationml/2006/main">
  <p:tag name="AS_UNIQUEID" val="3207"/>
</p:tagLst>
</file>

<file path=ppt/tags/tag218.xml><?xml version="1.0" encoding="utf-8"?>
<p:tagLst xmlns:p="http://schemas.openxmlformats.org/presentationml/2006/main">
  <p:tag name="AS_UNIQUEID" val="3208"/>
</p:tagLst>
</file>

<file path=ppt/tags/tag219.xml><?xml version="1.0" encoding="utf-8"?>
<p:tagLst xmlns:p="http://schemas.openxmlformats.org/presentationml/2006/main">
  <p:tag name="AS_UNIQUEID" val="3209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3210"/>
</p:tagLst>
</file>

<file path=ppt/tags/tag221.xml><?xml version="1.0" encoding="utf-8"?>
<p:tagLst xmlns:p="http://schemas.openxmlformats.org/presentationml/2006/main">
  <p:tag name="AS_UNIQUEID" val="3211"/>
</p:tagLst>
</file>

<file path=ppt/tags/tag222.xml><?xml version="1.0" encoding="utf-8"?>
<p:tagLst xmlns:p="http://schemas.openxmlformats.org/presentationml/2006/main">
  <p:tag name="AS_UNIQUEID" val="3212"/>
</p:tagLst>
</file>

<file path=ppt/tags/tag223.xml><?xml version="1.0" encoding="utf-8"?>
<p:tagLst xmlns:p="http://schemas.openxmlformats.org/presentationml/2006/main">
  <p:tag name="AS_UNIQUEID" val="3213"/>
</p:tagLst>
</file>

<file path=ppt/tags/tag224.xml><?xml version="1.0" encoding="utf-8"?>
<p:tagLst xmlns:p="http://schemas.openxmlformats.org/presentationml/2006/main">
  <p:tag name="AS_UNIQUEID" val="3214"/>
</p:tagLst>
</file>

<file path=ppt/tags/tag2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26.xml><?xml version="1.0" encoding="utf-8"?>
<p:tagLst xmlns:p="http://schemas.openxmlformats.org/presentationml/2006/main">
  <p:tag name="KSO_WM_SPECIAL_SOURCE" val="bdnull"/>
</p:tagLst>
</file>

<file path=ppt/tags/tag227.xml><?xml version="1.0" encoding="utf-8"?>
<p:tagLst xmlns:p="http://schemas.openxmlformats.org/presentationml/2006/main">
  <p:tag name="KSO_WM_SPECIAL_SOURCE" val="bdnull"/>
</p:tagLst>
</file>

<file path=ppt/tags/tag228.xml><?xml version="1.0" encoding="utf-8"?>
<p:tagLst xmlns:p="http://schemas.openxmlformats.org/presentationml/2006/main">
  <p:tag name="KSO_WM_SPECIAL_SOURCE" val="bdnull"/>
</p:tagLst>
</file>

<file path=ppt/tags/tag2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PECIAL_SOURCE" val="bdnull"/>
</p:tagLst>
</file>

<file path=ppt/tags/tag231.xml><?xml version="1.0" encoding="utf-8"?>
<p:tagLst xmlns:p="http://schemas.openxmlformats.org/presentationml/2006/main">
  <p:tag name="KSO_WM_SPECIAL_SOURCE" val="bdnull"/>
</p:tagLst>
</file>

<file path=ppt/tags/tag232.xml><?xml version="1.0" encoding="utf-8"?>
<p:tagLst xmlns:p="http://schemas.openxmlformats.org/presentationml/2006/main">
  <p:tag name="KSO_WM_SPECIAL_SOURCE" val="bdnull"/>
</p:tagLst>
</file>

<file path=ppt/tags/tag233.xml><?xml version="1.0" encoding="utf-8"?>
<p:tagLst xmlns:p="http://schemas.openxmlformats.org/presentationml/2006/main">
  <p:tag name="KSO_WM_SPECIAL_SOURCE" val="bdnull"/>
</p:tagLst>
</file>

<file path=ppt/tags/tag234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NzBkNjNhMWUxZjY3NTQwNThmZjI2NTYyMzhjZmZmYTYifQ=="/>
  <p:tag name="KSO_WPP_MARK_KEY" val="a804d17f-1639-4af5-ac4e-bbe051d53865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20202807">
      <a:dk1>
        <a:srgbClr val="000000"/>
      </a:dk1>
      <a:lt1>
        <a:srgbClr val="FFFFFF"/>
      </a:lt1>
      <a:dk2>
        <a:srgbClr val="E9E8E2"/>
      </a:dk2>
      <a:lt2>
        <a:srgbClr val="F4F3EE"/>
      </a:lt2>
      <a:accent1>
        <a:srgbClr val="BACB98"/>
      </a:accent1>
      <a:accent2>
        <a:srgbClr val="C4C093"/>
      </a:accent2>
      <a:accent3>
        <a:srgbClr val="CDB996"/>
      </a:accent3>
      <a:accent4>
        <a:srgbClr val="CEAF96"/>
      </a:accent4>
      <a:accent5>
        <a:srgbClr val="D0AC9D"/>
      </a:accent5>
      <a:accent6>
        <a:srgbClr val="CFAAA2"/>
      </a:accent6>
      <a:hlink>
        <a:srgbClr val="658BD5"/>
      </a:hlink>
      <a:folHlink>
        <a:srgbClr val="9F67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lang="zh-CN" altLang="en-US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室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5266</Words>
  <Application>WPS 演示</Application>
  <PresentationFormat>宽屏</PresentationFormat>
  <Paragraphs>616</Paragraphs>
  <Slides>26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50" baseType="lpstr">
      <vt:lpstr>Arial</vt:lpstr>
      <vt:lpstr>宋体</vt:lpstr>
      <vt:lpstr>Wingdings</vt:lpstr>
      <vt:lpstr>隶书</vt:lpstr>
      <vt:lpstr>汉仪尚巍手书W</vt:lpstr>
      <vt:lpstr>等线</vt:lpstr>
      <vt:lpstr>Microsoft YaHei UI</vt:lpstr>
      <vt:lpstr>汉仪旗黑Y3-35简</vt:lpstr>
      <vt:lpstr>黑体</vt:lpstr>
      <vt:lpstr>楷体</vt:lpstr>
      <vt:lpstr>微软雅黑</vt:lpstr>
      <vt:lpstr>inherit</vt:lpstr>
      <vt:lpstr>Segoe Print</vt:lpstr>
      <vt:lpstr>华文新魏</vt:lpstr>
      <vt:lpstr>Calibri</vt:lpstr>
      <vt:lpstr>Times New Roman</vt:lpstr>
      <vt:lpstr>楷体_GB2312</vt:lpstr>
      <vt:lpstr>Arial Unicode MS</vt:lpstr>
      <vt:lpstr>方正粗黑宋简体</vt:lpstr>
      <vt:lpstr>华文中宋</vt:lpstr>
      <vt:lpstr>Arial</vt:lpstr>
      <vt:lpstr>Helvetica Neue</vt:lpstr>
      <vt:lpstr>1_Office 主题​​</vt:lpstr>
      <vt:lpstr>ET.Chart.6</vt:lpstr>
      <vt:lpstr>      第一次世界大战及战后初期的世界           ——九年级下册第三单元复习课</vt:lpstr>
      <vt:lpstr>PowerPoint 演示文稿</vt:lpstr>
      <vt:lpstr>PowerPoint 演示文稿</vt:lpstr>
      <vt:lpstr>PowerPoint 演示文稿</vt:lpstr>
      <vt:lpstr>一战前夕主要资本主义国家工业、军事数据对比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大单元视角下史料研习                       ——初三历史习题讲评课</dc:title>
  <dc:creator>rbm.xkw.com</dc:creator>
  <cp:lastModifiedBy>早有蜻蜓立上头</cp:lastModifiedBy>
  <cp:revision>130</cp:revision>
  <cp:lastPrinted>2021-03-15T10:59:00Z</cp:lastPrinted>
  <dcterms:created xsi:type="dcterms:W3CDTF">2021-03-15T10:59:00Z</dcterms:created>
  <dcterms:modified xsi:type="dcterms:W3CDTF">2022-11-24T09:07:45Z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6482508DC5374C54A20D06831A0A4D7A</vt:lpwstr>
  </property>
  <property fmtid="{D5CDD505-2E9C-101B-9397-08002B2CF9AE}" pid="7" name="KSOProductBuildVer">
    <vt:lpwstr>2052-11.1.0.12763</vt:lpwstr>
  </property>
  <property fmtid="{D5CDD505-2E9C-101B-9397-08002B2CF9AE}" pid="8" name="commondata">
    <vt:lpwstr>eyJoZGlkIjoiOWE1OTk3YTY3ZDMzMmJjODRmMWE3MTYxNzU1OTBhNWUifQ==</vt:lpwstr>
  </property>
</Properties>
</file>