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9" r:id="rId3"/>
    <p:sldId id="270" r:id="rId4"/>
    <p:sldId id="256" r:id="rId5"/>
    <p:sldId id="257" r:id="rId6"/>
    <p:sldId id="269" r:id="rId7"/>
    <p:sldId id="259" r:id="rId8"/>
    <p:sldId id="260" r:id="rId9"/>
    <p:sldId id="261" r:id="rId10"/>
    <p:sldId id="330" r:id="rId11"/>
    <p:sldId id="262" r:id="rId12"/>
    <p:sldId id="327" r:id="rId13"/>
    <p:sldId id="308" r:id="rId14"/>
    <p:sldId id="266" r:id="rId15"/>
    <p:sldId id="268" r:id="rId16"/>
    <p:sldId id="306" r:id="rId17"/>
    <p:sldId id="328" r:id="rId18"/>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2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gs" Target="tags/tag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lvl1pPr>
              <a:defRPr/>
            </a:lvl1pPr>
          </a:lstStyle>
          <a:p>
            <a:pPr>
              <a:defRPr/>
            </a:pPr>
            <a:endParaRPr lang="zh-CN" altLang="en-US"/>
          </a:p>
        </p:txBody>
      </p:sp>
      <p:sp>
        <p:nvSpPr>
          <p:cNvPr id="3" name="KSO_FT"/>
          <p:cNvSpPr>
            <a:spLocks noGrp="1"/>
          </p:cNvSpPr>
          <p:nvPr>
            <p:ph type="ftr" sz="quarter" idx="11"/>
          </p:nvPr>
        </p:nvSpPr>
        <p:spPr/>
        <p:txBody>
          <a:bodyPr/>
          <a:lstStyle>
            <a:lvl1pPr>
              <a:defRPr/>
            </a:lvl1pPr>
          </a:lstStyle>
          <a:p>
            <a:pPr>
              <a:defRPr/>
            </a:pP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tretch>
            <a:fillRect/>
          </a:stretch>
        </p:blipFill>
        <p:spPr>
          <a:xfrm>
            <a:off x="0" y="0"/>
            <a:ext cx="12192000" cy="6857365"/>
          </a:xfrm>
          <a:prstGeom prst="rect">
            <a:avLst/>
          </a:prstGeom>
          <a:noFill/>
          <a:ln w="9525">
            <a:noFill/>
          </a:ln>
        </p:spPr>
      </p:pic>
      <p:sp>
        <p:nvSpPr>
          <p:cNvPr id="7" name="对话气泡: 圆角矩形 6"/>
          <p:cNvSpPr/>
          <p:nvPr/>
        </p:nvSpPr>
        <p:spPr>
          <a:xfrm>
            <a:off x="537210" y="430530"/>
            <a:ext cx="2051444" cy="666750"/>
          </a:xfrm>
          <a:prstGeom prst="wedgeRoundRectCallout">
            <a:avLst>
              <a:gd name="adj1" fmla="val -20948"/>
              <a:gd name="adj2" fmla="val 45681"/>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dirty="0" smtClean="0">
                <a:latin typeface="楷体" panose="02010609060101010101" pitchFamily="49" charset="-122"/>
                <a:ea typeface="楷体" panose="02010609060101010101" pitchFamily="49" charset="-122"/>
                <a:sym typeface="+mn-ea"/>
              </a:rPr>
              <a:t>热身游戏</a:t>
            </a:r>
            <a:endParaRPr lang="zh-CN" altLang="en-US" sz="3000" dirty="0">
              <a:latin typeface="楷体" panose="02010609060101010101" pitchFamily="49" charset="-122"/>
              <a:ea typeface="楷体" panose="02010609060101010101" pitchFamily="49" charset="-122"/>
              <a:sym typeface="+mn-ea"/>
            </a:endParaRPr>
          </a:p>
        </p:txBody>
      </p:sp>
      <p:sp>
        <p:nvSpPr>
          <p:cNvPr id="9220" name="矩形 4"/>
          <p:cNvSpPr>
            <a:spLocks noChangeArrowheads="1"/>
          </p:cNvSpPr>
          <p:nvPr/>
        </p:nvSpPr>
        <p:spPr bwMode="auto">
          <a:xfrm>
            <a:off x="6415084" y="3270488"/>
            <a:ext cx="23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幼圆" panose="02010509060101010101" pitchFamily="49" charset="-122"/>
              </a:defRPr>
            </a:lvl1pPr>
            <a:lvl2pPr marL="742950" indent="-285750">
              <a:defRPr>
                <a:solidFill>
                  <a:schemeClr val="tx1"/>
                </a:solidFill>
                <a:latin typeface="Times New Roman" panose="02020603050405020304" pitchFamily="18" charset="0"/>
                <a:ea typeface="幼圆" panose="02010509060101010101" pitchFamily="49" charset="-122"/>
              </a:defRPr>
            </a:lvl2pPr>
            <a:lvl3pPr marL="1143000" indent="-228600">
              <a:defRPr>
                <a:solidFill>
                  <a:schemeClr val="tx1"/>
                </a:solidFill>
                <a:latin typeface="Times New Roman" panose="02020603050405020304" pitchFamily="18" charset="0"/>
                <a:ea typeface="幼圆" panose="02010509060101010101" pitchFamily="49" charset="-122"/>
              </a:defRPr>
            </a:lvl3pPr>
            <a:lvl4pPr marL="1600200" indent="-228600">
              <a:defRPr>
                <a:solidFill>
                  <a:schemeClr val="tx1"/>
                </a:solidFill>
                <a:latin typeface="Times New Roman" panose="02020603050405020304" pitchFamily="18" charset="0"/>
                <a:ea typeface="幼圆" panose="02010509060101010101" pitchFamily="49" charset="-122"/>
              </a:defRPr>
            </a:lvl4pPr>
            <a:lvl5pPr marL="2057400" indent="-228600">
              <a:defRPr>
                <a:solidFill>
                  <a:schemeClr val="tx1"/>
                </a:solidFill>
                <a:latin typeface="Times New Roman" panose="02020603050405020304" pitchFamily="18"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幼圆" panose="02010509060101010101" pitchFamily="49" charset="-122"/>
              </a:defRPr>
            </a:lvl9pPr>
          </a:lstStyle>
          <a:p>
            <a:pPr eaLnBrk="1" hangingPunct="1"/>
            <a:r>
              <a:rPr lang="zh-CN" altLang="en-US">
                <a:latin typeface="Calibri" panose="020F0502020204030204" charset="0"/>
              </a:rPr>
              <a:t> </a:t>
            </a:r>
            <a:endParaRPr lang="zh-CN" altLang="en-US">
              <a:latin typeface="Calibri" panose="020F050202020403020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960" y="1633220"/>
            <a:ext cx="2848610" cy="2848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s://img.zcool.cn/community/01a9885d526a2da80120695c671ce0.jpg@1280w_1l_2o_100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435" y="1653540"/>
            <a:ext cx="2846070" cy="282829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264920" y="5017770"/>
            <a:ext cx="2218055" cy="650875"/>
          </a:xfrm>
          <a:prstGeom prst="rect">
            <a:avLst/>
          </a:prstGeom>
          <a:solidFill>
            <a:schemeClr val="accent5">
              <a:lumMod val="20000"/>
              <a:lumOff val="80000"/>
            </a:schemeClr>
          </a:solidFill>
          <a:effectLst>
            <a:softEdge rad="127000"/>
          </a:effectLst>
        </p:spPr>
        <p:txBody>
          <a:bodyPr wrap="square">
            <a:spAutoFit/>
          </a:bodyPr>
          <a:lstStyle/>
          <a:p>
            <a:pPr algn="ctr">
              <a:lnSpc>
                <a:spcPct val="130000"/>
              </a:lnSpc>
            </a:pPr>
            <a:r>
              <a:rPr lang="zh-CN" altLang="en-US" sz="2800" b="1" dirty="0">
                <a:solidFill>
                  <a:srgbClr val="FF0000"/>
                </a:solidFill>
                <a:latin typeface="楷体" panose="02010609060101010101" pitchFamily="49" charset="-122"/>
                <a:ea typeface="楷体" panose="02010609060101010101" pitchFamily="49" charset="-122"/>
              </a:rPr>
              <a:t>凿壁偷光</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5" name="矩形 4"/>
          <p:cNvSpPr/>
          <p:nvPr/>
        </p:nvSpPr>
        <p:spPr>
          <a:xfrm>
            <a:off x="4669155" y="5017770"/>
            <a:ext cx="2218055" cy="650875"/>
          </a:xfrm>
          <a:prstGeom prst="rect">
            <a:avLst/>
          </a:prstGeom>
          <a:solidFill>
            <a:schemeClr val="accent5">
              <a:lumMod val="20000"/>
              <a:lumOff val="80000"/>
            </a:schemeClr>
          </a:solidFill>
          <a:effectLst>
            <a:softEdge rad="127000"/>
          </a:effectLst>
        </p:spPr>
        <p:txBody>
          <a:bodyPr wrap="square">
            <a:spAutoFit/>
          </a:bodyPr>
          <a:lstStyle/>
          <a:p>
            <a:pPr algn="ctr">
              <a:lnSpc>
                <a:spcPct val="130000"/>
              </a:lnSpc>
            </a:pPr>
            <a:r>
              <a:rPr lang="zh-CN" altLang="en-US" sz="2800" b="1" dirty="0">
                <a:solidFill>
                  <a:srgbClr val="FF0000"/>
                </a:solidFill>
                <a:latin typeface="楷体" panose="02010609060101010101" pitchFamily="49" charset="-122"/>
                <a:ea typeface="楷体" panose="02010609060101010101" pitchFamily="49" charset="-122"/>
              </a:rPr>
              <a:t>程门立雪</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6" name="矩形 5"/>
          <p:cNvSpPr/>
          <p:nvPr/>
        </p:nvSpPr>
        <p:spPr>
          <a:xfrm>
            <a:off x="8366760" y="5017770"/>
            <a:ext cx="2218055" cy="650875"/>
          </a:xfrm>
          <a:prstGeom prst="rect">
            <a:avLst/>
          </a:prstGeom>
          <a:solidFill>
            <a:schemeClr val="accent5">
              <a:lumMod val="20000"/>
              <a:lumOff val="80000"/>
            </a:schemeClr>
          </a:solidFill>
          <a:effectLst>
            <a:softEdge rad="127000"/>
          </a:effectLst>
        </p:spPr>
        <p:txBody>
          <a:bodyPr wrap="square">
            <a:spAutoFit/>
          </a:bodyPr>
          <a:lstStyle/>
          <a:p>
            <a:pPr algn="ctr">
              <a:lnSpc>
                <a:spcPct val="130000"/>
              </a:lnSpc>
            </a:pPr>
            <a:r>
              <a:rPr lang="zh-CN" altLang="en-US" sz="2800" b="1" dirty="0">
                <a:solidFill>
                  <a:srgbClr val="FF0000"/>
                </a:solidFill>
                <a:latin typeface="楷体" panose="02010609060101010101" pitchFamily="49" charset="-122"/>
                <a:ea typeface="楷体" panose="02010609060101010101" pitchFamily="49" charset="-122"/>
              </a:rPr>
              <a:t>孟母三迁</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02" name="图片 101"/>
          <p:cNvPicPr/>
          <p:nvPr/>
        </p:nvPicPr>
        <p:blipFill>
          <a:blip r:embed="rId4"/>
          <a:stretch>
            <a:fillRect/>
          </a:stretch>
        </p:blipFill>
        <p:spPr>
          <a:xfrm>
            <a:off x="4309110" y="1633220"/>
            <a:ext cx="2938145" cy="28486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blinds(horizontal)">
                                      <p:cBhvr>
                                        <p:cTn id="19" dur="500"/>
                                        <p:tgtEl>
                                          <p:spTgt spid="10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heel(1)">
                                      <p:cBhvr>
                                        <p:cTn id="29" dur="20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P spid="6" grpId="0" bldLvl="0" animBg="1"/>
      <p:bldP spid="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1103630" y="635"/>
            <a:ext cx="14662150" cy="6857365"/>
          </a:xfrm>
          <a:prstGeom prst="rect">
            <a:avLst/>
          </a:prstGeom>
          <a:noFill/>
          <a:ln w="9525">
            <a:noFill/>
          </a:ln>
        </p:spPr>
      </p:pic>
      <p:sp>
        <p:nvSpPr>
          <p:cNvPr id="4" name="内容占位符 3"/>
          <p:cNvSpPr>
            <a:spLocks noGrp="1"/>
          </p:cNvSpPr>
          <p:nvPr>
            <p:ph idx="1"/>
          </p:nvPr>
        </p:nvSpPr>
        <p:spPr>
          <a:xfrm>
            <a:off x="744233" y="1928215"/>
            <a:ext cx="10515600" cy="2503170"/>
          </a:xfrm>
        </p:spPr>
        <p:txBody>
          <a:bodyPr>
            <a:normAutofit fontScale="97500" lnSpcReduction="10000"/>
          </a:bodyPr>
          <a:lstStyle/>
          <a:p>
            <a:pPr marL="0" indent="0">
              <a:buNone/>
            </a:pPr>
            <a:r>
              <a:rPr lang="zh-CN" altLang="en-US" sz="4400" b="1" dirty="0" smtClean="0">
                <a:latin typeface="楷体" panose="02010609060101010101" pitchFamily="49" charset="-122"/>
                <a:ea typeface="楷体" panose="02010609060101010101" pitchFamily="49" charset="-122"/>
              </a:rPr>
              <a:t>心</a:t>
            </a:r>
            <a:r>
              <a:rPr lang="zh-CN" altLang="en-US" sz="4400" b="1" dirty="0">
                <a:latin typeface="楷体" panose="02010609060101010101" pitchFamily="49" charset="-122"/>
                <a:ea typeface="楷体" panose="02010609060101010101" pitchFamily="49" charset="-122"/>
              </a:rPr>
              <a:t>不在此，则眼不看仔细，心眼既不专一，却只漫浪诵读，决不能记，记亦不能久也</a:t>
            </a:r>
            <a:r>
              <a:rPr lang="zh-CN" altLang="en-US" sz="4400" b="1" dirty="0" smtClean="0">
                <a:latin typeface="楷体" panose="02010609060101010101" pitchFamily="49" charset="-122"/>
                <a:ea typeface="楷体" panose="02010609060101010101" pitchFamily="49" charset="-122"/>
              </a:rPr>
              <a:t>。</a:t>
            </a:r>
            <a:endParaRPr lang="en-US" altLang="zh-CN" sz="4400" b="1" dirty="0" smtClean="0">
              <a:latin typeface="楷体" panose="02010609060101010101" pitchFamily="49" charset="-122"/>
              <a:ea typeface="楷体" panose="02010609060101010101" pitchFamily="49" charset="-122"/>
            </a:endParaRPr>
          </a:p>
          <a:p>
            <a:pPr marL="0" indent="0">
              <a:buNone/>
            </a:pPr>
            <a:r>
              <a:rPr lang="zh-CN" altLang="en-US" sz="4400" b="1" dirty="0" smtClean="0">
                <a:latin typeface="楷体" panose="02010609060101010101" pitchFamily="49" charset="-122"/>
                <a:ea typeface="楷体" panose="02010609060101010101" pitchFamily="49" charset="-122"/>
              </a:rPr>
              <a:t>                   心</a:t>
            </a:r>
            <a:r>
              <a:rPr lang="zh-CN" altLang="en-US" sz="4400" b="1" dirty="0">
                <a:latin typeface="楷体" panose="02010609060101010101" pitchFamily="49" charset="-122"/>
                <a:ea typeface="楷体" panose="02010609060101010101" pitchFamily="49" charset="-122"/>
              </a:rPr>
              <a:t>既到矣，眼口岂不到乎</a:t>
            </a:r>
            <a:r>
              <a:rPr lang="zh-CN" altLang="en-US" sz="4400" b="1" dirty="0" smtClean="0">
                <a:latin typeface="楷体" panose="02010609060101010101" pitchFamily="49" charset="-122"/>
                <a:ea typeface="楷体" panose="02010609060101010101" pitchFamily="49" charset="-122"/>
              </a:rPr>
              <a:t>？ </a:t>
            </a:r>
            <a:endParaRPr lang="zh-CN" altLang="en-US" sz="4400" b="1" dirty="0">
              <a:latin typeface="楷体" panose="02010609060101010101" pitchFamily="49" charset="-122"/>
              <a:ea typeface="楷体" panose="02010609060101010101" pitchFamily="49" charset="-122"/>
            </a:endParaRPr>
          </a:p>
        </p:txBody>
      </p:sp>
      <p:sp>
        <p:nvSpPr>
          <p:cNvPr id="9" name="矩形 8"/>
          <p:cNvSpPr/>
          <p:nvPr/>
        </p:nvSpPr>
        <p:spPr>
          <a:xfrm>
            <a:off x="635079" y="1140326"/>
            <a:ext cx="10936007" cy="769441"/>
          </a:xfrm>
          <a:prstGeom prst="rect">
            <a:avLst/>
          </a:prstGeom>
        </p:spPr>
        <p:txBody>
          <a:bodyPr wrap="none">
            <a:spAutoFit/>
          </a:bodyPr>
          <a:lstStyle/>
          <a:p>
            <a:r>
              <a:rPr lang="zh-CN" altLang="en-US" sz="4400" b="1" dirty="0">
                <a:latin typeface="楷体" panose="02010609060101010101" pitchFamily="49" charset="-122"/>
                <a:ea typeface="楷体" panose="02010609060101010101" pitchFamily="49" charset="-122"/>
              </a:rPr>
              <a:t>余尝谓读书有三到，谓心到、眼到、口到。</a:t>
            </a:r>
            <a:endParaRPr lang="zh-CN" altLang="en-US" sz="4400" dirty="0"/>
          </a:p>
        </p:txBody>
      </p:sp>
      <p:sp>
        <p:nvSpPr>
          <p:cNvPr id="10" name="矩形 9"/>
          <p:cNvSpPr/>
          <p:nvPr/>
        </p:nvSpPr>
        <p:spPr>
          <a:xfrm>
            <a:off x="839273" y="2969832"/>
            <a:ext cx="5330305" cy="707886"/>
          </a:xfrm>
          <a:prstGeom prst="rect">
            <a:avLst/>
          </a:prstGeom>
        </p:spPr>
        <p:txBody>
          <a:bodyPr wrap="none">
            <a:spAutoFit/>
          </a:bodyPr>
          <a:lstStyle/>
          <a:p>
            <a:r>
              <a:rPr lang="zh-CN" altLang="en-US" sz="4000" b="1" dirty="0">
                <a:latin typeface="楷体" panose="02010609060101010101" pitchFamily="49" charset="-122"/>
                <a:ea typeface="楷体" panose="02010609060101010101" pitchFamily="49" charset="-122"/>
              </a:rPr>
              <a:t>三到之中，心到最急。</a:t>
            </a:r>
            <a:endParaRPr lang="zh-CN" altLang="en-US" sz="4000" dirty="0"/>
          </a:p>
        </p:txBody>
      </p:sp>
      <p:sp>
        <p:nvSpPr>
          <p:cNvPr id="5" name="云形标注 4"/>
          <p:cNvSpPr/>
          <p:nvPr/>
        </p:nvSpPr>
        <p:spPr>
          <a:xfrm>
            <a:off x="5205730" y="4259580"/>
            <a:ext cx="6054090" cy="1822450"/>
          </a:xfrm>
          <a:prstGeom prst="cloudCallout">
            <a:avLst>
              <a:gd name="adj1" fmla="val -70446"/>
              <a:gd name="adj2" fmla="val -75490"/>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bodyPr>
          <a:lstStyle/>
          <a:p>
            <a:pPr algn="ctr"/>
            <a:r>
              <a:rPr lang="zh-CN" altLang="en-US" sz="3200" b="1">
                <a:solidFill>
                  <a:schemeClr val="tx1"/>
                </a:solidFill>
                <a:effectLst>
                  <a:outerShdw blurRad="38100" dist="19050" dir="2700000" algn="tl" rotWithShape="0">
                    <a:schemeClr val="dk1">
                      <a:alpha val="40000"/>
                    </a:schemeClr>
                  </a:outerShdw>
                </a:effectLst>
              </a:rPr>
              <a:t>根据要求梳理信息，把握内容要点。</a:t>
            </a:r>
            <a:endParaRPr lang="zh-CN" altLang="en-US" sz="3200" b="1">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9"/>
                                        </p:tgtEl>
                                        <p:attrNameLst>
                                          <p:attrName>style.color</p:attrName>
                                        </p:attrNameLst>
                                      </p:cBhvr>
                                      <p:to>
                                        <a:srgbClr val="fe2b2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10"/>
                                        </p:tgtEl>
                                        <p:attrNameLst>
                                          <p:attrName>style.color</p:attrName>
                                        </p:attrNameLst>
                                      </p:cBhvr>
                                      <p:to>
                                        <a:srgbClr val="fe2b2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5" grpId="1" animBg="1"/>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1948180" y="0"/>
            <a:ext cx="15036800" cy="6857365"/>
          </a:xfrm>
          <a:prstGeom prst="rect">
            <a:avLst/>
          </a:prstGeom>
          <a:noFill/>
          <a:ln w="9525">
            <a:noFill/>
          </a:ln>
        </p:spPr>
      </p:pic>
      <p:sp>
        <p:nvSpPr>
          <p:cNvPr id="4" name="内容占位符 3"/>
          <p:cNvSpPr>
            <a:spLocks noGrp="1"/>
          </p:cNvSpPr>
          <p:nvPr/>
        </p:nvSpPr>
        <p:spPr>
          <a:xfrm>
            <a:off x="782320" y="2068195"/>
            <a:ext cx="4729480" cy="40043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100" b="1" dirty="0" smtClean="0">
                <a:latin typeface="楷体" panose="02010609060101010101" pitchFamily="49" charset="-122"/>
                <a:ea typeface="楷体" panose="02010609060101010101" pitchFamily="49" charset="-122"/>
              </a:rPr>
              <a:t>心</a:t>
            </a:r>
            <a:r>
              <a:rPr lang="zh-CN" altLang="en-US" sz="3100" b="1" dirty="0">
                <a:latin typeface="楷体" panose="02010609060101010101" pitchFamily="49" charset="-122"/>
                <a:ea typeface="楷体" panose="02010609060101010101" pitchFamily="49" charset="-122"/>
              </a:rPr>
              <a:t>不在此，</a:t>
            </a:r>
            <a:endParaRPr lang="zh-CN" altLang="en-US" sz="3100" b="1" dirty="0">
              <a:latin typeface="楷体" panose="02010609060101010101" pitchFamily="49" charset="-122"/>
              <a:ea typeface="楷体" panose="02010609060101010101" pitchFamily="49" charset="-122"/>
            </a:endParaRPr>
          </a:p>
          <a:p>
            <a:pPr marL="0" indent="0">
              <a:buNone/>
            </a:pPr>
            <a:r>
              <a:rPr lang="zh-CN" altLang="en-US" sz="3100" b="1" dirty="0">
                <a:latin typeface="楷体" panose="02010609060101010101" pitchFamily="49" charset="-122"/>
                <a:ea typeface="楷体" panose="02010609060101010101" pitchFamily="49" charset="-122"/>
              </a:rPr>
              <a:t>则眼不看仔细，</a:t>
            </a:r>
            <a:endParaRPr lang="zh-CN" altLang="en-US" sz="3100" b="1" dirty="0">
              <a:latin typeface="楷体" panose="02010609060101010101" pitchFamily="49" charset="-122"/>
              <a:ea typeface="楷体" panose="02010609060101010101" pitchFamily="49" charset="-122"/>
            </a:endParaRPr>
          </a:p>
          <a:p>
            <a:pPr marL="0" indent="0">
              <a:buNone/>
            </a:pPr>
            <a:r>
              <a:rPr lang="zh-CN" altLang="en-US" sz="3100" b="1" dirty="0">
                <a:latin typeface="楷体" panose="02010609060101010101" pitchFamily="49" charset="-122"/>
                <a:ea typeface="楷体" panose="02010609060101010101" pitchFamily="49" charset="-122"/>
              </a:rPr>
              <a:t>心眼既不专一，</a:t>
            </a:r>
            <a:endParaRPr lang="zh-CN" altLang="en-US" sz="3100" b="1" dirty="0">
              <a:latin typeface="楷体" panose="02010609060101010101" pitchFamily="49" charset="-122"/>
              <a:ea typeface="楷体" panose="02010609060101010101" pitchFamily="49" charset="-122"/>
            </a:endParaRPr>
          </a:p>
          <a:p>
            <a:pPr marL="0" indent="0">
              <a:buNone/>
            </a:pPr>
            <a:r>
              <a:rPr lang="zh-CN" altLang="en-US" sz="3100" b="1" dirty="0">
                <a:latin typeface="楷体" panose="02010609060101010101" pitchFamily="49" charset="-122"/>
                <a:ea typeface="楷体" panose="02010609060101010101" pitchFamily="49" charset="-122"/>
              </a:rPr>
              <a:t>却只漫浪诵读，</a:t>
            </a:r>
            <a:endParaRPr lang="zh-CN" altLang="en-US" sz="3100" b="1" dirty="0">
              <a:latin typeface="楷体" panose="02010609060101010101" pitchFamily="49" charset="-122"/>
              <a:ea typeface="楷体" panose="02010609060101010101" pitchFamily="49" charset="-122"/>
            </a:endParaRPr>
          </a:p>
          <a:p>
            <a:pPr marL="0" indent="0">
              <a:buNone/>
            </a:pPr>
            <a:r>
              <a:rPr lang="zh-CN" altLang="en-US" sz="3100" b="1" dirty="0">
                <a:latin typeface="楷体" panose="02010609060101010101" pitchFamily="49" charset="-122"/>
                <a:ea typeface="楷体" panose="02010609060101010101" pitchFamily="49" charset="-122"/>
              </a:rPr>
              <a:t>决不能记，</a:t>
            </a:r>
            <a:endParaRPr lang="zh-CN" altLang="en-US" sz="3100" b="1" dirty="0">
              <a:latin typeface="楷体" panose="02010609060101010101" pitchFamily="49" charset="-122"/>
              <a:ea typeface="楷体" panose="02010609060101010101" pitchFamily="49" charset="-122"/>
            </a:endParaRPr>
          </a:p>
          <a:p>
            <a:pPr marL="0" indent="0">
              <a:buNone/>
            </a:pPr>
            <a:r>
              <a:rPr lang="zh-CN" altLang="en-US" sz="3100" b="1" dirty="0">
                <a:latin typeface="楷体" panose="02010609060101010101" pitchFamily="49" charset="-122"/>
                <a:ea typeface="楷体" panose="02010609060101010101" pitchFamily="49" charset="-122"/>
              </a:rPr>
              <a:t>记亦不能久也</a:t>
            </a:r>
            <a:r>
              <a:rPr lang="zh-CN" altLang="en-US" sz="3100" b="1" dirty="0" smtClean="0">
                <a:latin typeface="楷体" panose="02010609060101010101" pitchFamily="49" charset="-122"/>
                <a:ea typeface="楷体" panose="02010609060101010101" pitchFamily="49" charset="-122"/>
              </a:rPr>
              <a:t>。</a:t>
            </a:r>
            <a:endParaRPr lang="zh-CN" altLang="en-US" sz="3100" b="1" dirty="0" smtClean="0">
              <a:latin typeface="楷体" panose="02010609060101010101" pitchFamily="49" charset="-122"/>
              <a:ea typeface="楷体" panose="02010609060101010101" pitchFamily="49" charset="-122"/>
            </a:endParaRPr>
          </a:p>
          <a:p>
            <a:pPr marL="0" indent="0">
              <a:buNone/>
            </a:pPr>
            <a:endParaRPr lang="en-US" altLang="zh-CN" sz="3100" b="1" dirty="0" smtClean="0">
              <a:latin typeface="楷体" panose="02010609060101010101" pitchFamily="49" charset="-122"/>
              <a:ea typeface="楷体" panose="02010609060101010101" pitchFamily="49" charset="-122"/>
            </a:endParaRPr>
          </a:p>
          <a:p>
            <a:pPr marL="0" indent="0">
              <a:buNone/>
            </a:pPr>
            <a:r>
              <a:rPr lang="zh-CN" altLang="en-US" sz="3100" b="1" dirty="0" smtClean="0">
                <a:latin typeface="楷体" panose="02010609060101010101" pitchFamily="49" charset="-122"/>
                <a:ea typeface="楷体" panose="02010609060101010101" pitchFamily="49" charset="-122"/>
              </a:rPr>
              <a:t>                  </a:t>
            </a:r>
            <a:endParaRPr lang="zh-CN" altLang="en-US" sz="3100" b="1" dirty="0" smtClean="0">
              <a:latin typeface="楷体" panose="02010609060101010101" pitchFamily="49" charset="-122"/>
              <a:ea typeface="楷体" panose="02010609060101010101" pitchFamily="49" charset="-122"/>
            </a:endParaRPr>
          </a:p>
        </p:txBody>
      </p:sp>
      <p:sp>
        <p:nvSpPr>
          <p:cNvPr id="6" name="内容占位符 3"/>
          <p:cNvSpPr>
            <a:spLocks noGrp="1"/>
          </p:cNvSpPr>
          <p:nvPr/>
        </p:nvSpPr>
        <p:spPr>
          <a:xfrm>
            <a:off x="4937760" y="2004695"/>
            <a:ext cx="10515600" cy="4143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100" b="1" dirty="0" smtClean="0">
                <a:latin typeface="楷体" panose="02010609060101010101" pitchFamily="49" charset="-122"/>
                <a:ea typeface="楷体" panose="02010609060101010101" pitchFamily="49" charset="-122"/>
              </a:rPr>
              <a:t>心</a:t>
            </a:r>
            <a:r>
              <a:rPr lang="zh-CN" altLang="en-US" sz="3100" b="1" dirty="0">
                <a:solidFill>
                  <a:srgbClr val="FF0000"/>
                </a:solidFill>
                <a:latin typeface="楷体" panose="02010609060101010101" pitchFamily="49" charset="-122"/>
                <a:ea typeface="楷体" panose="02010609060101010101" pitchFamily="49" charset="-122"/>
              </a:rPr>
              <a:t>若</a:t>
            </a:r>
            <a:r>
              <a:rPr lang="zh-CN" altLang="en-US" sz="3100" b="1" dirty="0">
                <a:latin typeface="楷体" panose="02010609060101010101" pitchFamily="49" charset="-122"/>
                <a:ea typeface="楷体" panose="02010609060101010101" pitchFamily="49" charset="-122"/>
              </a:rPr>
              <a:t>在此，</a:t>
            </a:r>
            <a:endParaRPr lang="zh-CN" altLang="en-US" sz="3100" b="1" dirty="0">
              <a:latin typeface="楷体" panose="02010609060101010101" pitchFamily="49" charset="-122"/>
              <a:ea typeface="楷体" panose="02010609060101010101" pitchFamily="49" charset="-122"/>
            </a:endParaRPr>
          </a:p>
          <a:p>
            <a:pPr marL="0" indent="0">
              <a:buNone/>
            </a:pPr>
            <a:r>
              <a:rPr lang="zh-CN" altLang="en-US" sz="3100" b="1" dirty="0">
                <a:latin typeface="楷体" panose="02010609060101010101" pitchFamily="49" charset="-122"/>
                <a:ea typeface="楷体" panose="02010609060101010101" pitchFamily="49" charset="-122"/>
              </a:rPr>
              <a:t>则</a:t>
            </a:r>
            <a:r>
              <a:rPr lang="zh-CN" altLang="en-US" sz="3100" b="1" u="sng" dirty="0">
                <a:latin typeface="楷体" panose="02010609060101010101" pitchFamily="49" charset="-122"/>
                <a:ea typeface="楷体" panose="02010609060101010101" pitchFamily="49" charset="-122"/>
              </a:rPr>
              <a:t> </a:t>
            </a:r>
            <a:r>
              <a:rPr lang="en-US" altLang="zh-CN" sz="3100" b="1" u="sng" dirty="0">
                <a:latin typeface="楷体" panose="02010609060101010101" pitchFamily="49" charset="-122"/>
                <a:ea typeface="楷体" panose="02010609060101010101" pitchFamily="49" charset="-122"/>
              </a:rPr>
              <a:t>           </a:t>
            </a:r>
            <a:r>
              <a:rPr lang="zh-CN" altLang="en-US" sz="3100" b="1" dirty="0">
                <a:latin typeface="楷体" panose="02010609060101010101" pitchFamily="49" charset="-122"/>
                <a:ea typeface="楷体" panose="02010609060101010101" pitchFamily="49" charset="-122"/>
              </a:rPr>
              <a:t>，</a:t>
            </a:r>
            <a:endParaRPr lang="zh-CN" altLang="en-US" sz="3100" b="1" dirty="0">
              <a:latin typeface="楷体" panose="02010609060101010101" pitchFamily="49" charset="-122"/>
              <a:ea typeface="楷体" panose="02010609060101010101" pitchFamily="49" charset="-122"/>
            </a:endParaRPr>
          </a:p>
          <a:p>
            <a:pPr marL="0" indent="0">
              <a:buNone/>
            </a:pPr>
            <a:r>
              <a:rPr lang="zh-CN" altLang="en-US" sz="3100" b="1" u="sng" dirty="0">
                <a:latin typeface="楷体" panose="02010609060101010101" pitchFamily="49" charset="-122"/>
                <a:ea typeface="楷体" panose="02010609060101010101" pitchFamily="49" charset="-122"/>
              </a:rPr>
              <a:t> </a:t>
            </a:r>
            <a:r>
              <a:rPr lang="en-US" altLang="zh-CN" sz="3100" b="1" u="sng" dirty="0">
                <a:latin typeface="楷体" panose="02010609060101010101" pitchFamily="49" charset="-122"/>
                <a:ea typeface="楷体" panose="02010609060101010101" pitchFamily="49" charset="-122"/>
              </a:rPr>
              <a:t>             </a:t>
            </a:r>
            <a:r>
              <a:rPr lang="zh-CN" altLang="en-US" sz="3100" b="1" dirty="0">
                <a:latin typeface="楷体" panose="02010609060101010101" pitchFamily="49" charset="-122"/>
                <a:ea typeface="楷体" panose="02010609060101010101" pitchFamily="49" charset="-122"/>
              </a:rPr>
              <a:t>，</a:t>
            </a:r>
            <a:endParaRPr lang="zh-CN" altLang="en-US" sz="3100" b="1" dirty="0">
              <a:latin typeface="楷体" panose="02010609060101010101" pitchFamily="49" charset="-122"/>
              <a:ea typeface="楷体" panose="02010609060101010101" pitchFamily="49" charset="-122"/>
            </a:endParaRPr>
          </a:p>
          <a:p>
            <a:pPr marL="0" indent="0">
              <a:buNone/>
            </a:pPr>
            <a:r>
              <a:rPr lang="zh-CN" altLang="en-US" sz="3100" b="1" u="sng" dirty="0">
                <a:latin typeface="楷体" panose="02010609060101010101" pitchFamily="49" charset="-122"/>
                <a:ea typeface="楷体" panose="02010609060101010101" pitchFamily="49" charset="-122"/>
              </a:rPr>
              <a:t> </a:t>
            </a:r>
            <a:r>
              <a:rPr lang="en-US" altLang="zh-CN" sz="3100" b="1" u="sng" dirty="0">
                <a:latin typeface="楷体" panose="02010609060101010101" pitchFamily="49" charset="-122"/>
                <a:ea typeface="楷体" panose="02010609060101010101" pitchFamily="49" charset="-122"/>
              </a:rPr>
              <a:t>             </a:t>
            </a:r>
            <a:r>
              <a:rPr lang="zh-CN" altLang="en-US" sz="3100" b="1" dirty="0">
                <a:latin typeface="楷体" panose="02010609060101010101" pitchFamily="49" charset="-122"/>
                <a:ea typeface="楷体" panose="02010609060101010101" pitchFamily="49" charset="-122"/>
              </a:rPr>
              <a:t>，</a:t>
            </a:r>
            <a:endParaRPr lang="zh-CN" altLang="en-US" sz="3100" b="1" dirty="0">
              <a:latin typeface="楷体" panose="02010609060101010101" pitchFamily="49" charset="-122"/>
              <a:ea typeface="楷体" panose="02010609060101010101" pitchFamily="49" charset="-122"/>
            </a:endParaRPr>
          </a:p>
          <a:p>
            <a:pPr marL="0" indent="0">
              <a:buNone/>
            </a:pPr>
            <a:r>
              <a:rPr lang="zh-CN" altLang="en-US" sz="3100" b="1" u="sng" dirty="0">
                <a:latin typeface="楷体" panose="02010609060101010101" pitchFamily="49" charset="-122"/>
                <a:ea typeface="楷体" panose="02010609060101010101" pitchFamily="49" charset="-122"/>
              </a:rPr>
              <a:t> </a:t>
            </a:r>
            <a:r>
              <a:rPr lang="en-US" altLang="zh-CN" sz="3100" b="1" u="sng" dirty="0">
                <a:latin typeface="楷体" panose="02010609060101010101" pitchFamily="49" charset="-122"/>
                <a:ea typeface="楷体" panose="02010609060101010101" pitchFamily="49" charset="-122"/>
              </a:rPr>
              <a:t>             </a:t>
            </a:r>
            <a:r>
              <a:rPr lang="zh-CN" altLang="en-US" sz="3100" b="1" dirty="0">
                <a:latin typeface="楷体" panose="02010609060101010101" pitchFamily="49" charset="-122"/>
                <a:ea typeface="楷体" panose="02010609060101010101" pitchFamily="49" charset="-122"/>
              </a:rPr>
              <a:t>，</a:t>
            </a:r>
            <a:endParaRPr lang="zh-CN" altLang="en-US" sz="3100" b="1" dirty="0">
              <a:latin typeface="楷体" panose="02010609060101010101" pitchFamily="49" charset="-122"/>
              <a:ea typeface="楷体" panose="02010609060101010101" pitchFamily="49" charset="-122"/>
            </a:endParaRPr>
          </a:p>
          <a:p>
            <a:pPr marL="0" indent="0">
              <a:buNone/>
            </a:pPr>
            <a:r>
              <a:rPr lang="zh-CN" altLang="en-US" sz="3100" b="1" u="sng" dirty="0">
                <a:latin typeface="楷体" panose="02010609060101010101" pitchFamily="49" charset="-122"/>
                <a:ea typeface="楷体" panose="02010609060101010101" pitchFamily="49" charset="-122"/>
              </a:rPr>
              <a:t> </a:t>
            </a:r>
            <a:r>
              <a:rPr lang="en-US" altLang="zh-CN" sz="3100" b="1" u="sng" dirty="0">
                <a:latin typeface="楷体" panose="02010609060101010101" pitchFamily="49" charset="-122"/>
                <a:ea typeface="楷体" panose="02010609060101010101" pitchFamily="49" charset="-122"/>
              </a:rPr>
              <a:t>             </a:t>
            </a:r>
            <a:r>
              <a:rPr lang="zh-CN" altLang="en-US" sz="3100" b="1" dirty="0" smtClean="0">
                <a:latin typeface="楷体" panose="02010609060101010101" pitchFamily="49" charset="-122"/>
                <a:ea typeface="楷体" panose="02010609060101010101" pitchFamily="49" charset="-122"/>
              </a:rPr>
              <a:t>。</a:t>
            </a:r>
            <a:endParaRPr lang="zh-CN" altLang="en-US" sz="3100" b="1" dirty="0" smtClean="0">
              <a:latin typeface="楷体" panose="02010609060101010101" pitchFamily="49" charset="-122"/>
              <a:ea typeface="楷体" panose="02010609060101010101" pitchFamily="49" charset="-122"/>
            </a:endParaRPr>
          </a:p>
          <a:p>
            <a:pPr marL="0" indent="0">
              <a:buNone/>
            </a:pPr>
            <a:r>
              <a:rPr lang="zh-CN" altLang="en-US" sz="3100" b="1" dirty="0" smtClean="0">
                <a:latin typeface="楷体" panose="02010609060101010101" pitchFamily="49" charset="-122"/>
                <a:ea typeface="楷体" panose="02010609060101010101" pitchFamily="49" charset="-122"/>
              </a:rPr>
              <a:t>                  </a:t>
            </a:r>
            <a:endParaRPr lang="zh-CN" altLang="en-US" sz="3100" b="1" dirty="0" smtClean="0">
              <a:latin typeface="楷体" panose="02010609060101010101" pitchFamily="49" charset="-122"/>
              <a:ea typeface="楷体" panose="02010609060101010101" pitchFamily="49" charset="-122"/>
            </a:endParaRPr>
          </a:p>
        </p:txBody>
      </p:sp>
      <p:grpSp>
        <p:nvGrpSpPr>
          <p:cNvPr id="7" name="组合 6"/>
          <p:cNvGrpSpPr/>
          <p:nvPr/>
        </p:nvGrpSpPr>
        <p:grpSpPr>
          <a:xfrm>
            <a:off x="109220" y="121920"/>
            <a:ext cx="10426700" cy="1486535"/>
            <a:chOff x="172" y="192"/>
            <a:chExt cx="16420" cy="2341"/>
          </a:xfrm>
        </p:grpSpPr>
        <p:sp>
          <p:nvSpPr>
            <p:cNvPr id="16" name="圆角矩形 15"/>
            <p:cNvSpPr/>
            <p:nvPr/>
          </p:nvSpPr>
          <p:spPr>
            <a:xfrm>
              <a:off x="172" y="192"/>
              <a:ext cx="16420" cy="2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52" y="709"/>
              <a:ext cx="15640" cy="1501"/>
            </a:xfrm>
            <a:prstGeom prst="rect">
              <a:avLst/>
            </a:prstGeom>
          </p:spPr>
          <p:txBody>
            <a:bodyPr wrap="square">
              <a:spAutoFit/>
            </a:bodyPr>
            <a:lstStyle/>
            <a:p>
              <a:r>
                <a:rPr lang="zh-CN" altLang="zh-CN" sz="2800" dirty="0">
                  <a:latin typeface="楷体" panose="02010609060101010101" pitchFamily="49" charset="-122"/>
                  <a:ea typeface="楷体" panose="02010609060101010101" pitchFamily="49" charset="-122"/>
                </a:rPr>
                <a:t>学习任务二</a:t>
              </a:r>
              <a:r>
                <a:rPr lang="zh-CN" altLang="zh-CN" sz="2800" dirty="0" smtClean="0">
                  <a:latin typeface="楷体" panose="02010609060101010101" pitchFamily="49" charset="-122"/>
                  <a:ea typeface="楷体" panose="02010609060101010101" pitchFamily="49" charset="-122"/>
                </a:rPr>
                <a:t>：</a:t>
              </a:r>
              <a:endParaRPr lang="zh-CN" altLang="zh-CN" sz="2800" dirty="0">
                <a:latin typeface="楷体" panose="02010609060101010101" pitchFamily="49" charset="-122"/>
                <a:ea typeface="楷体" panose="02010609060101010101" pitchFamily="49" charset="-122"/>
              </a:endParaRPr>
            </a:p>
            <a:p>
              <a:r>
                <a:rPr lang="zh-CN" sz="2800" dirty="0">
                  <a:latin typeface="楷体" panose="02010609060101010101" pitchFamily="49" charset="-122"/>
                  <a:ea typeface="楷体" panose="02010609060101010101" pitchFamily="49" charset="-122"/>
                </a:rPr>
                <a:t>仿照课文，说一说</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心若在此</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时会怎样？</a:t>
              </a:r>
              <a:endParaRPr lang="zh-CN" altLang="en-US" sz="2800" dirty="0">
                <a:latin typeface="楷体" panose="02010609060101010101" pitchFamily="49" charset="-122"/>
                <a:ea typeface="楷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tretch>
            <a:fillRect/>
          </a:stretch>
        </p:blipFill>
        <p:spPr>
          <a:xfrm>
            <a:off x="0" y="635"/>
            <a:ext cx="12287250" cy="6965315"/>
          </a:xfrm>
          <a:prstGeom prst="rect">
            <a:avLst/>
          </a:prstGeom>
          <a:noFill/>
          <a:ln w="9525">
            <a:noFill/>
          </a:ln>
        </p:spPr>
      </p:pic>
      <p:sp>
        <p:nvSpPr>
          <p:cNvPr id="4" name="内容占位符 3"/>
          <p:cNvSpPr>
            <a:spLocks noGrp="1"/>
          </p:cNvSpPr>
          <p:nvPr/>
        </p:nvSpPr>
        <p:spPr>
          <a:xfrm>
            <a:off x="676275" y="1031240"/>
            <a:ext cx="8964930" cy="1019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4400" b="1" dirty="0" smtClean="0">
                <a:latin typeface="楷体" panose="02010609060101010101" pitchFamily="49" charset="-122"/>
                <a:ea typeface="楷体" panose="02010609060101010101" pitchFamily="49" charset="-122"/>
              </a:rPr>
              <a:t>心</a:t>
            </a:r>
            <a:r>
              <a:rPr lang="zh-CN" altLang="en-US" sz="4400" b="1" dirty="0">
                <a:latin typeface="楷体" panose="02010609060101010101" pitchFamily="49" charset="-122"/>
                <a:ea typeface="楷体" panose="02010609060101010101" pitchFamily="49" charset="-122"/>
              </a:rPr>
              <a:t>既到矣，眼口岂不到乎</a:t>
            </a:r>
            <a:r>
              <a:rPr lang="zh-CN" altLang="en-US" sz="4400" b="1" dirty="0" smtClean="0">
                <a:latin typeface="楷体" panose="02010609060101010101" pitchFamily="49" charset="-122"/>
                <a:ea typeface="楷体" panose="02010609060101010101" pitchFamily="49" charset="-122"/>
              </a:rPr>
              <a:t>？ </a:t>
            </a:r>
            <a:endParaRPr lang="zh-CN" altLang="en-US" sz="4400" b="1" dirty="0">
              <a:latin typeface="楷体" panose="02010609060101010101" pitchFamily="49" charset="-122"/>
              <a:ea typeface="楷体" panose="02010609060101010101" pitchFamily="49" charset="-122"/>
            </a:endParaRPr>
          </a:p>
        </p:txBody>
      </p:sp>
      <p:sp>
        <p:nvSpPr>
          <p:cNvPr id="2" name="云形标注 1"/>
          <p:cNvSpPr/>
          <p:nvPr/>
        </p:nvSpPr>
        <p:spPr>
          <a:xfrm rot="180000">
            <a:off x="3957955" y="2560320"/>
            <a:ext cx="5519420" cy="2027555"/>
          </a:xfrm>
          <a:prstGeom prst="cloudCallout">
            <a:avLst>
              <a:gd name="adj1" fmla="val -80750"/>
              <a:gd name="adj2" fmla="val -65001"/>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rPr>
              <a:t>学到这里，你有哪些话想说？</a:t>
            </a:r>
            <a:endParaRPr lang="zh-CN" altLang="en-US" sz="2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1948180" y="0"/>
            <a:ext cx="15036800" cy="6857365"/>
          </a:xfrm>
          <a:prstGeom prst="rect">
            <a:avLst/>
          </a:prstGeom>
          <a:noFill/>
          <a:ln w="9525">
            <a:noFill/>
          </a:ln>
        </p:spPr>
      </p:pic>
      <p:sp>
        <p:nvSpPr>
          <p:cNvPr id="3" name="内容占位符 2"/>
          <p:cNvSpPr>
            <a:spLocks noGrp="1"/>
          </p:cNvSpPr>
          <p:nvPr>
            <p:ph idx="1"/>
          </p:nvPr>
        </p:nvSpPr>
        <p:spPr>
          <a:xfrm>
            <a:off x="596900" y="995680"/>
            <a:ext cx="10756900" cy="1123315"/>
          </a:xfrm>
        </p:spPr>
        <p:txBody>
          <a:bodyPr/>
          <a:lstStyle/>
          <a:p>
            <a:pPr marL="0" indent="0">
              <a:buNone/>
            </a:pPr>
            <a:r>
              <a:rPr lang="zh-CN" altLang="en-US" sz="3200" b="1">
                <a:latin typeface="楷体" panose="02010609060101010101" pitchFamily="49" charset="-122"/>
                <a:ea typeface="楷体" panose="02010609060101010101" pitchFamily="49" charset="-122"/>
              </a:rPr>
              <a:t>凡读书，须整顿几案，令洁净端正，将书册齐整顿放，正身体，对书册，详缓看字，子细分明读之。</a:t>
            </a:r>
            <a:endParaRPr lang="zh-CN" altLang="en-US" sz="3200" b="1">
              <a:latin typeface="楷体" panose="02010609060101010101" pitchFamily="49" charset="-122"/>
              <a:ea typeface="楷体" panose="02010609060101010101" pitchFamily="49" charset="-122"/>
            </a:endParaRPr>
          </a:p>
        </p:txBody>
      </p:sp>
      <p:sp>
        <p:nvSpPr>
          <p:cNvPr id="4" name="文本框 3"/>
          <p:cNvSpPr txBox="1"/>
          <p:nvPr/>
        </p:nvSpPr>
        <p:spPr>
          <a:xfrm>
            <a:off x="596900" y="2339340"/>
            <a:ext cx="10756900" cy="1568450"/>
          </a:xfrm>
          <a:prstGeom prst="rect">
            <a:avLst/>
          </a:prstGeom>
          <a:noFill/>
        </p:spPr>
        <p:txBody>
          <a:bodyPr wrap="square" rtlCol="0" anchor="t">
            <a:spAutoFit/>
          </a:bodyPr>
          <a:lstStyle/>
          <a:p>
            <a:pPr marL="0" indent="0">
              <a:buNone/>
            </a:pPr>
            <a:r>
              <a:rPr lang="zh-CN" altLang="en-US" sz="3200" b="1">
                <a:latin typeface="楷体" panose="02010609060101010101" pitchFamily="49" charset="-122"/>
                <a:ea typeface="楷体" panose="02010609060101010101" pitchFamily="49" charset="-122"/>
                <a:sym typeface="+mn-ea"/>
              </a:rPr>
              <a:t>须要读得字字响亮，不可误一字，不可少一字，不可多一字，不可倒一字，不可牵强暗记，只是要多诵遍数，自然上口，久远不忘。</a:t>
            </a:r>
            <a:endParaRPr lang="zh-CN" altLang="en-US" sz="3200" b="1">
              <a:latin typeface="楷体" panose="02010609060101010101" pitchFamily="49" charset="-122"/>
              <a:ea typeface="楷体" panose="02010609060101010101" pitchFamily="49" charset="-122"/>
            </a:endParaRPr>
          </a:p>
        </p:txBody>
      </p:sp>
      <p:sp>
        <p:nvSpPr>
          <p:cNvPr id="5" name="文本框 4"/>
          <p:cNvSpPr txBox="1"/>
          <p:nvPr/>
        </p:nvSpPr>
        <p:spPr>
          <a:xfrm>
            <a:off x="596900" y="4285615"/>
            <a:ext cx="10756265" cy="1076325"/>
          </a:xfrm>
          <a:prstGeom prst="rect">
            <a:avLst/>
          </a:prstGeom>
          <a:noFill/>
        </p:spPr>
        <p:txBody>
          <a:bodyPr wrap="square" rtlCol="0" anchor="t">
            <a:spAutoFit/>
          </a:bodyPr>
          <a:lstStyle/>
          <a:p>
            <a:pPr marL="0" indent="0">
              <a:buNone/>
            </a:pPr>
            <a:r>
              <a:rPr lang="zh-CN" altLang="en-US" sz="3200" b="1">
                <a:latin typeface="楷体" panose="02010609060101010101" pitchFamily="49" charset="-122"/>
                <a:ea typeface="楷体" panose="02010609060101010101" pitchFamily="49" charset="-122"/>
                <a:cs typeface="楷体" panose="02010609060101010101" pitchFamily="49" charset="-122"/>
                <a:sym typeface="+mn-ea"/>
              </a:rPr>
              <a:t>古人云：“读书百遍，其义自见”。谓读得熟，则不待解说，自晓其义也。</a:t>
            </a:r>
            <a:endParaRPr lang="zh-CN" altLang="en-US" sz="3200" b="1">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1"/>
          <a:stretch>
            <a:fillRect/>
          </a:stretch>
        </p:blipFill>
        <p:spPr>
          <a:xfrm>
            <a:off x="-1948180" y="0"/>
            <a:ext cx="15036800" cy="6857365"/>
          </a:xfrm>
          <a:prstGeom prst="rect">
            <a:avLst/>
          </a:prstGeom>
          <a:noFill/>
          <a:ln w="9525">
            <a:noFill/>
          </a:ln>
        </p:spPr>
      </p:pic>
      <p:sp>
        <p:nvSpPr>
          <p:cNvPr id="4" name="内容占位符 3"/>
          <p:cNvSpPr>
            <a:spLocks noGrp="1"/>
          </p:cNvSpPr>
          <p:nvPr>
            <p:ph idx="1"/>
          </p:nvPr>
        </p:nvSpPr>
        <p:spPr>
          <a:xfrm>
            <a:off x="705485" y="422275"/>
            <a:ext cx="10321290" cy="5231130"/>
          </a:xfrm>
        </p:spPr>
        <p:txBody>
          <a:bodyPr>
            <a:normAutofit fontScale="25000"/>
          </a:bodyPr>
          <a:lstStyle/>
          <a:p>
            <a:pPr marL="0" indent="0">
              <a:buNone/>
            </a:pPr>
            <a:r>
              <a:rPr lang="en-US" altLang="zh-CN" sz="14400">
                <a:latin typeface="楷体" panose="02010609060101010101" pitchFamily="49" charset="-122"/>
                <a:ea typeface="楷体" panose="02010609060101010101" pitchFamily="49" charset="-122"/>
                <a:sym typeface="+mn-ea"/>
              </a:rPr>
              <a:t>    </a:t>
            </a:r>
            <a:r>
              <a:rPr lang="zh-CN" altLang="en-US" sz="14400" b="1">
                <a:latin typeface="楷体" panose="02010609060101010101" pitchFamily="49" charset="-122"/>
                <a:ea typeface="楷体" panose="02010609060101010101" pitchFamily="49" charset="-122"/>
                <a:sym typeface="+mn-ea"/>
              </a:rPr>
              <a:t>凡读书，须整顿几案，令洁净端正，将书册齐整顿放，正身体，对书册，详缓看字，子细分明读之。须要读得字字响亮，不可误一字，不可少一字，不可多一字，不可倒一字，不可牵强暗记，只是要多诵遍数，自然上口，久远不忘。</a:t>
            </a:r>
            <a:r>
              <a:rPr lang="zh-CN" altLang="en-US" sz="14400" b="1">
                <a:latin typeface="楷体" panose="02010609060101010101" pitchFamily="49" charset="-122"/>
                <a:ea typeface="楷体" panose="02010609060101010101" pitchFamily="49" charset="-122"/>
                <a:cs typeface="楷体" panose="02010609060101010101" pitchFamily="49" charset="-122"/>
                <a:sym typeface="+mn-ea"/>
              </a:rPr>
              <a:t>古人云：“读书百遍，其义自见”。谓读得熟，则不待解说，自晓其义也。</a:t>
            </a:r>
            <a:r>
              <a:rPr lang="zh-CN" altLang="en-US" sz="14400" b="1">
                <a:solidFill>
                  <a:srgbClr val="FF0000"/>
                </a:solidFill>
                <a:latin typeface="楷体" panose="02010609060101010101" pitchFamily="49" charset="-122"/>
                <a:ea typeface="楷体" panose="02010609060101010101" pitchFamily="49" charset="-122"/>
                <a:sym typeface="+mn-ea"/>
              </a:rPr>
              <a:t>余尝谓读书有三到，谓心到、眼到、口到。心不在此，则眼不看仔细，心眼既不专一，却只漫浪诵读，决不能记，记亦不能久也。三到之中，心到最急。心既到矣，眼口岂不到乎？</a:t>
            </a:r>
            <a:endParaRPr lang="zh-CN" altLang="en-US" sz="144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 name="文本框 1"/>
          <p:cNvSpPr txBox="1"/>
          <p:nvPr/>
        </p:nvSpPr>
        <p:spPr>
          <a:xfrm>
            <a:off x="5401945" y="5783580"/>
            <a:ext cx="10009505" cy="706755"/>
          </a:xfrm>
          <a:prstGeom prst="rect">
            <a:avLst/>
          </a:prstGeom>
          <a:noFill/>
        </p:spPr>
        <p:txBody>
          <a:bodyPr wrap="square" rtlCol="0">
            <a:spAutoFit/>
          </a:bodyPr>
          <a:lstStyle/>
          <a:p>
            <a:r>
              <a:rPr lang="en-US" altLang="zh-CN" sz="4000">
                <a:highlight>
                  <a:srgbClr val="FFFF00"/>
                </a:highlight>
                <a:latin typeface="楷体" panose="02010609060101010101" pitchFamily="49" charset="-122"/>
                <a:ea typeface="楷体" panose="02010609060101010101" pitchFamily="49" charset="-122"/>
                <a:cs typeface="楷体" panose="02010609060101010101" pitchFamily="49" charset="-122"/>
              </a:rPr>
              <a:t>——</a:t>
            </a:r>
            <a:r>
              <a:rPr lang="zh-CN" altLang="en-US" sz="4000">
                <a:highlight>
                  <a:srgbClr val="FFFF00"/>
                </a:highlight>
                <a:latin typeface="楷体" panose="02010609060101010101" pitchFamily="49" charset="-122"/>
                <a:ea typeface="楷体" panose="02010609060101010101" pitchFamily="49" charset="-122"/>
                <a:cs typeface="楷体" panose="02010609060101010101" pitchFamily="49" charset="-122"/>
              </a:rPr>
              <a:t>朱熹</a:t>
            </a:r>
            <a:r>
              <a:rPr lang="en-US" altLang="zh-CN" sz="4000">
                <a:highlight>
                  <a:srgbClr val="FFFF00"/>
                </a:highlight>
                <a:latin typeface="楷体" panose="02010609060101010101" pitchFamily="49" charset="-122"/>
                <a:ea typeface="楷体" panose="02010609060101010101" pitchFamily="49" charset="-122"/>
                <a:cs typeface="楷体" panose="02010609060101010101" pitchFamily="49" charset="-122"/>
              </a:rPr>
              <a:t>  </a:t>
            </a:r>
            <a:r>
              <a:rPr lang="zh-CN" altLang="en-US" sz="4000">
                <a:highlight>
                  <a:srgbClr val="FFFF00"/>
                </a:highlight>
                <a:latin typeface="楷体" panose="02010609060101010101" pitchFamily="49" charset="-122"/>
                <a:ea typeface="楷体" panose="02010609060101010101" pitchFamily="49" charset="-122"/>
                <a:cs typeface="楷体" panose="02010609060101010101" pitchFamily="49" charset="-122"/>
              </a:rPr>
              <a:t>《童蒙须知》</a:t>
            </a:r>
            <a:r>
              <a:rPr lang="en-US" altLang="zh-CN" sz="4000">
                <a:highlight>
                  <a:srgbClr val="FFFF00"/>
                </a:highlight>
                <a:latin typeface="楷体" panose="02010609060101010101" pitchFamily="49" charset="-122"/>
                <a:ea typeface="楷体" panose="02010609060101010101" pitchFamily="49" charset="-122"/>
                <a:cs typeface="楷体" panose="02010609060101010101" pitchFamily="49" charset="-122"/>
              </a:rPr>
              <a:t>  </a:t>
            </a:r>
            <a:endParaRPr lang="en-US" altLang="zh-CN" sz="4000">
              <a:highlight>
                <a:srgbClr val="FFFF00"/>
              </a:highlight>
              <a:latin typeface="楷体" panose="02010609060101010101" pitchFamily="49" charset="-122"/>
              <a:ea typeface="楷体" panose="02010609060101010101" pitchFamily="49" charset="-122"/>
              <a:cs typeface="楷体" panose="02010609060101010101" pitchFamily="49" charset="-122"/>
            </a:endParaRPr>
          </a:p>
        </p:txBody>
      </p:sp>
      <p:pic>
        <p:nvPicPr>
          <p:cNvPr id="3" name="安逸自在舒缓宁静的游戏完美世界配乐-城市沉睡了(1)_爱给网_aigei_com">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1404620" y="5871210"/>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2209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0" y="0"/>
            <a:ext cx="12291695" cy="6857365"/>
          </a:xfrm>
          <a:prstGeom prst="rect">
            <a:avLst/>
          </a:prstGeom>
          <a:noFill/>
          <a:ln w="9525">
            <a:noFill/>
          </a:ln>
        </p:spPr>
      </p:pic>
      <p:sp>
        <p:nvSpPr>
          <p:cNvPr id="4" name="文本框 3"/>
          <p:cNvSpPr txBox="1"/>
          <p:nvPr/>
        </p:nvSpPr>
        <p:spPr>
          <a:xfrm>
            <a:off x="2080895" y="1236980"/>
            <a:ext cx="8552815" cy="939165"/>
          </a:xfrm>
          <a:prstGeom prst="rect">
            <a:avLst/>
          </a:prstGeom>
          <a:noFill/>
        </p:spPr>
        <p:txBody>
          <a:bodyPr wrap="square" rtlCol="0">
            <a:noAutofit/>
          </a:bodyPr>
          <a:lstStyle/>
          <a:p>
            <a:r>
              <a:rPr lang="zh-CN" altLang="en-US" sz="3200">
                <a:solidFill>
                  <a:srgbClr val="0070C0"/>
                </a:solidFill>
                <a:latin typeface="楷体" panose="02010609060101010101" pitchFamily="49" charset="-122"/>
                <a:ea typeface="楷体" panose="02010609060101010101" pitchFamily="49" charset="-122"/>
                <a:cs typeface="楷体" panose="02010609060101010101" pitchFamily="49" charset="-122"/>
              </a:rPr>
              <a:t>韩愈</a:t>
            </a:r>
            <a:r>
              <a:rPr lang="en-US" altLang="zh-CN" sz="3200">
                <a:latin typeface="楷体" panose="02010609060101010101" pitchFamily="49" charset="-122"/>
                <a:ea typeface="楷体" panose="02010609060101010101" pitchFamily="49" charset="-122"/>
                <a:cs typeface="楷体" panose="02010609060101010101" pitchFamily="49" charset="-122"/>
              </a:rPr>
              <a:t>    </a:t>
            </a:r>
            <a:r>
              <a:rPr lang="zh-CN" altLang="en-US" sz="3200">
                <a:latin typeface="楷体" panose="02010609060101010101" pitchFamily="49" charset="-122"/>
                <a:ea typeface="楷体" panose="02010609060101010101" pitchFamily="49" charset="-122"/>
                <a:cs typeface="楷体" panose="02010609060101010101" pitchFamily="49" charset="-122"/>
              </a:rPr>
              <a:t>书山有路勤为径</a:t>
            </a:r>
            <a:r>
              <a:rPr lang="en-US" altLang="zh-CN" sz="3200">
                <a:latin typeface="楷体" panose="02010609060101010101" pitchFamily="49" charset="-122"/>
                <a:ea typeface="楷体" panose="02010609060101010101" pitchFamily="49" charset="-122"/>
                <a:cs typeface="楷体" panose="02010609060101010101" pitchFamily="49" charset="-122"/>
              </a:rPr>
              <a:t>  </a:t>
            </a:r>
            <a:r>
              <a:rPr lang="zh-CN" altLang="en-US" sz="3200">
                <a:latin typeface="楷体" panose="02010609060101010101" pitchFamily="49" charset="-122"/>
                <a:ea typeface="楷体" panose="02010609060101010101" pitchFamily="49" charset="-122"/>
                <a:cs typeface="楷体" panose="02010609060101010101" pitchFamily="49" charset="-122"/>
              </a:rPr>
              <a:t>学海无涯苦作舟</a:t>
            </a:r>
            <a:endParaRPr lang="zh-CN" altLang="en-US" sz="3200">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nvSpPr>
        <p:spPr>
          <a:xfrm>
            <a:off x="2080895" y="2176145"/>
            <a:ext cx="7560310" cy="939165"/>
          </a:xfrm>
          <a:prstGeom prst="rect">
            <a:avLst/>
          </a:prstGeom>
          <a:noFill/>
        </p:spPr>
        <p:txBody>
          <a:bodyPr wrap="square" rtlCol="0">
            <a:noAutofit/>
          </a:bodyPr>
          <a:lstStyle/>
          <a:p>
            <a:r>
              <a:rPr lang="zh-CN" sz="3200">
                <a:solidFill>
                  <a:srgbClr val="0070C0"/>
                </a:solidFill>
                <a:latin typeface="楷体" panose="02010609060101010101" pitchFamily="49" charset="-122"/>
                <a:ea typeface="楷体" panose="02010609060101010101" pitchFamily="49" charset="-122"/>
                <a:cs typeface="楷体" panose="02010609060101010101" pitchFamily="49" charset="-122"/>
              </a:rPr>
              <a:t>杜甫</a:t>
            </a:r>
            <a:r>
              <a:rPr lang="en-US" altLang="zh-CN" sz="3200">
                <a:latin typeface="楷体" panose="02010609060101010101" pitchFamily="49" charset="-122"/>
                <a:ea typeface="楷体" panose="02010609060101010101" pitchFamily="49" charset="-122"/>
                <a:cs typeface="楷体" panose="02010609060101010101" pitchFamily="49" charset="-122"/>
              </a:rPr>
              <a:t>    </a:t>
            </a:r>
            <a:r>
              <a:rPr lang="zh-CN" sz="3200">
                <a:latin typeface="楷体" panose="02010609060101010101" pitchFamily="49" charset="-122"/>
                <a:ea typeface="楷体" panose="02010609060101010101" pitchFamily="49" charset="-122"/>
                <a:cs typeface="楷体" panose="02010609060101010101" pitchFamily="49" charset="-122"/>
              </a:rPr>
              <a:t>读书破万卷</a:t>
            </a:r>
            <a:r>
              <a:rPr lang="en-US" altLang="zh-CN" sz="3200">
                <a:latin typeface="楷体" panose="02010609060101010101" pitchFamily="49" charset="-122"/>
                <a:ea typeface="楷体" panose="02010609060101010101" pitchFamily="49" charset="-122"/>
                <a:cs typeface="楷体" panose="02010609060101010101" pitchFamily="49" charset="-122"/>
              </a:rPr>
              <a:t>      </a:t>
            </a:r>
            <a:r>
              <a:rPr lang="zh-CN" sz="3200">
                <a:latin typeface="楷体" panose="02010609060101010101" pitchFamily="49" charset="-122"/>
                <a:ea typeface="楷体" panose="02010609060101010101" pitchFamily="49" charset="-122"/>
                <a:cs typeface="楷体" panose="02010609060101010101" pitchFamily="49" charset="-122"/>
              </a:rPr>
              <a:t>下笔如有神</a:t>
            </a:r>
            <a:endParaRPr lang="zh-CN" sz="3200">
              <a:latin typeface="楷体" panose="02010609060101010101" pitchFamily="49" charset="-122"/>
              <a:ea typeface="楷体" panose="02010609060101010101" pitchFamily="49" charset="-122"/>
              <a:cs typeface="楷体" panose="02010609060101010101" pitchFamily="49" charset="-122"/>
            </a:endParaRPr>
          </a:p>
        </p:txBody>
      </p:sp>
      <p:sp>
        <p:nvSpPr>
          <p:cNvPr id="6" name="文本框 5"/>
          <p:cNvSpPr txBox="1"/>
          <p:nvPr/>
        </p:nvSpPr>
        <p:spPr>
          <a:xfrm>
            <a:off x="2080895" y="3012440"/>
            <a:ext cx="8036560" cy="939165"/>
          </a:xfrm>
          <a:prstGeom prst="rect">
            <a:avLst/>
          </a:prstGeom>
          <a:noFill/>
        </p:spPr>
        <p:txBody>
          <a:bodyPr wrap="square" rtlCol="0">
            <a:noAutofit/>
          </a:bodyPr>
          <a:lstStyle/>
          <a:p>
            <a:r>
              <a:rPr lang="zh-CN" altLang="en-US" sz="3200">
                <a:solidFill>
                  <a:srgbClr val="0070C0"/>
                </a:solidFill>
                <a:latin typeface="楷体" panose="02010609060101010101" pitchFamily="49" charset="-122"/>
                <a:ea typeface="楷体" panose="02010609060101010101" pitchFamily="49" charset="-122"/>
                <a:cs typeface="楷体" panose="02010609060101010101" pitchFamily="49" charset="-122"/>
              </a:rPr>
              <a:t>颜真卿</a:t>
            </a:r>
            <a:r>
              <a:rPr lang="en-US" altLang="zh-CN" sz="3200">
                <a:latin typeface="楷体" panose="02010609060101010101" pitchFamily="49" charset="-122"/>
                <a:ea typeface="楷体" panose="02010609060101010101" pitchFamily="49" charset="-122"/>
                <a:cs typeface="楷体" panose="02010609060101010101" pitchFamily="49" charset="-122"/>
              </a:rPr>
              <a:t>  </a:t>
            </a:r>
            <a:r>
              <a:rPr lang="zh-CN" sz="3200">
                <a:latin typeface="楷体" panose="02010609060101010101" pitchFamily="49" charset="-122"/>
                <a:ea typeface="楷体" panose="02010609060101010101" pitchFamily="49" charset="-122"/>
                <a:cs typeface="楷体" panose="02010609060101010101" pitchFamily="49" charset="-122"/>
              </a:rPr>
              <a:t>黑发不知勤学早</a:t>
            </a:r>
            <a:r>
              <a:rPr lang="en-US" altLang="zh-CN" sz="3200">
                <a:latin typeface="楷体" panose="02010609060101010101" pitchFamily="49" charset="-122"/>
                <a:ea typeface="楷体" panose="02010609060101010101" pitchFamily="49" charset="-122"/>
                <a:cs typeface="楷体" panose="02010609060101010101" pitchFamily="49" charset="-122"/>
              </a:rPr>
              <a:t>  </a:t>
            </a:r>
            <a:r>
              <a:rPr lang="zh-CN" altLang="en-US" sz="3200">
                <a:latin typeface="楷体" panose="02010609060101010101" pitchFamily="49" charset="-122"/>
                <a:ea typeface="楷体" panose="02010609060101010101" pitchFamily="49" charset="-122"/>
                <a:cs typeface="楷体" panose="02010609060101010101" pitchFamily="49" charset="-122"/>
              </a:rPr>
              <a:t>白首方悔读书迟</a:t>
            </a:r>
            <a:endParaRPr lang="zh-CN" altLang="en-US" sz="32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par>
    </p:tnLst>
    <p:bldLst>
      <p:bldP spid="4" grpId="1"/>
      <p:bldP spid="5" grpId="1"/>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tretch>
            <a:fillRect/>
          </a:stretch>
        </p:blipFill>
        <p:spPr>
          <a:xfrm>
            <a:off x="-179705" y="635"/>
            <a:ext cx="12371705" cy="6857365"/>
          </a:xfrm>
          <a:prstGeom prst="rect">
            <a:avLst/>
          </a:prstGeom>
          <a:noFill/>
          <a:ln w="9525">
            <a:noFill/>
          </a:ln>
        </p:spPr>
      </p:pic>
      <p:sp>
        <p:nvSpPr>
          <p:cNvPr id="2" name="文本框 1"/>
          <p:cNvSpPr txBox="1"/>
          <p:nvPr/>
        </p:nvSpPr>
        <p:spPr>
          <a:xfrm>
            <a:off x="1703070" y="1021080"/>
            <a:ext cx="9596120" cy="2799715"/>
          </a:xfrm>
          <a:prstGeom prst="rect">
            <a:avLst/>
          </a:prstGeom>
          <a:noFill/>
        </p:spPr>
        <p:txBody>
          <a:bodyPr wrap="square" rtlCol="0">
            <a:spAutoFit/>
          </a:bodyPr>
          <a:lstStyle/>
          <a:p>
            <a:r>
              <a:rPr lang="zh-CN" altLang="en-US" sz="4800">
                <a:latin typeface="楷体" panose="02010609060101010101" pitchFamily="49" charset="-122"/>
                <a:ea typeface="楷体" panose="02010609060101010101" pitchFamily="49" charset="-122"/>
                <a:cs typeface="楷体" panose="02010609060101010101" pitchFamily="49" charset="-122"/>
              </a:rPr>
              <a:t>课后作业：</a:t>
            </a:r>
            <a:endParaRPr lang="zh-CN" altLang="en-US" sz="3200">
              <a:latin typeface="楷体" panose="02010609060101010101" pitchFamily="49" charset="-122"/>
              <a:ea typeface="楷体" panose="02010609060101010101" pitchFamily="49" charset="-122"/>
              <a:cs typeface="楷体" panose="02010609060101010101" pitchFamily="49" charset="-122"/>
            </a:endParaRPr>
          </a:p>
          <a:p>
            <a:endParaRPr lang="zh-CN" altLang="en-US" sz="3200">
              <a:latin typeface="楷体" panose="02010609060101010101" pitchFamily="49" charset="-122"/>
              <a:ea typeface="楷体" panose="02010609060101010101" pitchFamily="49" charset="-122"/>
              <a:cs typeface="楷体" panose="02010609060101010101" pitchFamily="49" charset="-122"/>
            </a:endParaRPr>
          </a:p>
          <a:p>
            <a:r>
              <a:rPr lang="en-US" altLang="zh-CN" sz="3200">
                <a:latin typeface="楷体" panose="02010609060101010101" pitchFamily="49" charset="-122"/>
                <a:ea typeface="楷体" panose="02010609060101010101" pitchFamily="49" charset="-122"/>
                <a:cs typeface="楷体" panose="02010609060101010101" pitchFamily="49" charset="-122"/>
              </a:rPr>
              <a:t>1.</a:t>
            </a:r>
            <a:r>
              <a:rPr lang="zh-CN" altLang="en-US" sz="3200">
                <a:latin typeface="楷体" panose="02010609060101010101" pitchFamily="49" charset="-122"/>
                <a:ea typeface="楷体" panose="02010609060101010101" pitchFamily="49" charset="-122"/>
                <a:cs typeface="楷体" panose="02010609060101010101" pitchFamily="49" charset="-122"/>
              </a:rPr>
              <a:t>背诵第二则内容。</a:t>
            </a:r>
            <a:endParaRPr lang="zh-CN" altLang="en-US" sz="3200">
              <a:latin typeface="楷体" panose="02010609060101010101" pitchFamily="49" charset="-122"/>
              <a:ea typeface="楷体" panose="02010609060101010101" pitchFamily="49" charset="-122"/>
              <a:cs typeface="楷体" panose="02010609060101010101" pitchFamily="49" charset="-122"/>
            </a:endParaRPr>
          </a:p>
          <a:p>
            <a:endParaRPr lang="zh-CN" altLang="en-US" sz="3200">
              <a:latin typeface="楷体" panose="02010609060101010101" pitchFamily="49" charset="-122"/>
              <a:ea typeface="楷体" panose="02010609060101010101" pitchFamily="49" charset="-122"/>
              <a:cs typeface="楷体" panose="02010609060101010101" pitchFamily="49" charset="-122"/>
            </a:endParaRPr>
          </a:p>
          <a:p>
            <a:r>
              <a:rPr lang="en-US" altLang="zh-CN" sz="3200">
                <a:latin typeface="楷体" panose="02010609060101010101" pitchFamily="49" charset="-122"/>
                <a:ea typeface="楷体" panose="02010609060101010101" pitchFamily="49" charset="-122"/>
                <a:cs typeface="楷体" panose="02010609060101010101" pitchFamily="49" charset="-122"/>
              </a:rPr>
              <a:t>2.</a:t>
            </a:r>
            <a:r>
              <a:rPr lang="zh-CN" altLang="en-US" sz="3200">
                <a:latin typeface="楷体" panose="02010609060101010101" pitchFamily="49" charset="-122"/>
                <a:ea typeface="楷体" panose="02010609060101010101" pitchFamily="49" charset="-122"/>
                <a:cs typeface="楷体" panose="02010609060101010101" pitchFamily="49" charset="-122"/>
              </a:rPr>
              <a:t>阅读古人读书的故事，摘抄有关读书的名言。</a:t>
            </a:r>
            <a:endParaRPr lang="zh-CN" altLang="en-US" sz="32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图片 101"/>
          <p:cNvPicPr/>
          <p:nvPr/>
        </p:nvPicPr>
        <p:blipFill>
          <a:blip r:embed="rId1"/>
          <a:stretch>
            <a:fillRect/>
          </a:stretch>
        </p:blipFill>
        <p:spPr>
          <a:xfrm>
            <a:off x="0" y="0"/>
            <a:ext cx="12192000" cy="6857365"/>
          </a:xfrm>
          <a:prstGeom prst="rect">
            <a:avLst/>
          </a:prstGeom>
          <a:noFill/>
          <a:ln w="9525">
            <a:noFill/>
          </a:ln>
        </p:spPr>
      </p:pic>
      <p:sp>
        <p:nvSpPr>
          <p:cNvPr id="2" name="标题 1"/>
          <p:cNvSpPr>
            <a:spLocks noGrp="1"/>
          </p:cNvSpPr>
          <p:nvPr>
            <p:ph type="ctrTitle"/>
          </p:nvPr>
        </p:nvSpPr>
        <p:spPr>
          <a:xfrm>
            <a:off x="1524000" y="564198"/>
            <a:ext cx="9144000" cy="2387600"/>
          </a:xfrm>
        </p:spPr>
        <p:txBody>
          <a:bodyPr>
            <a:normAutofit/>
          </a:bodyPr>
          <a:lstStyle/>
          <a:p>
            <a:r>
              <a:rPr lang="zh-CN" altLang="en-US" sz="9600" b="1" dirty="0" smtClean="0">
                <a:latin typeface="楷体" panose="02010609060101010101" pitchFamily="49" charset="-122"/>
                <a:ea typeface="楷体" panose="02010609060101010101" pitchFamily="49" charset="-122"/>
              </a:rPr>
              <a:t>古人谈读书</a:t>
            </a:r>
            <a:endParaRPr lang="zh-CN" altLang="en-US" sz="9600" b="1" dirty="0">
              <a:latin typeface="楷体" panose="02010609060101010101" pitchFamily="49" charset="-122"/>
              <a:ea typeface="楷体" panose="02010609060101010101" pitchFamily="49" charset="-122"/>
            </a:endParaRPr>
          </a:p>
        </p:txBody>
      </p:sp>
      <p:sp>
        <p:nvSpPr>
          <p:cNvPr id="3" name="副标题 2"/>
          <p:cNvSpPr>
            <a:spLocks noGrp="1"/>
          </p:cNvSpPr>
          <p:nvPr>
            <p:ph type="subTitle" idx="1"/>
          </p:nvPr>
        </p:nvSpPr>
        <p:spPr>
          <a:xfrm>
            <a:off x="1524000" y="2951798"/>
            <a:ext cx="9144000" cy="1655762"/>
          </a:xfrm>
        </p:spPr>
        <p:txBody>
          <a:bodyPr>
            <a:normAutofit/>
          </a:bodyPr>
          <a:lstStyle/>
          <a:p>
            <a:r>
              <a:rPr lang="zh-CN" altLang="en-US" sz="5400" b="1" dirty="0" smtClean="0">
                <a:latin typeface="楷体" panose="02010609060101010101" pitchFamily="49" charset="-122"/>
                <a:ea typeface="楷体" panose="02010609060101010101" pitchFamily="49" charset="-122"/>
              </a:rPr>
              <a:t>其二</a:t>
            </a:r>
            <a:endParaRPr lang="zh-CN" altLang="en-US" sz="5400" b="1" dirty="0">
              <a:latin typeface="楷体" panose="02010609060101010101" pitchFamily="49" charset="-122"/>
              <a:ea typeface="楷体" panose="02010609060101010101" pitchFamily="49" charset="-122"/>
            </a:endParaRPr>
          </a:p>
        </p:txBody>
      </p:sp>
      <p:sp>
        <p:nvSpPr>
          <p:cNvPr id="4" name="TextBox 3"/>
          <p:cNvSpPr txBox="1"/>
          <p:nvPr/>
        </p:nvSpPr>
        <p:spPr>
          <a:xfrm>
            <a:off x="3591885" y="4215130"/>
            <a:ext cx="6050280" cy="970915"/>
          </a:xfrm>
          <a:prstGeom prst="rect">
            <a:avLst/>
          </a:prstGeom>
          <a:noFill/>
        </p:spPr>
        <p:txBody>
          <a:bodyPr wrap="none" rtlCol="0">
            <a:spAutoFit/>
          </a:bodyPr>
          <a:lstStyle/>
          <a:p>
            <a:pPr>
              <a:lnSpc>
                <a:spcPct val="130000"/>
              </a:lnSpc>
            </a:pPr>
            <a:r>
              <a:rPr lang="zh-CN" altLang="en-US" sz="4400" dirty="0" smtClean="0">
                <a:latin typeface="华文楷体" panose="02010600040101010101" pitchFamily="2" charset="-122"/>
                <a:ea typeface="华文楷体" panose="02010600040101010101" pitchFamily="2" charset="-122"/>
              </a:rPr>
              <a:t>张家港市南沙小学  顾佳</a:t>
            </a:r>
            <a:endParaRPr lang="zh-CN" altLang="en-US" sz="4400" dirty="0" smtClean="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图片 101"/>
          <p:cNvPicPr/>
          <p:nvPr/>
        </p:nvPicPr>
        <p:blipFill>
          <a:blip r:embed="rId1"/>
          <a:stretch>
            <a:fillRect/>
          </a:stretch>
        </p:blipFill>
        <p:spPr>
          <a:xfrm>
            <a:off x="0" y="0"/>
            <a:ext cx="13158470" cy="6857365"/>
          </a:xfrm>
          <a:prstGeom prst="rect">
            <a:avLst/>
          </a:prstGeom>
          <a:noFill/>
          <a:ln w="9525">
            <a:noFill/>
          </a:ln>
        </p:spPr>
      </p:pic>
      <p:pic>
        <p:nvPicPr>
          <p:cNvPr id="4" name="图片 3" descr="朱熹"/>
          <p:cNvPicPr>
            <a:picLocks noChangeAspect="1"/>
          </p:cNvPicPr>
          <p:nvPr/>
        </p:nvPicPr>
        <p:blipFill>
          <a:blip r:embed="rId2" cstate="print"/>
          <a:stretch>
            <a:fillRect/>
          </a:stretch>
        </p:blipFill>
        <p:spPr>
          <a:xfrm>
            <a:off x="313055" y="843915"/>
            <a:ext cx="3961765" cy="4686300"/>
          </a:xfrm>
          <a:prstGeom prst="rect">
            <a:avLst/>
          </a:prstGeom>
        </p:spPr>
      </p:pic>
      <p:sp>
        <p:nvSpPr>
          <p:cNvPr id="5" name="文本框 4"/>
          <p:cNvSpPr txBox="1"/>
          <p:nvPr/>
        </p:nvSpPr>
        <p:spPr>
          <a:xfrm>
            <a:off x="4619625" y="552450"/>
            <a:ext cx="6826250" cy="6000750"/>
          </a:xfrm>
          <a:prstGeom prst="rect">
            <a:avLst/>
          </a:prstGeom>
          <a:noFill/>
        </p:spPr>
        <p:txBody>
          <a:bodyPr wrap="square" rtlCol="0" anchor="t">
            <a:spAutoFit/>
          </a:bodyPr>
          <a:lstStyle/>
          <a:p>
            <a:r>
              <a:rPr lang="zh-CN" altLang="en-US" sz="3200" dirty="0">
                <a:latin typeface="楷体" panose="02010609060101010101" pitchFamily="49" charset="-122"/>
                <a:ea typeface="楷体" panose="02010609060101010101" pitchFamily="49" charset="-122"/>
              </a:rPr>
              <a:t>朱熹，字元晦，仲晦，号晦庵，晚称晦翁，谥（</a:t>
            </a:r>
            <a:r>
              <a:rPr lang="en-US" altLang="zh-CN" sz="3200" dirty="0" err="1">
                <a:latin typeface="楷体" panose="02010609060101010101" pitchFamily="49" charset="-122"/>
                <a:ea typeface="楷体" panose="02010609060101010101" pitchFamily="49" charset="-122"/>
              </a:rPr>
              <a:t>shì</a:t>
            </a:r>
            <a:r>
              <a:rPr lang="zh-CN" altLang="en-US" sz="3200" dirty="0">
                <a:latin typeface="楷体" panose="02010609060101010101" pitchFamily="49" charset="-122"/>
                <a:ea typeface="楷体" panose="02010609060101010101" pitchFamily="49" charset="-122"/>
              </a:rPr>
              <a:t>）文，世称朱文公。宋朝著名的理学家、思想家、哲学家、教育家、诗人，儒学集大成者，是中国教育史上继孔子后的又一人，世尊称为朱子。朱熹著述甚多，有《四书章句集注》《楚辞集注》《晦庵词》等。</a:t>
            </a:r>
            <a:r>
              <a:rPr lang="zh-CN" altLang="en-US" sz="3200" b="1" dirty="0">
                <a:solidFill>
                  <a:schemeClr val="tx1"/>
                </a:solidFill>
                <a:latin typeface="楷体" panose="02010609060101010101" pitchFamily="49" charset="-122"/>
                <a:ea typeface="楷体" panose="02010609060101010101" pitchFamily="49" charset="-122"/>
              </a:rPr>
              <a:t>在宋朝，学术上造诣最深、影响最大的是朱熹。朱熹是唯一一个非孔子亲传弟子而享祀孔庙，位列十二哲者中的人。他的理学思想影响很大，成为元、明、清三朝的官方哲学。</a:t>
            </a:r>
            <a:endParaRPr lang="zh-CN" altLang="en-US" sz="32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934720" y="0"/>
            <a:ext cx="13775055" cy="6858000"/>
          </a:xfrm>
          <a:prstGeom prst="rect">
            <a:avLst/>
          </a:prstGeom>
          <a:noFill/>
          <a:ln w="9525">
            <a:noFill/>
          </a:ln>
        </p:spPr>
      </p:pic>
      <p:sp>
        <p:nvSpPr>
          <p:cNvPr id="3" name="内容占位符 2"/>
          <p:cNvSpPr>
            <a:spLocks noGrp="1"/>
          </p:cNvSpPr>
          <p:nvPr>
            <p:ph idx="1"/>
          </p:nvPr>
        </p:nvSpPr>
        <p:spPr>
          <a:xfrm>
            <a:off x="838200" y="692150"/>
            <a:ext cx="10515600" cy="4886960"/>
          </a:xfrm>
        </p:spPr>
        <p:txBody>
          <a:bodyPr/>
          <a:lstStyle/>
          <a:p>
            <a:pPr marL="0" indent="0">
              <a:buNone/>
            </a:pPr>
            <a:r>
              <a:rPr lang="en-US" altLang="zh-CN" sz="4400" b="1" dirty="0">
                <a:latin typeface="楷体" panose="02010609060101010101" pitchFamily="49" charset="-122"/>
                <a:ea typeface="楷体" panose="02010609060101010101" pitchFamily="49" charset="-122"/>
              </a:rPr>
              <a:t>    </a:t>
            </a:r>
            <a:r>
              <a:rPr lang="zh-CN" altLang="en-US" sz="4400" b="1" dirty="0">
                <a:latin typeface="楷体" panose="02010609060101010101" pitchFamily="49" charset="-122"/>
                <a:ea typeface="楷体" panose="02010609060101010101" pitchFamily="49" charset="-122"/>
              </a:rPr>
              <a:t>余尝</a:t>
            </a:r>
            <a:r>
              <a:rPr lang="zh-CN" altLang="en-US" sz="4400" b="1" dirty="0" smtClean="0">
                <a:latin typeface="楷体" panose="02010609060101010101" pitchFamily="49" charset="-122"/>
                <a:ea typeface="楷体" panose="02010609060101010101" pitchFamily="49" charset="-122"/>
              </a:rPr>
              <a:t>谓读书</a:t>
            </a:r>
            <a:r>
              <a:rPr lang="zh-CN" altLang="en-US" sz="4400" b="1" dirty="0">
                <a:latin typeface="楷体" panose="02010609060101010101" pitchFamily="49" charset="-122"/>
                <a:ea typeface="楷体" panose="02010609060101010101" pitchFamily="49" charset="-122"/>
              </a:rPr>
              <a:t>有三到，谓心到、眼到、口到。心不在此，则眼不看仔细，心眼既不专一，却只漫浪诵读，决不能记，记亦不能久也。三到之中，心到最急。心既到矣，眼口岂不到乎？</a:t>
            </a:r>
            <a:endParaRPr lang="zh-CN" altLang="en-US" sz="4400" b="1" dirty="0">
              <a:latin typeface="楷体" panose="02010609060101010101" pitchFamily="49" charset="-122"/>
              <a:ea typeface="楷体" panose="02010609060101010101" pitchFamily="49" charset="-122"/>
            </a:endParaRPr>
          </a:p>
        </p:txBody>
      </p:sp>
      <p:sp>
        <p:nvSpPr>
          <p:cNvPr id="100" name="文本框 99"/>
          <p:cNvSpPr txBox="1"/>
          <p:nvPr/>
        </p:nvSpPr>
        <p:spPr>
          <a:xfrm>
            <a:off x="7434580" y="633730"/>
            <a:ext cx="840105" cy="829945"/>
          </a:xfrm>
          <a:prstGeom prst="rect">
            <a:avLst/>
          </a:prstGeom>
          <a:noFill/>
          <a:ln w="9525">
            <a:noFill/>
          </a:ln>
        </p:spPr>
        <p:txBody>
          <a:bodyPr wrap="square">
            <a:spAutoFit/>
          </a:bodyPr>
          <a:lstStyle/>
          <a:p>
            <a:pPr indent="0"/>
            <a:r>
              <a:rPr lang="en-US" b="0">
                <a:solidFill>
                  <a:srgbClr val="333333"/>
                </a:solidFill>
                <a:latin typeface="Arial" panose="020B0604020202020204" pitchFamily="34" charset="0"/>
                <a:cs typeface="Arial" panose="020B0604020202020204" pitchFamily="34" charset="0"/>
              </a:rPr>
              <a:t> </a:t>
            </a:r>
            <a:r>
              <a:rPr lang="en-US" sz="4800" b="1">
                <a:solidFill>
                  <a:srgbClr val="FF0000"/>
                </a:solidFill>
                <a:latin typeface="Arial" panose="020B0604020202020204" pitchFamily="34" charset="0"/>
              </a:rPr>
              <a:t>/</a:t>
            </a:r>
            <a:endParaRPr lang="en-US" altLang="en-US" sz="4800" b="1">
              <a:solidFill>
                <a:srgbClr val="FF0000"/>
              </a:solidFill>
              <a:latin typeface="Arial" panose="020B0604020202020204" pitchFamily="34" charset="0"/>
            </a:endParaRPr>
          </a:p>
        </p:txBody>
      </p:sp>
      <p:sp>
        <p:nvSpPr>
          <p:cNvPr id="4" name="文本框 3"/>
          <p:cNvSpPr txBox="1"/>
          <p:nvPr/>
        </p:nvSpPr>
        <p:spPr>
          <a:xfrm>
            <a:off x="10273030" y="1830705"/>
            <a:ext cx="840105" cy="829945"/>
          </a:xfrm>
          <a:prstGeom prst="rect">
            <a:avLst/>
          </a:prstGeom>
          <a:noFill/>
          <a:ln w="9525">
            <a:noFill/>
          </a:ln>
        </p:spPr>
        <p:txBody>
          <a:bodyPr wrap="square">
            <a:spAutoFit/>
          </a:bodyPr>
          <a:lstStyle/>
          <a:p>
            <a:pPr indent="0"/>
            <a:r>
              <a:rPr lang="en-US" b="0">
                <a:solidFill>
                  <a:srgbClr val="333333"/>
                </a:solidFill>
                <a:latin typeface="Arial" panose="020B0604020202020204" pitchFamily="34" charset="0"/>
                <a:cs typeface="Arial" panose="020B0604020202020204" pitchFamily="34" charset="0"/>
              </a:rPr>
              <a:t> </a:t>
            </a:r>
            <a:r>
              <a:rPr lang="en-US" sz="4800" b="1">
                <a:solidFill>
                  <a:srgbClr val="FF0000"/>
                </a:solidFill>
                <a:latin typeface="Arial" panose="020B0604020202020204" pitchFamily="34" charset="0"/>
              </a:rPr>
              <a:t>/</a:t>
            </a:r>
            <a:endParaRPr lang="en-US" altLang="en-US" sz="4800" b="1">
              <a:solidFill>
                <a:srgbClr val="FF0000"/>
              </a:solidFill>
              <a:latin typeface="Arial" panose="020B0604020202020204" pitchFamily="34" charset="0"/>
            </a:endParaRPr>
          </a:p>
        </p:txBody>
      </p:sp>
      <p:sp>
        <p:nvSpPr>
          <p:cNvPr id="5" name="文本框 4"/>
          <p:cNvSpPr txBox="1"/>
          <p:nvPr/>
        </p:nvSpPr>
        <p:spPr>
          <a:xfrm>
            <a:off x="2898775" y="3013710"/>
            <a:ext cx="840105" cy="829945"/>
          </a:xfrm>
          <a:prstGeom prst="rect">
            <a:avLst/>
          </a:prstGeom>
          <a:noFill/>
          <a:ln w="9525">
            <a:noFill/>
          </a:ln>
        </p:spPr>
        <p:txBody>
          <a:bodyPr wrap="square">
            <a:spAutoFit/>
          </a:bodyPr>
          <a:lstStyle/>
          <a:p>
            <a:pPr indent="0"/>
            <a:r>
              <a:rPr lang="en-US" b="0">
                <a:solidFill>
                  <a:srgbClr val="333333"/>
                </a:solidFill>
                <a:latin typeface="Arial" panose="020B0604020202020204" pitchFamily="34" charset="0"/>
                <a:cs typeface="Arial" panose="020B0604020202020204" pitchFamily="34" charset="0"/>
              </a:rPr>
              <a:t> </a:t>
            </a:r>
            <a:r>
              <a:rPr lang="en-US" sz="4800" b="1">
                <a:solidFill>
                  <a:srgbClr val="FF0000"/>
                </a:solidFill>
                <a:latin typeface="Arial" panose="020B0604020202020204" pitchFamily="34" charset="0"/>
              </a:rPr>
              <a:t>/</a:t>
            </a:r>
            <a:endParaRPr lang="en-US" altLang="en-US" sz="4800" b="1">
              <a:solidFill>
                <a:srgbClr val="FF0000"/>
              </a:solidFill>
              <a:latin typeface="Arial" panose="020B0604020202020204" pitchFamily="34" charset="0"/>
            </a:endParaRPr>
          </a:p>
        </p:txBody>
      </p:sp>
      <p:sp>
        <p:nvSpPr>
          <p:cNvPr id="6" name="文本框 5"/>
          <p:cNvSpPr txBox="1"/>
          <p:nvPr/>
        </p:nvSpPr>
        <p:spPr>
          <a:xfrm>
            <a:off x="5290820" y="3014345"/>
            <a:ext cx="840105" cy="829945"/>
          </a:xfrm>
          <a:prstGeom prst="rect">
            <a:avLst/>
          </a:prstGeom>
          <a:noFill/>
          <a:ln w="9525">
            <a:noFill/>
          </a:ln>
        </p:spPr>
        <p:txBody>
          <a:bodyPr wrap="square">
            <a:spAutoFit/>
          </a:bodyPr>
          <a:lstStyle/>
          <a:p>
            <a:pPr indent="0"/>
            <a:r>
              <a:rPr lang="en-US" b="0">
                <a:solidFill>
                  <a:srgbClr val="333333"/>
                </a:solidFill>
                <a:latin typeface="Arial" panose="020B0604020202020204" pitchFamily="34" charset="0"/>
                <a:cs typeface="Arial" panose="020B0604020202020204" pitchFamily="34" charset="0"/>
              </a:rPr>
              <a:t> </a:t>
            </a:r>
            <a:r>
              <a:rPr lang="zh-CN" altLang="en-US" sz="4800" b="1">
                <a:solidFill>
                  <a:srgbClr val="FF0000"/>
                </a:solidFill>
                <a:latin typeface="Arial" panose="020B0604020202020204" pitchFamily="34" charset="0"/>
              </a:rPr>
              <a:t>？</a:t>
            </a:r>
            <a:endParaRPr lang="zh-CN" altLang="en-US" sz="48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4" grpId="0"/>
      <p:bldP spid="4" grpId="1"/>
      <p:bldP spid="5" grpId="0"/>
      <p:bldP spid="5" grpId="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934720" y="0"/>
            <a:ext cx="13775055" cy="6857365"/>
          </a:xfrm>
          <a:prstGeom prst="rect">
            <a:avLst/>
          </a:prstGeom>
          <a:noFill/>
          <a:ln w="9525">
            <a:noFill/>
          </a:ln>
        </p:spPr>
      </p:pic>
      <p:sp>
        <p:nvSpPr>
          <p:cNvPr id="3" name="内容占位符 2"/>
          <p:cNvSpPr>
            <a:spLocks noGrp="1"/>
          </p:cNvSpPr>
          <p:nvPr>
            <p:ph idx="1"/>
          </p:nvPr>
        </p:nvSpPr>
        <p:spPr>
          <a:xfrm>
            <a:off x="753110" y="809625"/>
            <a:ext cx="10515600" cy="4886960"/>
          </a:xfrm>
        </p:spPr>
        <p:txBody>
          <a:bodyPr/>
          <a:lstStyle/>
          <a:p>
            <a:pPr marL="0" indent="0">
              <a:buNone/>
            </a:pPr>
            <a:r>
              <a:rPr lang="en-US" altLang="zh-CN" sz="4400" b="1" dirty="0">
                <a:latin typeface="楷体" panose="02010609060101010101" pitchFamily="49" charset="-122"/>
                <a:ea typeface="楷体" panose="02010609060101010101" pitchFamily="49" charset="-122"/>
              </a:rPr>
              <a:t>    </a:t>
            </a:r>
            <a:r>
              <a:rPr lang="zh-CN" altLang="en-US" sz="4400" b="1" dirty="0">
                <a:latin typeface="楷体" panose="02010609060101010101" pitchFamily="49" charset="-122"/>
                <a:ea typeface="楷体" panose="02010609060101010101" pitchFamily="49" charset="-122"/>
              </a:rPr>
              <a:t>余尝</a:t>
            </a:r>
            <a:r>
              <a:rPr lang="zh-CN" altLang="en-US" sz="4400" b="1" dirty="0" smtClean="0">
                <a:latin typeface="楷体" panose="02010609060101010101" pitchFamily="49" charset="-122"/>
                <a:ea typeface="楷体" panose="02010609060101010101" pitchFamily="49" charset="-122"/>
              </a:rPr>
              <a:t>谓读书</a:t>
            </a:r>
            <a:r>
              <a:rPr lang="zh-CN" altLang="en-US" sz="4400" b="1" dirty="0">
                <a:latin typeface="楷体" panose="02010609060101010101" pitchFamily="49" charset="-122"/>
                <a:ea typeface="楷体" panose="02010609060101010101" pitchFamily="49" charset="-122"/>
              </a:rPr>
              <a:t>有三到，谓心到、眼到、口到。心不在此，则眼不看仔细，心眼既不专一，却只漫浪诵读，决不能记，记亦不能久</a:t>
            </a:r>
            <a:r>
              <a:rPr lang="zh-CN" altLang="en-US" sz="4400" b="1" dirty="0">
                <a:solidFill>
                  <a:srgbClr val="FF0000"/>
                </a:solidFill>
                <a:latin typeface="楷体" panose="02010609060101010101" pitchFamily="49" charset="-122"/>
                <a:ea typeface="楷体" panose="02010609060101010101" pitchFamily="49" charset="-122"/>
              </a:rPr>
              <a:t>也</a:t>
            </a:r>
            <a:r>
              <a:rPr lang="zh-CN" altLang="en-US" sz="4400" b="1" dirty="0">
                <a:latin typeface="楷体" panose="02010609060101010101" pitchFamily="49" charset="-122"/>
                <a:ea typeface="楷体" panose="02010609060101010101" pitchFamily="49" charset="-122"/>
              </a:rPr>
              <a:t>。三到之中，心到最急。心既到</a:t>
            </a:r>
            <a:r>
              <a:rPr lang="zh-CN" altLang="en-US" sz="4400" b="1" dirty="0">
                <a:solidFill>
                  <a:srgbClr val="FF0000"/>
                </a:solidFill>
                <a:latin typeface="楷体" panose="02010609060101010101" pitchFamily="49" charset="-122"/>
                <a:ea typeface="楷体" panose="02010609060101010101" pitchFamily="49" charset="-122"/>
              </a:rPr>
              <a:t>矣</a:t>
            </a:r>
            <a:r>
              <a:rPr lang="zh-CN" altLang="en-US" sz="4400" b="1" dirty="0">
                <a:latin typeface="楷体" panose="02010609060101010101" pitchFamily="49" charset="-122"/>
                <a:ea typeface="楷体" panose="02010609060101010101" pitchFamily="49" charset="-122"/>
              </a:rPr>
              <a:t>，眼口岂不到</a:t>
            </a:r>
            <a:r>
              <a:rPr lang="zh-CN" altLang="en-US" sz="4400" b="1" dirty="0">
                <a:solidFill>
                  <a:srgbClr val="FF0000"/>
                </a:solidFill>
                <a:latin typeface="楷体" panose="02010609060101010101" pitchFamily="49" charset="-122"/>
                <a:ea typeface="楷体" panose="02010609060101010101" pitchFamily="49" charset="-122"/>
              </a:rPr>
              <a:t>乎</a:t>
            </a:r>
            <a:r>
              <a:rPr lang="zh-CN" altLang="en-US" sz="4400" b="1" dirty="0">
                <a:latin typeface="楷体" panose="02010609060101010101" pitchFamily="49" charset="-122"/>
                <a:ea typeface="楷体" panose="02010609060101010101" pitchFamily="49" charset="-122"/>
              </a:rPr>
              <a:t>？</a:t>
            </a:r>
            <a:endParaRPr lang="zh-CN" altLang="en-US" sz="4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1103630" y="635"/>
            <a:ext cx="14662150" cy="6857365"/>
          </a:xfrm>
          <a:prstGeom prst="rect">
            <a:avLst/>
          </a:prstGeom>
          <a:noFill/>
          <a:ln w="9525">
            <a:noFill/>
          </a:ln>
        </p:spPr>
      </p:pic>
      <p:sp>
        <p:nvSpPr>
          <p:cNvPr id="4" name="文本框 3"/>
          <p:cNvSpPr txBox="1"/>
          <p:nvPr/>
        </p:nvSpPr>
        <p:spPr>
          <a:xfrm>
            <a:off x="809625" y="1340485"/>
            <a:ext cx="10986135" cy="3964940"/>
          </a:xfrm>
          <a:prstGeom prst="rect">
            <a:avLst/>
          </a:prstGeom>
          <a:noFill/>
        </p:spPr>
        <p:txBody>
          <a:bodyPr vert="eaVert" wrap="square" rtlCol="0">
            <a:spAutoFit/>
          </a:bodyPr>
          <a:lstStyle/>
          <a:p>
            <a:r>
              <a:rPr lang="zh-CN" altLang="en-US" sz="5400" b="1">
                <a:latin typeface="楷体" panose="02010609060101010101" pitchFamily="49" charset="-122"/>
                <a:ea typeface="楷体" panose="02010609060101010101" pitchFamily="49" charset="-122"/>
              </a:rPr>
              <a:t>余尝谓读书有三到谓心到眼到口到心不在此则眼不看仔细心眼既不专一却只漫浪诵读决不能记记亦不能久也三到之中心到最急心既到矣眼口岂不到乎</a:t>
            </a:r>
            <a:endParaRPr lang="zh-CN" altLang="en-US" sz="5400" b="1">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934720" y="0"/>
            <a:ext cx="14046200" cy="6857365"/>
          </a:xfrm>
          <a:prstGeom prst="rect">
            <a:avLst/>
          </a:prstGeom>
          <a:noFill/>
          <a:ln w="9525">
            <a:noFill/>
          </a:ln>
        </p:spPr>
      </p:pic>
      <p:sp>
        <p:nvSpPr>
          <p:cNvPr id="4" name="文本框 3"/>
          <p:cNvSpPr txBox="1"/>
          <p:nvPr/>
        </p:nvSpPr>
        <p:spPr>
          <a:xfrm>
            <a:off x="809625" y="1340485"/>
            <a:ext cx="10986135" cy="3964940"/>
          </a:xfrm>
          <a:prstGeom prst="rect">
            <a:avLst/>
          </a:prstGeom>
          <a:noFill/>
        </p:spPr>
        <p:txBody>
          <a:bodyPr vert="eaVert" wrap="square" rtlCol="0">
            <a:spAutoFit/>
          </a:bodyPr>
          <a:lstStyle/>
          <a:p>
            <a:r>
              <a:rPr lang="zh-CN" altLang="en-US" sz="5400" b="1">
                <a:latin typeface="楷体" panose="02010609060101010101" pitchFamily="49" charset="-122"/>
                <a:ea typeface="楷体" panose="02010609060101010101" pitchFamily="49" charset="-122"/>
              </a:rPr>
              <a:t>余</a:t>
            </a:r>
            <a:r>
              <a:rPr lang="zh-CN" altLang="en-US" sz="5400" b="1">
                <a:solidFill>
                  <a:srgbClr val="FF0000"/>
                </a:solidFill>
                <a:latin typeface="楷体" panose="02010609060101010101" pitchFamily="49" charset="-122"/>
                <a:ea typeface="楷体" panose="02010609060101010101" pitchFamily="49" charset="-122"/>
              </a:rPr>
              <a:t>嘗謂讀書</a:t>
            </a:r>
            <a:r>
              <a:rPr lang="zh-CN" altLang="en-US" sz="5400" b="1">
                <a:latin typeface="楷体" panose="02010609060101010101" pitchFamily="49" charset="-122"/>
                <a:ea typeface="楷体" panose="02010609060101010101" pitchFamily="49" charset="-122"/>
              </a:rPr>
              <a:t>有三到</a:t>
            </a:r>
            <a:r>
              <a:rPr lang="zh-CN" altLang="en-US" sz="5400" b="1">
                <a:solidFill>
                  <a:srgbClr val="FF0000"/>
                </a:solidFill>
                <a:latin typeface="楷体" panose="02010609060101010101" pitchFamily="49" charset="-122"/>
                <a:ea typeface="楷体" panose="02010609060101010101" pitchFamily="49" charset="-122"/>
              </a:rPr>
              <a:t>謂</a:t>
            </a:r>
            <a:r>
              <a:rPr lang="zh-CN" altLang="en-US" sz="5400" b="1">
                <a:latin typeface="楷体" panose="02010609060101010101" pitchFamily="49" charset="-122"/>
                <a:ea typeface="楷体" panose="02010609060101010101" pitchFamily="49" charset="-122"/>
              </a:rPr>
              <a:t>心到眼到口到心不在此</a:t>
            </a:r>
            <a:r>
              <a:rPr lang="zh-CN" altLang="en-US" sz="5400" b="1">
                <a:solidFill>
                  <a:srgbClr val="FF0000"/>
                </a:solidFill>
                <a:latin typeface="楷体" panose="02010609060101010101" pitchFamily="49" charset="-122"/>
                <a:ea typeface="楷体" panose="02010609060101010101" pitchFamily="49" charset="-122"/>
              </a:rPr>
              <a:t>則</a:t>
            </a:r>
            <a:r>
              <a:rPr lang="zh-CN" altLang="en-US" sz="5400" b="1">
                <a:latin typeface="楷体" panose="02010609060101010101" pitchFamily="49" charset="-122"/>
                <a:ea typeface="楷体" panose="02010609060101010101" pitchFamily="49" charset="-122"/>
              </a:rPr>
              <a:t>眼不看仔</a:t>
            </a:r>
            <a:r>
              <a:rPr lang="zh-CN" altLang="en-US" sz="5400" b="1">
                <a:solidFill>
                  <a:srgbClr val="FF0000"/>
                </a:solidFill>
                <a:latin typeface="楷体" panose="02010609060101010101" pitchFamily="49" charset="-122"/>
                <a:ea typeface="楷体" panose="02010609060101010101" pitchFamily="49" charset="-122"/>
              </a:rPr>
              <a:t>細</a:t>
            </a:r>
            <a:r>
              <a:rPr lang="zh-CN" altLang="en-US" sz="5400" b="1">
                <a:latin typeface="楷体" panose="02010609060101010101" pitchFamily="49" charset="-122"/>
                <a:ea typeface="楷体" panose="02010609060101010101" pitchFamily="49" charset="-122"/>
              </a:rPr>
              <a:t>心眼既不</a:t>
            </a:r>
            <a:r>
              <a:rPr lang="zh-CN" altLang="en-US" sz="5400" b="1">
                <a:solidFill>
                  <a:srgbClr val="FF0000"/>
                </a:solidFill>
                <a:latin typeface="楷体" panose="02010609060101010101" pitchFamily="49" charset="-122"/>
                <a:ea typeface="楷体" panose="02010609060101010101" pitchFamily="49" charset="-122"/>
              </a:rPr>
              <a:t>專壹</a:t>
            </a:r>
            <a:r>
              <a:rPr lang="zh-CN" altLang="en-US" sz="5400" b="1">
                <a:latin typeface="楷体" panose="02010609060101010101" pitchFamily="49" charset="-122"/>
                <a:ea typeface="楷体" panose="02010609060101010101" pitchFamily="49" charset="-122"/>
              </a:rPr>
              <a:t>卻只漫浪</a:t>
            </a:r>
            <a:r>
              <a:rPr lang="zh-CN" altLang="en-US" sz="5400" b="1">
                <a:solidFill>
                  <a:srgbClr val="FF0000"/>
                </a:solidFill>
                <a:latin typeface="楷体" panose="02010609060101010101" pitchFamily="49" charset="-122"/>
                <a:ea typeface="楷体" panose="02010609060101010101" pitchFamily="49" charset="-122"/>
              </a:rPr>
              <a:t>誦讀</a:t>
            </a:r>
            <a:r>
              <a:rPr lang="zh-CN" altLang="en-US" sz="5400" b="1">
                <a:latin typeface="楷体" panose="02010609060101010101" pitchFamily="49" charset="-122"/>
                <a:ea typeface="楷体" panose="02010609060101010101" pitchFamily="49" charset="-122"/>
              </a:rPr>
              <a:t>決不能</a:t>
            </a:r>
            <a:r>
              <a:rPr lang="zh-CN" altLang="en-US" sz="5400" b="1">
                <a:solidFill>
                  <a:srgbClr val="FF0000"/>
                </a:solidFill>
                <a:latin typeface="楷体" panose="02010609060101010101" pitchFamily="49" charset="-122"/>
                <a:ea typeface="楷体" panose="02010609060101010101" pitchFamily="49" charset="-122"/>
              </a:rPr>
              <a:t>記記</a:t>
            </a:r>
            <a:r>
              <a:rPr lang="zh-CN" altLang="en-US" sz="5400" b="1">
                <a:latin typeface="楷体" panose="02010609060101010101" pitchFamily="49" charset="-122"/>
                <a:ea typeface="楷体" panose="02010609060101010101" pitchFamily="49" charset="-122"/>
              </a:rPr>
              <a:t>亦不能久也三到之中心到最急心既到矣眼口</a:t>
            </a:r>
            <a:r>
              <a:rPr lang="zh-CN" altLang="en-US" sz="5400" b="1">
                <a:solidFill>
                  <a:srgbClr val="FF0000"/>
                </a:solidFill>
                <a:latin typeface="楷体" panose="02010609060101010101" pitchFamily="49" charset="-122"/>
                <a:ea typeface="楷体" panose="02010609060101010101" pitchFamily="49" charset="-122"/>
              </a:rPr>
              <a:t>豈</a:t>
            </a:r>
            <a:r>
              <a:rPr lang="zh-CN" altLang="en-US" sz="5400" b="1">
                <a:latin typeface="楷体" panose="02010609060101010101" pitchFamily="49" charset="-122"/>
                <a:ea typeface="楷体" panose="02010609060101010101" pitchFamily="49" charset="-122"/>
              </a:rPr>
              <a:t>不到乎</a:t>
            </a:r>
            <a:endParaRPr lang="zh-CN" altLang="en-US" sz="5400" b="1">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934720" y="0"/>
            <a:ext cx="13775055" cy="6857365"/>
          </a:xfrm>
          <a:prstGeom prst="rect">
            <a:avLst/>
          </a:prstGeom>
          <a:noFill/>
          <a:ln w="9525">
            <a:noFill/>
          </a:ln>
        </p:spPr>
      </p:pic>
      <p:pic>
        <p:nvPicPr>
          <p:cNvPr id="4" name="图片 3" descr="1"/>
          <p:cNvPicPr>
            <a:picLocks noChangeAspect="1"/>
          </p:cNvPicPr>
          <p:nvPr/>
        </p:nvPicPr>
        <p:blipFill>
          <a:blip r:embed="rId2" cstate="print"/>
          <a:stretch>
            <a:fillRect/>
          </a:stretch>
        </p:blipFill>
        <p:spPr>
          <a:xfrm>
            <a:off x="599440" y="871855"/>
            <a:ext cx="10852785" cy="931545"/>
          </a:xfrm>
          <a:prstGeom prst="rect">
            <a:avLst/>
          </a:prstGeom>
        </p:spPr>
      </p:pic>
      <p:pic>
        <p:nvPicPr>
          <p:cNvPr id="5" name="图片 4" descr="2"/>
          <p:cNvPicPr>
            <a:picLocks noChangeAspect="1"/>
          </p:cNvPicPr>
          <p:nvPr/>
        </p:nvPicPr>
        <p:blipFill>
          <a:blip r:embed="rId3" cstate="print"/>
          <a:stretch>
            <a:fillRect/>
          </a:stretch>
        </p:blipFill>
        <p:spPr>
          <a:xfrm>
            <a:off x="599440" y="1918970"/>
            <a:ext cx="10852785" cy="911225"/>
          </a:xfrm>
          <a:prstGeom prst="rect">
            <a:avLst/>
          </a:prstGeom>
        </p:spPr>
      </p:pic>
      <p:pic>
        <p:nvPicPr>
          <p:cNvPr id="6" name="图片 5" descr="3"/>
          <p:cNvPicPr>
            <a:picLocks noChangeAspect="1"/>
          </p:cNvPicPr>
          <p:nvPr/>
        </p:nvPicPr>
        <p:blipFill>
          <a:blip r:embed="rId4" cstate="print"/>
          <a:stretch>
            <a:fillRect/>
          </a:stretch>
        </p:blipFill>
        <p:spPr>
          <a:xfrm>
            <a:off x="540385" y="2951480"/>
            <a:ext cx="10912475" cy="916305"/>
          </a:xfrm>
          <a:prstGeom prst="rect">
            <a:avLst/>
          </a:prstGeom>
        </p:spPr>
      </p:pic>
      <p:pic>
        <p:nvPicPr>
          <p:cNvPr id="7" name="图片 6" descr="4"/>
          <p:cNvPicPr>
            <a:picLocks noChangeAspect="1"/>
          </p:cNvPicPr>
          <p:nvPr/>
        </p:nvPicPr>
        <p:blipFill>
          <a:blip r:embed="rId5" cstate="print"/>
          <a:stretch>
            <a:fillRect/>
          </a:stretch>
        </p:blipFill>
        <p:spPr>
          <a:xfrm>
            <a:off x="599440" y="4006215"/>
            <a:ext cx="10852785" cy="931545"/>
          </a:xfrm>
          <a:prstGeom prst="rect">
            <a:avLst/>
          </a:prstGeom>
        </p:spPr>
      </p:pic>
      <p:pic>
        <p:nvPicPr>
          <p:cNvPr id="8" name="图片 7" descr="5"/>
          <p:cNvPicPr>
            <a:picLocks noChangeAspect="1"/>
          </p:cNvPicPr>
          <p:nvPr/>
        </p:nvPicPr>
        <p:blipFill>
          <a:blip r:embed="rId6" cstate="print"/>
          <a:stretch>
            <a:fillRect/>
          </a:stretch>
        </p:blipFill>
        <p:spPr>
          <a:xfrm>
            <a:off x="599440" y="5039995"/>
            <a:ext cx="10853420" cy="93154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p:nvPr/>
        </p:nvPicPr>
        <p:blipFill>
          <a:blip r:embed="rId1"/>
          <a:stretch>
            <a:fillRect/>
          </a:stretch>
        </p:blipFill>
        <p:spPr>
          <a:xfrm>
            <a:off x="-934720" y="0"/>
            <a:ext cx="13775055" cy="6857365"/>
          </a:xfrm>
          <a:prstGeom prst="rect">
            <a:avLst/>
          </a:prstGeom>
          <a:noFill/>
          <a:ln w="9525">
            <a:noFill/>
          </a:ln>
        </p:spPr>
      </p:pic>
      <p:sp>
        <p:nvSpPr>
          <p:cNvPr id="5" name="内容占位符 3"/>
          <p:cNvSpPr txBox="1"/>
          <p:nvPr/>
        </p:nvSpPr>
        <p:spPr>
          <a:xfrm>
            <a:off x="753110" y="1967853"/>
            <a:ext cx="10515600" cy="25031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3600" b="1" dirty="0" smtClean="0">
                <a:latin typeface="楷体" panose="02010609060101010101" pitchFamily="49" charset="-122"/>
                <a:ea typeface="楷体" panose="02010609060101010101" pitchFamily="49" charset="-122"/>
              </a:rPr>
              <a:t>   </a:t>
            </a:r>
            <a:r>
              <a:rPr lang="zh-CN" altLang="en-US" sz="3600" b="1" dirty="0" smtClean="0">
                <a:latin typeface="楷体" panose="02010609060101010101" pitchFamily="49" charset="-122"/>
                <a:ea typeface="楷体" panose="02010609060101010101" pitchFamily="49" charset="-122"/>
              </a:rPr>
              <a:t>余尝谓读书有三到，谓心到、眼到、口到。</a:t>
            </a:r>
            <a:r>
              <a:rPr lang="zh-CN" altLang="en-US" sz="3600" b="1" dirty="0" smtClean="0">
                <a:solidFill>
                  <a:srgbClr val="92D050"/>
                </a:solidFill>
                <a:latin typeface="楷体" panose="02010609060101010101" pitchFamily="49" charset="-122"/>
                <a:ea typeface="楷体" panose="02010609060101010101" pitchFamily="49" charset="-122"/>
              </a:rPr>
              <a:t>心不在此，则眼不看仔细，心眼既不专一，却只漫浪诵读，决不能记，记亦不能久也。</a:t>
            </a:r>
            <a:r>
              <a:rPr lang="zh-CN" altLang="en-US" sz="3600" b="1" dirty="0" smtClean="0">
                <a:solidFill>
                  <a:srgbClr val="00B0F0"/>
                </a:solidFill>
                <a:latin typeface="楷体" panose="02010609060101010101" pitchFamily="49" charset="-122"/>
                <a:ea typeface="楷体" panose="02010609060101010101" pitchFamily="49" charset="-122"/>
              </a:rPr>
              <a:t>三到之中，心到最急。</a:t>
            </a:r>
            <a:r>
              <a:rPr lang="zh-CN" altLang="en-US" sz="3600" b="1" dirty="0" smtClean="0">
                <a:latin typeface="楷体" panose="02010609060101010101" pitchFamily="49" charset="-122"/>
                <a:ea typeface="楷体" panose="02010609060101010101" pitchFamily="49" charset="-122"/>
              </a:rPr>
              <a:t>心既到矣，眼口岂不到乎？</a:t>
            </a:r>
            <a:endParaRPr lang="zh-CN" altLang="en-US" sz="3600" b="1" dirty="0">
              <a:latin typeface="楷体" panose="02010609060101010101" pitchFamily="49" charset="-122"/>
              <a:ea typeface="楷体" panose="02010609060101010101" pitchFamily="49" charset="-122"/>
            </a:endParaRPr>
          </a:p>
        </p:txBody>
      </p:sp>
      <p:sp>
        <p:nvSpPr>
          <p:cNvPr id="2" name="文本框 1"/>
          <p:cNvSpPr txBox="1"/>
          <p:nvPr/>
        </p:nvSpPr>
        <p:spPr>
          <a:xfrm>
            <a:off x="1522095" y="3996690"/>
            <a:ext cx="965835" cy="645160"/>
          </a:xfrm>
          <a:prstGeom prst="rect">
            <a:avLst/>
          </a:prstGeom>
          <a:noFill/>
        </p:spPr>
        <p:txBody>
          <a:bodyPr wrap="square" rtlCol="0">
            <a:spAutoFit/>
          </a:bodyPr>
          <a:lstStyle/>
          <a:p>
            <a:r>
              <a:rPr lang="zh-CN" altLang="en-US" sz="3600" b="1">
                <a:solidFill>
                  <a:srgbClr val="FF0000"/>
                </a:solidFill>
                <a:latin typeface="楷体" panose="02010609060101010101" pitchFamily="49" charset="-122"/>
                <a:ea typeface="楷体" panose="02010609060101010101" pitchFamily="49" charset="-122"/>
                <a:cs typeface="楷体" panose="02010609060101010101" pitchFamily="49" charset="-122"/>
              </a:rPr>
              <a:t>余：</a:t>
            </a:r>
            <a:endParaRPr lang="zh-CN" altLang="en-US" sz="36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3" name="文本框 2"/>
          <p:cNvSpPr txBox="1"/>
          <p:nvPr/>
        </p:nvSpPr>
        <p:spPr>
          <a:xfrm>
            <a:off x="2680335" y="5285105"/>
            <a:ext cx="1138555" cy="583565"/>
          </a:xfrm>
          <a:prstGeom prst="rect">
            <a:avLst/>
          </a:prstGeom>
          <a:noFill/>
        </p:spPr>
        <p:txBody>
          <a:bodyPr wrap="square" rtlCol="0" anchor="t">
            <a:spAutoFit/>
          </a:bodyPr>
          <a:lstStyle/>
          <a:p>
            <a:r>
              <a:rPr lang="zh-CN" sz="3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曾经</a:t>
            </a:r>
            <a:endParaRPr lang="zh-CN" sz="3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6" name="文本框 5"/>
          <p:cNvSpPr txBox="1"/>
          <p:nvPr/>
        </p:nvSpPr>
        <p:spPr>
          <a:xfrm>
            <a:off x="1555115" y="5276215"/>
            <a:ext cx="1014730" cy="645160"/>
          </a:xfrm>
          <a:prstGeom prst="rect">
            <a:avLst/>
          </a:prstGeom>
          <a:noFill/>
        </p:spPr>
        <p:txBody>
          <a:bodyPr wrap="square" rtlCol="0" anchor="t">
            <a:spAutoFit/>
          </a:bodyPr>
          <a:lstStyle/>
          <a:p>
            <a:r>
              <a:rPr lang="zh-CN" altLang="en-US" sz="36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尝：</a:t>
            </a:r>
            <a:endParaRPr lang="zh-CN" altLang="en-US" sz="36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7" name="文本框 6"/>
          <p:cNvSpPr txBox="1"/>
          <p:nvPr/>
        </p:nvSpPr>
        <p:spPr>
          <a:xfrm>
            <a:off x="2680335" y="4018915"/>
            <a:ext cx="3467100" cy="583565"/>
          </a:xfrm>
          <a:prstGeom prst="rect">
            <a:avLst/>
          </a:prstGeom>
          <a:noFill/>
        </p:spPr>
        <p:txBody>
          <a:bodyPr wrap="square" rtlCol="0" anchor="t">
            <a:spAutoFit/>
          </a:bodyPr>
          <a:lstStyle/>
          <a:p>
            <a:r>
              <a:rPr lang="zh-CN" altLang="en-US" sz="32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我</a:t>
            </a:r>
            <a:r>
              <a:rPr lang="zh-CN" altLang="en-US" sz="32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（吾 </a:t>
            </a:r>
            <a:r>
              <a:rPr lang="zh-CN" altLang="en-US" sz="32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予 愚）</a:t>
            </a:r>
            <a:endParaRPr lang="zh-CN" altLang="en-US" sz="32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8" name="文本框 7"/>
          <p:cNvSpPr txBox="1"/>
          <p:nvPr/>
        </p:nvSpPr>
        <p:spPr>
          <a:xfrm>
            <a:off x="1562735" y="4687570"/>
            <a:ext cx="1101725" cy="645160"/>
          </a:xfrm>
          <a:prstGeom prst="rect">
            <a:avLst/>
          </a:prstGeom>
          <a:noFill/>
        </p:spPr>
        <p:txBody>
          <a:bodyPr wrap="square" rtlCol="0" anchor="t">
            <a:spAutoFit/>
          </a:bodyPr>
          <a:lstStyle/>
          <a:p>
            <a:r>
              <a:rPr lang="zh-CN" altLang="en-US" sz="36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谓：</a:t>
            </a:r>
            <a:endParaRPr lang="zh-CN" altLang="en-US" sz="36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9" name="文本框 8"/>
          <p:cNvSpPr txBox="1"/>
          <p:nvPr/>
        </p:nvSpPr>
        <p:spPr>
          <a:xfrm>
            <a:off x="1565910" y="5985510"/>
            <a:ext cx="1526540" cy="645160"/>
          </a:xfrm>
          <a:prstGeom prst="rect">
            <a:avLst/>
          </a:prstGeom>
          <a:noFill/>
        </p:spPr>
        <p:txBody>
          <a:bodyPr wrap="square" rtlCol="0" anchor="t">
            <a:spAutoFit/>
          </a:bodyPr>
          <a:lstStyle/>
          <a:p>
            <a:r>
              <a:rPr lang="zh-CN" altLang="en-US" sz="36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漫浪：</a:t>
            </a:r>
            <a:endParaRPr lang="zh-CN" altLang="en-US" sz="36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0" name="文本框 9"/>
          <p:cNvSpPr txBox="1"/>
          <p:nvPr/>
        </p:nvSpPr>
        <p:spPr>
          <a:xfrm>
            <a:off x="4576445" y="5222240"/>
            <a:ext cx="1147445" cy="645160"/>
          </a:xfrm>
          <a:prstGeom prst="rect">
            <a:avLst/>
          </a:prstGeom>
          <a:noFill/>
        </p:spPr>
        <p:txBody>
          <a:bodyPr wrap="square" rtlCol="0" anchor="t">
            <a:spAutoFit/>
          </a:bodyPr>
          <a:lstStyle/>
          <a:p>
            <a:r>
              <a:rPr lang="zh-CN" altLang="en-US" sz="36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急：</a:t>
            </a:r>
            <a:endParaRPr lang="zh-CN" altLang="en-US" sz="36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1" name="文本框 10"/>
          <p:cNvSpPr txBox="1"/>
          <p:nvPr/>
        </p:nvSpPr>
        <p:spPr>
          <a:xfrm>
            <a:off x="5723890" y="5276215"/>
            <a:ext cx="3255645" cy="583565"/>
          </a:xfrm>
          <a:prstGeom prst="rect">
            <a:avLst/>
          </a:prstGeom>
          <a:noFill/>
        </p:spPr>
        <p:txBody>
          <a:bodyPr wrap="square" rtlCol="0" anchor="t">
            <a:spAutoFit/>
          </a:bodyPr>
          <a:lstStyle/>
          <a:p>
            <a:r>
              <a:rPr lang="zh-CN" sz="3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要紧、重要</a:t>
            </a:r>
            <a:endParaRPr lang="zh-CN" sz="3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文本框 11"/>
          <p:cNvSpPr txBox="1"/>
          <p:nvPr/>
        </p:nvSpPr>
        <p:spPr>
          <a:xfrm>
            <a:off x="2594610" y="4671695"/>
            <a:ext cx="3042920" cy="583565"/>
          </a:xfrm>
          <a:prstGeom prst="rect">
            <a:avLst/>
          </a:prstGeom>
          <a:noFill/>
        </p:spPr>
        <p:txBody>
          <a:bodyPr wrap="none" rtlCol="0" anchor="t">
            <a:spAutoFit/>
          </a:bodyPr>
          <a:lstStyle/>
          <a:p>
            <a:r>
              <a:rPr lang="zh-CN" altLang="en-US" sz="3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说（曰 云 言）</a:t>
            </a:r>
            <a:endParaRPr lang="zh-CN" altLang="en-US" sz="3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3" name="文本框 12"/>
          <p:cNvSpPr txBox="1"/>
          <p:nvPr/>
        </p:nvSpPr>
        <p:spPr>
          <a:xfrm>
            <a:off x="3217545" y="6016625"/>
            <a:ext cx="999490" cy="583565"/>
          </a:xfrm>
          <a:prstGeom prst="rect">
            <a:avLst/>
          </a:prstGeom>
          <a:noFill/>
        </p:spPr>
        <p:txBody>
          <a:bodyPr wrap="none" rtlCol="0" anchor="t">
            <a:spAutoFit/>
          </a:bodyPr>
          <a:lstStyle/>
          <a:p>
            <a:r>
              <a:rPr lang="zh-CN" altLang="en-US" sz="3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随意</a:t>
            </a:r>
            <a:endParaRPr lang="zh-CN" altLang="en-US" sz="32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4" name="椭圆形标注 13"/>
          <p:cNvSpPr/>
          <p:nvPr/>
        </p:nvSpPr>
        <p:spPr>
          <a:xfrm>
            <a:off x="8667750" y="5332730"/>
            <a:ext cx="2799715" cy="1162685"/>
          </a:xfrm>
          <a:prstGeom prst="wedgeEllipseCallout">
            <a:avLst>
              <a:gd name="adj1" fmla="val -74948"/>
              <a:gd name="adj2" fmla="val -2323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latin typeface="楷体" panose="02010609060101010101" pitchFamily="49" charset="-122"/>
                <a:ea typeface="楷体" panose="02010609060101010101" pitchFamily="49" charset="-122"/>
              </a:rPr>
              <a:t>古今异义</a:t>
            </a:r>
            <a:endParaRPr lang="zh-CN" altLang="en-US" sz="3200" b="1" dirty="0" smtClean="0">
              <a:solidFill>
                <a:schemeClr val="tx1"/>
              </a:solidFill>
              <a:latin typeface="楷体" panose="02010609060101010101" pitchFamily="49" charset="-122"/>
              <a:ea typeface="楷体" panose="02010609060101010101" pitchFamily="49" charset="-122"/>
            </a:endParaRPr>
          </a:p>
        </p:txBody>
      </p:sp>
      <p:grpSp>
        <p:nvGrpSpPr>
          <p:cNvPr id="18" name="组合 17"/>
          <p:cNvGrpSpPr/>
          <p:nvPr/>
        </p:nvGrpSpPr>
        <p:grpSpPr>
          <a:xfrm>
            <a:off x="868045" y="247650"/>
            <a:ext cx="10426700" cy="1485900"/>
            <a:chOff x="1367" y="390"/>
            <a:chExt cx="16420" cy="2340"/>
          </a:xfrm>
        </p:grpSpPr>
        <p:sp>
          <p:nvSpPr>
            <p:cNvPr id="16" name="圆角矩形 15"/>
            <p:cNvSpPr/>
            <p:nvPr/>
          </p:nvSpPr>
          <p:spPr>
            <a:xfrm>
              <a:off x="1367" y="390"/>
              <a:ext cx="16420" cy="2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646" y="688"/>
              <a:ext cx="15640" cy="1888"/>
            </a:xfrm>
            <a:prstGeom prst="rect">
              <a:avLst/>
            </a:prstGeom>
          </p:spPr>
          <p:txBody>
            <a:bodyPr wrap="square">
              <a:spAutoFit/>
            </a:bodyPr>
            <a:lstStyle/>
            <a:p>
              <a:r>
                <a:rPr lang="zh-CN" altLang="zh-CN" sz="2400" dirty="0">
                  <a:latin typeface="楷体" panose="02010609060101010101" pitchFamily="49" charset="-122"/>
                  <a:ea typeface="楷体" panose="02010609060101010101" pitchFamily="49" charset="-122"/>
                </a:rPr>
                <a:t>学习任务一</a:t>
              </a:r>
              <a:r>
                <a:rPr lang="zh-CN" altLang="zh-CN"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endParaRPr lang="zh-CN" altLang="zh-CN" sz="2400" dirty="0">
                <a:latin typeface="楷体" panose="02010609060101010101" pitchFamily="49" charset="-122"/>
                <a:ea typeface="楷体" panose="02010609060101010101" pitchFamily="49" charset="-122"/>
              </a:endParaRPr>
            </a:p>
            <a:p>
              <a:r>
                <a:rPr lang="zh-CN" altLang="zh-CN" sz="2400" dirty="0">
                  <a:latin typeface="楷体" panose="02010609060101010101" pitchFamily="49" charset="-122"/>
                  <a:ea typeface="楷体" panose="02010609060101010101" pitchFamily="49" charset="-122"/>
                </a:rPr>
                <a:t>我用</a:t>
              </a:r>
              <a:r>
                <a:rPr lang="en-US" altLang="zh-CN" sz="2400" u="sng" dirty="0">
                  <a:latin typeface="楷体" panose="02010609060101010101" pitchFamily="49" charset="-122"/>
                  <a:ea typeface="楷体" panose="02010609060101010101" pitchFamily="49" charset="-122"/>
                </a:rPr>
                <a:t>     </a:t>
              </a:r>
              <a:r>
                <a:rPr lang="zh-CN" altLang="zh-CN" sz="2400" dirty="0">
                  <a:latin typeface="楷体" panose="02010609060101010101" pitchFamily="49" charset="-122"/>
                  <a:ea typeface="楷体" panose="02010609060101010101" pitchFamily="49" charset="-122"/>
                </a:rPr>
                <a:t>的方法，读懂了</a:t>
              </a:r>
              <a:r>
                <a:rPr lang="zh-CN" altLang="zh-CN" sz="2400" u="sng" dirty="0">
                  <a:latin typeface="楷体" panose="02010609060101010101" pitchFamily="49" charset="-122"/>
                  <a:ea typeface="楷体" panose="02010609060101010101" pitchFamily="49" charset="-122"/>
                </a:rPr>
                <a:t> </a:t>
              </a:r>
              <a:r>
                <a:rPr lang="en-US" altLang="zh-CN" sz="2400" u="sng" dirty="0">
                  <a:latin typeface="楷体" panose="02010609060101010101" pitchFamily="49" charset="-122"/>
                  <a:ea typeface="楷体" panose="02010609060101010101" pitchFamily="49" charset="-122"/>
                </a:rPr>
                <a:t>         </a:t>
              </a:r>
              <a:r>
                <a:rPr lang="zh-CN" altLang="zh-CN" sz="2400" dirty="0">
                  <a:latin typeface="楷体" panose="02010609060101010101" pitchFamily="49" charset="-122"/>
                  <a:ea typeface="楷体" panose="02010609060101010101" pitchFamily="49" charset="-122"/>
                </a:rPr>
                <a:t>这一句的意思是</a:t>
              </a:r>
              <a:r>
                <a:rPr lang="en-US" altLang="zh-CN" sz="2400" u="sng" dirty="0">
                  <a:latin typeface="楷体" panose="02010609060101010101" pitchFamily="49" charset="-122"/>
                  <a:ea typeface="楷体" panose="02010609060101010101" pitchFamily="49" charset="-122"/>
                </a:rPr>
                <a:t>               </a:t>
              </a:r>
              <a:r>
                <a:rPr lang="zh-CN" altLang="zh-CN" sz="2400" u="sng" dirty="0">
                  <a:latin typeface="楷体" panose="02010609060101010101" pitchFamily="49" charset="-122"/>
                  <a:ea typeface="楷体" panose="02010609060101010101" pitchFamily="49" charset="-122"/>
                </a:rPr>
                <a:t>。</a:t>
              </a:r>
              <a:endParaRPr lang="zh-CN" altLang="zh-CN" sz="2400" dirty="0">
                <a:latin typeface="楷体" panose="02010609060101010101" pitchFamily="49" charset="-122"/>
                <a:ea typeface="楷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360"/>
                                          </p:val>
                                        </p:tav>
                                        <p:tav tm="100000">
                                          <p:val>
                                            <p:fltVal val="0"/>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bldLvl="0" animBg="1"/>
    </p:bldLst>
  </p:timing>
</p:sld>
</file>

<file path=ppt/tags/tag1.xml><?xml version="1.0" encoding="utf-8"?>
<p:tagLst xmlns:p="http://schemas.openxmlformats.org/presentationml/2006/main">
  <p:tag name="KSO_WPP_MARK_KEY" val="3c9d1dd4-bbcd-4bce-8e37-bcad5d663168"/>
  <p:tag name="COMMONDATA" val="eyJoZGlkIjoiNWI0Y2U1NGI1MDdlOTdiN2UzODc2ZGZiNzk1Mzg2Nm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1496</Words>
  <Application>WPS 演示</Application>
  <PresentationFormat>自定义</PresentationFormat>
  <Paragraphs>117</Paragraphs>
  <Slides>16</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Arial</vt:lpstr>
      <vt:lpstr>宋体</vt:lpstr>
      <vt:lpstr>Wingdings</vt:lpstr>
      <vt:lpstr>楷体</vt:lpstr>
      <vt:lpstr>Times New Roman</vt:lpstr>
      <vt:lpstr>幼圆</vt:lpstr>
      <vt:lpstr>Calibri</vt:lpstr>
      <vt:lpstr>华文楷体</vt:lpstr>
      <vt:lpstr>微软雅黑</vt:lpstr>
      <vt:lpstr>Arial Unicode MS</vt:lpstr>
      <vt:lpstr>Office 主题</vt:lpstr>
      <vt:lpstr>PowerPoint 演示文稿</vt:lpstr>
      <vt:lpstr>古人谈读书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古人谈读书</dc:title>
  <dc:creator>cyd888</dc:creator>
  <cp:lastModifiedBy>雨中慢步</cp:lastModifiedBy>
  <cp:revision>95</cp:revision>
  <dcterms:created xsi:type="dcterms:W3CDTF">2020-12-21T13:33:00Z</dcterms:created>
  <dcterms:modified xsi:type="dcterms:W3CDTF">2022-11-23T11:34:04Z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39B584FDB65E4B3CA2816E38022F308D</vt:lpwstr>
  </property>
</Properties>
</file>