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432" r:id="rId3"/>
    <p:sldId id="419" r:id="rId4"/>
    <p:sldId id="392" r:id="rId5"/>
    <p:sldId id="406" r:id="rId6"/>
    <p:sldId id="260" r:id="rId8"/>
    <p:sldId id="447" r:id="rId9"/>
    <p:sldId id="395" r:id="rId10"/>
    <p:sldId id="417" r:id="rId11"/>
    <p:sldId id="434" r:id="rId12"/>
    <p:sldId id="397" r:id="rId13"/>
    <p:sldId id="398" r:id="rId14"/>
    <p:sldId id="305" r:id="rId15"/>
    <p:sldId id="399" r:id="rId16"/>
    <p:sldId id="269" r:id="rId17"/>
    <p:sldId id="365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</p:showPr>
  <p:clrMru>
    <a:srgbClr val="1552D1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9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69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93E9-F234-44DE-B9FC-5F70329CE3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93E9-F234-44DE-B9FC-5F70329CE3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93E9-F234-44DE-B9FC-5F70329CE3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标题，文本与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图表占位符 3"/>
          <p:cNvSpPr>
            <a:spLocks noGrp="1"/>
          </p:cNvSpPr>
          <p:nvPr>
            <p:ph type="chart"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Times New Roman" panose="02020603050405020304" charset="0"/>
                <a:ea typeface="宋体" panose="02010600030101010101" pitchFamily="2" charset="-122"/>
              </a:rPr>
            </a:fld>
            <a:endParaRPr lang="zh-CN" altLang="en-US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tags" Target="../tags/tag67.xml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hyperlink" Target="&#22830;&#35270;&#38750;&#36951;&#23459;&#20256;&#29255;.MP4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8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5.xml"/><Relationship Id="rId4" Type="http://schemas.openxmlformats.org/officeDocument/2006/relationships/image" Target="../media/image3.png"/><Relationship Id="rId3" Type="http://schemas.openxmlformats.org/officeDocument/2006/relationships/tags" Target="../tags/tag6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6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620" y="1068705"/>
            <a:ext cx="5610860" cy="44818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12061" y="2413000"/>
            <a:ext cx="791464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Shadow Puppet Plays</a:t>
            </a:r>
            <a:endParaRPr lang="en-US" altLang="zh-CN" sz="66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170" name="文本框 1"/>
          <p:cNvSpPr txBox="1"/>
          <p:nvPr/>
        </p:nvSpPr>
        <p:spPr>
          <a:xfrm>
            <a:off x="5919470" y="5222240"/>
            <a:ext cx="57067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张家港市外国语学校北区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展丹凤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111760" y="152400"/>
            <a:ext cx="1517650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Para 4</a:t>
            </a:r>
            <a:endParaRPr lang="en-US" altLang="zh-C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4" name="图片 3" descr="D~JCF$VFC1(GQB[]HF[Y@Y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0675" y="955675"/>
            <a:ext cx="7085965" cy="17500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 rot="20940000">
            <a:off x="674370" y="2957830"/>
            <a:ext cx="2726690" cy="852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Discussion</a:t>
            </a:r>
            <a:endParaRPr lang="en-US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125" y="152400"/>
            <a:ext cx="3445510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Careful reading</a:t>
            </a:r>
            <a:endParaRPr lang="en-US" altLang="zh-C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" name="Rectangle 10"/>
          <p:cNvSpPr txBox="1">
            <a:spLocks noChangeArrowheads="1"/>
          </p:cNvSpPr>
          <p:nvPr/>
        </p:nvSpPr>
        <p:spPr bwMode="auto">
          <a:xfrm>
            <a:off x="3556635" y="161290"/>
            <a:ext cx="61347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Para 4  </a:t>
            </a:r>
            <a:r>
              <a:rPr lang="en-US" altLang="zh-CN" sz="32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The present situation</a:t>
            </a:r>
            <a:r>
              <a:rPr lang="en-US" altLang="zh-CN" sz="24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(</a:t>
            </a:r>
            <a:r>
              <a:rPr lang="zh-CN" alt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现状</a:t>
            </a:r>
            <a:r>
              <a:rPr lang="en-US" altLang="zh-CN" sz="24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) </a:t>
            </a:r>
            <a:endParaRPr lang="en-US" altLang="zh-CN" sz="3200" b="1" dirty="0"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5555" y="3826510"/>
            <a:ext cx="10078085" cy="733425"/>
          </a:xfrm>
          <a:prstGeom prst="rect">
            <a:avLst/>
          </a:prstGeom>
          <a:solidFill>
            <a:srgbClr val="000000">
              <a:alpha val="0"/>
            </a:srgbClr>
          </a:solidFill>
          <a:ln w="19050">
            <a:noFill/>
          </a:ln>
        </p:spPr>
        <p:txBody>
          <a:bodyPr wrap="square" rtlCol="0" anchor="t">
            <a:noAutofit/>
          </a:bodyPr>
          <a:p>
            <a:pPr>
              <a:lnSpc>
                <a:spcPct val="110000"/>
              </a:lnSpc>
            </a:pPr>
            <a:r>
              <a:rPr lang="en-US" altLang="zh-CN" sz="2800" b="1">
                <a:solidFill>
                  <a:srgbClr val="1552D1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Why are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shadow puppet plays not as popular as before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111760" y="152400"/>
            <a:ext cx="1517650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Para 5</a:t>
            </a:r>
            <a:endParaRPr lang="en-US" altLang="zh-C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" name="图片 1" descr="TWMZTK7}[)T6Y7WO3QG}C~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6660" y="890905"/>
            <a:ext cx="6991985" cy="18211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88135" y="3728720"/>
            <a:ext cx="9109710" cy="2298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A: Would you like to keep shadow puppet plays alive?  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1552D1"/>
                </a:solidFill>
                <a:latin typeface="Times New Roman" panose="02020603050405020304" charset="0"/>
                <a:cs typeface="Times New Roman" panose="02020603050405020304" charset="0"/>
              </a:rPr>
              <a:t>B: Yes / No. Because ...   What about you?</a:t>
            </a:r>
            <a:endParaRPr lang="en-US" altLang="zh-CN" sz="2800" b="1">
              <a:solidFill>
                <a:srgbClr val="1552D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A: I would like to ... / I don’t want to ... because ...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8280" y="2858135"/>
            <a:ext cx="2170430" cy="632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Pair work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3200" b="1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87445" y="285813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If you were Wang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...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899025" y="2185035"/>
            <a:ext cx="17653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latin typeface="微软雅黑" panose="020B0503020204020204" charset="-122"/>
                <a:ea typeface="微软雅黑" panose="020B0503020204020204" charset="-122"/>
              </a:rPr>
              <a:t> [</a:t>
            </a:r>
            <a:r>
              <a:rPr 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ə</a:t>
            </a:r>
            <a:r>
              <a:rPr lang="en-US" sz="2400" b="1">
                <a:latin typeface="微软雅黑" panose="020B0503020204020204" charset="-122"/>
                <a:ea typeface="微软雅黑" panose="020B0503020204020204" charset="-122"/>
              </a:rPr>
              <a:t>ˈl</a:t>
            </a:r>
            <a:r>
              <a:rPr 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aɪ</a:t>
            </a:r>
            <a:r>
              <a:rPr lang="en-US" sz="2400" b="1">
                <a:latin typeface="微软雅黑" panose="020B0503020204020204" charset="-122"/>
                <a:ea typeface="微软雅黑" panose="020B0503020204020204" charset="-122"/>
              </a:rPr>
              <a:t>v] </a:t>
            </a:r>
            <a:endParaRPr lang="en-US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760" y="152400"/>
            <a:ext cx="3444240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Careful reading</a:t>
            </a:r>
            <a:endParaRPr lang="en-US" altLang="zh-C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3556635" y="161290"/>
            <a:ext cx="63925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Para 5  </a:t>
            </a:r>
            <a:r>
              <a:rPr lang="en-US" altLang="zh-CN" sz="32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Wang Weifang's opinion</a:t>
            </a:r>
            <a:r>
              <a:rPr lang="en-US" altLang="zh-CN" sz="32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  </a:t>
            </a:r>
            <a:endParaRPr lang="en-US" altLang="zh-CN" sz="3200" b="1" dirty="0">
              <a:solidFill>
                <a:schemeClr val="tx1"/>
              </a:solidFill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41765" y="1755140"/>
            <a:ext cx="24523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 [tr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ə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ˈd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ɪ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ʃ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ə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nl]</a:t>
            </a:r>
            <a:endParaRPr lang="en-US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>
            <a:hlinkClick r:id="rId1" action="ppaction://hlinkfile"/>
          </p:cNvPr>
          <p:cNvSpPr txBox="1"/>
          <p:nvPr/>
        </p:nvSpPr>
        <p:spPr>
          <a:xfrm>
            <a:off x="2957195" y="31178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problems are they facing?</a:t>
            </a:r>
            <a:endParaRPr lang="en-US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4" name="央视非遗宣传片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53540" y="1018540"/>
            <a:ext cx="8614410" cy="5041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6387" name="AutoShape 4"/>
          <p:cNvSpPr/>
          <p:nvPr/>
        </p:nvSpPr>
        <p:spPr>
          <a:xfrm>
            <a:off x="3798570" y="1130935"/>
            <a:ext cx="3582035" cy="984885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</a:rPr>
              <a:t>Discussion</a:t>
            </a:r>
            <a:endParaRPr lang="en-US" altLang="zh-CN" sz="4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7411" name="TextBox 4"/>
          <p:cNvSpPr txBox="1"/>
          <p:nvPr/>
        </p:nvSpPr>
        <p:spPr>
          <a:xfrm>
            <a:off x="942340" y="2515870"/>
            <a:ext cx="10331450" cy="1764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70000"/>
              </a:lnSpc>
            </a:pPr>
            <a:r>
              <a:rPr lang="en-US" altLang="zh-CN" sz="3200" b="1" dirty="0">
                <a:latin typeface="Arial" panose="020B0604020202020204" pitchFamily="34" charset="0"/>
              </a:rPr>
              <a:t>As a middle school student, what should we do to keep our traditional art forms alive?</a:t>
            </a:r>
            <a:endParaRPr lang="en-US" altLang="zh-CN" sz="32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8356" l="9932" r="89983">
                        <a14:foregroundMark x1="38271" y1="20709" x2="46062" y2="31449"/>
                        <a14:foregroundMark x1="33219" y1="26053" x2="40240" y2="274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5002" y="889434"/>
            <a:ext cx="3432582" cy="571901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590" y="1297940"/>
            <a:ext cx="80473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latin typeface="Calibri" panose="020F0502020204030204" charset="0"/>
                <a:ea typeface="字魂59号-创粗黑" panose="00000500000000000000" pitchFamily="2" charset="-122"/>
                <a:cs typeface="Calibri" panose="020F0502020204030204" charset="0"/>
                <a:sym typeface="字魂59号-创粗黑" panose="00000500000000000000" pitchFamily="2" charset="-122"/>
              </a:rPr>
              <a:t>Homework</a:t>
            </a:r>
            <a:endParaRPr lang="en-US" altLang="zh-CN" sz="4400" b="1" dirty="0">
              <a:solidFill>
                <a:srgbClr val="C00000"/>
              </a:solidFill>
              <a:latin typeface="Calibri" panose="020F0502020204030204" charset="0"/>
              <a:ea typeface="字魂59号-创粗黑" panose="00000500000000000000" pitchFamily="2" charset="-122"/>
              <a:cs typeface="Calibri" panose="020F0502020204030204" charset="0"/>
              <a:sym typeface="字魂59号-创粗黑" panose="000005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4000" y="1217295"/>
            <a:ext cx="8481060" cy="4417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3200" dirty="0"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3200" dirty="0"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Calibri" panose="020F0502020204030204" charset="0"/>
                <a:cs typeface="Calibri" panose="020F0502020204030204" charset="0"/>
              </a:rPr>
              <a:t>Introduce shadow puppet plays to your parents.</a:t>
            </a:r>
            <a:endParaRPr lang="en-US" altLang="zh-CN" sz="3200" dirty="0"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3200" dirty="0"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Calibri" panose="020F0502020204030204" charset="0"/>
                <a:cs typeface="Calibri" panose="020F0502020204030204" charset="0"/>
              </a:rPr>
              <a:t>Write a report on how to keep traditonal art forms alive.</a:t>
            </a:r>
            <a:endParaRPr lang="en-US" altLang="zh-CN" sz="3200" dirty="0"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3200" dirty="0">
              <a:latin typeface="Calibri" panose="020F0502020204030204" charset="0"/>
              <a:cs typeface="Calibri" panose="020F050202020403020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3200" dirty="0"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altLang="zh-CN" sz="3200" dirty="0"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3200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825" y="1059180"/>
            <a:ext cx="5021580" cy="42849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96795" y="2218055"/>
            <a:ext cx="83889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字魂59号-创粗黑" panose="00000500000000000000" pitchFamily="2" charset="-122"/>
                <a:cs typeface="Calibri" panose="020F0502020204030204" charset="0"/>
                <a:sym typeface="字魂59号-创粗黑" panose="00000500000000000000" pitchFamily="2" charset="-122"/>
              </a:rPr>
              <a:t>Thank you for listening!</a:t>
            </a:r>
            <a:endParaRPr lang="en-US" altLang="zh-CN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字魂59号-创粗黑" panose="00000500000000000000" pitchFamily="2" charset="-122"/>
              <a:cs typeface="Calibri" panose="020F0502020204030204" charset="0"/>
              <a:sym typeface="字魂59号-创粗黑" panose="000005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皮影表演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620" y="1068705"/>
            <a:ext cx="5610860" cy="44818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12061" y="2413000"/>
            <a:ext cx="791464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Shadow Puppet Plays</a:t>
            </a:r>
            <a:endParaRPr lang="en-US" altLang="zh-CN" sz="66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170" name="文本框 1"/>
          <p:cNvSpPr txBox="1"/>
          <p:nvPr/>
        </p:nvSpPr>
        <p:spPr>
          <a:xfrm>
            <a:off x="5919470" y="5222240"/>
            <a:ext cx="57067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张家港市外国语学校北区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展丹凤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07690" y="1734185"/>
            <a:ext cx="20148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tx1"/>
                </a:solidFill>
              </a:rPr>
              <a:t>[ˈʃ</a:t>
            </a:r>
            <a:r>
              <a:rPr lang="zh-CN" altLang="en-US" sz="3600" b="1">
                <a:solidFill>
                  <a:srgbClr val="FF0000"/>
                </a:solidFill>
              </a:rPr>
              <a:t>æ</a:t>
            </a:r>
            <a:r>
              <a:rPr lang="zh-CN" altLang="en-US" sz="3600" b="1">
                <a:solidFill>
                  <a:schemeClr val="tx1"/>
                </a:solidFill>
              </a:rPr>
              <a:t>d</a:t>
            </a:r>
            <a:r>
              <a:rPr lang="zh-CN" altLang="en-US" sz="3600" b="1">
                <a:solidFill>
                  <a:srgbClr val="FF0000"/>
                </a:solidFill>
              </a:rPr>
              <a:t>əʊ</a:t>
            </a:r>
            <a:r>
              <a:rPr lang="zh-CN" altLang="en-US" sz="3600" b="1">
                <a:solidFill>
                  <a:schemeClr val="tx1"/>
                </a:solidFill>
              </a:rPr>
              <a:t>]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42330" y="1748790"/>
            <a:ext cx="19608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tx1"/>
                </a:solidFill>
              </a:rPr>
              <a:t>[ˈp</a:t>
            </a:r>
            <a:r>
              <a:rPr lang="zh-CN" altLang="en-US" sz="3600" b="1">
                <a:solidFill>
                  <a:srgbClr val="FF0000"/>
                </a:solidFill>
              </a:rPr>
              <a:t>ʌ</a:t>
            </a:r>
            <a:r>
              <a:rPr lang="zh-CN" altLang="en-US" sz="3600" b="1">
                <a:solidFill>
                  <a:schemeClr val="tx1"/>
                </a:solidFill>
              </a:rPr>
              <a:t>p</a:t>
            </a:r>
            <a:r>
              <a:rPr lang="zh-CN" altLang="en-US" sz="3600" b="1">
                <a:solidFill>
                  <a:srgbClr val="FF0000"/>
                </a:solidFill>
              </a:rPr>
              <a:t>ɪ</a:t>
            </a:r>
            <a:r>
              <a:rPr lang="zh-CN" altLang="en-US" sz="3600" b="1">
                <a:solidFill>
                  <a:schemeClr val="tx1"/>
                </a:solidFill>
              </a:rPr>
              <a:t>t]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611120" y="3493135"/>
            <a:ext cx="2794000" cy="10160"/>
          </a:xfrm>
          <a:prstGeom prst="line">
            <a:avLst/>
          </a:prstGeom>
          <a:ln w="41275" cmpd="sng">
            <a:solidFill>
              <a:srgbClr val="FF0000"/>
            </a:solidFill>
            <a:prstDash val="soli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3573463" y="3590290"/>
            <a:ext cx="86550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en-US" altLang="zh-CN" sz="88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7166610" y="5926455"/>
            <a:ext cx="4270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__________________________</a:t>
            </a:r>
            <a:endParaRPr lang="en-US" altLang="zh-CN" sz="24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189470" y="4820920"/>
            <a:ext cx="4270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__________________________</a:t>
            </a:r>
            <a:endParaRPr lang="en-US" altLang="zh-CN" sz="24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149465" y="2688590"/>
            <a:ext cx="4270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__________________________</a:t>
            </a:r>
            <a:endParaRPr lang="en-US" altLang="zh-CN" sz="24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176135" y="3706495"/>
            <a:ext cx="4270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__________________________</a:t>
            </a:r>
            <a:endParaRPr lang="en-US" altLang="zh-CN" sz="24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rcRect l="1946" t="1848" r="5420" b="6678"/>
          <a:stretch>
            <a:fillRect/>
          </a:stretch>
        </p:blipFill>
        <p:spPr>
          <a:xfrm>
            <a:off x="213995" y="653415"/>
            <a:ext cx="6892925" cy="59658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文本框 15"/>
          <p:cNvSpPr txBox="1"/>
          <p:nvPr/>
        </p:nvSpPr>
        <p:spPr>
          <a:xfrm>
            <a:off x="142875" y="1318260"/>
            <a:ext cx="98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</a:rPr>
              <a:t>1</a:t>
            </a:r>
            <a:endParaRPr lang="en-US" altLang="zh-CN" sz="2800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3510" y="2157730"/>
            <a:ext cx="98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</a:rPr>
              <a:t>2</a:t>
            </a:r>
            <a:endParaRPr lang="en-US" altLang="zh-CN" sz="2800">
              <a:solidFill>
                <a:srgbClr val="C0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73990" y="3214370"/>
            <a:ext cx="98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</a:rPr>
              <a:t>3</a:t>
            </a:r>
            <a:endParaRPr lang="en-US" altLang="zh-CN" sz="2800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4780" y="4511040"/>
            <a:ext cx="98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</a:rPr>
              <a:t>4</a:t>
            </a:r>
            <a:endParaRPr lang="en-US" altLang="zh-CN" sz="2800">
              <a:solidFill>
                <a:srgbClr val="C0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8115" y="5512435"/>
            <a:ext cx="98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</a:rPr>
              <a:t>5</a:t>
            </a:r>
            <a:endParaRPr lang="en-US" altLang="zh-CN" sz="2800">
              <a:solidFill>
                <a:srgbClr val="C00000"/>
              </a:solidFill>
            </a:endParaRP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7148195" y="1017905"/>
            <a:ext cx="10210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Para 1  </a:t>
            </a:r>
            <a:endParaRPr lang="en-US" altLang="zh-CN" sz="2400" b="1" dirty="0"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" name="Rectangle 10"/>
          <p:cNvSpPr txBox="1">
            <a:spLocks noChangeArrowheads="1"/>
          </p:cNvSpPr>
          <p:nvPr/>
        </p:nvSpPr>
        <p:spPr bwMode="auto">
          <a:xfrm>
            <a:off x="7148195" y="2079625"/>
            <a:ext cx="10204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Para 2</a:t>
            </a:r>
            <a:endParaRPr lang="en-US" altLang="zh-CN" sz="2400" b="1" dirty="0"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Rectangle 10"/>
          <p:cNvSpPr txBox="1">
            <a:spLocks noChangeArrowheads="1"/>
          </p:cNvSpPr>
          <p:nvPr/>
        </p:nvSpPr>
        <p:spPr bwMode="auto">
          <a:xfrm>
            <a:off x="7148195" y="4366895"/>
            <a:ext cx="12134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Para 4</a:t>
            </a:r>
            <a:endParaRPr lang="en-US" altLang="zh-CN" sz="2400" b="1" dirty="0"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76135" y="1486535"/>
            <a:ext cx="4270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__________________________</a:t>
            </a:r>
            <a:endParaRPr lang="en-US" altLang="zh-CN" sz="24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540" y="97155"/>
            <a:ext cx="232981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Fast reading</a:t>
            </a:r>
            <a:endParaRPr lang="en-US" altLang="zh-CN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340735" y="156210"/>
            <a:ext cx="710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What’s the main idea of each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paragraph?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76135" y="1407160"/>
            <a:ext cx="37947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An introduction</a:t>
            </a:r>
            <a:endParaRPr lang="en-US" altLang="zh-CN" sz="24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81850" y="2586990"/>
            <a:ext cx="42843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How to make shadow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puppets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en-US" altLang="zh-CN" sz="24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57085" y="3663950"/>
            <a:ext cx="49218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How to put on a shadow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puppet play</a:t>
            </a:r>
            <a:endParaRPr lang="en-US" altLang="zh-CN" sz="24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en-US" altLang="zh-CN" sz="24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81850" y="4758690"/>
            <a:ext cx="35394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present situation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(</a:t>
            </a:r>
            <a:r>
              <a:rPr lang="zh-CN" altLang="en-US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现状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)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en-US" altLang="zh-CN" sz="24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170420" y="5839460"/>
            <a:ext cx="33724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Wang Weifang's opinion</a:t>
            </a:r>
            <a:endParaRPr lang="en-US" altLang="zh-CN" sz="24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3" name="Rectangle 10"/>
          <p:cNvSpPr txBox="1">
            <a:spLocks noChangeArrowheads="1"/>
          </p:cNvSpPr>
          <p:nvPr/>
        </p:nvSpPr>
        <p:spPr bwMode="auto">
          <a:xfrm>
            <a:off x="7148195" y="3272790"/>
            <a:ext cx="10204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Para 3</a:t>
            </a:r>
            <a:endParaRPr lang="en-US" altLang="zh-CN" sz="2400" b="1" dirty="0"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6" name="Rectangle 10"/>
          <p:cNvSpPr txBox="1">
            <a:spLocks noChangeArrowheads="1"/>
          </p:cNvSpPr>
          <p:nvPr/>
        </p:nvSpPr>
        <p:spPr bwMode="auto">
          <a:xfrm>
            <a:off x="7148195" y="5432425"/>
            <a:ext cx="12134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Para 5</a:t>
            </a:r>
            <a:endParaRPr lang="en-US" altLang="zh-CN" sz="2400" b="1" dirty="0"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9" grpId="0"/>
      <p:bldP spid="8" grpId="0"/>
      <p:bldP spid="9" grpId="0"/>
      <p:bldP spid="10" grpId="0"/>
      <p:bldP spid="23" grpId="0"/>
      <p:bldP spid="32" grpId="0"/>
      <p:bldP spid="33" grpId="0"/>
      <p:bldP spid="35" grpId="0"/>
      <p:bldP spid="36" grpId="0"/>
      <p:bldP spid="34" grpId="0"/>
      <p:bldP spid="12" grpId="0"/>
      <p:bldP spid="2" grpId="0"/>
      <p:bldP spid="3" grpId="0"/>
      <p:bldP spid="11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rcRect l="1946" t="11747" r="5420" b="75034"/>
          <a:stretch>
            <a:fillRect/>
          </a:stretch>
        </p:blipFill>
        <p:spPr>
          <a:xfrm>
            <a:off x="762000" y="857885"/>
            <a:ext cx="10817225" cy="161988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softEdge rad="31750"/>
          </a:effectLst>
        </p:spPr>
      </p:pic>
      <p:sp>
        <p:nvSpPr>
          <p:cNvPr id="29" name="文本框 28"/>
          <p:cNvSpPr txBox="1"/>
          <p:nvPr/>
        </p:nvSpPr>
        <p:spPr>
          <a:xfrm>
            <a:off x="1490980" y="4356100"/>
            <a:ext cx="9010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Why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can’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the audience see Wang and his friends?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850" y="152400"/>
            <a:ext cx="3487420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Careful reading</a:t>
            </a:r>
            <a:endParaRPr lang="en-US" altLang="zh-C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487160" y="2585720"/>
            <a:ext cx="2675255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[ˈ</a:t>
            </a:r>
            <a:r>
              <a:rPr lang="zh-CN" altLang="en-US" sz="2800" b="1">
                <a:solidFill>
                  <a:srgbClr val="FF0000"/>
                </a:solidFill>
              </a:rPr>
              <a:t>ɔː</a:t>
            </a:r>
            <a:r>
              <a:rPr lang="zh-CN" altLang="en-US" sz="2800" b="1">
                <a:solidFill>
                  <a:schemeClr val="tx1"/>
                </a:solidFill>
              </a:rPr>
              <a:t>d</a:t>
            </a:r>
            <a:r>
              <a:rPr lang="zh-CN" altLang="en-US" sz="2800" b="1">
                <a:solidFill>
                  <a:srgbClr val="FF0000"/>
                </a:solidFill>
              </a:rPr>
              <a:t>iə</a:t>
            </a:r>
            <a:r>
              <a:rPr lang="zh-CN" altLang="en-US" sz="2800" b="1">
                <a:solidFill>
                  <a:schemeClr val="tx1"/>
                </a:solidFill>
              </a:rPr>
              <a:t>ns]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3556635" y="161290"/>
            <a:ext cx="43160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Para 1  An introduction     </a:t>
            </a:r>
            <a:endParaRPr lang="en-US" altLang="zh-CN" sz="3200" b="1" dirty="0"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87805" y="3176905"/>
            <a:ext cx="4644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Why is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Xi’an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mentioned?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00120" y="1445260"/>
            <a:ext cx="854710" cy="5099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093335" y="1504315"/>
            <a:ext cx="1335405" cy="4508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上箭头 5"/>
          <p:cNvSpPr/>
          <p:nvPr/>
        </p:nvSpPr>
        <p:spPr>
          <a:xfrm rot="7860000" flipH="1">
            <a:off x="6590665" y="1757680"/>
            <a:ext cx="155575" cy="10966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0" grpId="0" bldLvl="0" animBg="1"/>
      <p:bldP spid="2" grpId="0"/>
      <p:bldP spid="3" grpId="0" bldLvl="0" animBg="1"/>
      <p:bldP spid="4" grpId="0" bldLvl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3661" t="24533" r="6667" b="58839"/>
          <a:stretch>
            <a:fillRect/>
          </a:stretch>
        </p:blipFill>
        <p:spPr>
          <a:xfrm>
            <a:off x="1082040" y="855345"/>
            <a:ext cx="10142220" cy="16027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03835" y="152400"/>
            <a:ext cx="1517650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Para 2</a:t>
            </a:r>
            <a:endParaRPr lang="en-US" altLang="zh-C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8065" y="2593340"/>
            <a:ext cx="4081780" cy="2784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marL="0" algn="just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</a:t>
            </a:r>
            <a:r>
              <a:rPr lang="en-US" sz="2800" b="1" kern="0" dirty="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materials &amp; tools</a:t>
            </a:r>
            <a:endParaRPr lang="en-US" sz="2800" b="1" kern="0" dirty="0"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ctr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hard leather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ctr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scissors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ctr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paint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ctr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sticks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747385" y="2593340"/>
            <a:ext cx="5882005" cy="2784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marL="0" algn="just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</a:t>
            </a:r>
            <a:r>
              <a:rPr lang="en-US" sz="2800" b="1" kern="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the making process</a:t>
            </a:r>
            <a:r>
              <a:rPr lang="en-US" sz="2000" b="1" kern="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b="1" kern="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制作过程</a:t>
            </a:r>
            <a:r>
              <a:rPr lang="en-US" b="1" kern="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)</a:t>
            </a:r>
            <a:endParaRPr lang="en-US" b="1" kern="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just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be chosen</a:t>
            </a:r>
            <a:endParaRPr lang="en-US" altLang="en-US" sz="2800" b="1" kern="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just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be cut out</a:t>
            </a:r>
            <a:endParaRPr lang="en-US" altLang="en-US" sz="2800" b="1" kern="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just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be painted</a:t>
            </a:r>
            <a:endParaRPr lang="en-US" altLang="en-US" sz="2800" b="1" kern="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just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be put on</a:t>
            </a:r>
            <a:endParaRPr lang="en-US" altLang="en-US" sz="2800" b="1" kern="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20560" y="5446395"/>
            <a:ext cx="3586480" cy="8915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passive voice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被动语态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)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400" b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be + P.P </a:t>
            </a:r>
            <a:r>
              <a:rPr lang="en-US" altLang="zh-CN" sz="2000" b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000" b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过去分词</a:t>
            </a:r>
            <a:r>
              <a:rPr lang="en-US" altLang="zh-CN" sz="2000" b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          </a:t>
            </a:r>
            <a:endParaRPr lang="en-US" altLang="zh-CN" sz="2000" b="1" dirty="0">
              <a:solidFill>
                <a:srgbClr val="FF33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20420" y="979805"/>
            <a:ext cx="105511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Please introduce how to make shadow puppets in your own words.</a:t>
            </a:r>
            <a:endParaRPr lang="en-US" altLang="zh-CN" sz="36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86240" y="3248025"/>
            <a:ext cx="17138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/>
              <a:t>[ˈtʃ</a:t>
            </a:r>
            <a:r>
              <a:rPr lang="zh-CN" altLang="en-US" sz="2400" b="1">
                <a:solidFill>
                  <a:srgbClr val="FF0000"/>
                </a:solidFill>
              </a:rPr>
              <a:t>əʊ</a:t>
            </a:r>
            <a:r>
              <a:rPr lang="zh-CN" altLang="en-US" sz="2400" b="1"/>
              <a:t>zn]</a:t>
            </a:r>
            <a:endParaRPr lang="zh-CN" altLang="en-US" sz="2400" b="1"/>
          </a:p>
        </p:txBody>
      </p:sp>
      <p:sp>
        <p:nvSpPr>
          <p:cNvPr id="2" name="文本框 1"/>
          <p:cNvSpPr txBox="1"/>
          <p:nvPr/>
        </p:nvSpPr>
        <p:spPr>
          <a:xfrm>
            <a:off x="59690" y="152400"/>
            <a:ext cx="3497580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Careful reading</a:t>
            </a:r>
            <a:endParaRPr lang="en-US" altLang="zh-C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3556635" y="161290"/>
            <a:ext cx="72148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Para 2   </a:t>
            </a:r>
            <a:r>
              <a:rPr lang="en-US" altLang="zh-CN" sz="32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How to make shadow puppets</a:t>
            </a:r>
            <a:r>
              <a:rPr lang="en-US" altLang="zh-CN" sz="3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32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    </a:t>
            </a:r>
            <a:endParaRPr lang="en-US" altLang="zh-CN" sz="3200" b="1" dirty="0"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62810" y="3217545"/>
            <a:ext cx="712343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                     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Hard leather should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be chosen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4" grpId="0" bldLvl="0" animBg="1"/>
      <p:bldP spid="29" grpId="0"/>
      <p:bldP spid="11" grpId="1" bldLvl="0" animBg="1"/>
      <p:bldP spid="7" grpId="0"/>
      <p:bldP spid="3" grpId="0" bldLvl="0" animBg="1"/>
      <p:bldP spid="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3661" t="24533" r="6667" b="58839"/>
          <a:stretch>
            <a:fillRect/>
          </a:stretch>
        </p:blipFill>
        <p:spPr>
          <a:xfrm>
            <a:off x="1082040" y="855345"/>
            <a:ext cx="10142220" cy="18662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03835" y="152400"/>
            <a:ext cx="3526155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Further thinking</a:t>
            </a:r>
            <a:endParaRPr lang="en-US" altLang="zh-C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15585" y="969010"/>
            <a:ext cx="753745" cy="4286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659255" y="1745615"/>
            <a:ext cx="915035" cy="4483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947150" y="1802130"/>
            <a:ext cx="1289685" cy="45847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814705" y="3260725"/>
            <a:ext cx="103574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Comic Sans MS" panose="030F0702030302020204" pitchFamily="66" charset="0"/>
                <a:cs typeface="Comic Sans MS" panose="030F0702030302020204" pitchFamily="66" charset="0"/>
              </a:rPr>
              <a:t>Why does the writer </a:t>
            </a:r>
            <a:r>
              <a:rPr lang="en-US" altLang="zh-CN" sz="3600" b="1">
                <a:latin typeface="Comic Sans MS" panose="030F0702030302020204" pitchFamily="66" charset="0"/>
                <a:cs typeface="Comic Sans MS" panose="030F0702030302020204" pitchFamily="66" charset="0"/>
              </a:rPr>
              <a:t>choose the three words?</a:t>
            </a:r>
            <a:endParaRPr lang="en-US" altLang="zh-CN" sz="36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785225" y="2261235"/>
            <a:ext cx="24187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[ˈm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u: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v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ə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bl]</a:t>
            </a:r>
            <a:endParaRPr lang="en-US" altLang="en-US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3" grpId="0" bldLvl="0" animBg="1"/>
      <p:bldP spid="5" grpId="0" bldLvl="0" animBg="1"/>
      <p:bldP spid="29" grpId="0"/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3257" t="40370" r="8027" b="39245"/>
          <a:stretch>
            <a:fillRect/>
          </a:stretch>
        </p:blipFill>
        <p:spPr>
          <a:xfrm>
            <a:off x="1158240" y="882650"/>
            <a:ext cx="9649460" cy="18923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0485" y="152400"/>
            <a:ext cx="3486785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Careful reading</a:t>
            </a:r>
            <a:endParaRPr lang="en-US" altLang="zh-C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3556635" y="161290"/>
            <a:ext cx="801687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Para 3  </a:t>
            </a:r>
            <a:r>
              <a:rPr lang="en-US" altLang="zh-CN" sz="32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How to put on a shadow puppet play</a:t>
            </a:r>
            <a:endParaRPr lang="en-US" altLang="zh-CN" sz="3200" b="1" dirty="0">
              <a:solidFill>
                <a:schemeClr val="tx1"/>
              </a:solidFill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indent="0"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  </a:t>
            </a:r>
            <a:endParaRPr lang="en-US" altLang="zh-CN" sz="3200" b="1" dirty="0"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0425" y="2926715"/>
            <a:ext cx="4185285" cy="2784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algn="just" defTabSz="914400">
              <a:lnSpc>
                <a:spcPct val="125000"/>
              </a:lnSpc>
              <a:spcAft>
                <a:spcPts val="0"/>
              </a:spcAft>
            </a:pPr>
            <a:r>
              <a:rPr 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</a:t>
            </a:r>
            <a:r>
              <a:rPr lang="en-US" sz="2800" b="1" kern="0" dirty="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props</a:t>
            </a:r>
            <a:r>
              <a:rPr lang="en-US" sz="2400" b="1" kern="0" dirty="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400" b="1" kern="0" dirty="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道具</a:t>
            </a:r>
            <a:r>
              <a:rPr lang="en-US" sz="2400" b="1" kern="0" dirty="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)</a:t>
            </a:r>
            <a:r>
              <a:rPr lang="en-US" sz="2800" b="1" kern="0" dirty="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endParaRPr lang="en-US" sz="2800" b="1" kern="0" dirty="0"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ctr" defTabSz="914400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shadow puppets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ctr" defTabSz="914400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 white screen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ctr" defTabSz="914400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lights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ctr" defTabSz="914400">
              <a:lnSpc>
                <a:spcPct val="125000"/>
              </a:lnSpc>
              <a:spcAft>
                <a:spcPts val="0"/>
              </a:spcAft>
            </a:pP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504180" y="2926715"/>
            <a:ext cx="6076950" cy="2784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algn="ctr" defTabSz="914400">
              <a:lnSpc>
                <a:spcPct val="125000"/>
              </a:lnSpc>
              <a:spcAft>
                <a:spcPts val="0"/>
              </a:spcAft>
            </a:pPr>
            <a:r>
              <a:rPr 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b="1" kern="0" dirty="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Steps to put on a play</a:t>
            </a:r>
            <a:endParaRPr lang="en-US" sz="2800" b="1" kern="0" dirty="0"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ctr" defTabSz="914400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stand behind a white screen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ctr" defTabSz="914400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hold the puppets close to the screen              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ctr" defTabSz="914400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move the puppets around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ctr" defTabSz="914400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do the voices of different characters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189085" y="5614670"/>
            <a:ext cx="25050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[ˈk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æ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r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ə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kt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ə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(r)]</a:t>
            </a:r>
            <a:endParaRPr lang="en-US" altLang="en-US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4" grpId="0" bldLvl="0" animBg="1"/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8110" y="152400"/>
            <a:ext cx="3438525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Careful reading</a:t>
            </a:r>
            <a:endParaRPr lang="en-US" altLang="zh-C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3556635" y="161290"/>
            <a:ext cx="79711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Para 3  </a:t>
            </a:r>
            <a:r>
              <a:rPr lang="en-US" altLang="zh-CN" sz="32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How to put on a shadow puppet play</a:t>
            </a:r>
            <a:endParaRPr lang="en-US" altLang="zh-CN" sz="3200" b="1" dirty="0"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0425" y="2887345"/>
            <a:ext cx="4185285" cy="2784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marL="0" algn="just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</a:t>
            </a:r>
            <a:r>
              <a:rPr lang="en-US" sz="2800" b="1" kern="0" dirty="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props</a:t>
            </a:r>
            <a:r>
              <a:rPr lang="en-US" sz="2400" b="1" kern="0" dirty="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400" b="1" kern="0" dirty="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道具</a:t>
            </a:r>
            <a:r>
              <a:rPr lang="en-US" sz="2400" b="1" kern="0" dirty="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)</a:t>
            </a:r>
            <a:endParaRPr lang="en-US" sz="2400" b="1" kern="0" dirty="0"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just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shadow puppets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ctr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 white screen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ctr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lights</a:t>
            </a: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ctr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endParaRPr lang="en-US" altLang="en-US" sz="2800" b="1" kern="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559425" y="2907665"/>
            <a:ext cx="5855335" cy="2784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marL="0" algn="ctr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b="1" kern="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Steps to put on a play</a:t>
            </a:r>
            <a:endParaRPr lang="en-US" sz="2800" b="1" kern="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ctr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stand behind ...</a:t>
            </a:r>
            <a:endParaRPr lang="en-US" altLang="en-US" sz="2800" b="1" kern="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ctr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hold ... close to ...              </a:t>
            </a:r>
            <a:endParaRPr lang="en-US" altLang="en-US" sz="2800" b="1" kern="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ctr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move ... around</a:t>
            </a:r>
            <a:endParaRPr lang="en-US" altLang="en-US" sz="2800" b="1" kern="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algn="ctr" defTabSz="914400" rtl="0" eaLnBrk="1" latinLnBrk="0" hangingPunct="1">
              <a:lnSpc>
                <a:spcPct val="125000"/>
              </a:lnSpc>
              <a:spcAft>
                <a:spcPts val="0"/>
              </a:spcAft>
            </a:pP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do the voices of ...</a:t>
            </a:r>
            <a:endParaRPr lang="en-US" altLang="en-US" sz="2800" b="1" kern="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04215" y="1089025"/>
            <a:ext cx="110578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Please introduce how to put on a shadow puppet play in your own words.</a:t>
            </a:r>
            <a:endParaRPr lang="en-US" altLang="zh-CN" sz="36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680*4320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783*3969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COMMONDATA" val="eyJoZGlkIjoiN2RhYjEyODdlODhhOGMxNTJmZjBiZDI0ODJkOGM1YmQifQ=="/>
  <p:tag name="KSO_WPP_MARK_KEY" val="da557c61-dd14-40e0-9e5d-74936240cae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2277</Words>
  <Application>WPS 演示</Application>
  <PresentationFormat>宽屏</PresentationFormat>
  <Paragraphs>185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Times New Roman</vt:lpstr>
      <vt:lpstr>Calibri</vt:lpstr>
      <vt:lpstr>微软雅黑</vt:lpstr>
      <vt:lpstr>Comic Sans MS</vt:lpstr>
      <vt:lpstr>黑体</vt:lpstr>
      <vt:lpstr>字魂59号-创粗黑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seewo</cp:lastModifiedBy>
  <cp:revision>386</cp:revision>
  <dcterms:created xsi:type="dcterms:W3CDTF">2019-06-19T02:08:00Z</dcterms:created>
  <dcterms:modified xsi:type="dcterms:W3CDTF">2022-11-23T00:53:30Z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2482C070A369430DBB0203C8866C0027</vt:lpwstr>
  </property>
</Properties>
</file>