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1" r:id="rId3"/>
    <p:sldId id="780" r:id="rId4"/>
    <p:sldId id="787" r:id="rId5"/>
    <p:sldId id="283" r:id="rId6"/>
    <p:sldId id="781" r:id="rId7"/>
    <p:sldId id="784" r:id="rId8"/>
    <p:sldId id="810" r:id="rId9"/>
    <p:sldId id="814" r:id="rId10"/>
    <p:sldId id="815" r:id="rId11"/>
    <p:sldId id="816" r:id="rId12"/>
    <p:sldId id="789" r:id="rId13"/>
    <p:sldId id="292" r:id="rId14"/>
    <p:sldId id="294" r:id="rId15"/>
    <p:sldId id="821" r:id="rId16"/>
    <p:sldId id="782" r:id="rId17"/>
    <p:sldId id="296" r:id="rId18"/>
    <p:sldId id="297" r:id="rId19"/>
    <p:sldId id="783" r:id="rId20"/>
    <p:sldId id="807" r:id="rId21"/>
    <p:sldId id="323" r:id="rId22"/>
    <p:sldId id="280" r:id="rId23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00614"/>
    <a:srgbClr val="E21512"/>
    <a:srgbClr val="E52B10"/>
    <a:srgbClr val="AF0001"/>
    <a:srgbClr val="E31C1D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20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EF103-313E-4FE2-934B-FC0724CD343F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31D41-D047-44F4-A2CB-2F48027808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65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308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5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48B-B581-41B6-935D-38E91432817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345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48B-B581-41B6-935D-38E91432817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676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00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69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25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5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1D41-D047-44F4-A2CB-2F48027808A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67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48B-B581-41B6-935D-38E91432817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544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48B-B581-41B6-935D-38E91432817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48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CE48B-B581-41B6-935D-38E91432817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9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 userDrawn="1"/>
        </p:nvGrpSpPr>
        <p:grpSpPr>
          <a:xfrm>
            <a:off x="1" y="187616"/>
            <a:ext cx="2536467" cy="633993"/>
            <a:chOff x="0" y="187615"/>
            <a:chExt cx="1902350" cy="633993"/>
          </a:xfrm>
          <a:solidFill>
            <a:schemeClr val="accent2"/>
          </a:solidFill>
        </p:grpSpPr>
        <p:grpSp>
          <p:nvGrpSpPr>
            <p:cNvPr id="32" name="组合 31"/>
            <p:cNvGrpSpPr/>
            <p:nvPr/>
          </p:nvGrpSpPr>
          <p:grpSpPr>
            <a:xfrm>
              <a:off x="0" y="187615"/>
              <a:ext cx="1902350" cy="633993"/>
              <a:chOff x="0" y="194743"/>
              <a:chExt cx="2781236" cy="569433"/>
            </a:xfrm>
            <a:grpFill/>
          </p:grpSpPr>
          <p:sp>
            <p:nvSpPr>
              <p:cNvPr id="46" name="圆角矩形 402"/>
              <p:cNvSpPr/>
              <p:nvPr/>
            </p:nvSpPr>
            <p:spPr>
              <a:xfrm>
                <a:off x="173209" y="194743"/>
                <a:ext cx="2608027" cy="569433"/>
              </a:xfrm>
              <a:prstGeom prst="roundRect">
                <a:avLst>
                  <a:gd name="adj" fmla="val 9976"/>
                </a:avLst>
              </a:prstGeom>
              <a:grpFill/>
              <a:ln w="19050" cap="flat" cmpd="sng" algn="ctr">
                <a:solidFill>
                  <a:schemeClr val="accent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中宋" panose="02010600040101010101" pitchFamily="2" charset="-122"/>
                  <a:cs typeface="+mn-cs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  <a:grpFill/>
            </p:grpSpPr>
            <p:sp>
              <p:nvSpPr>
                <p:cNvPr id="48" name="椭圆 47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9" name="椭圆 48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0" name="椭圆 49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2" name="圆角矩形 408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3" name="圆角矩形 409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4" name="圆角矩形 410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5" name="圆角矩形 411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34" name="TextBox 4"/>
            <p:cNvSpPr txBox="1"/>
            <p:nvPr/>
          </p:nvSpPr>
          <p:spPr>
            <a:xfrm>
              <a:off x="250437" y="206418"/>
              <a:ext cx="1369606" cy="58477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</a:rPr>
                <a:t>感悟人生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0" y="187615"/>
              <a:ext cx="1902350" cy="633993"/>
              <a:chOff x="0" y="194743"/>
              <a:chExt cx="2781236" cy="569433"/>
            </a:xfrm>
            <a:grpFill/>
          </p:grpSpPr>
          <p:sp>
            <p:nvSpPr>
              <p:cNvPr id="36" name="圆角矩形 402"/>
              <p:cNvSpPr/>
              <p:nvPr/>
            </p:nvSpPr>
            <p:spPr>
              <a:xfrm>
                <a:off x="173209" y="194743"/>
                <a:ext cx="2608027" cy="569433"/>
              </a:xfrm>
              <a:prstGeom prst="roundRect">
                <a:avLst>
                  <a:gd name="adj" fmla="val 9976"/>
                </a:avLst>
              </a:prstGeom>
              <a:grpFill/>
              <a:ln w="19050" cap="flat" cmpd="sng" algn="ctr">
                <a:solidFill>
                  <a:schemeClr val="accent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华文中宋" panose="02010600040101010101" pitchFamily="2" charset="-122"/>
                  <a:cs typeface="+mn-cs"/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  <a:grpFill/>
            </p:grpSpPr>
            <p:sp>
              <p:nvSpPr>
                <p:cNvPr id="38" name="椭圆 37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2" name="圆角矩形 408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3" name="圆角矩形 409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4" name="圆角矩形 410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5" name="圆角矩形 411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华文中宋" panose="02010600040101010101" pitchFamily="2" charset="-122"/>
                    <a:cs typeface="+mn-cs"/>
                  </a:endParaRPr>
                </a:p>
              </p:txBody>
            </p:sp>
          </p:grpSp>
        </p:grpSp>
      </p:grpSp>
      <p:cxnSp>
        <p:nvCxnSpPr>
          <p:cNvPr id="56" name="直接连接符 55"/>
          <p:cNvCxnSpPr/>
          <p:nvPr userDrawn="1"/>
        </p:nvCxnSpPr>
        <p:spPr>
          <a:xfrm>
            <a:off x="0" y="927934"/>
            <a:ext cx="12192000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57" name="文本占位符 28"/>
          <p:cNvSpPr>
            <a:spLocks noGrp="1"/>
          </p:cNvSpPr>
          <p:nvPr>
            <p:ph type="body" sz="quarter" idx="10" hasCustomPrompt="1"/>
          </p:nvPr>
        </p:nvSpPr>
        <p:spPr>
          <a:xfrm>
            <a:off x="257697" y="233243"/>
            <a:ext cx="2278770" cy="54338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3200">
                <a:solidFill>
                  <a:schemeClr val="bg1">
                    <a:lumMod val="95000"/>
                  </a:schemeClr>
                </a:solidFill>
                <a:latin typeface="思源宋体 CN" panose="02020700000000000000" pitchFamily="18" charset="-128"/>
                <a:ea typeface="思源宋体 CN" panose="02020700000000000000" pitchFamily="18" charset="-128"/>
              </a:defRPr>
            </a:lvl1pPr>
          </a:lstStyle>
          <a:p>
            <a:pPr lvl="0"/>
            <a:r>
              <a:rPr lang="zh-CN" altLang="en-US" dirty="0"/>
              <a:t>板块名称</a:t>
            </a:r>
          </a:p>
        </p:txBody>
      </p:sp>
      <p:sp>
        <p:nvSpPr>
          <p:cNvPr id="59" name="文本占位符 28"/>
          <p:cNvSpPr>
            <a:spLocks noGrp="1"/>
          </p:cNvSpPr>
          <p:nvPr>
            <p:ph type="body" sz="quarter" idx="12" hasCustomPrompt="1"/>
          </p:nvPr>
        </p:nvSpPr>
        <p:spPr>
          <a:xfrm>
            <a:off x="2866586" y="230663"/>
            <a:ext cx="6643174" cy="54338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3200">
                <a:solidFill>
                  <a:srgbClr val="0070C0"/>
                </a:solidFill>
                <a:latin typeface="思源宋体 CN" panose="02020700000000000000" pitchFamily="18" charset="-128"/>
                <a:ea typeface="思源宋体 CN" panose="02020700000000000000" pitchFamily="18" charset="-128"/>
              </a:defRPr>
            </a:lvl1pPr>
          </a:lstStyle>
          <a:p>
            <a:pPr lvl="0"/>
            <a:r>
              <a:rPr lang="zh-CN" altLang="en-US" dirty="0"/>
              <a:t>标题文字</a:t>
            </a:r>
          </a:p>
        </p:txBody>
      </p:sp>
    </p:spTree>
    <p:extLst>
      <p:ext uri="{BB962C8B-B14F-4D97-AF65-F5344CB8AC3E}">
        <p14:creationId xmlns:p14="http://schemas.microsoft.com/office/powerpoint/2010/main" val="296300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841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44"/>
          <a:stretch>
            <a:fillRect/>
          </a:stretch>
        </p:blipFill>
        <p:spPr>
          <a:xfrm>
            <a:off x="0" y="4588112"/>
            <a:ext cx="12192000" cy="22698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081" b="40769"/>
          <a:stretch>
            <a:fillRect/>
          </a:stretch>
        </p:blipFill>
        <p:spPr>
          <a:xfrm>
            <a:off x="0" y="1"/>
            <a:ext cx="7785100" cy="4680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44"/>
          <a:stretch>
            <a:fillRect/>
          </a:stretch>
        </p:blipFill>
        <p:spPr>
          <a:xfrm>
            <a:off x="0" y="4588112"/>
            <a:ext cx="12192000" cy="2269888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2317750" y="1003300"/>
            <a:ext cx="75565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44"/>
          <a:stretch>
            <a:fillRect/>
          </a:stretch>
        </p:blipFill>
        <p:spPr>
          <a:xfrm>
            <a:off x="0" y="4588112"/>
            <a:ext cx="12192000" cy="226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063D1-8D6D-4218-9E94-3A78DE0B72B3}" type="datetimeFigureOut">
              <a:rPr lang="zh-CN" altLang="en-US" smtClean="0"/>
              <a:t>2022-11-23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D2D41-1CB9-4B44-93C7-63AD1CEB32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6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268079" y="3952628"/>
            <a:ext cx="7105016" cy="1002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MODEL CPPCC</a:t>
            </a: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2022.11.23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68079" y="1513659"/>
            <a:ext cx="8021139" cy="9937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5000" b="1" dirty="0">
                <a:solidFill>
                  <a:srgbClr val="333F50"/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张家港市第一中学</a:t>
            </a:r>
            <a:endParaRPr lang="en-US" altLang="zh-CN" sz="5000" b="1" dirty="0">
              <a:solidFill>
                <a:srgbClr val="333F50"/>
              </a:solidFill>
              <a:latin typeface="Arial" panose="020B0604020202020204" pitchFamily="34" charset="0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CD5E41-9D0C-47B5-A5D7-1CE5766B0867}"/>
              </a:ext>
            </a:extLst>
          </p:cNvPr>
          <p:cNvSpPr txBox="1"/>
          <p:nvPr/>
        </p:nvSpPr>
        <p:spPr>
          <a:xfrm>
            <a:off x="2657918" y="2654869"/>
            <a:ext cx="7005576" cy="852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dist" fontAlgn="base">
              <a:lnSpc>
                <a:spcPct val="120000"/>
              </a:lnSpc>
              <a:defRPr/>
            </a:pPr>
            <a:r>
              <a:rPr lang="zh-CN" altLang="en-US" sz="4500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初三（</a:t>
            </a:r>
            <a:r>
              <a:rPr lang="en-US" altLang="zh-CN" sz="4500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3</a:t>
            </a:r>
            <a:r>
              <a:rPr lang="zh-CN" altLang="en-US" sz="4500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）班模拟政协活动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1454" y="0"/>
            <a:ext cx="2193746" cy="939800"/>
            <a:chOff x="41454" y="0"/>
            <a:chExt cx="2193746" cy="9398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79500" y="397933"/>
              <a:ext cx="668866" cy="5418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41454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0966" y="397933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10137555" y="5257800"/>
            <a:ext cx="2054445" cy="1498600"/>
            <a:chOff x="320455" y="-63500"/>
            <a:chExt cx="2054445" cy="14986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079500" y="397933"/>
              <a:ext cx="1295400" cy="10371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20455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488855" y="-63500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: 圆角 19"/>
          <p:cNvSpPr/>
          <p:nvPr/>
        </p:nvSpPr>
        <p:spPr>
          <a:xfrm>
            <a:off x="1799166" y="1739900"/>
            <a:ext cx="6159500" cy="27813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PA-102228"/>
          <p:cNvSpPr/>
          <p:nvPr>
            <p:custDataLst>
              <p:tags r:id="rId1"/>
            </p:custDataLst>
          </p:nvPr>
        </p:nvSpPr>
        <p:spPr>
          <a:xfrm>
            <a:off x="1930400" y="2526866"/>
            <a:ext cx="5882056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lt"/>
              </a:rPr>
              <a:t>记者提问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4267" y="753533"/>
            <a:ext cx="4860428" cy="5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1454" y="0"/>
            <a:ext cx="2193746" cy="939800"/>
            <a:chOff x="41454" y="0"/>
            <a:chExt cx="2193746" cy="9398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79500" y="397933"/>
              <a:ext cx="668866" cy="5418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41454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0966" y="397933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10137555" y="5257800"/>
            <a:ext cx="2054445" cy="1498600"/>
            <a:chOff x="320455" y="-63500"/>
            <a:chExt cx="2054445" cy="14986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079500" y="397933"/>
              <a:ext cx="1295400" cy="10371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20455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488855" y="-63500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: 圆角 19"/>
          <p:cNvSpPr/>
          <p:nvPr/>
        </p:nvSpPr>
        <p:spPr>
          <a:xfrm>
            <a:off x="1799166" y="1739900"/>
            <a:ext cx="6159500" cy="27813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PA-102228"/>
          <p:cNvSpPr/>
          <p:nvPr>
            <p:custDataLst>
              <p:tags r:id="rId1"/>
            </p:custDataLst>
          </p:nvPr>
        </p:nvSpPr>
        <p:spPr>
          <a:xfrm>
            <a:off x="1930400" y="2526866"/>
            <a:ext cx="5882056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lt"/>
              </a:rPr>
              <a:t>教师点评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4267" y="753533"/>
            <a:ext cx="4860428" cy="5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会议纪要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7B27F19-C2C7-427A-96ED-90D60B3C1A77}"/>
              </a:ext>
            </a:extLst>
          </p:cNvPr>
          <p:cNvSpPr/>
          <p:nvPr/>
        </p:nvSpPr>
        <p:spPr>
          <a:xfrm>
            <a:off x="883786" y="1677363"/>
            <a:ext cx="3060000" cy="4622800"/>
          </a:xfrm>
          <a:prstGeom prst="roundRect">
            <a:avLst>
              <a:gd name="adj" fmla="val 807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7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outerShdw blurRad="3175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CDFC48FC-E1D7-4BE5-94AA-B439086A7993}"/>
              </a:ext>
            </a:extLst>
          </p:cNvPr>
          <p:cNvSpPr/>
          <p:nvPr/>
        </p:nvSpPr>
        <p:spPr>
          <a:xfrm>
            <a:off x="900527" y="6160463"/>
            <a:ext cx="3024000" cy="139700"/>
          </a:xfrm>
          <a:custGeom>
            <a:avLst/>
            <a:gdLst>
              <a:gd name="connsiteX0" fmla="*/ 0 w 2722418"/>
              <a:gd name="connsiteY0" fmla="*/ 0 h 139700"/>
              <a:gd name="connsiteX1" fmla="*/ 2722418 w 2722418"/>
              <a:gd name="connsiteY1" fmla="*/ 0 h 139700"/>
              <a:gd name="connsiteX2" fmla="*/ 2721665 w 2722418"/>
              <a:gd name="connsiteY2" fmla="*/ 3733 h 139700"/>
              <a:gd name="connsiteX3" fmla="*/ 2516537 w 2722418"/>
              <a:gd name="connsiteY3" fmla="*/ 139700 h 139700"/>
              <a:gd name="connsiteX4" fmla="*/ 205881 w 2722418"/>
              <a:gd name="connsiteY4" fmla="*/ 139700 h 139700"/>
              <a:gd name="connsiteX5" fmla="*/ 754 w 2722418"/>
              <a:gd name="connsiteY5" fmla="*/ 3733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2418" h="139700">
                <a:moveTo>
                  <a:pt x="0" y="0"/>
                </a:moveTo>
                <a:lnTo>
                  <a:pt x="2722418" y="0"/>
                </a:lnTo>
                <a:lnTo>
                  <a:pt x="2721665" y="3733"/>
                </a:lnTo>
                <a:cubicBezTo>
                  <a:pt x="2687869" y="83635"/>
                  <a:pt x="2608751" y="139700"/>
                  <a:pt x="2516537" y="139700"/>
                </a:cubicBezTo>
                <a:lnTo>
                  <a:pt x="205881" y="139700"/>
                </a:lnTo>
                <a:cubicBezTo>
                  <a:pt x="113668" y="139700"/>
                  <a:pt x="34550" y="83635"/>
                  <a:pt x="754" y="37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211E5E6-E904-4D50-BC60-E83266F5AA4D}"/>
              </a:ext>
            </a:extLst>
          </p:cNvPr>
          <p:cNvSpPr txBox="1"/>
          <p:nvPr/>
        </p:nvSpPr>
        <p:spPr>
          <a:xfrm>
            <a:off x="1244234" y="3653985"/>
            <a:ext cx="2339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学习使人进步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E811036-249E-434E-A33F-76960DFA13D3}"/>
              </a:ext>
            </a:extLst>
          </p:cNvPr>
          <p:cNvSpPr/>
          <p:nvPr/>
        </p:nvSpPr>
        <p:spPr>
          <a:xfrm>
            <a:off x="1051560" y="4166189"/>
            <a:ext cx="2722418" cy="1688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①通过学习增长知识、提高本领，并在创新中不断进步。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9197F54-8B50-41E3-BA4C-714077DB11A1}"/>
              </a:ext>
            </a:extLst>
          </p:cNvPr>
          <p:cNvSpPr/>
          <p:nvPr/>
        </p:nvSpPr>
        <p:spPr>
          <a:xfrm>
            <a:off x="4680386" y="1677363"/>
            <a:ext cx="3060000" cy="4622800"/>
          </a:xfrm>
          <a:prstGeom prst="roundRect">
            <a:avLst>
              <a:gd name="adj" fmla="val 807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7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outerShdw blurRad="3175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1ED0E92-1C8C-4AF1-A37F-7E92F975A4CA}"/>
              </a:ext>
            </a:extLst>
          </p:cNvPr>
          <p:cNvSpPr/>
          <p:nvPr/>
        </p:nvSpPr>
        <p:spPr>
          <a:xfrm>
            <a:off x="4697127" y="6160463"/>
            <a:ext cx="3024000" cy="139700"/>
          </a:xfrm>
          <a:custGeom>
            <a:avLst/>
            <a:gdLst>
              <a:gd name="connsiteX0" fmla="*/ 0 w 2722418"/>
              <a:gd name="connsiteY0" fmla="*/ 0 h 139700"/>
              <a:gd name="connsiteX1" fmla="*/ 2722418 w 2722418"/>
              <a:gd name="connsiteY1" fmla="*/ 0 h 139700"/>
              <a:gd name="connsiteX2" fmla="*/ 2721665 w 2722418"/>
              <a:gd name="connsiteY2" fmla="*/ 3733 h 139700"/>
              <a:gd name="connsiteX3" fmla="*/ 2516537 w 2722418"/>
              <a:gd name="connsiteY3" fmla="*/ 139700 h 139700"/>
              <a:gd name="connsiteX4" fmla="*/ 205881 w 2722418"/>
              <a:gd name="connsiteY4" fmla="*/ 139700 h 139700"/>
              <a:gd name="connsiteX5" fmla="*/ 754 w 2722418"/>
              <a:gd name="connsiteY5" fmla="*/ 3733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2418" h="139700">
                <a:moveTo>
                  <a:pt x="0" y="0"/>
                </a:moveTo>
                <a:lnTo>
                  <a:pt x="2722418" y="0"/>
                </a:lnTo>
                <a:lnTo>
                  <a:pt x="2721665" y="3733"/>
                </a:lnTo>
                <a:cubicBezTo>
                  <a:pt x="2687869" y="83635"/>
                  <a:pt x="2608751" y="139700"/>
                  <a:pt x="2516537" y="139700"/>
                </a:cubicBezTo>
                <a:lnTo>
                  <a:pt x="205881" y="139700"/>
                </a:lnTo>
                <a:cubicBezTo>
                  <a:pt x="113668" y="139700"/>
                  <a:pt x="34550" y="83635"/>
                  <a:pt x="754" y="37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190F742-218E-47C8-9A71-D4C006C7F42A}"/>
              </a:ext>
            </a:extLst>
          </p:cNvPr>
          <p:cNvSpPr txBox="1"/>
          <p:nvPr/>
        </p:nvSpPr>
        <p:spPr>
          <a:xfrm>
            <a:off x="4869668" y="365398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学习是权利义务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31CC511-3971-4409-ADDF-7B2797B4F24B}"/>
              </a:ext>
            </a:extLst>
          </p:cNvPr>
          <p:cNvSpPr/>
          <p:nvPr/>
        </p:nvSpPr>
        <p:spPr>
          <a:xfrm>
            <a:off x="4697127" y="4166830"/>
            <a:ext cx="3043259" cy="1884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②学习对青少年来说既是权利，也是责任和义务，更是适应未来社会需要所必备的一种能力。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FEE6B2A-63EA-4FD7-8A40-86F100488420}"/>
              </a:ext>
            </a:extLst>
          </p:cNvPr>
          <p:cNvSpPr/>
          <p:nvPr/>
        </p:nvSpPr>
        <p:spPr>
          <a:xfrm>
            <a:off x="8476986" y="1677363"/>
            <a:ext cx="3060000" cy="4622800"/>
          </a:xfrm>
          <a:prstGeom prst="roundRect">
            <a:avLst>
              <a:gd name="adj" fmla="val 807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7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outerShdw blurRad="3175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2FD7AC2F-A6BE-4DEF-BCDF-091FA47C1BC9}"/>
              </a:ext>
            </a:extLst>
          </p:cNvPr>
          <p:cNvSpPr/>
          <p:nvPr/>
        </p:nvSpPr>
        <p:spPr>
          <a:xfrm>
            <a:off x="8493727" y="6160463"/>
            <a:ext cx="3024000" cy="139700"/>
          </a:xfrm>
          <a:custGeom>
            <a:avLst/>
            <a:gdLst>
              <a:gd name="connsiteX0" fmla="*/ 0 w 2722418"/>
              <a:gd name="connsiteY0" fmla="*/ 0 h 139700"/>
              <a:gd name="connsiteX1" fmla="*/ 2722418 w 2722418"/>
              <a:gd name="connsiteY1" fmla="*/ 0 h 139700"/>
              <a:gd name="connsiteX2" fmla="*/ 2721665 w 2722418"/>
              <a:gd name="connsiteY2" fmla="*/ 3733 h 139700"/>
              <a:gd name="connsiteX3" fmla="*/ 2516537 w 2722418"/>
              <a:gd name="connsiteY3" fmla="*/ 139700 h 139700"/>
              <a:gd name="connsiteX4" fmla="*/ 205881 w 2722418"/>
              <a:gd name="connsiteY4" fmla="*/ 139700 h 139700"/>
              <a:gd name="connsiteX5" fmla="*/ 754 w 2722418"/>
              <a:gd name="connsiteY5" fmla="*/ 3733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2418" h="139700">
                <a:moveTo>
                  <a:pt x="0" y="0"/>
                </a:moveTo>
                <a:lnTo>
                  <a:pt x="2722418" y="0"/>
                </a:lnTo>
                <a:lnTo>
                  <a:pt x="2721665" y="3733"/>
                </a:lnTo>
                <a:cubicBezTo>
                  <a:pt x="2687869" y="83635"/>
                  <a:pt x="2608751" y="139700"/>
                  <a:pt x="2516537" y="139700"/>
                </a:cubicBezTo>
                <a:lnTo>
                  <a:pt x="205881" y="139700"/>
                </a:lnTo>
                <a:cubicBezTo>
                  <a:pt x="113668" y="139700"/>
                  <a:pt x="34550" y="83635"/>
                  <a:pt x="754" y="37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sx="98000" sy="98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DE85ABF-0CFA-4C98-A9F3-C65E1809EA30}"/>
              </a:ext>
            </a:extLst>
          </p:cNvPr>
          <p:cNvSpPr txBox="1"/>
          <p:nvPr/>
        </p:nvSpPr>
        <p:spPr>
          <a:xfrm>
            <a:off x="8505849" y="3653985"/>
            <a:ext cx="302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学习是生活方式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390A50F-406A-46EE-BF6D-D909B2C4CF9F}"/>
              </a:ext>
            </a:extLst>
          </p:cNvPr>
          <p:cNvSpPr/>
          <p:nvPr/>
        </p:nvSpPr>
        <p:spPr>
          <a:xfrm>
            <a:off x="8647248" y="4350338"/>
            <a:ext cx="275455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学习应该成为我们的一种生活方式。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047F583-5370-4BEC-ABA7-AA52310365EF}"/>
              </a:ext>
            </a:extLst>
          </p:cNvPr>
          <p:cNvSpPr txBox="1"/>
          <p:nvPr/>
        </p:nvSpPr>
        <p:spPr>
          <a:xfrm>
            <a:off x="2691102" y="857374"/>
            <a:ext cx="7164125" cy="706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学习的意义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6B9A2E6-8EDE-4CFB-BACB-CFF64EA8661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75" y="1770380"/>
            <a:ext cx="2811780" cy="1475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FF5849-63CA-47B1-BF7F-F288206026F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15" y="1845945"/>
            <a:ext cx="2761615" cy="1634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B571790-078E-4D9D-9F01-1A27D04602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" y="3716503"/>
            <a:ext cx="12192000" cy="3141497"/>
          </a:xfrm>
          <a:prstGeom prst="rect">
            <a:avLst/>
          </a:prstGeom>
        </p:spPr>
      </p:pic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DEBC240C-A49C-4AD6-8BF1-B83940A7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58" y="1720917"/>
            <a:ext cx="2311319" cy="19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679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C95E243-3FF3-4BE3-8EE8-DBCEB11513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" y="3716503"/>
            <a:ext cx="12192000" cy="3141497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会议纪要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79" b="8579"/>
          <a:stretch>
            <a:fillRect/>
          </a:stretch>
        </p:blipFill>
        <p:spPr>
          <a:xfrm>
            <a:off x="6561429" y="1693415"/>
            <a:ext cx="4968380" cy="27432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0" b="8450"/>
          <a:stretch>
            <a:fillRect/>
          </a:stretch>
        </p:blipFill>
        <p:spPr>
          <a:xfrm>
            <a:off x="807811" y="1693415"/>
            <a:ext cx="4948970" cy="27432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20000"/>
              </a:prstClr>
            </a:outerShdw>
          </a:effectLst>
        </p:spPr>
      </p:pic>
      <p:cxnSp>
        <p:nvCxnSpPr>
          <p:cNvPr id="5" name="直接连接符 4"/>
          <p:cNvCxnSpPr>
            <a:cxnSpLocks/>
          </p:cNvCxnSpPr>
          <p:nvPr/>
        </p:nvCxnSpPr>
        <p:spPr>
          <a:xfrm>
            <a:off x="977900" y="3872423"/>
            <a:ext cx="0" cy="2376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077500" y="4575774"/>
            <a:ext cx="4801905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①面对当下的校园学习生活，我们要高度重视、积极投入，</a:t>
            </a:r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正确面对可能出现的困难和压力，</a:t>
            </a:r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调整心态，完成学习任务。</a:t>
            </a: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6697980" y="3872423"/>
            <a:ext cx="0" cy="2376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797580" y="4561443"/>
            <a:ext cx="4662582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②面对九年级阶段的学习压力，我们感到担心、紧张、焦虑，是一种正常心理现象，要坦然面对。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6B2978-CFAF-40FF-83AD-4D5DEFA9F486}"/>
              </a:ext>
            </a:extLst>
          </p:cNvPr>
          <p:cNvSpPr txBox="1"/>
          <p:nvPr/>
        </p:nvSpPr>
        <p:spPr>
          <a:xfrm>
            <a:off x="2691102" y="857374"/>
            <a:ext cx="7164125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如何正确认识当下的学习生活</a:t>
            </a:r>
            <a:endParaRPr lang="en-US" altLang="zh-CN" sz="40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://photo-static-api.fotomore.com/creative/vcg/400/new/VCG211302425282.jpg" descr="&amp;pky200_sjzg_VCG211302425282&amp;2&amp;src_toppic_inpsrchzd1&amp;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216" y="2231284"/>
            <a:ext cx="3141497" cy="3141497"/>
          </a:xfrm>
          <a:prstGeom prst="rect">
            <a:avLst/>
          </a:prstGeom>
        </p:spPr>
      </p:pic>
      <p:sp>
        <p:nvSpPr>
          <p:cNvPr id="4" name="任意多边形: 形状 3"/>
          <p:cNvSpPr/>
          <p:nvPr/>
        </p:nvSpPr>
        <p:spPr>
          <a:xfrm>
            <a:off x="8397680" y="2261848"/>
            <a:ext cx="3154731" cy="1802652"/>
          </a:xfrm>
          <a:custGeom>
            <a:avLst/>
            <a:gdLst>
              <a:gd name="connsiteX0" fmla="*/ 0 w 3154731"/>
              <a:gd name="connsiteY0" fmla="*/ 0 h 1829349"/>
              <a:gd name="connsiteX1" fmla="*/ 3154731 w 3154731"/>
              <a:gd name="connsiteY1" fmla="*/ 0 h 1829349"/>
              <a:gd name="connsiteX2" fmla="*/ 3154731 w 3154731"/>
              <a:gd name="connsiteY2" fmla="*/ 1829349 h 1829349"/>
              <a:gd name="connsiteX3" fmla="*/ 0 w 3154731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1" h="1829349">
                <a:moveTo>
                  <a:pt x="0" y="0"/>
                </a:moveTo>
                <a:lnTo>
                  <a:pt x="3154731" y="0"/>
                </a:lnTo>
                <a:lnTo>
                  <a:pt x="3154731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DCE043E-86E7-45EB-A211-01954976E3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" y="3716503"/>
            <a:ext cx="12192000" cy="3141497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5162118" y="2261848"/>
            <a:ext cx="3154730" cy="1802652"/>
          </a:xfrm>
          <a:custGeom>
            <a:avLst/>
            <a:gdLst>
              <a:gd name="connsiteX0" fmla="*/ 0 w 3154730"/>
              <a:gd name="connsiteY0" fmla="*/ 0 h 1829349"/>
              <a:gd name="connsiteX1" fmla="*/ 3154730 w 3154730"/>
              <a:gd name="connsiteY1" fmla="*/ 0 h 1829349"/>
              <a:gd name="connsiteX2" fmla="*/ 3154730 w 3154730"/>
              <a:gd name="connsiteY2" fmla="*/ 1829349 h 1829349"/>
              <a:gd name="connsiteX3" fmla="*/ 0 w 3154730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0" h="1829349">
                <a:moveTo>
                  <a:pt x="0" y="0"/>
                </a:moveTo>
                <a:lnTo>
                  <a:pt x="3154730" y="0"/>
                </a:lnTo>
                <a:lnTo>
                  <a:pt x="3154730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/>
        </p:nvSpPr>
        <p:spPr>
          <a:xfrm>
            <a:off x="5162118" y="4145331"/>
            <a:ext cx="3154730" cy="1802654"/>
          </a:xfrm>
          <a:custGeom>
            <a:avLst/>
            <a:gdLst>
              <a:gd name="connsiteX0" fmla="*/ 0 w 3154730"/>
              <a:gd name="connsiteY0" fmla="*/ 0 h 1829349"/>
              <a:gd name="connsiteX1" fmla="*/ 3154730 w 3154730"/>
              <a:gd name="connsiteY1" fmla="*/ 0 h 1829349"/>
              <a:gd name="connsiteX2" fmla="*/ 3154730 w 3154730"/>
              <a:gd name="connsiteY2" fmla="*/ 1829349 h 1829349"/>
              <a:gd name="connsiteX3" fmla="*/ 0 w 3154730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0" h="1829349">
                <a:moveTo>
                  <a:pt x="0" y="0"/>
                </a:moveTo>
                <a:lnTo>
                  <a:pt x="3154730" y="0"/>
                </a:lnTo>
                <a:lnTo>
                  <a:pt x="3154730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>
            <a:off x="8397680" y="4145331"/>
            <a:ext cx="3154731" cy="1802654"/>
          </a:xfrm>
          <a:custGeom>
            <a:avLst/>
            <a:gdLst>
              <a:gd name="connsiteX0" fmla="*/ 0 w 3154731"/>
              <a:gd name="connsiteY0" fmla="*/ 0 h 1829349"/>
              <a:gd name="connsiteX1" fmla="*/ 3154731 w 3154731"/>
              <a:gd name="connsiteY1" fmla="*/ 0 h 1829349"/>
              <a:gd name="connsiteX2" fmla="*/ 3154731 w 3154731"/>
              <a:gd name="connsiteY2" fmla="*/ 1829349 h 1829349"/>
              <a:gd name="connsiteX3" fmla="*/ 0 w 3154731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1" h="1829349">
                <a:moveTo>
                  <a:pt x="0" y="0"/>
                </a:moveTo>
                <a:lnTo>
                  <a:pt x="3154731" y="0"/>
                </a:lnTo>
                <a:lnTo>
                  <a:pt x="3154731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8"/>
          <p:cNvSpPr txBox="1"/>
          <p:nvPr/>
        </p:nvSpPr>
        <p:spPr>
          <a:xfrm>
            <a:off x="5398522" y="2426132"/>
            <a:ext cx="2681922" cy="460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转移注意力</a:t>
            </a:r>
          </a:p>
        </p:txBody>
      </p:sp>
      <p:sp>
        <p:nvSpPr>
          <p:cNvPr id="8" name="文本占位符 11"/>
          <p:cNvSpPr txBox="1"/>
          <p:nvPr/>
        </p:nvSpPr>
        <p:spPr>
          <a:xfrm>
            <a:off x="5277103" y="2968628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微软雅黑 Light" panose="020B0502040204020203" charset="-122"/>
                <a:ea typeface="微软雅黑 Light" panose="020B0502040204020203" charset="-122"/>
              </a:rPr>
              <a:t>如听舒缓的音乐，以缓解内心的压力等</a:t>
            </a:r>
          </a:p>
        </p:txBody>
      </p:sp>
      <p:sp>
        <p:nvSpPr>
          <p:cNvPr id="9" name="文本占位符 8"/>
          <p:cNvSpPr txBox="1"/>
          <p:nvPr/>
        </p:nvSpPr>
        <p:spPr>
          <a:xfrm>
            <a:off x="8634084" y="2426132"/>
            <a:ext cx="2681922" cy="460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保持身体放松</a:t>
            </a:r>
          </a:p>
        </p:txBody>
      </p:sp>
      <p:sp>
        <p:nvSpPr>
          <p:cNvPr id="10" name="文本占位符 11"/>
          <p:cNvSpPr txBox="1"/>
          <p:nvPr/>
        </p:nvSpPr>
        <p:spPr>
          <a:xfrm>
            <a:off x="8512665" y="3149937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 algn="ctr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 Light" panose="020B0502040204020203" charset="-122"/>
                <a:ea typeface="微软雅黑 Light" panose="020B0502040204020203" charset="-122"/>
              </a:rPr>
              <a:t>如深呼吸、微笑等</a:t>
            </a:r>
          </a:p>
        </p:txBody>
      </p:sp>
      <p:sp>
        <p:nvSpPr>
          <p:cNvPr id="11" name="文本占位符 8"/>
          <p:cNvSpPr txBox="1"/>
          <p:nvPr/>
        </p:nvSpPr>
        <p:spPr>
          <a:xfrm>
            <a:off x="8634084" y="4313004"/>
            <a:ext cx="2681922" cy="460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保持适度紧张</a:t>
            </a:r>
          </a:p>
        </p:txBody>
      </p:sp>
      <p:sp>
        <p:nvSpPr>
          <p:cNvPr id="12" name="文本占位符 11"/>
          <p:cNvSpPr txBox="1"/>
          <p:nvPr/>
        </p:nvSpPr>
        <p:spPr>
          <a:xfrm>
            <a:off x="8512810" y="4895215"/>
            <a:ext cx="2924810" cy="93726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 algn="ctr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 Light" panose="020B0502040204020203" charset="-122"/>
                <a:ea typeface="微软雅黑 Light" panose="020B0502040204020203" charset="-122"/>
              </a:rPr>
              <a:t>学会与紧张、焦虑等情绪和平相处。</a:t>
            </a:r>
          </a:p>
        </p:txBody>
      </p:sp>
      <p:sp>
        <p:nvSpPr>
          <p:cNvPr id="13" name="文本占位符 8"/>
          <p:cNvSpPr txBox="1"/>
          <p:nvPr/>
        </p:nvSpPr>
        <p:spPr>
          <a:xfrm>
            <a:off x="5398522" y="4313004"/>
            <a:ext cx="2681922" cy="460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自我暗示</a:t>
            </a:r>
          </a:p>
        </p:txBody>
      </p:sp>
      <p:sp>
        <p:nvSpPr>
          <p:cNvPr id="14" name="文本占位符 11"/>
          <p:cNvSpPr txBox="1"/>
          <p:nvPr/>
        </p:nvSpPr>
        <p:spPr>
          <a:xfrm>
            <a:off x="5277103" y="4870321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 algn="ctr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 Light" panose="020B0502040204020203" charset="-122"/>
                <a:ea typeface="微软雅黑 Light" panose="020B0502040204020203" charset="-122"/>
              </a:rPr>
              <a:t>经常提醒自己，我能够做好。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504660" y="1249612"/>
            <a:ext cx="7164125" cy="706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缓解学习压力的方法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标题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会议纪要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79500" y="939800"/>
            <a:ext cx="10236200" cy="43815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1454" y="0"/>
            <a:ext cx="2193746" cy="939800"/>
            <a:chOff x="41454" y="0"/>
            <a:chExt cx="2193746" cy="9398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79500" y="397933"/>
              <a:ext cx="668866" cy="5418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41454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0966" y="397933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10137555" y="5257800"/>
            <a:ext cx="2054445" cy="1498600"/>
            <a:chOff x="320455" y="-63500"/>
            <a:chExt cx="2054445" cy="14986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079500" y="397933"/>
              <a:ext cx="1295400" cy="10371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20455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488855" y="-63500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: 圆角 19"/>
          <p:cNvSpPr/>
          <p:nvPr/>
        </p:nvSpPr>
        <p:spPr>
          <a:xfrm>
            <a:off x="1799166" y="1739900"/>
            <a:ext cx="6159500" cy="27813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PA-102228"/>
          <p:cNvSpPr/>
          <p:nvPr>
            <p:custDataLst>
              <p:tags r:id="rId1"/>
            </p:custDataLst>
          </p:nvPr>
        </p:nvSpPr>
        <p:spPr>
          <a:xfrm>
            <a:off x="1930400" y="2526866"/>
            <a:ext cx="5882056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lt"/>
              </a:rPr>
              <a:t>界别研讨</a:t>
            </a:r>
          </a:p>
        </p:txBody>
      </p:sp>
      <p:sp>
        <p:nvSpPr>
          <p:cNvPr id="22" name="PA-102229"/>
          <p:cNvSpPr/>
          <p:nvPr>
            <p:custDataLst>
              <p:tags r:id="rId2"/>
            </p:custDataLst>
          </p:nvPr>
        </p:nvSpPr>
        <p:spPr>
          <a:xfrm>
            <a:off x="3878563" y="1443132"/>
            <a:ext cx="2000706" cy="48013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dirty="0">
                <a:solidFill>
                  <a:prstClr val="white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议程四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4267" y="753533"/>
            <a:ext cx="4860428" cy="5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itds12">
            <a:extLst>
              <a:ext uri="{FF2B5EF4-FFF2-40B4-BE49-F238E27FC236}">
                <a16:creationId xmlns:a16="http://schemas.microsoft.com/office/drawing/2014/main" id="{FCA67C94-6BD5-4BD9-8A78-8B4DDB71D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081" y="4378104"/>
            <a:ext cx="7547870" cy="585138"/>
          </a:xfrm>
          <a:prstGeom prst="roundRect">
            <a:avLst>
              <a:gd name="adj" fmla="val 50000"/>
            </a:avLst>
          </a:prstGeom>
          <a:solidFill>
            <a:srgbClr val="F2F2F2">
              <a:alpha val="60000"/>
            </a:srgbClr>
          </a:solidFill>
          <a:ln w="9525">
            <a:solidFill>
              <a:srgbClr val="B8B8B8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652" y="-654037"/>
            <a:ext cx="2438063" cy="59185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" y="3716503"/>
            <a:ext cx="12192000" cy="31414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63843A0-A846-4656-AABF-114C08745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35" y="-27491"/>
            <a:ext cx="6227155" cy="257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D3C6FB1-C1F1-4A33-BF29-E274CEF15C26}"/>
              </a:ext>
            </a:extLst>
          </p:cNvPr>
          <p:cNvGrpSpPr/>
          <p:nvPr/>
        </p:nvGrpSpPr>
        <p:grpSpPr>
          <a:xfrm>
            <a:off x="3374081" y="2902070"/>
            <a:ext cx="6408571" cy="928297"/>
            <a:chOff x="3374081" y="2902070"/>
            <a:chExt cx="6408571" cy="928297"/>
          </a:xfrm>
        </p:grpSpPr>
        <p:sp>
          <p:nvSpPr>
            <p:cNvPr id="20" name="Aitds6">
              <a:extLst>
                <a:ext uri="{FF2B5EF4-FFF2-40B4-BE49-F238E27FC236}">
                  <a16:creationId xmlns:a16="http://schemas.microsoft.com/office/drawing/2014/main" id="{AD64D5E9-3E1D-456A-99CF-D5224CB78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180" y="3025874"/>
              <a:ext cx="6107919" cy="737127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60000"/>
              </a:srgbClr>
            </a:solidFill>
            <a:ln w="9525">
              <a:solidFill>
                <a:srgbClr val="B8B8B8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" name="Aitds7">
              <a:extLst>
                <a:ext uri="{FF2B5EF4-FFF2-40B4-BE49-F238E27FC236}">
                  <a16:creationId xmlns:a16="http://schemas.microsoft.com/office/drawing/2014/main" id="{9255755A-3A8E-4181-8DF7-27995B8C3DCB}"/>
                </a:ext>
              </a:extLst>
            </p:cNvPr>
            <p:cNvSpPr/>
            <p:nvPr/>
          </p:nvSpPr>
          <p:spPr>
            <a:xfrm>
              <a:off x="3374081" y="2902070"/>
              <a:ext cx="928297" cy="928297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rgbClr val="FF0000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阿里巴巴普惠体" panose="00020600040101010101" pitchFamily="18" charset="-122"/>
                  <a:cs typeface="+mn-cs"/>
                </a:rPr>
                <a:t>02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阿里巴巴普惠体" panose="00020600040101010101" pitchFamily="18" charset="-122"/>
                <a:cs typeface="+mn-cs"/>
              </a:endParaRPr>
            </a:p>
          </p:txBody>
        </p:sp>
        <p:sp>
          <p:nvSpPr>
            <p:cNvPr id="25" name="Aitds8">
              <a:extLst>
                <a:ext uri="{FF2B5EF4-FFF2-40B4-BE49-F238E27FC236}">
                  <a16:creationId xmlns:a16="http://schemas.microsoft.com/office/drawing/2014/main" id="{AB10C6EA-BC15-4F88-AD62-8E118D259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468" y="3025874"/>
              <a:ext cx="5325184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实践学习</a:t>
              </a:r>
              <a:r>
                <a:rPr lang="en-US" altLang="zh-CN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—</a:t>
              </a:r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提升自我素质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7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45720" y="2056130"/>
            <a:ext cx="12229465" cy="4171950"/>
          </a:xfrm>
          <a:prstGeom prst="rect">
            <a:avLst/>
          </a:prstGeom>
          <a:solidFill>
            <a:srgbClr val="E52B1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21512"/>
              </a:solidFill>
            </a:endParaRPr>
          </a:p>
        </p:txBody>
      </p:sp>
      <p:pic>
        <p:nvPicPr>
          <p:cNvPr id="3" name="http://photo-static-api.fotomore.com/creative/vcg/400/version23/VCG41494703890.jpg" descr="&amp;pky170_sjzg_VCG41494703890&amp;2&amp;src_toppic_inpsrchzd1&amp;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1415"/>
            <a:ext cx="4625340" cy="3083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24848" y="1149623"/>
            <a:ext cx="5143632" cy="706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在实践中学习的原因</a:t>
            </a:r>
          </a:p>
        </p:txBody>
      </p:sp>
      <p:sp>
        <p:nvSpPr>
          <p:cNvPr id="6" name="矩形 5"/>
          <p:cNvSpPr/>
          <p:nvPr/>
        </p:nvSpPr>
        <p:spPr>
          <a:xfrm>
            <a:off x="4624848" y="1910440"/>
            <a:ext cx="4572000" cy="546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624848" y="1910441"/>
            <a:ext cx="16002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624705" y="2174875"/>
            <a:ext cx="7432675" cy="373127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spc="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实践出真知。在实践中，我们与外部世界打交道，了解客观实际，把握事物的本来面目，从而提高认识世界、改造世界的能力。在实践中，我们锤炼自己，丰富人生经历，完善自我，提升自身素质。</a:t>
            </a:r>
            <a:endParaRPr lang="en-US" altLang="zh-CN" sz="2000" spc="1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spc="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学习是一个长期的过程，学校学习只是其中的一个阶段，不可急功近利，也不能坐失良机。青少年随着生活范围的扩大会遇到越来越多的困惑，要在实践中逐步解决，以促进自身的发展和提升。</a:t>
            </a:r>
          </a:p>
        </p:txBody>
      </p:sp>
      <p:sp>
        <p:nvSpPr>
          <p:cNvPr id="10" name="标题 2"/>
          <p:cNvSpPr>
            <a:spLocks noGrp="1"/>
          </p:cNvSpPr>
          <p:nvPr>
            <p:ph type="body" sz="quarter" idx="10"/>
          </p:nvPr>
        </p:nvSpPr>
        <p:spPr>
          <a:xfrm>
            <a:off x="206262" y="230703"/>
            <a:ext cx="2278770" cy="543386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会议纪要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8733" y="2018441"/>
            <a:ext cx="12229465" cy="4171950"/>
          </a:xfrm>
          <a:prstGeom prst="rect">
            <a:avLst/>
          </a:prstGeom>
          <a:solidFill>
            <a:srgbClr val="E52B1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21512"/>
              </a:solidFill>
            </a:endParaRPr>
          </a:p>
        </p:txBody>
      </p:sp>
      <p:pic>
        <p:nvPicPr>
          <p:cNvPr id="3" name="http://photo-static-api.fotomore.com/creative/vcg/400/version23/VCG41494703890.jpg" descr="&amp;pky170_sjzg_VCG41494703890&amp;2&amp;src_toppic_inpsrchzd1&amp;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1415"/>
            <a:ext cx="4625340" cy="3083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24848" y="1149623"/>
            <a:ext cx="5143632" cy="706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如何在实践中学习</a:t>
            </a:r>
          </a:p>
        </p:txBody>
      </p:sp>
      <p:sp>
        <p:nvSpPr>
          <p:cNvPr id="6" name="矩形 5"/>
          <p:cNvSpPr/>
          <p:nvPr/>
        </p:nvSpPr>
        <p:spPr>
          <a:xfrm>
            <a:off x="4624848" y="1910440"/>
            <a:ext cx="4572000" cy="546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624848" y="1910441"/>
            <a:ext cx="16002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701698" y="2877930"/>
            <a:ext cx="7432675" cy="234628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我们始终不能停止学习的步伐，要在生活和工作中学习，主动</a:t>
            </a:r>
            <a:r>
              <a:rPr lang="zh-CN" alt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服务社会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我们要</a:t>
            </a:r>
            <a:r>
              <a:rPr lang="zh-CN" alt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重视实践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，积极参加社会调查、志愿服务、科学实验等各类社会实践活动，增强问题意识，培养研究能力，努力做到知行合一。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标题 2"/>
          <p:cNvSpPr>
            <a:spLocks noGrp="1"/>
          </p:cNvSpPr>
          <p:nvPr>
            <p:ph type="body" sz="quarter" idx="10"/>
          </p:nvPr>
        </p:nvSpPr>
        <p:spPr>
          <a:xfrm>
            <a:off x="179629" y="159682"/>
            <a:ext cx="2278770" cy="543386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会议纪要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itds12">
            <a:extLst>
              <a:ext uri="{FF2B5EF4-FFF2-40B4-BE49-F238E27FC236}">
                <a16:creationId xmlns:a16="http://schemas.microsoft.com/office/drawing/2014/main" id="{FCA67C94-6BD5-4BD9-8A78-8B4DDB71D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081" y="4378104"/>
            <a:ext cx="7547870" cy="585138"/>
          </a:xfrm>
          <a:prstGeom prst="roundRect">
            <a:avLst>
              <a:gd name="adj" fmla="val 50000"/>
            </a:avLst>
          </a:prstGeom>
          <a:solidFill>
            <a:srgbClr val="F2F2F2">
              <a:alpha val="60000"/>
            </a:srgbClr>
          </a:solidFill>
          <a:ln w="9525">
            <a:solidFill>
              <a:srgbClr val="B8B8B8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652" y="-654037"/>
            <a:ext cx="2438063" cy="59185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" y="3716503"/>
            <a:ext cx="12192000" cy="31414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63843A0-A846-4656-AABF-114C08745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35" y="-27491"/>
            <a:ext cx="6227155" cy="257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053E90C-E23D-4B82-9222-061337DAB286}"/>
              </a:ext>
            </a:extLst>
          </p:cNvPr>
          <p:cNvGrpSpPr/>
          <p:nvPr/>
        </p:nvGrpSpPr>
        <p:grpSpPr>
          <a:xfrm>
            <a:off x="3374081" y="2902070"/>
            <a:ext cx="6408571" cy="928297"/>
            <a:chOff x="3374081" y="2902070"/>
            <a:chExt cx="6408571" cy="928297"/>
          </a:xfrm>
        </p:grpSpPr>
        <p:sp>
          <p:nvSpPr>
            <p:cNvPr id="20" name="Aitds6">
              <a:extLst>
                <a:ext uri="{FF2B5EF4-FFF2-40B4-BE49-F238E27FC236}">
                  <a16:creationId xmlns:a16="http://schemas.microsoft.com/office/drawing/2014/main" id="{AD64D5E9-3E1D-456A-99CF-D5224CB78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180" y="3025874"/>
              <a:ext cx="5978381" cy="737127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60000"/>
              </a:srgbClr>
            </a:solidFill>
            <a:ln w="9525">
              <a:solidFill>
                <a:srgbClr val="B8B8B8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" name="Aitds7">
              <a:extLst>
                <a:ext uri="{FF2B5EF4-FFF2-40B4-BE49-F238E27FC236}">
                  <a16:creationId xmlns:a16="http://schemas.microsoft.com/office/drawing/2014/main" id="{9255755A-3A8E-4181-8DF7-27995B8C3DCB}"/>
                </a:ext>
              </a:extLst>
            </p:cNvPr>
            <p:cNvSpPr/>
            <p:nvPr/>
          </p:nvSpPr>
          <p:spPr>
            <a:xfrm>
              <a:off x="3374081" y="2902070"/>
              <a:ext cx="928297" cy="928297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rgbClr val="FF0000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阿里巴巴普惠体" panose="00020600040101010101" pitchFamily="18" charset="-122"/>
                  <a:cs typeface="+mn-cs"/>
                </a:rPr>
                <a:t>03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阿里巴巴普惠体" panose="00020600040101010101" pitchFamily="18" charset="-122"/>
                <a:cs typeface="+mn-cs"/>
              </a:endParaRPr>
            </a:p>
          </p:txBody>
        </p:sp>
        <p:sp>
          <p:nvSpPr>
            <p:cNvPr id="25" name="Aitds8">
              <a:extLst>
                <a:ext uri="{FF2B5EF4-FFF2-40B4-BE49-F238E27FC236}">
                  <a16:creationId xmlns:a16="http://schemas.microsoft.com/office/drawing/2014/main" id="{AB10C6EA-BC15-4F88-AD62-8E118D259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468" y="3025874"/>
              <a:ext cx="5325184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终身学习</a:t>
              </a:r>
              <a:r>
                <a:rPr lang="en-US" altLang="zh-CN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—</a:t>
              </a:r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走向美好人生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1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1197832" y="1177620"/>
            <a:ext cx="6878212" cy="4482548"/>
          </a:xfrm>
          <a:prstGeom prst="triangl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/>
        </p:nvSpPr>
        <p:spPr>
          <a:xfrm rot="5400000">
            <a:off x="-1000659" y="1404563"/>
            <a:ext cx="6029979" cy="4028661"/>
          </a:xfrm>
          <a:prstGeom prst="triangl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16200000">
            <a:off x="10243979" y="2801779"/>
            <a:ext cx="2676842" cy="1219200"/>
          </a:xfrm>
          <a:prstGeom prst="triangl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rot="16200000">
            <a:off x="10970854" y="2976286"/>
            <a:ext cx="1604092" cy="838200"/>
          </a:xfrm>
          <a:prstGeom prst="triangl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102216"/>
          <p:cNvSpPr txBox="1"/>
          <p:nvPr>
            <p:custDataLst>
              <p:tags r:id="rId1"/>
            </p:custDataLst>
          </p:nvPr>
        </p:nvSpPr>
        <p:spPr>
          <a:xfrm>
            <a:off x="147892" y="2347075"/>
            <a:ext cx="26390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500" dirty="0">
                <a:ln w="0">
                  <a:solidFill>
                    <a:schemeClr val="bg1"/>
                  </a:solidFill>
                </a:ln>
                <a:blipFill>
                  <a:blip r:embed="rId16"/>
                  <a:stretch>
                    <a:fillRect/>
                  </a:stretch>
                </a:blip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会议议程</a:t>
            </a:r>
          </a:p>
        </p:txBody>
      </p:sp>
      <p:sp>
        <p:nvSpPr>
          <p:cNvPr id="10" name="PA-102217"/>
          <p:cNvSpPr/>
          <p:nvPr>
            <p:custDataLst>
              <p:tags r:id="rId2"/>
            </p:custDataLst>
          </p:nvPr>
        </p:nvSpPr>
        <p:spPr bwMode="auto">
          <a:xfrm>
            <a:off x="4540423" y="1796774"/>
            <a:ext cx="656661" cy="552368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algn="ctr">
              <a:defRPr/>
            </a:pPr>
            <a:r>
              <a:rPr lang="en-US" altLang="zh-CN" sz="266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01</a:t>
            </a:r>
            <a:endParaRPr lang="zh-CN" altLang="en-US" sz="2665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1" name="PA-102218"/>
          <p:cNvSpPr/>
          <p:nvPr>
            <p:custDataLst>
              <p:tags r:id="rId3"/>
            </p:custDataLst>
          </p:nvPr>
        </p:nvSpPr>
        <p:spPr bwMode="auto">
          <a:xfrm>
            <a:off x="5197083" y="1796774"/>
            <a:ext cx="6839375" cy="552368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>
              <a:lnSpc>
                <a:spcPct val="130000"/>
              </a:lnSpc>
              <a:defRPr/>
            </a:pPr>
            <a:r>
              <a:rPr lang="zh-CN" altLang="en-US" sz="2665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奏唱国歌</a:t>
            </a:r>
            <a:endParaRPr lang="en-US" altLang="zh-CN" sz="2665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PA-102219"/>
          <p:cNvSpPr/>
          <p:nvPr>
            <p:custDataLst>
              <p:tags r:id="rId4"/>
            </p:custDataLst>
          </p:nvPr>
        </p:nvSpPr>
        <p:spPr bwMode="auto">
          <a:xfrm>
            <a:off x="4540423" y="2480746"/>
            <a:ext cx="656661" cy="552368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algn="ctr">
              <a:defRPr/>
            </a:pPr>
            <a:r>
              <a:rPr lang="en-US" altLang="zh-CN" sz="266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02</a:t>
            </a:r>
            <a:endParaRPr lang="zh-CN" altLang="en-US" sz="2665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3" name="PA-102220"/>
          <p:cNvSpPr/>
          <p:nvPr>
            <p:custDataLst>
              <p:tags r:id="rId5"/>
            </p:custDataLst>
          </p:nvPr>
        </p:nvSpPr>
        <p:spPr bwMode="auto">
          <a:xfrm>
            <a:off x="5197083" y="2480746"/>
            <a:ext cx="6839375" cy="552368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665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模拟政协活动介绍</a:t>
            </a:r>
          </a:p>
        </p:txBody>
      </p:sp>
      <p:sp>
        <p:nvSpPr>
          <p:cNvPr id="14" name="PA-102221"/>
          <p:cNvSpPr/>
          <p:nvPr>
            <p:custDataLst>
              <p:tags r:id="rId6"/>
            </p:custDataLst>
          </p:nvPr>
        </p:nvSpPr>
        <p:spPr bwMode="auto">
          <a:xfrm>
            <a:off x="4540423" y="3188890"/>
            <a:ext cx="656661" cy="552368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algn="ctr">
              <a:defRPr/>
            </a:pPr>
            <a:r>
              <a:rPr lang="en-US" altLang="zh-CN" sz="266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03</a:t>
            </a:r>
            <a:endParaRPr lang="zh-CN" altLang="en-US" sz="2665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5" name="PA-102222"/>
          <p:cNvSpPr/>
          <p:nvPr>
            <p:custDataLst>
              <p:tags r:id="rId7"/>
            </p:custDataLst>
          </p:nvPr>
        </p:nvSpPr>
        <p:spPr bwMode="auto">
          <a:xfrm>
            <a:off x="5197083" y="3188890"/>
            <a:ext cx="6839375" cy="552368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>
              <a:defRPr/>
            </a:pPr>
            <a:endParaRPr lang="en-US" altLang="zh-CN" sz="2665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PA-102223"/>
          <p:cNvSpPr/>
          <p:nvPr>
            <p:custDataLst>
              <p:tags r:id="rId8"/>
            </p:custDataLst>
          </p:nvPr>
        </p:nvSpPr>
        <p:spPr bwMode="auto">
          <a:xfrm>
            <a:off x="4540423" y="3918681"/>
            <a:ext cx="656661" cy="552368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algn="ctr">
              <a:defRPr/>
            </a:pPr>
            <a:r>
              <a:rPr lang="en-US" altLang="zh-CN" sz="266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04</a:t>
            </a:r>
            <a:endParaRPr lang="zh-CN" altLang="en-US" sz="2665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7" name="PA-102224"/>
          <p:cNvSpPr/>
          <p:nvPr>
            <p:custDataLst>
              <p:tags r:id="rId9"/>
            </p:custDataLst>
          </p:nvPr>
        </p:nvSpPr>
        <p:spPr bwMode="auto">
          <a:xfrm>
            <a:off x="5144722" y="3214166"/>
            <a:ext cx="6835825" cy="552368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>
              <a:defRPr/>
            </a:pPr>
            <a:r>
              <a:rPr lang="zh-CN" altLang="en-US" sz="2665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分组集中展示</a:t>
            </a:r>
          </a:p>
        </p:txBody>
      </p:sp>
      <p:sp>
        <p:nvSpPr>
          <p:cNvPr id="19" name="PA-102227"/>
          <p:cNvSpPr/>
          <p:nvPr>
            <p:custDataLst>
              <p:tags r:id="rId10"/>
            </p:custDataLst>
          </p:nvPr>
        </p:nvSpPr>
        <p:spPr bwMode="auto">
          <a:xfrm>
            <a:off x="5197082" y="3943957"/>
            <a:ext cx="6835825" cy="552368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lvl="0">
              <a:lnSpc>
                <a:spcPct val="130000"/>
              </a:lnSpc>
              <a:defRPr/>
            </a:pPr>
            <a:endParaRPr lang="en-US" altLang="zh-CN" sz="2665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PA-102227"/>
          <p:cNvSpPr/>
          <p:nvPr>
            <p:custDataLst>
              <p:tags r:id="rId11"/>
            </p:custDataLst>
          </p:nvPr>
        </p:nvSpPr>
        <p:spPr bwMode="auto">
          <a:xfrm>
            <a:off x="5208283" y="3887588"/>
            <a:ext cx="6835825" cy="552368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665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界别研讨</a:t>
            </a:r>
            <a:endParaRPr lang="en-US" altLang="zh-CN" sz="2665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PA-102223">
            <a:extLst>
              <a:ext uri="{FF2B5EF4-FFF2-40B4-BE49-F238E27FC236}">
                <a16:creationId xmlns:a16="http://schemas.microsoft.com/office/drawing/2014/main" id="{53F7BBAB-DE74-42BA-87A8-F1A565E5AB8C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4540423" y="4592103"/>
            <a:ext cx="656661" cy="552368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algn="ctr">
              <a:defRPr/>
            </a:pPr>
            <a:r>
              <a:rPr lang="en-US" altLang="zh-CN" sz="266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05</a:t>
            </a:r>
            <a:endParaRPr lang="zh-CN" altLang="en-US" sz="2665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0" name="PA-102227">
            <a:extLst>
              <a:ext uri="{FF2B5EF4-FFF2-40B4-BE49-F238E27FC236}">
                <a16:creationId xmlns:a16="http://schemas.microsoft.com/office/drawing/2014/main" id="{98CBDDDF-0953-4621-908B-A1178ACF974F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5208283" y="4561010"/>
            <a:ext cx="6835825" cy="552368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anchor="ctr"/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665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闭幕式</a:t>
            </a:r>
            <a:endParaRPr lang="en-US" altLang="zh-CN" sz="2665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3" grpId="0" animBg="1"/>
      <p:bldP spid="18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8733" y="2018441"/>
            <a:ext cx="12229465" cy="4171950"/>
          </a:xfrm>
          <a:prstGeom prst="rect">
            <a:avLst/>
          </a:prstGeom>
          <a:solidFill>
            <a:srgbClr val="E52B1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21512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24848" y="1149623"/>
            <a:ext cx="5143632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为什么要终身学习</a:t>
            </a:r>
          </a:p>
        </p:txBody>
      </p:sp>
      <p:sp>
        <p:nvSpPr>
          <p:cNvPr id="6" name="矩形 5"/>
          <p:cNvSpPr/>
          <p:nvPr/>
        </p:nvSpPr>
        <p:spPr>
          <a:xfrm>
            <a:off x="4624848" y="1910440"/>
            <a:ext cx="4572000" cy="546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624848" y="1910441"/>
            <a:ext cx="16002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891035" y="3172882"/>
            <a:ext cx="6294829" cy="153837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我们生活的时代信息量巨大，知识更新周期缩短，实践中的问题层出不穷，必须树立终身学习的理念，养成主动学习、不断探索的习惯，增强自我更新、学以致用的能力。我们的目标就有源源不断的强大力量 。 </a:t>
            </a:r>
          </a:p>
        </p:txBody>
      </p:sp>
      <p:sp>
        <p:nvSpPr>
          <p:cNvPr id="10" name="标题 2"/>
          <p:cNvSpPr>
            <a:spLocks noGrp="1"/>
          </p:cNvSpPr>
          <p:nvPr>
            <p:ph type="body" sz="quarter" idx="10"/>
          </p:nvPr>
        </p:nvSpPr>
        <p:spPr>
          <a:xfrm>
            <a:off x="179629" y="159682"/>
            <a:ext cx="2278770" cy="543386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会议纪要</a:t>
            </a:r>
          </a:p>
        </p:txBody>
      </p:sp>
      <p:pic>
        <p:nvPicPr>
          <p:cNvPr id="9" name="图片 8" descr="D:\meihua_service_cache\jpg/ddab1f89233ba07c3666962f5a5f7844.jpgddab1f89233ba07c3666962f5a5f7844">
            <a:extLst>
              <a:ext uri="{FF2B5EF4-FFF2-40B4-BE49-F238E27FC236}">
                <a16:creationId xmlns:a16="http://schemas.microsoft.com/office/drawing/2014/main" id="{A718B1FD-2EA1-4BD1-A1B3-F08197FAA2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6" r="3556"/>
          <a:stretch>
            <a:fillRect/>
          </a:stretch>
        </p:blipFill>
        <p:spPr>
          <a:xfrm>
            <a:off x="134620" y="2663301"/>
            <a:ext cx="4108906" cy="301840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800">
                <a:moveTo>
                  <a:pt x="0" y="0"/>
                </a:moveTo>
                <a:lnTo>
                  <a:pt x="19200" y="0"/>
                </a:lnTo>
                <a:lnTo>
                  <a:pt x="192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9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74215B3-613A-47C6-8F81-7B627EAF4337}"/>
              </a:ext>
            </a:extLst>
          </p:cNvPr>
          <p:cNvSpPr/>
          <p:nvPr/>
        </p:nvSpPr>
        <p:spPr>
          <a:xfrm>
            <a:off x="-18733" y="2018441"/>
            <a:ext cx="12229465" cy="4171950"/>
          </a:xfrm>
          <a:prstGeom prst="rect">
            <a:avLst/>
          </a:prstGeom>
          <a:solidFill>
            <a:srgbClr val="E52B1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21512"/>
              </a:solidFill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5375182" y="2350310"/>
            <a:ext cx="3154730" cy="1802652"/>
          </a:xfrm>
          <a:custGeom>
            <a:avLst/>
            <a:gdLst>
              <a:gd name="connsiteX0" fmla="*/ 0 w 3154730"/>
              <a:gd name="connsiteY0" fmla="*/ 0 h 1829349"/>
              <a:gd name="connsiteX1" fmla="*/ 3154730 w 3154730"/>
              <a:gd name="connsiteY1" fmla="*/ 0 h 1829349"/>
              <a:gd name="connsiteX2" fmla="*/ 3154730 w 3154730"/>
              <a:gd name="connsiteY2" fmla="*/ 1829349 h 1829349"/>
              <a:gd name="connsiteX3" fmla="*/ 0 w 3154730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0" h="1829349">
                <a:moveTo>
                  <a:pt x="0" y="0"/>
                </a:moveTo>
                <a:lnTo>
                  <a:pt x="3154730" y="0"/>
                </a:lnTo>
                <a:lnTo>
                  <a:pt x="3154730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8610744" y="2350310"/>
            <a:ext cx="3154731" cy="1802652"/>
          </a:xfrm>
          <a:custGeom>
            <a:avLst/>
            <a:gdLst>
              <a:gd name="connsiteX0" fmla="*/ 0 w 3154731"/>
              <a:gd name="connsiteY0" fmla="*/ 0 h 1829349"/>
              <a:gd name="connsiteX1" fmla="*/ 3154731 w 3154731"/>
              <a:gd name="connsiteY1" fmla="*/ 0 h 1829349"/>
              <a:gd name="connsiteX2" fmla="*/ 3154731 w 3154731"/>
              <a:gd name="connsiteY2" fmla="*/ 1829349 h 1829349"/>
              <a:gd name="connsiteX3" fmla="*/ 0 w 3154731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1" h="1829349">
                <a:moveTo>
                  <a:pt x="0" y="0"/>
                </a:moveTo>
                <a:lnTo>
                  <a:pt x="3154731" y="0"/>
                </a:lnTo>
                <a:lnTo>
                  <a:pt x="3154731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5375182" y="4233793"/>
            <a:ext cx="3154730" cy="1802654"/>
          </a:xfrm>
          <a:custGeom>
            <a:avLst/>
            <a:gdLst>
              <a:gd name="connsiteX0" fmla="*/ 0 w 3154730"/>
              <a:gd name="connsiteY0" fmla="*/ 0 h 1829349"/>
              <a:gd name="connsiteX1" fmla="*/ 3154730 w 3154730"/>
              <a:gd name="connsiteY1" fmla="*/ 0 h 1829349"/>
              <a:gd name="connsiteX2" fmla="*/ 3154730 w 3154730"/>
              <a:gd name="connsiteY2" fmla="*/ 1829349 h 1829349"/>
              <a:gd name="connsiteX3" fmla="*/ 0 w 3154730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0" h="1829349">
                <a:moveTo>
                  <a:pt x="0" y="0"/>
                </a:moveTo>
                <a:lnTo>
                  <a:pt x="3154730" y="0"/>
                </a:lnTo>
                <a:lnTo>
                  <a:pt x="3154730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任意多边形: 形状 5"/>
          <p:cNvSpPr/>
          <p:nvPr/>
        </p:nvSpPr>
        <p:spPr>
          <a:xfrm>
            <a:off x="8610744" y="4233793"/>
            <a:ext cx="3154731" cy="1802654"/>
          </a:xfrm>
          <a:custGeom>
            <a:avLst/>
            <a:gdLst>
              <a:gd name="connsiteX0" fmla="*/ 0 w 3154731"/>
              <a:gd name="connsiteY0" fmla="*/ 0 h 1829349"/>
              <a:gd name="connsiteX1" fmla="*/ 3154731 w 3154731"/>
              <a:gd name="connsiteY1" fmla="*/ 0 h 1829349"/>
              <a:gd name="connsiteX2" fmla="*/ 3154731 w 3154731"/>
              <a:gd name="connsiteY2" fmla="*/ 1829349 h 1829349"/>
              <a:gd name="connsiteX3" fmla="*/ 0 w 3154731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1" h="1829349">
                <a:moveTo>
                  <a:pt x="0" y="0"/>
                </a:moveTo>
                <a:lnTo>
                  <a:pt x="3154731" y="0"/>
                </a:lnTo>
                <a:lnTo>
                  <a:pt x="3154731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占位符 8"/>
          <p:cNvSpPr txBox="1"/>
          <p:nvPr/>
        </p:nvSpPr>
        <p:spPr>
          <a:xfrm>
            <a:off x="5610951" y="2514594"/>
            <a:ext cx="2681922" cy="460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主动学习</a:t>
            </a:r>
          </a:p>
        </p:txBody>
      </p:sp>
      <p:sp>
        <p:nvSpPr>
          <p:cNvPr id="8" name="文本占位符 11"/>
          <p:cNvSpPr txBox="1"/>
          <p:nvPr/>
        </p:nvSpPr>
        <p:spPr>
          <a:xfrm>
            <a:off x="5490167" y="3057090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激发内在需求，保持学习热情</a:t>
            </a:r>
          </a:p>
        </p:txBody>
      </p:sp>
      <p:sp>
        <p:nvSpPr>
          <p:cNvPr id="9" name="文本占位符 8"/>
          <p:cNvSpPr txBox="1"/>
          <p:nvPr/>
        </p:nvSpPr>
        <p:spPr>
          <a:xfrm>
            <a:off x="8847148" y="2514594"/>
            <a:ext cx="2681922" cy="460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调整学习方式</a:t>
            </a:r>
          </a:p>
        </p:txBody>
      </p:sp>
      <p:sp>
        <p:nvSpPr>
          <p:cNvPr id="10" name="文本占位符 11"/>
          <p:cNvSpPr txBox="1"/>
          <p:nvPr/>
        </p:nvSpPr>
        <p:spPr>
          <a:xfrm>
            <a:off x="8725729" y="3057090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 algn="ctr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课堂、自学、实践等多种方式</a:t>
            </a:r>
          </a:p>
        </p:txBody>
      </p:sp>
      <p:sp>
        <p:nvSpPr>
          <p:cNvPr id="11" name="文本占位符 8"/>
          <p:cNvSpPr txBox="1"/>
          <p:nvPr/>
        </p:nvSpPr>
        <p:spPr>
          <a:xfrm>
            <a:off x="8847148" y="4401466"/>
            <a:ext cx="2681922" cy="460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培养敏感性</a:t>
            </a:r>
          </a:p>
        </p:txBody>
      </p:sp>
      <p:sp>
        <p:nvSpPr>
          <p:cNvPr id="12" name="文本占位符 11"/>
          <p:cNvSpPr txBox="1"/>
          <p:nvPr/>
        </p:nvSpPr>
        <p:spPr>
          <a:xfrm>
            <a:off x="8725729" y="4983453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 algn="ctr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敏锐发现新事物、新现象</a:t>
            </a:r>
          </a:p>
        </p:txBody>
      </p:sp>
      <p:sp>
        <p:nvSpPr>
          <p:cNvPr id="13" name="文本占位符 8"/>
          <p:cNvSpPr txBox="1"/>
          <p:nvPr/>
        </p:nvSpPr>
        <p:spPr>
          <a:xfrm>
            <a:off x="5611586" y="4401466"/>
            <a:ext cx="2681922" cy="460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坚持不懈</a:t>
            </a:r>
          </a:p>
        </p:txBody>
      </p:sp>
      <p:sp>
        <p:nvSpPr>
          <p:cNvPr id="14" name="文本占位符 11"/>
          <p:cNvSpPr txBox="1"/>
          <p:nvPr/>
        </p:nvSpPr>
        <p:spPr>
          <a:xfrm>
            <a:off x="5490167" y="4958783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 algn="ctr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遇到困难要坚持下去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C34C39-6FBB-4683-A63C-B3CFC87B1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3" y="1894840"/>
            <a:ext cx="10408725" cy="488827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504440" y="1249680"/>
            <a:ext cx="8378190" cy="6451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终身学习需要养成的几个习惯</a:t>
            </a:r>
          </a:p>
        </p:txBody>
      </p:sp>
      <p:sp>
        <p:nvSpPr>
          <p:cNvPr id="20" name="标题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会议纪要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1022200"/>
          <p:cNvSpPr/>
          <p:nvPr>
            <p:custDataLst>
              <p:tags r:id="rId1"/>
            </p:custDataLst>
          </p:nvPr>
        </p:nvSpPr>
        <p:spPr>
          <a:xfrm>
            <a:off x="2496055" y="2875002"/>
            <a:ext cx="71998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500" dirty="0">
                <a:ln w="0">
                  <a:solidFill>
                    <a:schemeClr val="bg1"/>
                  </a:solidFill>
                </a:ln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闭幕式</a:t>
            </a:r>
            <a:endParaRPr lang="zh-CN" altLang="zh-CN" sz="6500" dirty="0">
              <a:ln w="0">
                <a:solidFill>
                  <a:schemeClr val="bg1"/>
                </a:solidFill>
              </a:ln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4" name="图片 16" descr="拉幕3.png">
            <a:extLst>
              <a:ext uri="{FF2B5EF4-FFF2-40B4-BE49-F238E27FC236}">
                <a16:creationId xmlns:a16="http://schemas.microsoft.com/office/drawing/2014/main" id="{950E757C-E80E-45CE-8A9E-67242FB37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4100" y="-2019300"/>
            <a:ext cx="8135940" cy="9089554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5" name="图片 15" descr="拉幕3.png">
            <a:extLst>
              <a:ext uri="{FF2B5EF4-FFF2-40B4-BE49-F238E27FC236}">
                <a16:creationId xmlns:a16="http://schemas.microsoft.com/office/drawing/2014/main" id="{563EC457-4509-4DFE-9855-91D289EA9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891" y="-1739900"/>
            <a:ext cx="7761309" cy="8873104"/>
          </a:xfrm>
          <a:prstGeom prst="rect">
            <a:avLst/>
          </a:prstGeom>
          <a:noFill/>
          <a:ln w="9525">
            <a:noFill/>
            <a:miter/>
          </a:ln>
        </p:spPr>
      </p:pic>
    </p:spTree>
    <p:extLst>
      <p:ext uri="{BB962C8B-B14F-4D97-AF65-F5344CB8AC3E}">
        <p14:creationId xmlns:p14="http://schemas.microsoft.com/office/powerpoint/2010/main" val="349064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79500" y="939800"/>
            <a:ext cx="10236200" cy="43815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1454" y="0"/>
            <a:ext cx="2193746" cy="939800"/>
            <a:chOff x="41454" y="0"/>
            <a:chExt cx="2193746" cy="9398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79500" y="397933"/>
              <a:ext cx="668866" cy="5418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41454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0966" y="397933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10137555" y="5257800"/>
            <a:ext cx="2054445" cy="1498600"/>
            <a:chOff x="320455" y="-63500"/>
            <a:chExt cx="2054445" cy="14986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079500" y="397933"/>
              <a:ext cx="1295400" cy="10371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20455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488855" y="-63500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: 圆角 19"/>
          <p:cNvSpPr/>
          <p:nvPr/>
        </p:nvSpPr>
        <p:spPr>
          <a:xfrm>
            <a:off x="1799166" y="1739900"/>
            <a:ext cx="6159500" cy="27813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PA-102228"/>
          <p:cNvSpPr/>
          <p:nvPr>
            <p:custDataLst>
              <p:tags r:id="rId1"/>
            </p:custDataLst>
          </p:nvPr>
        </p:nvSpPr>
        <p:spPr>
          <a:xfrm>
            <a:off x="1930400" y="2526866"/>
            <a:ext cx="5882056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lt"/>
              </a:rPr>
              <a:t>奏唱国歌</a:t>
            </a:r>
          </a:p>
        </p:txBody>
      </p:sp>
      <p:sp>
        <p:nvSpPr>
          <p:cNvPr id="22" name="PA-102229"/>
          <p:cNvSpPr/>
          <p:nvPr>
            <p:custDataLst>
              <p:tags r:id="rId2"/>
            </p:custDataLst>
          </p:nvPr>
        </p:nvSpPr>
        <p:spPr>
          <a:xfrm>
            <a:off x="3878563" y="1443132"/>
            <a:ext cx="2000706" cy="48013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dirty="0">
                <a:solidFill>
                  <a:prstClr val="white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议程一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4267" y="753533"/>
            <a:ext cx="4860428" cy="5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79500" y="939800"/>
            <a:ext cx="10236200" cy="43815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1454" y="0"/>
            <a:ext cx="2193746" cy="939800"/>
            <a:chOff x="41454" y="0"/>
            <a:chExt cx="2193746" cy="9398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79500" y="397933"/>
              <a:ext cx="668866" cy="5418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41454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0966" y="397933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10137555" y="5257800"/>
            <a:ext cx="2054445" cy="1498600"/>
            <a:chOff x="320455" y="-63500"/>
            <a:chExt cx="2054445" cy="14986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079500" y="397933"/>
              <a:ext cx="1295400" cy="10371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20455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488855" y="-63500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4267" y="753533"/>
            <a:ext cx="4860428" cy="5507567"/>
          </a:xfrm>
          <a:prstGeom prst="rect">
            <a:avLst/>
          </a:prstGeom>
        </p:spPr>
      </p:pic>
      <p:pic>
        <p:nvPicPr>
          <p:cNvPr id="4" name="国歌官方视频">
            <a:hlinkClick r:id="" action="ppaction://media"/>
            <a:extLst>
              <a:ext uri="{FF2B5EF4-FFF2-40B4-BE49-F238E27FC236}">
                <a16:creationId xmlns:a16="http://schemas.microsoft.com/office/drawing/2014/main" id="{B1B72E82-8324-49D0-9A6C-5C5F0C9BA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3933" y="1029461"/>
            <a:ext cx="7499861" cy="42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79500" y="939800"/>
            <a:ext cx="10236200" cy="43815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1454" y="0"/>
            <a:ext cx="2193746" cy="939800"/>
            <a:chOff x="41454" y="0"/>
            <a:chExt cx="2193746" cy="9398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79500" y="397933"/>
              <a:ext cx="668866" cy="5418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41454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0966" y="397933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10137555" y="5257800"/>
            <a:ext cx="2054445" cy="1498600"/>
            <a:chOff x="320455" y="-63500"/>
            <a:chExt cx="2054445" cy="14986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079500" y="397933"/>
              <a:ext cx="1295400" cy="10371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20455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488855" y="-63500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: 圆角 19"/>
          <p:cNvSpPr/>
          <p:nvPr/>
        </p:nvSpPr>
        <p:spPr>
          <a:xfrm>
            <a:off x="1799166" y="1739900"/>
            <a:ext cx="6159500" cy="27813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PA-102228"/>
          <p:cNvSpPr/>
          <p:nvPr>
            <p:custDataLst>
              <p:tags r:id="rId1"/>
            </p:custDataLst>
          </p:nvPr>
        </p:nvSpPr>
        <p:spPr>
          <a:xfrm>
            <a:off x="3043927" y="2324386"/>
            <a:ext cx="3898577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lt"/>
              </a:rPr>
              <a:t>模拟政协</a:t>
            </a:r>
            <a:endParaRPr lang="en-US" altLang="zh-CN" sz="5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lt"/>
            </a:endParaRPr>
          </a:p>
          <a:p>
            <a:pPr algn="ctr">
              <a:defRPr/>
            </a:pPr>
            <a:r>
              <a:rPr lang="zh-CN" alt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lt"/>
              </a:rPr>
              <a:t>活动介绍</a:t>
            </a:r>
          </a:p>
        </p:txBody>
      </p:sp>
      <p:sp>
        <p:nvSpPr>
          <p:cNvPr id="22" name="PA-102229"/>
          <p:cNvSpPr/>
          <p:nvPr>
            <p:custDataLst>
              <p:tags r:id="rId2"/>
            </p:custDataLst>
          </p:nvPr>
        </p:nvSpPr>
        <p:spPr>
          <a:xfrm>
            <a:off x="3878563" y="1443132"/>
            <a:ext cx="2000706" cy="48013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dirty="0">
                <a:solidFill>
                  <a:prstClr val="white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议程二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07849" y="730249"/>
            <a:ext cx="4860428" cy="5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79500" y="939800"/>
            <a:ext cx="10236200" cy="43815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1454" y="0"/>
            <a:ext cx="2193746" cy="939800"/>
            <a:chOff x="41454" y="0"/>
            <a:chExt cx="2193746" cy="9398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79500" y="397933"/>
              <a:ext cx="668866" cy="5418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41454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0966" y="397933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10137555" y="5257800"/>
            <a:ext cx="2054445" cy="1498600"/>
            <a:chOff x="320455" y="-63500"/>
            <a:chExt cx="2054445" cy="14986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079500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079500" y="397933"/>
              <a:ext cx="1295400" cy="103716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20455" y="0"/>
              <a:ext cx="1155700" cy="939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488855" y="-63500"/>
              <a:ext cx="454644" cy="3556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: 圆角 19"/>
          <p:cNvSpPr/>
          <p:nvPr/>
        </p:nvSpPr>
        <p:spPr>
          <a:xfrm>
            <a:off x="1799166" y="1739900"/>
            <a:ext cx="6159500" cy="27813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PA-102228"/>
          <p:cNvSpPr/>
          <p:nvPr>
            <p:custDataLst>
              <p:tags r:id="rId1"/>
            </p:custDataLst>
          </p:nvPr>
        </p:nvSpPr>
        <p:spPr>
          <a:xfrm>
            <a:off x="1930400" y="2526866"/>
            <a:ext cx="5882056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lt"/>
              </a:rPr>
              <a:t>分组集中展示</a:t>
            </a:r>
          </a:p>
        </p:txBody>
      </p:sp>
      <p:sp>
        <p:nvSpPr>
          <p:cNvPr id="22" name="PA-102229"/>
          <p:cNvSpPr/>
          <p:nvPr>
            <p:custDataLst>
              <p:tags r:id="rId2"/>
            </p:custDataLst>
          </p:nvPr>
        </p:nvSpPr>
        <p:spPr>
          <a:xfrm>
            <a:off x="3878563" y="1443132"/>
            <a:ext cx="2000706" cy="48013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dirty="0">
                <a:solidFill>
                  <a:prstClr val="white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议程三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4267" y="753533"/>
            <a:ext cx="4860428" cy="5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itds12">
            <a:extLst>
              <a:ext uri="{FF2B5EF4-FFF2-40B4-BE49-F238E27FC236}">
                <a16:creationId xmlns:a16="http://schemas.microsoft.com/office/drawing/2014/main" id="{FCA67C94-6BD5-4BD9-8A78-8B4DDB71D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081" y="4378104"/>
            <a:ext cx="7547870" cy="585138"/>
          </a:xfrm>
          <a:prstGeom prst="roundRect">
            <a:avLst>
              <a:gd name="adj" fmla="val 50000"/>
            </a:avLst>
          </a:prstGeom>
          <a:solidFill>
            <a:srgbClr val="F2F2F2">
              <a:alpha val="60000"/>
            </a:srgbClr>
          </a:solidFill>
          <a:ln w="9525">
            <a:solidFill>
              <a:srgbClr val="B8B8B8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8A5872-DB25-4742-A8D2-A48B28504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9151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EFF42B-B057-4B42-A2D8-829B83744B8E}"/>
              </a:ext>
            </a:extLst>
          </p:cNvPr>
          <p:cNvGrpSpPr/>
          <p:nvPr/>
        </p:nvGrpSpPr>
        <p:grpSpPr>
          <a:xfrm>
            <a:off x="3530444" y="2336504"/>
            <a:ext cx="7709056" cy="1780850"/>
            <a:chOff x="1434944" y="2144111"/>
            <a:chExt cx="7709056" cy="1780850"/>
          </a:xfrm>
        </p:grpSpPr>
        <p:sp>
          <p:nvSpPr>
            <p:cNvPr id="20" name="Aitds6">
              <a:extLst>
                <a:ext uri="{FF2B5EF4-FFF2-40B4-BE49-F238E27FC236}">
                  <a16:creationId xmlns:a16="http://schemas.microsoft.com/office/drawing/2014/main" id="{AD64D5E9-3E1D-456A-99CF-D5224CB78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697" y="2381617"/>
              <a:ext cx="5962103" cy="1414108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60000"/>
              </a:srgbClr>
            </a:solidFill>
            <a:ln w="9525">
              <a:solidFill>
                <a:srgbClr val="B8B8B8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" name="Aitds7">
              <a:extLst>
                <a:ext uri="{FF2B5EF4-FFF2-40B4-BE49-F238E27FC236}">
                  <a16:creationId xmlns:a16="http://schemas.microsoft.com/office/drawing/2014/main" id="{9255755A-3A8E-4181-8DF7-27995B8C3DCB}"/>
                </a:ext>
              </a:extLst>
            </p:cNvPr>
            <p:cNvSpPr/>
            <p:nvPr/>
          </p:nvSpPr>
          <p:spPr>
            <a:xfrm>
              <a:off x="1434944" y="2144111"/>
              <a:ext cx="1779888" cy="1780850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rgbClr val="FF0000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阿里巴巴普惠体" panose="00020600040101010101" pitchFamily="18" charset="-122"/>
                  <a:cs typeface="+mn-cs"/>
                </a:rPr>
                <a:t>总议题</a:t>
              </a:r>
            </a:p>
          </p:txBody>
        </p:sp>
        <p:sp>
          <p:nvSpPr>
            <p:cNvPr id="25" name="Aitds8">
              <a:extLst>
                <a:ext uri="{FF2B5EF4-FFF2-40B4-BE49-F238E27FC236}">
                  <a16:creationId xmlns:a16="http://schemas.microsoft.com/office/drawing/2014/main" id="{AB10C6EA-BC15-4F88-AD62-8E118D259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7403" y="2669296"/>
              <a:ext cx="5546597" cy="9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5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学无止境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1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B00E126B-13BF-4AC7-9B1B-05E2B99C0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491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" y="3716503"/>
            <a:ext cx="12192000" cy="314149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652" y="-654037"/>
            <a:ext cx="2438063" cy="59185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63843A0-A846-4656-AABF-114C08745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35" y="-27491"/>
            <a:ext cx="6227155" cy="257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EB5D171-74F5-4697-8809-3F518465319D}"/>
              </a:ext>
            </a:extLst>
          </p:cNvPr>
          <p:cNvGrpSpPr/>
          <p:nvPr/>
        </p:nvGrpSpPr>
        <p:grpSpPr>
          <a:xfrm>
            <a:off x="3375508" y="1515316"/>
            <a:ext cx="6402863" cy="928297"/>
            <a:chOff x="3374081" y="2902070"/>
            <a:chExt cx="6714645" cy="928297"/>
          </a:xfrm>
        </p:grpSpPr>
        <p:sp>
          <p:nvSpPr>
            <p:cNvPr id="20" name="Aitds6">
              <a:extLst>
                <a:ext uri="{FF2B5EF4-FFF2-40B4-BE49-F238E27FC236}">
                  <a16:creationId xmlns:a16="http://schemas.microsoft.com/office/drawing/2014/main" id="{AD64D5E9-3E1D-456A-99CF-D5224CB78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305" y="3047684"/>
              <a:ext cx="6092421" cy="737127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60000"/>
              </a:srgbClr>
            </a:solidFill>
            <a:ln w="9525">
              <a:solidFill>
                <a:srgbClr val="B8B8B8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" name="Aitds7">
              <a:extLst>
                <a:ext uri="{FF2B5EF4-FFF2-40B4-BE49-F238E27FC236}">
                  <a16:creationId xmlns:a16="http://schemas.microsoft.com/office/drawing/2014/main" id="{9255755A-3A8E-4181-8DF7-27995B8C3DCB}"/>
                </a:ext>
              </a:extLst>
            </p:cNvPr>
            <p:cNvSpPr/>
            <p:nvPr/>
          </p:nvSpPr>
          <p:spPr>
            <a:xfrm>
              <a:off x="3374081" y="2902070"/>
              <a:ext cx="928297" cy="928297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rgbClr val="FF0000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阿里巴巴普惠体" panose="00020600040101010101" pitchFamily="18" charset="-122"/>
                  <a:cs typeface="+mn-cs"/>
                </a:rPr>
                <a:t>01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阿里巴巴普惠体" panose="00020600040101010101" pitchFamily="18" charset="-122"/>
                <a:cs typeface="+mn-cs"/>
              </a:endParaRPr>
            </a:p>
          </p:txBody>
        </p:sp>
        <p:sp>
          <p:nvSpPr>
            <p:cNvPr id="25" name="Aitds8">
              <a:extLst>
                <a:ext uri="{FF2B5EF4-FFF2-40B4-BE49-F238E27FC236}">
                  <a16:creationId xmlns:a16="http://schemas.microsoft.com/office/drawing/2014/main" id="{AB10C6EA-BC15-4F88-AD62-8E118D259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468" y="3025874"/>
              <a:ext cx="5461232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积极学习</a:t>
              </a:r>
              <a:r>
                <a:rPr lang="en-US" altLang="zh-CN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—</a:t>
              </a:r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坦然面对压力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55DF829-423C-4B1E-9360-4BADF801838D}"/>
              </a:ext>
            </a:extLst>
          </p:cNvPr>
          <p:cNvGrpSpPr/>
          <p:nvPr/>
        </p:nvGrpSpPr>
        <p:grpSpPr>
          <a:xfrm>
            <a:off x="3374081" y="2775034"/>
            <a:ext cx="6408571" cy="928297"/>
            <a:chOff x="3374081" y="2902070"/>
            <a:chExt cx="6408571" cy="928297"/>
          </a:xfrm>
        </p:grpSpPr>
        <p:sp>
          <p:nvSpPr>
            <p:cNvPr id="13" name="Aitds6">
              <a:extLst>
                <a:ext uri="{FF2B5EF4-FFF2-40B4-BE49-F238E27FC236}">
                  <a16:creationId xmlns:a16="http://schemas.microsoft.com/office/drawing/2014/main" id="{C4B3CC49-1DE2-4D09-8201-E660FAFE4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180" y="3025874"/>
              <a:ext cx="6107919" cy="737127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60000"/>
              </a:srgbClr>
            </a:solidFill>
            <a:ln w="9525">
              <a:solidFill>
                <a:srgbClr val="B8B8B8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4" name="Aitds7">
              <a:extLst>
                <a:ext uri="{FF2B5EF4-FFF2-40B4-BE49-F238E27FC236}">
                  <a16:creationId xmlns:a16="http://schemas.microsoft.com/office/drawing/2014/main" id="{2D2AA161-C67E-47FF-9F2B-F97365CA96B9}"/>
                </a:ext>
              </a:extLst>
            </p:cNvPr>
            <p:cNvSpPr/>
            <p:nvPr/>
          </p:nvSpPr>
          <p:spPr>
            <a:xfrm>
              <a:off x="3374081" y="2902070"/>
              <a:ext cx="928297" cy="928297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rgbClr val="FF0000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阿里巴巴普惠体" panose="00020600040101010101" pitchFamily="18" charset="-122"/>
                  <a:cs typeface="+mn-cs"/>
                </a:rPr>
                <a:t>02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阿里巴巴普惠体" panose="00020600040101010101" pitchFamily="18" charset="-122"/>
                <a:cs typeface="+mn-cs"/>
              </a:endParaRPr>
            </a:p>
          </p:txBody>
        </p:sp>
        <p:sp>
          <p:nvSpPr>
            <p:cNvPr id="15" name="Aitds8">
              <a:extLst>
                <a:ext uri="{FF2B5EF4-FFF2-40B4-BE49-F238E27FC236}">
                  <a16:creationId xmlns:a16="http://schemas.microsoft.com/office/drawing/2014/main" id="{4BC4931A-3D14-4989-8EF0-343C1BB90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468" y="3025874"/>
              <a:ext cx="5325184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实践学习</a:t>
              </a:r>
              <a:r>
                <a:rPr lang="en-US" altLang="zh-CN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—</a:t>
              </a:r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提升自我素质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08897AA-8755-4FF3-A73A-A95FFFD26CA9}"/>
              </a:ext>
            </a:extLst>
          </p:cNvPr>
          <p:cNvGrpSpPr/>
          <p:nvPr/>
        </p:nvGrpSpPr>
        <p:grpSpPr>
          <a:xfrm>
            <a:off x="3372654" y="4034751"/>
            <a:ext cx="6408571" cy="928297"/>
            <a:chOff x="3374081" y="2902070"/>
            <a:chExt cx="6408571" cy="928297"/>
          </a:xfrm>
        </p:grpSpPr>
        <p:sp>
          <p:nvSpPr>
            <p:cNvPr id="17" name="Aitds6">
              <a:extLst>
                <a:ext uri="{FF2B5EF4-FFF2-40B4-BE49-F238E27FC236}">
                  <a16:creationId xmlns:a16="http://schemas.microsoft.com/office/drawing/2014/main" id="{2F800BC2-6637-4AB3-B26D-5024DAA61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180" y="3025874"/>
              <a:ext cx="5978381" cy="737127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60000"/>
              </a:srgbClr>
            </a:solidFill>
            <a:ln w="9525">
              <a:solidFill>
                <a:srgbClr val="B8B8B8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9" name="Aitds7">
              <a:extLst>
                <a:ext uri="{FF2B5EF4-FFF2-40B4-BE49-F238E27FC236}">
                  <a16:creationId xmlns:a16="http://schemas.microsoft.com/office/drawing/2014/main" id="{5053F38A-8FE5-4ADC-92DB-276CA74F89E6}"/>
                </a:ext>
              </a:extLst>
            </p:cNvPr>
            <p:cNvSpPr/>
            <p:nvPr/>
          </p:nvSpPr>
          <p:spPr>
            <a:xfrm>
              <a:off x="3374081" y="2902070"/>
              <a:ext cx="928297" cy="928297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rgbClr val="FF0000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阿里巴巴普惠体" panose="00020600040101010101" pitchFamily="18" charset="-122"/>
                  <a:cs typeface="+mn-cs"/>
                </a:rPr>
                <a:t>03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阿里巴巴普惠体" panose="00020600040101010101" pitchFamily="18" charset="-122"/>
                <a:cs typeface="+mn-cs"/>
              </a:endParaRPr>
            </a:p>
          </p:txBody>
        </p:sp>
        <p:sp>
          <p:nvSpPr>
            <p:cNvPr id="23" name="Aitds8">
              <a:extLst>
                <a:ext uri="{FF2B5EF4-FFF2-40B4-BE49-F238E27FC236}">
                  <a16:creationId xmlns:a16="http://schemas.microsoft.com/office/drawing/2014/main" id="{A8EB207C-F1A7-4AE4-8CB8-61C4871073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468" y="3025874"/>
              <a:ext cx="5325184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终身学习</a:t>
              </a:r>
              <a:r>
                <a:rPr lang="en-US" altLang="zh-CN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—</a:t>
              </a:r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走向美好人生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3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itds12">
            <a:extLst>
              <a:ext uri="{FF2B5EF4-FFF2-40B4-BE49-F238E27FC236}">
                <a16:creationId xmlns:a16="http://schemas.microsoft.com/office/drawing/2014/main" id="{FCA67C94-6BD5-4BD9-8A78-8B4DDB71D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081" y="4378104"/>
            <a:ext cx="7547870" cy="585138"/>
          </a:xfrm>
          <a:prstGeom prst="roundRect">
            <a:avLst>
              <a:gd name="adj" fmla="val 50000"/>
            </a:avLst>
          </a:prstGeom>
          <a:solidFill>
            <a:srgbClr val="F2F2F2">
              <a:alpha val="60000"/>
            </a:srgbClr>
          </a:solidFill>
          <a:ln w="9525">
            <a:solidFill>
              <a:srgbClr val="B8B8B8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652" y="-654037"/>
            <a:ext cx="2438063" cy="59185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" y="3716503"/>
            <a:ext cx="12192000" cy="31414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63843A0-A846-4656-AABF-114C08745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35" y="-27491"/>
            <a:ext cx="6227155" cy="257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EB5D171-74F5-4697-8809-3F518465319D}"/>
              </a:ext>
            </a:extLst>
          </p:cNvPr>
          <p:cNvGrpSpPr/>
          <p:nvPr/>
        </p:nvGrpSpPr>
        <p:grpSpPr>
          <a:xfrm>
            <a:off x="3374081" y="2902070"/>
            <a:ext cx="6714645" cy="928297"/>
            <a:chOff x="3374081" y="2902070"/>
            <a:chExt cx="6714645" cy="928297"/>
          </a:xfrm>
        </p:grpSpPr>
        <p:sp>
          <p:nvSpPr>
            <p:cNvPr id="20" name="Aitds6">
              <a:extLst>
                <a:ext uri="{FF2B5EF4-FFF2-40B4-BE49-F238E27FC236}">
                  <a16:creationId xmlns:a16="http://schemas.microsoft.com/office/drawing/2014/main" id="{AD64D5E9-3E1D-456A-99CF-D5224CB78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305" y="3047684"/>
              <a:ext cx="6092421" cy="737127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60000"/>
              </a:srgbClr>
            </a:solidFill>
            <a:ln w="9525">
              <a:solidFill>
                <a:srgbClr val="B8B8B8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仿宋_GB2312" panose="0201060903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" name="Aitds7">
              <a:extLst>
                <a:ext uri="{FF2B5EF4-FFF2-40B4-BE49-F238E27FC236}">
                  <a16:creationId xmlns:a16="http://schemas.microsoft.com/office/drawing/2014/main" id="{9255755A-3A8E-4181-8DF7-27995B8C3DCB}"/>
                </a:ext>
              </a:extLst>
            </p:cNvPr>
            <p:cNvSpPr/>
            <p:nvPr/>
          </p:nvSpPr>
          <p:spPr>
            <a:xfrm>
              <a:off x="3374081" y="2902070"/>
              <a:ext cx="928297" cy="928297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rgbClr val="FF0000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阿里巴巴普惠体" panose="00020600040101010101" pitchFamily="18" charset="-122"/>
                  <a:cs typeface="+mn-cs"/>
                </a:rPr>
                <a:t>01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阿里巴巴普惠体" panose="00020600040101010101" pitchFamily="18" charset="-122"/>
                <a:cs typeface="+mn-cs"/>
              </a:endParaRPr>
            </a:p>
          </p:txBody>
        </p:sp>
        <p:sp>
          <p:nvSpPr>
            <p:cNvPr id="25" name="Aitds8">
              <a:extLst>
                <a:ext uri="{FF2B5EF4-FFF2-40B4-BE49-F238E27FC236}">
                  <a16:creationId xmlns:a16="http://schemas.microsoft.com/office/drawing/2014/main" id="{AB10C6EA-BC15-4F88-AD62-8E118D259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468" y="3025874"/>
              <a:ext cx="5461232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积极学习</a:t>
              </a:r>
              <a:r>
                <a:rPr lang="en-US" altLang="zh-CN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—</a:t>
              </a:r>
              <a:r>
                <a:rPr lang="zh-CN" altLang="en-US" sz="3500" b="1" dirty="0">
                  <a:solidFill>
                    <a:srgbClr val="C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坦然面对压力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6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习近平在亚洲文明对话大会开幕式上的主旨演讲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33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163_1*d*1"/>
  <p:tag name="KSO_WM_TEMPLATE_CATEGORY" val="diagram"/>
  <p:tag name="KSO_WM_TEMPLATE_INDEX" val="2021216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1df4dffc5c1480c8e9649c8e3c36a2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0320f637f9644ec9d3fd3c50fd11987"/>
  <p:tag name="KSO_WM_UNIT_PLACING_PICTURE" val="20320f637f9644ec9d3fd3c50fd11987"/>
  <p:tag name="KSO_WM_UNIT_MASK_COLOR_TYPE" val="theme"/>
  <p:tag name="KSO_WM_TEMPLATE_ASSEMBLE_XID" val="60656f2e4054ed1e2fb8050e"/>
  <p:tag name="KSO_WM_TEMPLATE_ASSEMBLE_GROUPID" val="60656f2e4054ed1e2fb8050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C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72E4C9C-EECF-44D3-B06B-3730E9E28660}">
  <we:reference id="wa104006972" version="1.0.0.0" store="zh-CN" storeType="OMEX"/>
  <we:alternateReferences>
    <we:reference id="WA104006972" version="1.0.0.0" store="WA1040069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580</Words>
  <Application>Microsoft Office PowerPoint</Application>
  <PresentationFormat>宽屏</PresentationFormat>
  <Paragraphs>99</Paragraphs>
  <Slides>22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阿里巴巴普惠体</vt:lpstr>
      <vt:lpstr>等线</vt:lpstr>
      <vt:lpstr>等线 Light</vt:lpstr>
      <vt:lpstr>华文中宋</vt:lpstr>
      <vt:lpstr>思源黑体 CN Bold</vt:lpstr>
      <vt:lpstr>思源黑体 CN Heavy</vt:lpstr>
      <vt:lpstr>思源宋体 CN</vt:lpstr>
      <vt:lpstr>微软雅黑</vt:lpstr>
      <vt:lpstr>微软雅黑 Light</vt:lpstr>
      <vt:lpstr>Agency FB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subject>素材来源网站当图网-www.99ppt.com</dc:subject>
  <dc:creator>素材来源网站当图网-www.99ppt.com</dc:creator>
  <dc:description>素材来源网站当图网-www.99ppt.com</dc:description>
  <cp:lastModifiedBy>thinkpad</cp:lastModifiedBy>
  <cp:revision>184</cp:revision>
  <dcterms:created xsi:type="dcterms:W3CDTF">2021-11-01T21:42:02Z</dcterms:created>
  <dcterms:modified xsi:type="dcterms:W3CDTF">2022-11-22T22:43:34Z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76574EEEF4734764B44BE5BC7E3CE741</vt:lpwstr>
  </property>
  <property fmtid="{A09F084E-AD41-489F-8076-AA5BE3082BCA}" pid="100">
    <vt:ui4>5</vt:ui4>
  </property>
  <property fmtid="{64440492-4C8B-11D1-8B70-080036B11A03}" pid="11">
    <vt:lpwstr>素材来源网站当图网-www.99ppt.com</vt:lpwstr>
  </property>
</Properties>
</file>