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7" r:id="rId3"/>
    <p:sldId id="260" r:id="rId4"/>
    <p:sldId id="296" r:id="rId5"/>
    <p:sldId id="329" r:id="rId6"/>
    <p:sldId id="297" r:id="rId7"/>
    <p:sldId id="303" r:id="rId8"/>
    <p:sldId id="325" r:id="rId9"/>
    <p:sldId id="309" r:id="rId10"/>
    <p:sldId id="315" r:id="rId11"/>
  </p:sldIdLst>
  <p:sldSz cx="12192000" cy="6858000"/>
  <p:notesSz cx="6858000" cy="9144000"/>
  <p:embeddedFontLst>
    <p:embeddedFont>
      <p:font typeface="方正楷体_GB2312" panose="02000000000000000000" charset="-122"/>
      <p:regular r:id="rId15"/>
    </p:embeddedFont>
    <p:embeddedFont>
      <p:font typeface="Comic Sans MS" panose="030F0702030302020204" charset="0"/>
      <p:regular r:id="rId16"/>
      <p:bold r:id="rId17"/>
      <p:italic r:id="rId18"/>
      <p:boldItalic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  <p:embeddedFont>
      <p:font typeface="微软雅黑" panose="020B0503020204020204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802"/>
    <a:srgbClr val="A23458"/>
    <a:srgbClr val="1D41D5"/>
    <a:srgbClr val="763610"/>
    <a:srgbClr val="0B5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font" Target="fonts/font10.fntdata"/><Relationship Id="rId23" Type="http://schemas.openxmlformats.org/officeDocument/2006/relationships/font" Target="fonts/font9.fntdata"/><Relationship Id="rId22" Type="http://schemas.openxmlformats.org/officeDocument/2006/relationships/font" Target="fonts/font8.fntdata"/><Relationship Id="rId21" Type="http://schemas.openxmlformats.org/officeDocument/2006/relationships/font" Target="fonts/font7.fntdata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.xml"/><Relationship Id="rId4" Type="http://schemas.openxmlformats.org/officeDocument/2006/relationships/image" Target="../media/image6.jpeg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 7" descr="b995-isyparh6509453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45" y="1905"/>
            <a:ext cx="12247880" cy="687260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</p:pic>
      <p:sp>
        <p:nvSpPr>
          <p:cNvPr id="5" name="文本框 4"/>
          <p:cNvSpPr txBox="1"/>
          <p:nvPr/>
        </p:nvSpPr>
        <p:spPr>
          <a:xfrm>
            <a:off x="7049770" y="3415665"/>
            <a:ext cx="49022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张家港市东渡实验学校</a:t>
            </a:r>
            <a:r>
              <a:rPr lang="en-US" altLang="zh-CN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   </a:t>
            </a:r>
            <a:endParaRPr lang="en-US" altLang="zh-CN" sz="36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ctr"/>
            <a:endParaRPr lang="en-US" altLang="zh-CN" sz="36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ctr"/>
            <a:r>
              <a:rPr lang="zh-CN" altLang="en-US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季</a:t>
            </a:r>
            <a:r>
              <a:rPr lang="en-US" altLang="zh-CN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  </a:t>
            </a:r>
            <a:r>
              <a:rPr lang="zh-CN" altLang="en-US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敏</a:t>
            </a:r>
            <a:endParaRPr lang="zh-CN" altLang="en-US" sz="36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ctr"/>
            <a:endParaRPr lang="en-US" altLang="zh-CN" sz="36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  <a:p>
            <a:pPr algn="ctr"/>
            <a:r>
              <a:rPr lang="en-US" altLang="zh-CN" sz="3600" b="1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rPr>
              <a:t>2022.11.23</a:t>
            </a:r>
            <a:endParaRPr lang="en-US" altLang="zh-CN" sz="3600" b="1">
              <a:latin typeface="方正楷体_GB2312" panose="02000000000000000000" charset="-122"/>
              <a:ea typeface="方正楷体_GB2312" panose="02000000000000000000" charset="-122"/>
              <a:cs typeface="方正楷体_GB2312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213360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304165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865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610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2740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62245" y="518160"/>
            <a:ext cx="103473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1. The passage is mainly about </a:t>
            </a:r>
            <a:endParaRPr lang="en-US" altLang="zh-CN" sz="36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r>
              <a:rPr lang="en-US" altLang="zh-CN" sz="3600" b="1" i="1" u="sng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</a:t>
            </a: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53735" y="1029970"/>
            <a:ext cx="4988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perseverance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62295" y="1551305"/>
            <a:ext cx="55956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1" i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/ˌpɜ:sɪˈvɪərəns/</a:t>
            </a:r>
            <a:endParaRPr lang="en-US" altLang="en-US" sz="3600" b="1" i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08905" y="2388235"/>
            <a:ext cx="670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 Perseverance means </a:t>
            </a:r>
            <a:r>
              <a:rPr lang="en-US" altLang="zh-CN" sz="3600" b="1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80330" y="3502660"/>
            <a:ext cx="670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3. Perseverance can </a:t>
            </a:r>
            <a:r>
              <a:rPr lang="en-US" altLang="zh-CN" sz="3600" b="1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64455" y="4582160"/>
            <a:ext cx="7027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4. The best way to have perseverance is to </a:t>
            </a:r>
            <a:r>
              <a:rPr lang="en-US" altLang="zh-CN" sz="3600" b="1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19135" y="1039495"/>
            <a:ext cx="4988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/grit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03530" y="761365"/>
            <a:ext cx="929640" cy="3435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93090" y="1049020"/>
            <a:ext cx="929640" cy="3435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357755" y="3945890"/>
            <a:ext cx="858520" cy="3435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751330" y="4834890"/>
            <a:ext cx="858520" cy="3435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875155" y="5092065"/>
            <a:ext cx="858520" cy="34353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4134485" y="4232910"/>
            <a:ext cx="422275" cy="889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bldLvl="0" animBg="1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203835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294640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7340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9085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215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59375" y="253365"/>
            <a:ext cx="670941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 Perseverance means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zh-CN" sz="3600" b="1" i="1" u="sng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3600" b="1" i="1" u="sng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>
            <a:hlinkClick r:id="" action="ppaction://hlinkshowjump?jump=nextslide"/>
          </p:cNvPr>
          <p:cNvSpPr txBox="1"/>
          <p:nvPr/>
        </p:nvSpPr>
        <p:spPr>
          <a:xfrm>
            <a:off x="5374005" y="1193800"/>
            <a:ext cx="6700520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having the passion and energy to keep going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however difficult things get and however many mistakes you make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67655" y="2863850"/>
            <a:ext cx="6717030" cy="953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keeping doing something over a long time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even when the going gets difficult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61305" y="4200525"/>
            <a:ext cx="6713855" cy="953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never giving up, being determined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and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trying hard to push yourself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>
            <a:hlinkClick r:id="rId3" action="ppaction://hlinksldjump"/>
          </p:cNvPr>
          <p:cNvSpPr txBox="1"/>
          <p:nvPr/>
        </p:nvSpPr>
        <p:spPr>
          <a:xfrm>
            <a:off x="5367655" y="5543550"/>
            <a:ext cx="676529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keeping trying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even when things are difficult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97510" y="619760"/>
            <a:ext cx="4087495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91160" y="864235"/>
            <a:ext cx="3241675" cy="82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15010" y="1321435"/>
            <a:ext cx="3739515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365760" y="1531620"/>
            <a:ext cx="2049780" cy="1206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673475" y="2211070"/>
            <a:ext cx="8921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 flipV="1">
            <a:off x="447675" y="2444750"/>
            <a:ext cx="375285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708025" y="6702425"/>
            <a:ext cx="2315845" cy="25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图: 决策 2"/>
          <p:cNvSpPr/>
          <p:nvPr/>
        </p:nvSpPr>
        <p:spPr>
          <a:xfrm>
            <a:off x="4899660" y="1763395"/>
            <a:ext cx="241300" cy="426085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4912360" y="3081020"/>
            <a:ext cx="241300" cy="426085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流程图: 决策 13"/>
          <p:cNvSpPr/>
          <p:nvPr/>
        </p:nvSpPr>
        <p:spPr>
          <a:xfrm>
            <a:off x="4925060" y="4503420"/>
            <a:ext cx="241300" cy="426085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流程图: 决策 14"/>
          <p:cNvSpPr/>
          <p:nvPr/>
        </p:nvSpPr>
        <p:spPr>
          <a:xfrm>
            <a:off x="4918710" y="5601970"/>
            <a:ext cx="241300" cy="426085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animBg="1"/>
      <p:bldP spid="5" grpId="0" animBg="1"/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203835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294640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7340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9085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3215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59375" y="139065"/>
            <a:ext cx="6709410" cy="64516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 Perseverance means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zh-CN" sz="3600" b="1" i="1" u="sng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3600" b="1" i="1" u="sng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52035" y="2375535"/>
            <a:ext cx="7216140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having the passion and energy to keep going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however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difficult things get and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however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many mistakes you make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97510" y="619760"/>
            <a:ext cx="4087495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91160" y="864235"/>
            <a:ext cx="3241675" cy="82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386705" y="716915"/>
            <a:ext cx="4988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how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ever = no matter </a:t>
            </a:r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how</a:t>
            </a:r>
            <a:endParaRPr lang="en-US" altLang="zh-CN" sz="36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8605" y="1200150"/>
            <a:ext cx="5880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ever = no matter </a:t>
            </a:r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endParaRPr lang="en-US" altLang="zh-CN" sz="36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52670" y="3816350"/>
            <a:ext cx="7225030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having the passion and energy to keep going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whenever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you </a:t>
            </a:r>
            <a:r>
              <a:rPr lang="en-US" altLang="zh-CN" sz="2800" b="1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whenever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you                                   </a:t>
            </a:r>
            <a:r>
              <a:rPr lang="en-US" altLang="zh-CN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52670" y="5314950"/>
            <a:ext cx="7228205" cy="1383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having the passion and energy to keep going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whatever </a:t>
            </a:r>
            <a:r>
              <a:rPr lang="en-US" altLang="zh-CN" sz="2800" b="1" i="1" u="sng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and </a:t>
            </a:r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whatever</a:t>
            </a:r>
            <a:endParaRPr lang="en-US" altLang="zh-CN" sz="2800" b="1" i="1" u="sng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</a:t>
            </a:r>
            <a:r>
              <a:rPr lang="en-US" altLang="zh-CN" sz="28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</a:t>
            </a:r>
            <a:r>
              <a:rPr lang="en-US" altLang="zh-CN" sz="28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70830" y="1689100"/>
            <a:ext cx="5880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what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ever = no matter </a:t>
            </a:r>
            <a:r>
              <a:rPr lang="en-US" altLang="zh-CN" sz="36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what</a:t>
            </a:r>
            <a:endParaRPr lang="en-US" altLang="zh-CN" sz="36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98970" y="4191000"/>
            <a:ext cx="4988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CD5802"/>
                </a:solidFill>
                <a:latin typeface="Times New Roman" panose="02020603050405020304" charset="0"/>
                <a:cs typeface="Times New Roman" panose="02020603050405020304" charset="0"/>
              </a:rPr>
              <a:t>meet difficulties</a:t>
            </a:r>
            <a:endParaRPr lang="en-US" altLang="zh-CN" sz="2800" b="1" i="1">
              <a:solidFill>
                <a:srgbClr val="CD580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V="1">
            <a:off x="5514975" y="5176520"/>
            <a:ext cx="2890520" cy="5715"/>
          </a:xfrm>
          <a:prstGeom prst="line">
            <a:avLst/>
          </a:prstGeom>
          <a:ln w="222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5719445" y="4705985"/>
            <a:ext cx="2960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D580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make mistakes</a:t>
            </a:r>
            <a:endParaRPr lang="en-US" altLang="zh-CN" sz="2800" b="1" i="1">
              <a:solidFill>
                <a:srgbClr val="CD580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88100" y="5697855"/>
            <a:ext cx="3742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D580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difficulties you meet</a:t>
            </a:r>
            <a:endParaRPr lang="en-US" altLang="zh-CN" sz="2800" b="1" i="1">
              <a:solidFill>
                <a:srgbClr val="CD580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4965700" y="6646545"/>
            <a:ext cx="2890520" cy="5715"/>
          </a:xfrm>
          <a:prstGeom prst="line">
            <a:avLst/>
          </a:prstGeom>
          <a:ln w="222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hlinkClick r:id="" action="ppaction://hlinkshowjump?jump=previousslide"/>
          </p:cNvPr>
          <p:cNvSpPr txBox="1"/>
          <p:nvPr/>
        </p:nvSpPr>
        <p:spPr>
          <a:xfrm>
            <a:off x="4876800" y="6177280"/>
            <a:ext cx="37426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2800" b="1" i="1">
                <a:solidFill>
                  <a:srgbClr val="CD5802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mistakes you make</a:t>
            </a:r>
            <a:endParaRPr lang="en-US" altLang="zh-CN" sz="2800" b="1" i="1">
              <a:solidFill>
                <a:srgbClr val="CD5802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6" grpId="0"/>
      <p:bldP spid="20" grpId="0" animBg="1"/>
      <p:bldP spid="24" grpId="1"/>
      <p:bldP spid="21" grpId="0" animBg="1"/>
      <p:bldP spid="27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37160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227965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0665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2410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6540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82235" y="574675"/>
            <a:ext cx="6586855" cy="70675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40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Perseverance can </a:t>
            </a:r>
            <a:r>
              <a:rPr lang="en-US" altLang="zh-CN" sz="40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</a:t>
            </a:r>
            <a:r>
              <a:rPr lang="en-US" altLang="zh-CN" sz="40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.</a:t>
            </a:r>
            <a:r>
              <a:rPr lang="en-US" altLang="zh-CN" sz="40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zh-CN" sz="4000" b="1" i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2530" y="2241550"/>
            <a:ext cx="2209800" cy="4177665"/>
          </a:xfrm>
          <a:prstGeom prst="rect">
            <a:avLst/>
          </a:prstGeom>
          <a:gradFill>
            <a:gsLst>
              <a:gs pos="0">
                <a:srgbClr val="763610"/>
              </a:gs>
              <a:gs pos="100000">
                <a:srgbClr val="0E2557">
                  <a:alpha val="3600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l"/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Feeling hopeful and working towards a goal that you really want to reach </a:t>
            </a:r>
            <a:r>
              <a:rPr lang="en-US" altLang="zh-CN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can reduce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stress </a:t>
            </a:r>
            <a:r>
              <a:rPr lang="en-US" altLang="zh-CN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and make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you feel happier.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64095" y="2222500"/>
            <a:ext cx="2531110" cy="4177665"/>
          </a:xfrm>
          <a:prstGeom prst="rect">
            <a:avLst/>
          </a:prstGeom>
          <a:gradFill>
            <a:gsLst>
              <a:gs pos="0">
                <a:srgbClr val="763610"/>
              </a:gs>
              <a:gs pos="100000">
                <a:srgbClr val="0E2557">
                  <a:alpha val="3600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Achieving something you’ve worked hard for and overcoming challenges along the way </a:t>
            </a:r>
            <a:r>
              <a:rPr lang="en-US" altLang="zh-CN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can also develop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your confidence </a:t>
            </a:r>
            <a:r>
              <a:rPr lang="en-US" altLang="zh-CN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make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you feel braver to try new things.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22840" y="2232025"/>
            <a:ext cx="2051685" cy="4177665"/>
          </a:xfrm>
          <a:prstGeom prst="rect">
            <a:avLst/>
          </a:prstGeom>
          <a:gradFill>
            <a:gsLst>
              <a:gs pos="0">
                <a:srgbClr val="763610"/>
              </a:gs>
              <a:gs pos="100000">
                <a:srgbClr val="0E2557">
                  <a:alpha val="36000"/>
                </a:srgb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Having grit is what really helps you succeed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 matter how talented, clever, or rich you are.</a:t>
            </a:r>
            <a:endParaRPr lang="en-US" altLang="zh-CN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639570" y="3108325"/>
            <a:ext cx="2762250" cy="571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90195" y="3336925"/>
            <a:ext cx="4131945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28930" y="3560445"/>
            <a:ext cx="4092575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321945" y="3797300"/>
            <a:ext cx="4131945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330835" y="4006850"/>
            <a:ext cx="201295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344170" y="4457700"/>
            <a:ext cx="4131945" cy="31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47345" y="4676140"/>
            <a:ext cx="2968625" cy="165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笑脸 20"/>
          <p:cNvSpPr/>
          <p:nvPr/>
        </p:nvSpPr>
        <p:spPr>
          <a:xfrm>
            <a:off x="5756275" y="1568450"/>
            <a:ext cx="558165" cy="53721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笑脸 21"/>
          <p:cNvSpPr/>
          <p:nvPr/>
        </p:nvSpPr>
        <p:spPr>
          <a:xfrm>
            <a:off x="8312150" y="1552575"/>
            <a:ext cx="558165" cy="53721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笑脸 22"/>
          <p:cNvSpPr/>
          <p:nvPr/>
        </p:nvSpPr>
        <p:spPr>
          <a:xfrm>
            <a:off x="10753725" y="1584325"/>
            <a:ext cx="558165" cy="537210"/>
          </a:xfrm>
          <a:prstGeom prst="smileyFac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75260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266065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765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0510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4640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90465" y="158115"/>
            <a:ext cx="7136130" cy="11988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4. The best way to have perseverance is to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7770" y="2029460"/>
            <a:ext cx="2737485" cy="683895"/>
          </a:xfrm>
          <a:prstGeom prst="rect">
            <a:avLst/>
          </a:prstGeom>
          <a:gradFill>
            <a:gsLst>
              <a:gs pos="0">
                <a:srgbClr val="7030A0"/>
              </a:gs>
              <a:gs pos="73000">
                <a:schemeClr val="accent1">
                  <a:lumMod val="75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algn="l"/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 can’t do this.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99780" y="2010410"/>
            <a:ext cx="3371850" cy="683895"/>
          </a:xfrm>
          <a:prstGeom prst="rect">
            <a:avLst/>
          </a:prstGeom>
          <a:gradFill>
            <a:gsLst>
              <a:gs pos="0">
                <a:srgbClr val="7030A0"/>
              </a:gs>
              <a:gs pos="73000">
                <a:schemeClr val="accent1">
                  <a:lumMod val="75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 can’t do this </a:t>
            </a:r>
            <a:r>
              <a:rPr lang="en-US" altLang="zh-CN" sz="32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yet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sz="32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352425" y="5579110"/>
            <a:ext cx="3376930" cy="82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7884160" y="2406650"/>
            <a:ext cx="425450" cy="0"/>
          </a:xfrm>
          <a:prstGeom prst="straightConnector1">
            <a:avLst/>
          </a:prstGeom>
          <a:ln w="6032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957570" y="617220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 a growth mind</a:t>
            </a:r>
            <a:r>
              <a:rPr lang="en-US" altLang="zh-CN" sz="4000" b="1" i="1" u="sng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4000" b="1" i="1" u="sng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75370" y="1306195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成长型思维</a:t>
            </a:r>
            <a:r>
              <a:rPr lang="en-US" altLang="zh-CN" sz="40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  <a:endParaRPr lang="en-US" altLang="zh-CN" sz="40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18405" y="2901315"/>
            <a:ext cx="82911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yet: </a:t>
            </a: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up until right now, which</a:t>
            </a:r>
            <a:endParaRPr lang="en-US" altLang="zh-CN" sz="40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40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means it can still happen</a:t>
            </a:r>
            <a:r>
              <a:rPr lang="en-US" altLang="zh-CN" sz="4000" b="1" i="1" u="sng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4000" b="1" i="1" u="sng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02530" y="4438015"/>
            <a:ext cx="829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e.g. I am not a great reader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yet</a:t>
            </a: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endParaRPr lang="en-US" altLang="zh-CN" sz="36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</a:t>
            </a: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a lot of practice I will be.</a:t>
            </a:r>
            <a:r>
              <a:rPr lang="en-US" altLang="zh-CN" sz="3600" b="1" i="1" u="sng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3600" b="1" i="1" u="sng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3" grpId="0"/>
      <p:bldP spid="5" grpId="0"/>
      <p:bldP spid="16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65735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256540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9240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0985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5115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90465" y="158115"/>
            <a:ext cx="7136130" cy="11988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4. The best way to have perseverance is to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342900" y="5579110"/>
            <a:ext cx="3376930" cy="825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957570" y="617220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have a growth mind</a:t>
            </a:r>
            <a:r>
              <a:rPr lang="en-US" altLang="zh-CN" sz="4000" b="1" i="1" u="sng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4000" b="1" i="1" u="sng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mmexport491a8cce38533d93a4aee1f5b48f4c30_166903229629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78131"/>
          <a:stretch>
            <a:fillRect/>
          </a:stretch>
        </p:blipFill>
        <p:spPr>
          <a:xfrm>
            <a:off x="5791835" y="2755900"/>
            <a:ext cx="3869690" cy="1206500"/>
          </a:xfrm>
          <a:prstGeom prst="rect">
            <a:avLst/>
          </a:prstGeom>
        </p:spPr>
      </p:pic>
      <p:pic>
        <p:nvPicPr>
          <p:cNvPr id="7" name="图片 6" descr="mmexport491a8cce38533d93a4aee1f5b48f4c30_16690322962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t="32907" b="40447"/>
          <a:stretch>
            <a:fillRect/>
          </a:stretch>
        </p:blipFill>
        <p:spPr>
          <a:xfrm>
            <a:off x="5791835" y="3962400"/>
            <a:ext cx="3869690" cy="1470025"/>
          </a:xfrm>
          <a:prstGeom prst="rect">
            <a:avLst/>
          </a:prstGeom>
        </p:spPr>
      </p:pic>
      <p:pic>
        <p:nvPicPr>
          <p:cNvPr id="8" name="图片 7" descr="mmexport491a8cce38533d93a4aee1f5b48f4c30_1669032296292"/>
          <p:cNvPicPr>
            <a:picLocks noChangeAspect="1"/>
          </p:cNvPicPr>
          <p:nvPr/>
        </p:nvPicPr>
        <p:blipFill>
          <a:blip r:embed="rId4"/>
          <a:srcRect t="74545"/>
          <a:stretch>
            <a:fillRect/>
          </a:stretch>
        </p:blipFill>
        <p:spPr>
          <a:xfrm>
            <a:off x="5791835" y="5432425"/>
            <a:ext cx="3869690" cy="1395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99660" y="1477010"/>
            <a:ext cx="8291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e.g. I am not a great reader </a:t>
            </a: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yet</a:t>
            </a: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endParaRPr lang="en-US" altLang="zh-CN" sz="36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</a:t>
            </a:r>
            <a:r>
              <a:rPr lang="en-US" altLang="zh-CN" sz="36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a lot of practice I will be.</a:t>
            </a:r>
            <a:r>
              <a:rPr lang="en-US" altLang="zh-CN" sz="3600" b="1" i="1" u="sng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3600" b="1" i="1" u="sng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212725" y="139065"/>
            <a:ext cx="4486275" cy="661098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</p:pic>
      <p:sp>
        <p:nvSpPr>
          <p:cNvPr id="10" name="文本框 9"/>
          <p:cNvSpPr txBox="1"/>
          <p:nvPr/>
        </p:nvSpPr>
        <p:spPr>
          <a:xfrm>
            <a:off x="303530" y="666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1.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6230" y="99377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2.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7975" y="2796540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3.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2105" y="5039995"/>
            <a:ext cx="45288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4.</a:t>
            </a:r>
            <a:endParaRPr lang="en-US" altLang="zh-CN" sz="2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68570" y="367665"/>
            <a:ext cx="6796405" cy="119888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The best title for this passage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is 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</a:t>
            </a:r>
            <a:r>
              <a:rPr lang="en-US" altLang="zh-CN" sz="36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36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zh-CN" sz="3600" b="1" i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38065" y="3365500"/>
            <a:ext cx="7461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Perseverance -- </a:t>
            </a:r>
            <a:r>
              <a:rPr lang="en-US" sz="3200" b="1" u="sng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</a:t>
            </a: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 </a:t>
            </a:r>
            <a:endParaRPr lang="en-US" sz="3200" b="1">
              <a:solidFill>
                <a:srgbClr val="1D41D5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16475" y="2427605"/>
            <a:ext cx="7461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The </a:t>
            </a:r>
            <a:r>
              <a:rPr lang="en-US" sz="3200" b="1" u="sng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of Perseverance </a:t>
            </a:r>
            <a:r>
              <a:rPr lang="en-US" altLang="zh-CN" sz="3200" b="1" i="1" u="sng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</a:t>
            </a:r>
            <a:r>
              <a:rPr lang="en-US" sz="3200" b="1" u="sng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</a:t>
            </a:r>
            <a:endParaRPr lang="en-US" sz="3200" b="1">
              <a:solidFill>
                <a:srgbClr val="1D41D5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49495" y="4309745"/>
            <a:ext cx="7461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Perseverance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makes                                    </a:t>
            </a: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 </a:t>
            </a:r>
            <a:r>
              <a:rPr lang="en-US" sz="3200" b="1">
                <a:solidFill>
                  <a:srgbClr val="1D41D5"/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                    </a:t>
            </a:r>
            <a:endParaRPr lang="en-US" sz="3200" b="1">
              <a:solidFill>
                <a:srgbClr val="1D41D5"/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8477250" y="3935730"/>
            <a:ext cx="2712085" cy="8255"/>
          </a:xfrm>
          <a:prstGeom prst="line">
            <a:avLst/>
          </a:prstGeom>
          <a:ln w="22225" cmpd="sng">
            <a:solidFill>
              <a:srgbClr val="0B5F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9206865" y="4757420"/>
            <a:ext cx="1964690" cy="6985"/>
          </a:xfrm>
          <a:prstGeom prst="line">
            <a:avLst/>
          </a:prstGeom>
          <a:ln w="22225" cmpd="sng">
            <a:solidFill>
              <a:srgbClr val="0B5FD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833745" y="2280920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power</a:t>
            </a:r>
            <a:r>
              <a:rPr lang="en-US" altLang="zh-CN" sz="40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40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08645" y="3284220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key to success</a:t>
            </a:r>
            <a:r>
              <a:rPr lang="en-US" altLang="zh-CN" sz="4000" b="1" i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</a:t>
            </a:r>
            <a:endParaRPr lang="en-US" altLang="zh-CN" sz="40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02420" y="4163695"/>
            <a:ext cx="8291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l">
              <a:buNone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perfect</a:t>
            </a:r>
            <a:endParaRPr lang="en-US" altLang="zh-CN" sz="4000" b="1" i="1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414020" y="46990"/>
            <a:ext cx="11386820" cy="1384300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36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Post-reading</a:t>
            </a:r>
            <a:endParaRPr lang="en-US" altLang="zh-CN" sz="36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 are invited to give a speech about perseverance/grit.</a:t>
            </a:r>
            <a:r>
              <a:rPr lang="en-US" altLang="zh-CN" sz="3600" b="1" i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600" b="1" i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3200" b="1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28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5610" y="1388110"/>
            <a:ext cx="12780010" cy="5506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What do you think is perseverance?</a:t>
            </a:r>
            <a:endParaRPr lang="en-US" altLang="zh-CN" sz="32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2. Can you give an example? </a:t>
            </a:r>
            <a:endParaRPr lang="en-US" altLang="zh-CN" sz="32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(e.g. learning a skill, a sport, a musical instrument...)</a:t>
            </a:r>
            <a:endParaRPr lang="en-US" altLang="zh-CN" sz="32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3. If yes, what have you learned from it? </a:t>
            </a:r>
            <a:endParaRPr lang="en-US" altLang="zh-CN" sz="32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3200" b="1" i="1">
                <a:solidFill>
                  <a:srgbClr val="1D41D5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If no, what can you do to have perseverance?</a:t>
            </a:r>
            <a:r>
              <a:rPr lang="en-US" altLang="zh-CN" sz="3200" b="1" i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lang="en-US" altLang="zh-CN" sz="3200" b="1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32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Dear teachers and classmates,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32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I am ... It’s my great honor to give a speech about perseverance/grit. </a:t>
            </a:r>
            <a:r>
              <a:rPr lang="en-US" altLang="zh-CN" sz="3200" b="1" i="1" u="sng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                             </a:t>
            </a:r>
            <a:r>
              <a:rPr lang="en-US" altLang="zh-CN" sz="32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3200" b="1" i="1">
              <a:solidFill>
                <a:srgbClr val="1D41D5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3200" b="1" i="1" u="sng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                                                      </a:t>
            </a:r>
            <a:endParaRPr lang="en-US" altLang="zh-CN" sz="3200" b="1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lvl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3200" b="1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That’s all for my speech. Thank you!</a:t>
            </a:r>
            <a:endParaRPr lang="en-US" altLang="zh-CN" sz="3200" b="1" i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7578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7578}"/>
</p:tagLst>
</file>

<file path=ppt/tags/tag3.xml><?xml version="1.0" encoding="utf-8"?>
<p:tagLst xmlns:p="http://schemas.openxmlformats.org/presentationml/2006/main">
  <p:tag name="COMMONDATA" val="eyJoZGlkIjoiOGViODcyODEyMjYzNGExMTFkZjYxMDc0MjJiYjJiMDEifQ=="/>
  <p:tag name="KSO_WPP_MARK_KEY" val="badaa431-7298-4f50-94ae-377f800268b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3372</Words>
  <Application>WPS 演示</Application>
  <PresentationFormat>宽屏</PresentationFormat>
  <Paragraphs>172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宋体</vt:lpstr>
      <vt:lpstr>Wingdings</vt:lpstr>
      <vt:lpstr>方正楷体_GB2312</vt:lpstr>
      <vt:lpstr>Comic Sans MS</vt:lpstr>
      <vt:lpstr>Times New Roman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30</cp:revision>
  <dcterms:created xsi:type="dcterms:W3CDTF">2022-11-13T02:36:00Z</dcterms:created>
  <dcterms:modified xsi:type="dcterms:W3CDTF">2022-11-22T06:56:56Z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7771F15F5692469C94471EE3DF88D342</vt:lpwstr>
  </property>
  <property fmtid="{D5CDD505-2E9C-101B-9397-08002B2CF9AE}" pid="3" name="KSOProductBuildVer">
    <vt:lpwstr>2052-11.1.0.12763</vt:lpwstr>
  </property>
</Properties>
</file>