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7" r:id="rId4"/>
    <p:sldId id="303" r:id="rId6"/>
    <p:sldId id="272" r:id="rId7"/>
    <p:sldId id="273" r:id="rId8"/>
    <p:sldId id="281" r:id="rId9"/>
    <p:sldId id="282" r:id="rId10"/>
    <p:sldId id="283" r:id="rId11"/>
    <p:sldId id="285" r:id="rId12"/>
    <p:sldId id="306" r:id="rId13"/>
    <p:sldId id="331" r:id="rId14"/>
    <p:sldId id="336" r:id="rId15"/>
    <p:sldId id="328" r:id="rId16"/>
    <p:sldId id="268" r:id="rId17"/>
  </p:sldIdLst>
  <p:sldSz cx="12192000" cy="6858000"/>
  <p:notesSz cx="9144000" cy="6858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58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421"/>
            <a:ext cx="9144000" cy="2387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223"/>
            <a:ext cx="9144000" cy="16558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44"/>
            <a:ext cx="2628900" cy="58121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44"/>
            <a:ext cx="7734300" cy="58121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76"/>
            <a:ext cx="11683455" cy="39307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75"/>
            <a:ext cx="2464999" cy="240335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794"/>
            <a:ext cx="1887415" cy="1840214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5072"/>
            <a:ext cx="1800225" cy="762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1" y="6305875"/>
            <a:ext cx="715645" cy="762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7144"/>
            <a:ext cx="88900" cy="762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1" y="6307144"/>
            <a:ext cx="253365" cy="762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68"/>
            <a:ext cx="9144000" cy="1896843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675"/>
            <a:ext cx="9144000" cy="890315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692"/>
            <a:ext cx="3365431" cy="57968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57"/>
            <a:ext cx="10852237" cy="44198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57"/>
            <a:ext cx="10852237" cy="538918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793"/>
            <a:ext cx="12249151" cy="383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863"/>
            <a:ext cx="6243775" cy="922069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756"/>
            <a:ext cx="6243775" cy="1401078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57"/>
            <a:ext cx="10852237" cy="44198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57"/>
            <a:ext cx="5283243" cy="538918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57"/>
            <a:ext cx="5283243" cy="5389184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57"/>
            <a:ext cx="10852237" cy="44198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57"/>
            <a:ext cx="5283243" cy="38102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97"/>
            <a:ext cx="5283200" cy="493500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57"/>
            <a:ext cx="5283243" cy="38102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97"/>
            <a:ext cx="5283243" cy="493500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57"/>
            <a:ext cx="10852237" cy="44198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57"/>
            <a:ext cx="5283243" cy="5389184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57"/>
            <a:ext cx="5283243" cy="5389184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57"/>
            <a:ext cx="950984" cy="5389184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49"/>
            <a:ext cx="9828101" cy="5389184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57"/>
            <a:ext cx="10852237" cy="5389184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707"/>
            <a:ext cx="11683365" cy="563528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209"/>
            <a:ext cx="5283200" cy="12701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20"/>
            <a:ext cx="2464999" cy="240335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240"/>
            <a:ext cx="1887415" cy="1840214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836"/>
            <a:ext cx="6653601" cy="1607420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9" cy="240335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331"/>
            <a:ext cx="1412875" cy="137802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3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16"/>
            <a:ext cx="11606400" cy="62499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64"/>
            <a:ext cx="9626400" cy="723637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712"/>
            <a:ext cx="9626600" cy="344537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608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4"/>
            <a:ext cx="1741805" cy="1698713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4059"/>
            <a:ext cx="976631" cy="952549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40"/>
            <a:ext cx="3960000" cy="882046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90"/>
            <a:ext cx="3956400" cy="409341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78"/>
            <a:ext cx="6480000" cy="508819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962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1"/>
            <a:ext cx="1243965" cy="1213548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588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40"/>
            <a:ext cx="10976400" cy="626432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86"/>
            <a:ext cx="10975975" cy="828043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144"/>
            <a:ext cx="10965600" cy="3430976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1" y="5029460"/>
            <a:ext cx="12192000" cy="1828893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1" y="5905804"/>
            <a:ext cx="976631" cy="952549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35"/>
            <a:ext cx="10976400" cy="565229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87"/>
            <a:ext cx="10990800" cy="3211365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667"/>
            <a:ext cx="11001600" cy="1011652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47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50"/>
            <a:ext cx="11037571" cy="521362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85"/>
            <a:ext cx="5342400" cy="289454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85"/>
            <a:ext cx="5367600" cy="289454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048"/>
            <a:ext cx="5342400" cy="78124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448"/>
            <a:ext cx="5367600" cy="78124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74"/>
            <a:ext cx="12192000" cy="493980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69"/>
            <a:ext cx="9144000" cy="2386923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999"/>
            <a:ext cx="9144000" cy="1656085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26"/>
            <a:ext cx="10515600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99"/>
            <a:ext cx="10515600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719"/>
            <a:ext cx="5181600" cy="43515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719"/>
            <a:ext cx="5181600" cy="43515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44"/>
            <a:ext cx="10515600" cy="13256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250"/>
            <a:ext cx="5157787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204"/>
            <a:ext cx="5157787" cy="368477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250"/>
            <a:ext cx="5183188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204"/>
            <a:ext cx="5183188" cy="368477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24"/>
            <a:ext cx="3932237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75"/>
            <a:ext cx="6172200" cy="487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506"/>
            <a:ext cx="3932237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24"/>
            <a:ext cx="3932237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75"/>
            <a:ext cx="6172200" cy="4873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506"/>
            <a:ext cx="3932237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44"/>
            <a:ext cx="105156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719"/>
            <a:ext cx="10515600" cy="435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677"/>
            <a:ext cx="27432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677"/>
            <a:ext cx="41148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677"/>
            <a:ext cx="27432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3" y="443253"/>
            <a:ext cx="10852237" cy="441987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3" y="952557"/>
            <a:ext cx="10852237" cy="538918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3" y="6350160"/>
            <a:ext cx="2700000" cy="316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50160"/>
            <a:ext cx="3960000" cy="316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160"/>
            <a:ext cx="2700000" cy="316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10360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9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6.png"/><Relationship Id="rId2" Type="http://schemas.openxmlformats.org/officeDocument/2006/relationships/tags" Target="../tags/tag156.xml"/><Relationship Id="rId1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7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tags" Target="../tags/tag130.xml"/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image" Target="NULL" TargetMode="External"/><Relationship Id="rId3" Type="http://schemas.openxmlformats.org/officeDocument/2006/relationships/image" Target="../media/image6.jpeg"/><Relationship Id="rId2" Type="http://schemas.openxmlformats.org/officeDocument/2006/relationships/tags" Target="../tags/tag131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hyperlink" Target="&#27668;&#27873;&#36215;&#28857;.mp4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NULL" TargetMode="External"/><Relationship Id="rId2" Type="http://schemas.openxmlformats.org/officeDocument/2006/relationships/image" Target="../media/image6.jpe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tags" Target="../tags/tag1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tags" Target="../tags/tag154.xml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9.pn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14.jpeg"/><Relationship Id="rId1" Type="http://schemas.openxmlformats.org/officeDocument/2006/relationships/tags" Target="../tags/tag1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slide" Target="slide13.xml"/><Relationship Id="rId3" Type="http://schemas.openxmlformats.org/officeDocument/2006/relationships/image" Target="../media/image16.png"/><Relationship Id="rId2" Type="http://schemas.openxmlformats.org/officeDocument/2006/relationships/tags" Target="../tags/tag155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3000"/>
          </a:blip>
          <a:stretch>
            <a:fillRect t="14000" b="-18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516505" y="1840230"/>
            <a:ext cx="691007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8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5.3</a:t>
            </a:r>
            <a:r>
              <a:rPr lang="en-US" altLang="zh-CN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9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直线运动</a:t>
            </a:r>
            <a:endParaRPr lang="zh-CN" altLang="en-US" sz="9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41055" y="6323330"/>
            <a:ext cx="36258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张家港市东渡实验学校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陆文婷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755" y="220980"/>
            <a:ext cx="782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苏科2011课</a:t>
            </a: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标版</a:t>
            </a: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第五章《物体的运动》</a:t>
            </a:r>
            <a:endParaRPr lang="zh-CN" altLang="en-US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6"/>
          <p:cNvSpPr/>
          <p:nvPr/>
        </p:nvSpPr>
        <p:spPr>
          <a:xfrm>
            <a:off x="828675" y="1177290"/>
            <a:ext cx="109918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、现有两辆汽车甲乙在公路上行驶，测得两车的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速度</a:t>
            </a: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与时间的关系变化如图。</a:t>
            </a:r>
            <a:endParaRPr lang="zh-CN" altLang="en-US" sz="28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435" name="AutoShape 7"/>
          <p:cNvSpPr/>
          <p:nvPr/>
        </p:nvSpPr>
        <p:spPr>
          <a:xfrm flipV="1">
            <a:off x="2625725" y="1918335"/>
            <a:ext cx="6376035" cy="4219575"/>
          </a:xfrm>
          <a:prstGeom prst="roundRect">
            <a:avLst>
              <a:gd name="adj" fmla="val 7315"/>
            </a:avLst>
          </a:prstGeom>
          <a:noFill/>
          <a:ln w="22225" cap="rnd" cmpd="sng">
            <a:solidFill>
              <a:srgbClr val="1C1C1C"/>
            </a:solidFill>
            <a:prstDash val="sysDot"/>
            <a:headEnd type="none" w="med" len="med"/>
            <a:tailEnd type="none" w="med" len="med"/>
          </a:ln>
        </p:spPr>
        <p:txBody>
          <a:bodyPr rot="10800000"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843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2130" y="2221230"/>
            <a:ext cx="5682615" cy="3669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3" y="296863"/>
            <a:ext cx="1971675" cy="51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 Box 6"/>
          <p:cNvSpPr txBox="1"/>
          <p:nvPr/>
        </p:nvSpPr>
        <p:spPr>
          <a:xfrm>
            <a:off x="3072130" y="6237288"/>
            <a:ext cx="6400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说说通过这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幅图你能获取哪些信息？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上弧形箭头 4">
            <a:hlinkClick r:id="rId3" action="ppaction://hlinksldjump"/>
          </p:cNvPr>
          <p:cNvSpPr/>
          <p:nvPr/>
        </p:nvSpPr>
        <p:spPr>
          <a:xfrm>
            <a:off x="11475720" y="6503035"/>
            <a:ext cx="464185" cy="156845"/>
          </a:xfrm>
          <a:prstGeom prst="curvedDown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3" name="Rectangle 23"/>
          <p:cNvSpPr/>
          <p:nvPr/>
        </p:nvSpPr>
        <p:spPr>
          <a:xfrm>
            <a:off x="2486978" y="196533"/>
            <a:ext cx="24257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计算</a:t>
            </a:r>
            <a:r>
              <a:rPr lang="zh-CN" altLang="en-US" sz="28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】</a:t>
            </a:r>
            <a:endParaRPr lang="zh-CN" altLang="en-US" sz="2800" b="1">
              <a:solidFill>
                <a:schemeClr val="accent2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98475" y="1355090"/>
            <a:ext cx="111950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 b="0">
                <a:solidFill>
                  <a:srgbClr val="333333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400" b="0">
                <a:solidFill>
                  <a:srgbClr val="333333"/>
                </a:solidFill>
                <a:ea typeface="宋体" panose="02010600030101010101" pitchFamily="2" charset="-122"/>
              </a:rPr>
              <a:t>、</a:t>
            </a:r>
            <a:r>
              <a:rPr lang="zh-CN" sz="2400" b="0">
                <a:solidFill>
                  <a:srgbClr val="333333"/>
                </a:solidFill>
                <a:ea typeface="宋体" panose="02010600030101010101" pitchFamily="2" charset="-122"/>
              </a:rPr>
              <a:t>一列长为360m的火车匀速驶过长1800m的隧道测得火车完全通过隧道需要72s。求：（1）火车头运行的速度，</a:t>
            </a:r>
            <a:r>
              <a:rPr lang="en-US" sz="2400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   </a:t>
            </a:r>
            <a:r>
              <a:rPr lang="zh-CN" sz="2400" b="0">
                <a:solidFill>
                  <a:srgbClr val="333333"/>
                </a:solidFill>
                <a:ea typeface="宋体" panose="02010600030101010101" pitchFamily="2" charset="-122"/>
              </a:rPr>
              <a:t>（2）火车全部在隧道内运行的时间。</a:t>
            </a:r>
            <a:endParaRPr lang="zh-CN" altLang="en-US" sz="2400" b="0">
              <a:solidFill>
                <a:srgbClr val="333333"/>
              </a:solidFill>
              <a:ea typeface="宋体" panose="02010600030101010101" pitchFamily="2" charset="-122"/>
            </a:endParaRPr>
          </a:p>
        </p:txBody>
      </p:sp>
      <p:sp>
        <p:nvSpPr>
          <p:cNvPr id="5" name="上弧形箭头 4">
            <a:hlinkClick r:id="rId1" action="ppaction://hlinksldjump"/>
          </p:cNvPr>
          <p:cNvSpPr/>
          <p:nvPr/>
        </p:nvSpPr>
        <p:spPr>
          <a:xfrm>
            <a:off x="11475720" y="6463665"/>
            <a:ext cx="464185" cy="156845"/>
          </a:xfrm>
          <a:prstGeom prst="curvedDown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438" name="Picture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7513" y="196533"/>
            <a:ext cx="1971675" cy="51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429510" y="1988820"/>
            <a:ext cx="1344295" cy="4598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998460" y="2078990"/>
            <a:ext cx="1372870" cy="441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35760" y="1436370"/>
            <a:ext cx="9032240" cy="51638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猜想一：跟气泡的大小有关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猜想二：跟玻璃管与水平面的坡角∠α有关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于是小明课后找了几位同学一起探究“气泡运动的快慢与气泡的大小、坡角有什么关系”.得到的数据如下(玻璃管内径8mm，气泡通过路程为80cm，玻璃管内液体为水)： 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(1)实验中，小明将标有刻度的玻璃管一端放在水平桌面上，另一端抬高，如图甲所示。为了完成实验，他还需要的器材有刻度尺、秒表、滴管、棉线和____。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(2)计时的起点“0”刻度线没有设定在玻璃管的底端，原因是____。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(3)分析表一(或表二、表三)的数据，可以发现气泡运动的快慢随坡角的变化关系是：____。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(4)分析表中第____(填表中实验序号)次实验数据可知，气泡运动的快慢与气泡的大小有关。在分析过程中，小明他们运用的科学方法是____(选填“类比法”、“转换法”或“控制变量法”)。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(5)要使气泡运动得慢一些，小明他们选择的气泡大小为2cm，坡角大小应为____(选填“5°”、“45°”或“90°”);请你猜想气泡运动的快慢还可能与____有关。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635125" y="279718"/>
            <a:ext cx="2705100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531360" y="237490"/>
            <a:ext cx="5558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如图甲所示，小明在“研究气泡的运动规律”的实验中，发现气泡运动得较快，测量时间的误差较大.如何使气泡运动得慢一些?气泡的运动快慢到底与哪些因素有关呢?小明做出了如下猜想：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85" y="2505710"/>
            <a:ext cx="5786120" cy="2045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152140" y="2553335"/>
            <a:ext cx="6024880" cy="186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15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谢谢大家</a:t>
            </a:r>
            <a:endParaRPr lang="zh-CN" altLang="en-US" sz="115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4" name="Text Box 5"/>
          <p:cNvSpPr txBox="1"/>
          <p:nvPr/>
        </p:nvSpPr>
        <p:spPr>
          <a:xfrm>
            <a:off x="436245" y="106680"/>
            <a:ext cx="56705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方正姚体简体" pitchFamily="65" charset="-122"/>
                <a:ea typeface="方正姚体简体" pitchFamily="65" charset="-122"/>
              </a:rPr>
              <a:t>一、运动方式</a:t>
            </a:r>
            <a:endParaRPr lang="zh-CN" altLang="en-US" sz="3200" b="1" dirty="0">
              <a:latin typeface="方正姚体简体" pitchFamily="65" charset="-122"/>
              <a:ea typeface="方正姚体简体" pitchFamily="65" charset="-122"/>
            </a:endParaRPr>
          </a:p>
        </p:txBody>
      </p:sp>
      <p:sp>
        <p:nvSpPr>
          <p:cNvPr id="9225" name="Line 18"/>
          <p:cNvSpPr/>
          <p:nvPr/>
        </p:nvSpPr>
        <p:spPr>
          <a:xfrm>
            <a:off x="180975" y="727710"/>
            <a:ext cx="11817350" cy="635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grpSp>
        <p:nvGrpSpPr>
          <p:cNvPr id="10" name="Group 15"/>
          <p:cNvGrpSpPr/>
          <p:nvPr/>
        </p:nvGrpSpPr>
        <p:grpSpPr>
          <a:xfrm>
            <a:off x="2633980" y="6143308"/>
            <a:ext cx="7239000" cy="617537"/>
            <a:chOff x="1307" y="3577"/>
            <a:chExt cx="4560" cy="389"/>
          </a:xfrm>
        </p:grpSpPr>
        <p:sp>
          <p:nvSpPr>
            <p:cNvPr id="9230" name="AutoShape 16"/>
            <p:cNvSpPr/>
            <p:nvPr/>
          </p:nvSpPr>
          <p:spPr>
            <a:xfrm>
              <a:off x="1307" y="3577"/>
              <a:ext cx="4560" cy="373"/>
            </a:xfrm>
            <a:prstGeom prst="roundRect">
              <a:avLst>
                <a:gd name="adj" fmla="val 50000"/>
              </a:avLst>
            </a:prstGeom>
            <a:solidFill>
              <a:srgbClr val="5F5F5F"/>
            </a:solidFill>
            <a:ln w="28575" cap="flat" cmpd="sng">
              <a:solidFill>
                <a:srgbClr val="EAEAEA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9231" name="Group 17"/>
            <p:cNvGrpSpPr/>
            <p:nvPr/>
          </p:nvGrpSpPr>
          <p:grpSpPr>
            <a:xfrm>
              <a:off x="1320" y="3596"/>
              <a:ext cx="348" cy="370"/>
              <a:chOff x="2959" y="1571"/>
              <a:chExt cx="454" cy="482"/>
            </a:xfrm>
          </p:grpSpPr>
          <p:grpSp>
            <p:nvGrpSpPr>
              <p:cNvPr id="9232" name="Group 18"/>
              <p:cNvGrpSpPr/>
              <p:nvPr/>
            </p:nvGrpSpPr>
            <p:grpSpPr>
              <a:xfrm>
                <a:off x="2959" y="1571"/>
                <a:ext cx="454" cy="482"/>
                <a:chOff x="192" y="1917"/>
                <a:chExt cx="1042" cy="1102"/>
              </a:xfrm>
            </p:grpSpPr>
            <p:pic>
              <p:nvPicPr>
                <p:cNvPr id="9233" name="Picture 19" descr="light_shadow"/>
                <p:cNvPicPr>
                  <a:picLocks noChangeAspect="1"/>
                </p:cNvPicPr>
                <p:nvPr/>
              </p:nvPicPr>
              <p:blipFill>
                <a:blip r:embed="rId1">
                  <a:lum bright="-78000" contrast="-78000"/>
                </a:blip>
                <a:stretch>
                  <a:fillRect/>
                </a:stretch>
              </p:blipFill>
              <p:spPr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9234" name="Picture 20" descr="circuler_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" name="Oval 21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6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  <a:gs pos="50000">
                      <a:schemeClr val="hlink">
                        <a:alpha val="55000"/>
                      </a:schemeClr>
                    </a:gs>
                    <a:gs pos="10000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9236" name="Picture 22" descr="Picture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4" y="1572"/>
                <a:ext cx="359" cy="15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6" name="Rectangle 23"/>
          <p:cNvSpPr/>
          <p:nvPr/>
        </p:nvSpPr>
        <p:spPr>
          <a:xfrm>
            <a:off x="3929380" y="6206808"/>
            <a:ext cx="2743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sz="2400" b="1">
                <a:solidFill>
                  <a:srgbClr val="F1F55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1F55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、直线运动</a:t>
            </a:r>
            <a:endParaRPr lang="zh-CN" altLang="en-US" sz="2400" b="1" dirty="0">
              <a:solidFill>
                <a:srgbClr val="F1F55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Rectangle 24"/>
          <p:cNvSpPr/>
          <p:nvPr/>
        </p:nvSpPr>
        <p:spPr>
          <a:xfrm>
            <a:off x="6824980" y="6187758"/>
            <a:ext cx="2438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、曲线运动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587" t="41447" r="3720" b="955"/>
          <a:stretch>
            <a:fillRect/>
          </a:stretch>
        </p:blipFill>
        <p:spPr>
          <a:xfrm>
            <a:off x="1814830" y="914400"/>
            <a:ext cx="8722995" cy="51104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07155" y="198755"/>
            <a:ext cx="5107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东渡实验学校</a:t>
            </a:r>
            <a:r>
              <a:rPr lang="en-US" altLang="zh-CN" sz="2400"/>
              <a:t>  →  </a:t>
            </a:r>
            <a:r>
              <a:rPr lang="zh-CN" altLang="en-US" sz="2400"/>
              <a:t>常青藤实验学校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8742680" y="5002530"/>
            <a:ext cx="659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A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13850" y="3591560"/>
            <a:ext cx="659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B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79645" y="3724910"/>
            <a:ext cx="659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C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68720" y="1264920"/>
            <a:ext cx="659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D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48255" y="1264920"/>
            <a:ext cx="659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E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88" name="Line 18"/>
          <p:cNvSpPr/>
          <p:nvPr/>
        </p:nvSpPr>
        <p:spPr>
          <a:xfrm flipV="1">
            <a:off x="391795" y="1035050"/>
            <a:ext cx="11539855" cy="19685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grpSp>
        <p:nvGrpSpPr>
          <p:cNvPr id="28689" name="Group 22"/>
          <p:cNvGrpSpPr/>
          <p:nvPr/>
        </p:nvGrpSpPr>
        <p:grpSpPr>
          <a:xfrm>
            <a:off x="1176020" y="1109663"/>
            <a:ext cx="8115300" cy="522287"/>
            <a:chOff x="352" y="672"/>
            <a:chExt cx="5112" cy="329"/>
          </a:xfrm>
        </p:grpSpPr>
        <p:sp>
          <p:nvSpPr>
            <p:cNvPr id="28690" name="Rectangle 23"/>
            <p:cNvSpPr/>
            <p:nvPr/>
          </p:nvSpPr>
          <p:spPr>
            <a:xfrm>
              <a:off x="352" y="672"/>
              <a:ext cx="1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 sz="2800" b="1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【</a:t>
              </a:r>
              <a:r>
                <a:rPr lang="zh-CN" altLang="en-US" sz="2800" b="1" dirty="0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活动</a:t>
              </a:r>
              <a:r>
                <a:rPr lang="zh-CN" altLang="en-US" sz="2800" b="1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】</a:t>
              </a:r>
              <a:endPara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91" name="Rectangle 24"/>
            <p:cNvSpPr/>
            <p:nvPr/>
          </p:nvSpPr>
          <p:spPr>
            <a:xfrm>
              <a:off x="1392" y="672"/>
              <a:ext cx="40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探究气泡运动规律 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8750" name="Text Box 5"/>
          <p:cNvSpPr txBox="1"/>
          <p:nvPr/>
        </p:nvSpPr>
        <p:spPr>
          <a:xfrm>
            <a:off x="391795" y="216218"/>
            <a:ext cx="56705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方正姚体简体" pitchFamily="65" charset="-122"/>
                <a:ea typeface="方正姚体简体" pitchFamily="65" charset="-122"/>
              </a:rPr>
              <a:t>二、直线运动</a:t>
            </a:r>
            <a:endParaRPr lang="zh-CN" altLang="en-US" sz="3200" b="1" dirty="0">
              <a:latin typeface="方正姚体简体" pitchFamily="65" charset="-122"/>
              <a:ea typeface="方正姚体简体" pitchFamily="65" charset="-122"/>
            </a:endParaRPr>
          </a:p>
        </p:txBody>
      </p:sp>
      <p:sp>
        <p:nvSpPr>
          <p:cNvPr id="44037" name="Rectangle 6"/>
          <p:cNvSpPr/>
          <p:nvPr/>
        </p:nvSpPr>
        <p:spPr>
          <a:xfrm>
            <a:off x="1950085" y="1786890"/>
            <a:ext cx="73412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气泡在管中的上升过程可能属于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哪种运动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9" name="Text Box 27"/>
          <p:cNvSpPr txBox="1">
            <a:spLocks noChangeArrowheads="1"/>
          </p:cNvSpPr>
          <p:nvPr/>
        </p:nvSpPr>
        <p:spPr bwMode="gray">
          <a:xfrm>
            <a:off x="822960" y="3018790"/>
            <a:ext cx="99777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问题</a:t>
            </a:r>
            <a:r>
              <a:rPr kumimoji="0" lang="en-US" altLang="zh-CN" sz="2800" b="1" i="0" u="none" strike="noStrike" kern="1200" cap="none" spc="0" normalizeH="0" baseline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：</a:t>
            </a:r>
            <a:r>
              <a:rPr kumimoji="0" lang="zh-CN" altLang="en-US" sz="2400" b="1" i="0" u="none" strike="noStrike" kern="1200" cap="none" spc="0" normalizeH="0" baseline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实验原理是什么？要测得哪些物理量，并用到什么测量工具？</a:t>
            </a:r>
            <a:endParaRPr kumimoji="0" lang="zh-CN" altLang="en-US" sz="2400" b="1" i="0" u="none" strike="noStrike" kern="1200" cap="none" spc="0" normalizeH="0" baseline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63600" y="1815465"/>
            <a:ext cx="1447800" cy="482600"/>
            <a:chOff x="845" y="1107"/>
            <a:chExt cx="1086" cy="304"/>
          </a:xfrm>
        </p:grpSpPr>
        <p:sp>
          <p:nvSpPr>
            <p:cNvPr id="4" name="Freeform 4"/>
            <p:cNvSpPr/>
            <p:nvPr/>
          </p:nvSpPr>
          <p:spPr>
            <a:xfrm>
              <a:off x="909" y="1282"/>
              <a:ext cx="958" cy="129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48" y="1"/>
                </a:cxn>
                <a:cxn ang="0">
                  <a:pos x="47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4" y="1"/>
                </a:cxn>
                <a:cxn ang="0">
                  <a:pos x="32" y="1"/>
                </a:cxn>
                <a:cxn ang="0">
                  <a:pos x="28" y="1"/>
                </a:cxn>
                <a:cxn ang="0">
                  <a:pos x="24" y="1"/>
                </a:cxn>
                <a:cxn ang="0">
                  <a:pos x="20" y="1"/>
                </a:cxn>
                <a:cxn ang="0">
                  <a:pos x="17" y="1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4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48" y="1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845" y="1107"/>
              <a:ext cx="1086" cy="267"/>
            </a:xfrm>
            <a:prstGeom prst="rect">
              <a:avLst/>
            </a:prstGeom>
            <a:gradFill rotWithShape="1"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2700000" scaled="0"/>
            </a:gradFill>
            <a:ln w="9525" algn="ctr">
              <a:noFill/>
              <a:miter lim="800000"/>
            </a:ln>
          </p:spPr>
          <p:txBody>
            <a:bodyPr wrap="none"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 charset="0"/>
                  <a:ea typeface="华文细黑" pitchFamily="2" charset="-122"/>
                  <a:cs typeface="Arial" panose="020B0604020202020204" pitchFamily="34" charset="0"/>
                </a:rPr>
                <a:t>思考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charset="0"/>
                <a:ea typeface="华文细黑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Text Box 27">
            <a:hlinkClick r:id="rId1" action="ppaction://hlinkfile"/>
          </p:cNvPr>
          <p:cNvSpPr txBox="1">
            <a:spLocks noChangeArrowheads="1"/>
          </p:cNvSpPr>
          <p:nvPr/>
        </p:nvSpPr>
        <p:spPr bwMode="gray">
          <a:xfrm>
            <a:off x="822960" y="4072890"/>
            <a:ext cx="99777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问题</a:t>
            </a:r>
            <a:r>
              <a:rPr kumimoji="0" lang="en-US" altLang="zh-CN" sz="2800" b="1" i="0" u="none" strike="noStrike" kern="1200" cap="none" spc="0" normalizeH="0" baseline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如何确定起点“0”的位置？</a:t>
            </a:r>
            <a:endParaRPr kumimoji="0" lang="zh-CN" altLang="en-US" sz="2400" b="1" i="0" u="none" strike="noStrike" kern="1200" cap="none" spc="0" normalizeH="0" baseline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8196" name="图片 8195" descr="C:/Users/Administrator/AppData/Local/Temp/Rar$DIa6764.32091/水管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0800080" y="1548130"/>
            <a:ext cx="488315" cy="48120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9971405" y="2093595"/>
            <a:ext cx="1520825" cy="3867785"/>
            <a:chOff x="11346" y="3327"/>
            <a:chExt cx="2395" cy="6091"/>
          </a:xfrm>
        </p:grpSpPr>
        <p:cxnSp>
          <p:nvCxnSpPr>
            <p:cNvPr id="8198" name="直接连接符 8197"/>
            <p:cNvCxnSpPr/>
            <p:nvPr>
              <p:custDataLst>
                <p:tags r:id="rId5"/>
              </p:custDataLst>
            </p:nvPr>
          </p:nvCxnSpPr>
          <p:spPr>
            <a:xfrm>
              <a:off x="12959" y="8287"/>
              <a:ext cx="18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8199" name="直接连接符 8198"/>
            <p:cNvCxnSpPr/>
            <p:nvPr>
              <p:custDataLst>
                <p:tags r:id="rId6"/>
              </p:custDataLst>
            </p:nvPr>
          </p:nvCxnSpPr>
          <p:spPr>
            <a:xfrm>
              <a:off x="12959" y="7115"/>
              <a:ext cx="18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8200" name="直接连接符 8199"/>
            <p:cNvCxnSpPr/>
            <p:nvPr>
              <p:custDataLst>
                <p:tags r:id="rId7"/>
              </p:custDataLst>
            </p:nvPr>
          </p:nvCxnSpPr>
          <p:spPr>
            <a:xfrm>
              <a:off x="12959" y="5943"/>
              <a:ext cx="18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8201" name="直接连接符 8200"/>
            <p:cNvCxnSpPr/>
            <p:nvPr>
              <p:custDataLst>
                <p:tags r:id="rId8"/>
              </p:custDataLst>
            </p:nvPr>
          </p:nvCxnSpPr>
          <p:spPr>
            <a:xfrm>
              <a:off x="12959" y="4771"/>
              <a:ext cx="18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8202" name="直接连接符 8201"/>
            <p:cNvCxnSpPr/>
            <p:nvPr>
              <p:custDataLst>
                <p:tags r:id="rId9"/>
              </p:custDataLst>
            </p:nvPr>
          </p:nvCxnSpPr>
          <p:spPr>
            <a:xfrm>
              <a:off x="12959" y="3599"/>
              <a:ext cx="18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203" name="矩形 8202"/>
            <p:cNvSpPr/>
            <p:nvPr>
              <p:custDataLst>
                <p:tags r:id="rId10"/>
              </p:custDataLst>
            </p:nvPr>
          </p:nvSpPr>
          <p:spPr>
            <a:xfrm>
              <a:off x="11876" y="6812"/>
              <a:ext cx="171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20cm</a:t>
              </a:r>
              <a:endParaRPr lang="en-US" altLang="zh-CN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8204" name="矩形 8203"/>
            <p:cNvSpPr/>
            <p:nvPr>
              <p:custDataLst>
                <p:tags r:id="rId11"/>
              </p:custDataLst>
            </p:nvPr>
          </p:nvSpPr>
          <p:spPr>
            <a:xfrm>
              <a:off x="11846" y="5644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40cm</a:t>
              </a:r>
              <a:endParaRPr lang="en-US" altLang="zh-CN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8205" name="矩形 8204"/>
            <p:cNvSpPr/>
            <p:nvPr>
              <p:custDataLst>
                <p:tags r:id="rId12"/>
              </p:custDataLst>
            </p:nvPr>
          </p:nvSpPr>
          <p:spPr>
            <a:xfrm>
              <a:off x="11831" y="4476"/>
              <a:ext cx="162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60cm</a:t>
              </a:r>
              <a:endParaRPr lang="en-US" altLang="zh-CN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8206" name="矩形 8205"/>
            <p:cNvSpPr/>
            <p:nvPr>
              <p:custDataLst>
                <p:tags r:id="rId13"/>
              </p:custDataLst>
            </p:nvPr>
          </p:nvSpPr>
          <p:spPr>
            <a:xfrm>
              <a:off x="11846" y="3327"/>
              <a:ext cx="135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80cm</a:t>
              </a:r>
              <a:endParaRPr lang="en-US" altLang="zh-CN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8212" name="矩形 8211"/>
            <p:cNvSpPr/>
            <p:nvPr>
              <p:custDataLst>
                <p:tags r:id="rId14"/>
              </p:custDataLst>
            </p:nvPr>
          </p:nvSpPr>
          <p:spPr>
            <a:xfrm>
              <a:off x="11981" y="7962"/>
              <a:ext cx="111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0cm</a:t>
              </a:r>
              <a:endParaRPr lang="en-US" altLang="zh-CN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12584" y="8287"/>
              <a:ext cx="375" cy="1131"/>
            </a:xfrm>
            <a:prstGeom prst="leftBrace">
              <a:avLst>
                <a:gd name="adj1" fmla="val 37329"/>
                <a:gd name="adj2" fmla="val 50000"/>
              </a:avLst>
            </a:prstGeom>
            <a:ln>
              <a:solidFill>
                <a:srgbClr val="CC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346" y="8553"/>
              <a:ext cx="16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15cm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sp>
        <p:nvSpPr>
          <p:cNvPr id="61443" name="Rectangle 3"/>
          <p:cNvSpPr/>
          <p:nvPr/>
        </p:nvSpPr>
        <p:spPr>
          <a:xfrm>
            <a:off x="863600" y="5159375"/>
            <a:ext cx="914527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问题3：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为了测量更加准确，当观察到气泡哪个部分触碰到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位置时按下秒表？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967085" y="5188585"/>
            <a:ext cx="362585" cy="113665"/>
          </a:xfrm>
          <a:prstGeom prst="rect">
            <a:avLst/>
          </a:prstGeom>
          <a:solidFill>
            <a:srgbClr val="92D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9" grpId="0"/>
      <p:bldP spid="5" grpId="0"/>
      <p:bldP spid="61443" grpId="0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982345" y="1779270"/>
            <a:ext cx="1520825" cy="4812030"/>
            <a:chOff x="11346" y="2468"/>
            <a:chExt cx="2395" cy="7578"/>
          </a:xfrm>
        </p:grpSpPr>
        <p:pic>
          <p:nvPicPr>
            <p:cNvPr id="8196" name="图片 8195" descr="C:/Users/Administrator/AppData/Local/Temp/Rar$DIa6764.32091/水管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r:link="rId3"/>
            <a:stretch>
              <a:fillRect/>
            </a:stretch>
          </p:blipFill>
          <p:spPr>
            <a:xfrm>
              <a:off x="12651" y="2468"/>
              <a:ext cx="769" cy="7578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198" name="直接连接符 8197"/>
            <p:cNvCxnSpPr/>
            <p:nvPr>
              <p:custDataLst>
                <p:tags r:id="rId4"/>
              </p:custDataLst>
            </p:nvPr>
          </p:nvCxnSpPr>
          <p:spPr>
            <a:xfrm>
              <a:off x="12959" y="8287"/>
              <a:ext cx="18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8199" name="直接连接符 8198"/>
            <p:cNvCxnSpPr/>
            <p:nvPr>
              <p:custDataLst>
                <p:tags r:id="rId5"/>
              </p:custDataLst>
            </p:nvPr>
          </p:nvCxnSpPr>
          <p:spPr>
            <a:xfrm>
              <a:off x="12959" y="7115"/>
              <a:ext cx="18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8200" name="直接连接符 8199"/>
            <p:cNvCxnSpPr/>
            <p:nvPr>
              <p:custDataLst>
                <p:tags r:id="rId6"/>
              </p:custDataLst>
            </p:nvPr>
          </p:nvCxnSpPr>
          <p:spPr>
            <a:xfrm>
              <a:off x="12959" y="5943"/>
              <a:ext cx="18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8201" name="直接连接符 8200"/>
            <p:cNvCxnSpPr/>
            <p:nvPr>
              <p:custDataLst>
                <p:tags r:id="rId7"/>
              </p:custDataLst>
            </p:nvPr>
          </p:nvCxnSpPr>
          <p:spPr>
            <a:xfrm>
              <a:off x="12959" y="4771"/>
              <a:ext cx="18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8202" name="直接连接符 8201"/>
            <p:cNvCxnSpPr/>
            <p:nvPr>
              <p:custDataLst>
                <p:tags r:id="rId8"/>
              </p:custDataLst>
            </p:nvPr>
          </p:nvCxnSpPr>
          <p:spPr>
            <a:xfrm>
              <a:off x="12959" y="3599"/>
              <a:ext cx="18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203" name="矩形 8202"/>
            <p:cNvSpPr/>
            <p:nvPr>
              <p:custDataLst>
                <p:tags r:id="rId9"/>
              </p:custDataLst>
            </p:nvPr>
          </p:nvSpPr>
          <p:spPr>
            <a:xfrm>
              <a:off x="11876" y="6812"/>
              <a:ext cx="171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20cm</a:t>
              </a:r>
              <a:endParaRPr lang="en-US" altLang="zh-CN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8204" name="矩形 8203"/>
            <p:cNvSpPr/>
            <p:nvPr>
              <p:custDataLst>
                <p:tags r:id="rId10"/>
              </p:custDataLst>
            </p:nvPr>
          </p:nvSpPr>
          <p:spPr>
            <a:xfrm>
              <a:off x="11846" y="5644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40cm</a:t>
              </a:r>
              <a:endParaRPr lang="en-US" altLang="zh-CN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8205" name="矩形 8204"/>
            <p:cNvSpPr/>
            <p:nvPr>
              <p:custDataLst>
                <p:tags r:id="rId11"/>
              </p:custDataLst>
            </p:nvPr>
          </p:nvSpPr>
          <p:spPr>
            <a:xfrm>
              <a:off x="11831" y="4476"/>
              <a:ext cx="162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60cm</a:t>
              </a:r>
              <a:endParaRPr lang="en-US" altLang="zh-CN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8206" name="矩形 8205"/>
            <p:cNvSpPr/>
            <p:nvPr>
              <p:custDataLst>
                <p:tags r:id="rId12"/>
              </p:custDataLst>
            </p:nvPr>
          </p:nvSpPr>
          <p:spPr>
            <a:xfrm>
              <a:off x="11846" y="3327"/>
              <a:ext cx="135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80cm</a:t>
              </a:r>
              <a:endParaRPr lang="en-US" altLang="zh-CN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8212" name="矩形 8211"/>
            <p:cNvSpPr/>
            <p:nvPr>
              <p:custDataLst>
                <p:tags r:id="rId13"/>
              </p:custDataLst>
            </p:nvPr>
          </p:nvSpPr>
          <p:spPr>
            <a:xfrm>
              <a:off x="11981" y="7962"/>
              <a:ext cx="111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0cm</a:t>
              </a:r>
              <a:endParaRPr lang="en-US" altLang="zh-CN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4" name="左大括号 3"/>
            <p:cNvSpPr/>
            <p:nvPr/>
          </p:nvSpPr>
          <p:spPr>
            <a:xfrm>
              <a:off x="12584" y="8287"/>
              <a:ext cx="375" cy="1131"/>
            </a:xfrm>
            <a:prstGeom prst="leftBrace">
              <a:avLst>
                <a:gd name="adj1" fmla="val 37329"/>
                <a:gd name="adj2" fmla="val 50000"/>
              </a:avLst>
            </a:prstGeom>
            <a:ln>
              <a:solidFill>
                <a:srgbClr val="CC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346" y="8553"/>
              <a:ext cx="16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15cm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sp>
        <p:nvSpPr>
          <p:cNvPr id="28688" name="Line 18"/>
          <p:cNvSpPr/>
          <p:nvPr/>
        </p:nvSpPr>
        <p:spPr>
          <a:xfrm flipV="1">
            <a:off x="291465" y="1036955"/>
            <a:ext cx="11795760" cy="29845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grpSp>
        <p:nvGrpSpPr>
          <p:cNvPr id="28689" name="Group 22"/>
          <p:cNvGrpSpPr/>
          <p:nvPr/>
        </p:nvGrpSpPr>
        <p:grpSpPr>
          <a:xfrm>
            <a:off x="1122045" y="1109663"/>
            <a:ext cx="8115300" cy="522287"/>
            <a:chOff x="352" y="672"/>
            <a:chExt cx="5112" cy="329"/>
          </a:xfrm>
        </p:grpSpPr>
        <p:sp>
          <p:nvSpPr>
            <p:cNvPr id="28690" name="Rectangle 23"/>
            <p:cNvSpPr/>
            <p:nvPr/>
          </p:nvSpPr>
          <p:spPr>
            <a:xfrm>
              <a:off x="352" y="672"/>
              <a:ext cx="1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 sz="2800" b="1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【</a:t>
              </a:r>
              <a:r>
                <a:rPr lang="zh-CN" altLang="en-US" sz="2800" b="1" dirty="0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活动</a:t>
              </a:r>
              <a:r>
                <a:rPr lang="zh-CN" altLang="en-US" sz="2800" b="1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】</a:t>
              </a:r>
              <a:endPara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91" name="Rectangle 24"/>
            <p:cNvSpPr/>
            <p:nvPr/>
          </p:nvSpPr>
          <p:spPr>
            <a:xfrm>
              <a:off x="1392" y="672"/>
              <a:ext cx="40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None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探究气泡运动规律 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8750" name="Text Box 5"/>
          <p:cNvSpPr txBox="1"/>
          <p:nvPr/>
        </p:nvSpPr>
        <p:spPr>
          <a:xfrm>
            <a:off x="180975" y="378778"/>
            <a:ext cx="56705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方正姚体简体" pitchFamily="65" charset="-122"/>
                <a:ea typeface="方正姚体简体" pitchFamily="65" charset="-122"/>
              </a:rPr>
              <a:t>二、直线运动</a:t>
            </a:r>
            <a:endParaRPr lang="zh-CN" altLang="en-US" sz="3200" b="1" dirty="0">
              <a:latin typeface="方正姚体简体" pitchFamily="65" charset="-122"/>
              <a:ea typeface="方正姚体简体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76905" y="1995170"/>
            <a:ext cx="85299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fontAlgn="auto">
              <a:lnSpc>
                <a:spcPct val="300000"/>
              </a:lnSpc>
              <a:buFont typeface="+mj-ea"/>
              <a:buAutoNum type="circleNumDbPlain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按照图示，完成分段。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fontAlgn="auto">
              <a:lnSpc>
                <a:spcPct val="300000"/>
              </a:lnSpc>
              <a:buFont typeface="+mj-ea"/>
              <a:buAutoNum type="circleNumDbPlain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确定分工，完成测量。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fontAlgn="auto">
              <a:lnSpc>
                <a:spcPct val="300000"/>
              </a:lnSpc>
              <a:buFont typeface="+mj-ea"/>
              <a:buAutoNum type="circleNumDbPlain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共同记录数据，计算速度，分析气泡运动规律。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4535" y="5410200"/>
            <a:ext cx="362585" cy="113665"/>
          </a:xfrm>
          <a:prstGeom prst="rect">
            <a:avLst/>
          </a:prstGeom>
          <a:solidFill>
            <a:srgbClr val="92D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Line 18"/>
          <p:cNvSpPr/>
          <p:nvPr/>
        </p:nvSpPr>
        <p:spPr>
          <a:xfrm>
            <a:off x="247650" y="1365885"/>
            <a:ext cx="11528425" cy="14605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24581" name="Rectangle 23"/>
          <p:cNvSpPr/>
          <p:nvPr/>
        </p:nvSpPr>
        <p:spPr>
          <a:xfrm>
            <a:off x="1747520" y="1966278"/>
            <a:ext cx="24257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lang="zh-CN" altLang="en-US" sz="28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定义</a:t>
            </a:r>
            <a:r>
              <a: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  <a:endParaRPr lang="zh-CN" altLang="en-US" sz="2800" b="1">
              <a:solidFill>
                <a:srgbClr val="990033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582" name="Rectangle 24"/>
          <p:cNvSpPr/>
          <p:nvPr/>
        </p:nvSpPr>
        <p:spPr>
          <a:xfrm>
            <a:off x="3398520" y="1966278"/>
            <a:ext cx="66595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速度不变的直线运动叫匀速直线运动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3" name="Text Box 5"/>
          <p:cNvSpPr txBox="1"/>
          <p:nvPr/>
        </p:nvSpPr>
        <p:spPr>
          <a:xfrm>
            <a:off x="391478" y="534670"/>
            <a:ext cx="56705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方正姚体简体" pitchFamily="65" charset="-122"/>
                <a:ea typeface="方正姚体简体" pitchFamily="65" charset="-122"/>
              </a:rPr>
              <a:t>三、匀速直线运动</a:t>
            </a:r>
            <a:endParaRPr lang="zh-CN" altLang="en-US" sz="3200" b="1" dirty="0">
              <a:latin typeface="方正姚体简体" pitchFamily="65" charset="-122"/>
              <a:ea typeface="方正姚体简体" pitchFamily="65" charset="-122"/>
            </a:endParaRPr>
          </a:p>
        </p:txBody>
      </p:sp>
      <p:sp>
        <p:nvSpPr>
          <p:cNvPr id="9224" name="Rectangle 23"/>
          <p:cNvSpPr/>
          <p:nvPr/>
        </p:nvSpPr>
        <p:spPr>
          <a:xfrm>
            <a:off x="1772920" y="2902268"/>
            <a:ext cx="24257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特点</a:t>
            </a:r>
            <a:r>
              <a:rPr lang="zh-CN" altLang="en-US" sz="28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】</a:t>
            </a:r>
            <a:endParaRPr lang="zh-CN" altLang="en-US" sz="2800" b="1">
              <a:solidFill>
                <a:schemeClr val="accent2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106420" y="4429125"/>
            <a:ext cx="73621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b="0">
              <a:solidFill>
                <a:srgbClr val="C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（3）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相等时间内通过的路程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_______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06420" y="2978150"/>
            <a:ext cx="457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  <a:sym typeface="+mn-ea"/>
              </a:rPr>
              <a:t>（1）速度保持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  <a:sym typeface="+mn-ea"/>
              </a:rPr>
              <a:t>不变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06420" y="3960495"/>
            <a:ext cx="5156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  <a:sym typeface="+mn-ea"/>
              </a:rPr>
              <a:t>（2）路程与时间成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  <a:sym typeface="+mn-ea"/>
              </a:rPr>
              <a:t>________</a:t>
            </a:r>
            <a:endParaRPr lang="en-US" altLang="zh-CN" sz="2800" b="1" u="sng" dirty="0"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06520" y="496443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在任意</a:t>
            </a:r>
            <a:r>
              <a:rPr lang="en-US" sz="280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en-US" sz="280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92215" y="3907155"/>
            <a:ext cx="123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正比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87460" y="4964430"/>
            <a:ext cx="981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相等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106420" y="4704080"/>
            <a:ext cx="7212330" cy="1146810"/>
          </a:xfrm>
          <a:prstGeom prst="roundRect">
            <a:avLst>
              <a:gd name="adj" fmla="val 17275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6" grpId="0"/>
      <p:bldP spid="23" grpId="0"/>
      <p:bldP spid="3" grpId="0"/>
      <p:bldP spid="100" grpId="0"/>
      <p:bldP spid="4" grpId="0"/>
      <p:bldP spid="32" grpId="0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Line 18"/>
          <p:cNvSpPr/>
          <p:nvPr/>
        </p:nvSpPr>
        <p:spPr>
          <a:xfrm>
            <a:off x="391160" y="1052830"/>
            <a:ext cx="11574145" cy="66040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24583" name="Text Box 5"/>
          <p:cNvSpPr txBox="1"/>
          <p:nvPr/>
        </p:nvSpPr>
        <p:spPr>
          <a:xfrm>
            <a:off x="573723" y="457200"/>
            <a:ext cx="56705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方正姚体简体" pitchFamily="65" charset="-122"/>
                <a:ea typeface="方正姚体简体" pitchFamily="65" charset="-122"/>
              </a:rPr>
              <a:t>三、匀速直线运动</a:t>
            </a:r>
            <a:endParaRPr lang="zh-CN" altLang="en-US" sz="3200" b="1" dirty="0">
              <a:latin typeface="方正姚体简体" pitchFamily="65" charset="-122"/>
              <a:ea typeface="方正姚体简体" pitchFamily="65" charset="-122"/>
            </a:endParaRPr>
          </a:p>
        </p:txBody>
      </p:sp>
      <p:sp>
        <p:nvSpPr>
          <p:cNvPr id="9233" name="Rectangle 23"/>
          <p:cNvSpPr/>
          <p:nvPr/>
        </p:nvSpPr>
        <p:spPr>
          <a:xfrm>
            <a:off x="1839913" y="1282065"/>
            <a:ext cx="24257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lang="zh-CN" altLang="en-US" sz="28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实例</a:t>
            </a:r>
            <a:r>
              <a: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  <a:endParaRPr lang="zh-CN" altLang="en-US" sz="2800" b="1">
              <a:solidFill>
                <a:srgbClr val="990033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6" name="Text Box 6"/>
          <p:cNvSpPr txBox="1"/>
          <p:nvPr/>
        </p:nvSpPr>
        <p:spPr>
          <a:xfrm>
            <a:off x="3235325" y="1286828"/>
            <a:ext cx="6858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自动扶梯、滑冰时停止用力后的自由滑行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" name="Picture 3" descr="扶梯"/>
          <p:cNvPicPr>
            <a:picLocks noChangeAspect="1" noChangeArrowheads="1"/>
          </p:cNvPicPr>
          <p:nvPr/>
        </p:nvPicPr>
        <p:blipFill>
          <a:blip r:embed="rId1"/>
          <a:srcRect l="3149" t="11800" r="777" b="5600"/>
          <a:stretch>
            <a:fillRect/>
          </a:stretch>
        </p:blipFill>
        <p:spPr bwMode="auto">
          <a:xfrm>
            <a:off x="1540510" y="2842260"/>
            <a:ext cx="3737610" cy="3388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5000" name="TextBox 13"/>
          <p:cNvSpPr txBox="1"/>
          <p:nvPr/>
        </p:nvSpPr>
        <p:spPr>
          <a:xfrm>
            <a:off x="1759903" y="2213928"/>
            <a:ext cx="2952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自动扶梯，缓缓上行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 descr="溜冰"/>
          <p:cNvPicPr>
            <a:picLocks noChangeAspect="1" noChangeArrowheads="1"/>
          </p:cNvPicPr>
          <p:nvPr/>
        </p:nvPicPr>
        <p:blipFill>
          <a:blip r:embed="rId2"/>
          <a:srcRect l="7143" t="9303" r="4758" b="6955"/>
          <a:stretch>
            <a:fillRect/>
          </a:stretch>
        </p:blipFill>
        <p:spPr bwMode="auto">
          <a:xfrm>
            <a:off x="6912610" y="2830830"/>
            <a:ext cx="3508375" cy="3411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5005" name="TextBox 14"/>
          <p:cNvSpPr txBox="1"/>
          <p:nvPr/>
        </p:nvSpPr>
        <p:spPr>
          <a:xfrm>
            <a:off x="7136765" y="2202815"/>
            <a:ext cx="2952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停止蹬地后一段滑行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Line 18"/>
          <p:cNvSpPr/>
          <p:nvPr/>
        </p:nvSpPr>
        <p:spPr>
          <a:xfrm>
            <a:off x="163830" y="1066800"/>
            <a:ext cx="11734800" cy="23495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22532" name="Rectangle 23"/>
          <p:cNvSpPr/>
          <p:nvPr/>
        </p:nvSpPr>
        <p:spPr>
          <a:xfrm>
            <a:off x="134620" y="1095375"/>
            <a:ext cx="24257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lang="zh-CN" altLang="en-US" sz="28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定义</a:t>
            </a:r>
            <a:r>
              <a: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  <a:endParaRPr lang="zh-CN" altLang="en-US" sz="2800" b="1">
              <a:solidFill>
                <a:srgbClr val="990033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533" name="Rectangle 24"/>
          <p:cNvSpPr/>
          <p:nvPr/>
        </p:nvSpPr>
        <p:spPr>
          <a:xfrm>
            <a:off x="1582420" y="1098550"/>
            <a:ext cx="678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速度变化的直线运动叫变速直线运动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4" name="Text Box 5"/>
          <p:cNvSpPr txBox="1"/>
          <p:nvPr/>
        </p:nvSpPr>
        <p:spPr>
          <a:xfrm>
            <a:off x="163830" y="382588"/>
            <a:ext cx="56705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方正姚体简体" pitchFamily="65" charset="-122"/>
                <a:ea typeface="方正姚体简体" pitchFamily="65" charset="-122"/>
              </a:rPr>
              <a:t>四、变速直线运动</a:t>
            </a:r>
            <a:endParaRPr lang="zh-CN" altLang="en-US" sz="3200" b="1" dirty="0">
              <a:latin typeface="方正姚体简体" pitchFamily="65" charset="-122"/>
              <a:ea typeface="方正姚体简体" pitchFamily="65" charset="-122"/>
            </a:endParaRPr>
          </a:p>
        </p:txBody>
      </p:sp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rcRect t="11543" r="20813" b="10272"/>
          <a:stretch>
            <a:fillRect/>
          </a:stretch>
        </p:blipFill>
        <p:spPr>
          <a:xfrm>
            <a:off x="7923530" y="2679065"/>
            <a:ext cx="3360420" cy="2653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纸锥下落视频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6440" y="1677670"/>
            <a:ext cx="2626360" cy="49771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160520" y="1727200"/>
            <a:ext cx="2331085" cy="4884420"/>
            <a:chOff x="1826" y="3096"/>
            <a:chExt cx="2602" cy="7153"/>
          </a:xfrm>
        </p:grpSpPr>
        <p:pic>
          <p:nvPicPr>
            <p:cNvPr id="2" name="图片 1" descr="2022_11_14_101701872(1)"/>
            <p:cNvPicPr>
              <a:picLocks noChangeAspect="1"/>
            </p:cNvPicPr>
            <p:nvPr/>
          </p:nvPicPr>
          <p:blipFill>
            <a:blip r:embed="rId7"/>
            <a:srcRect l="22648" t="1811" r="23562" b="84306"/>
            <a:stretch>
              <a:fillRect/>
            </a:stretch>
          </p:blipFill>
          <p:spPr>
            <a:xfrm>
              <a:off x="1827" y="3096"/>
              <a:ext cx="2601" cy="1064"/>
            </a:xfrm>
            <a:prstGeom prst="rect">
              <a:avLst/>
            </a:prstGeom>
          </p:spPr>
        </p:pic>
        <p:pic>
          <p:nvPicPr>
            <p:cNvPr id="3" name="图片 2" descr="2022_11_14_101705101(1)"/>
            <p:cNvPicPr>
              <a:picLocks noChangeAspect="1"/>
            </p:cNvPicPr>
            <p:nvPr/>
          </p:nvPicPr>
          <p:blipFill>
            <a:blip r:embed="rId8"/>
            <a:srcRect l="23630" t="15409" r="26646" b="71035"/>
            <a:stretch>
              <a:fillRect/>
            </a:stretch>
          </p:blipFill>
          <p:spPr>
            <a:xfrm>
              <a:off x="1828" y="4133"/>
              <a:ext cx="2600" cy="877"/>
            </a:xfrm>
            <a:prstGeom prst="rect">
              <a:avLst/>
            </a:prstGeom>
          </p:spPr>
        </p:pic>
        <p:pic>
          <p:nvPicPr>
            <p:cNvPr id="5" name="图片 4" descr="2022_11_14_101710067(1)"/>
            <p:cNvPicPr>
              <a:picLocks noChangeAspect="1"/>
            </p:cNvPicPr>
            <p:nvPr/>
          </p:nvPicPr>
          <p:blipFill>
            <a:blip r:embed="rId9"/>
            <a:srcRect l="23477" t="28675" r="26252" b="55000"/>
            <a:stretch>
              <a:fillRect/>
            </a:stretch>
          </p:blipFill>
          <p:spPr>
            <a:xfrm>
              <a:off x="1828" y="4987"/>
              <a:ext cx="2600" cy="1315"/>
            </a:xfrm>
            <a:prstGeom prst="rect">
              <a:avLst/>
            </a:prstGeom>
          </p:spPr>
        </p:pic>
        <p:pic>
          <p:nvPicPr>
            <p:cNvPr id="6" name="图片 5" descr="2022_11_14_101713755(1)"/>
            <p:cNvPicPr>
              <a:picLocks noChangeAspect="1"/>
            </p:cNvPicPr>
            <p:nvPr/>
          </p:nvPicPr>
          <p:blipFill>
            <a:blip r:embed="rId10"/>
            <a:srcRect l="23584" t="44817" r="27351" b="8252"/>
            <a:stretch>
              <a:fillRect/>
            </a:stretch>
          </p:blipFill>
          <p:spPr>
            <a:xfrm>
              <a:off x="1826" y="6287"/>
              <a:ext cx="2603" cy="3962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4926330" y="2277745"/>
            <a:ext cx="1324610" cy="3054350"/>
            <a:chOff x="1805" y="3461"/>
            <a:chExt cx="2086" cy="4810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2586" y="3461"/>
              <a:ext cx="0" cy="1028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2586" y="4469"/>
              <a:ext cx="9" cy="1296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2595" y="5765"/>
              <a:ext cx="10" cy="160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805" y="7691"/>
              <a:ext cx="20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每隔</a:t>
              </a:r>
              <a:r>
                <a:rPr lang="en-US" altLang="zh-CN"/>
                <a:t>0.1</a:t>
              </a:r>
              <a:r>
                <a:rPr lang="en-US" altLang="zh-CN"/>
                <a:t>s</a:t>
              </a:r>
              <a:endParaRPr lang="en-US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8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534" grpId="0"/>
      <p:bldP spid="22532" grpId="0"/>
      <p:bldP spid="225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Line 18"/>
          <p:cNvSpPr/>
          <p:nvPr/>
        </p:nvSpPr>
        <p:spPr>
          <a:xfrm flipV="1">
            <a:off x="318770" y="1122680"/>
            <a:ext cx="11650345" cy="6350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20483" name="Text Box 5"/>
          <p:cNvSpPr txBox="1"/>
          <p:nvPr/>
        </p:nvSpPr>
        <p:spPr>
          <a:xfrm>
            <a:off x="84455" y="522605"/>
            <a:ext cx="56705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方正姚体简体" pitchFamily="65" charset="-122"/>
                <a:ea typeface="方正姚体简体" pitchFamily="65" charset="-122"/>
              </a:rPr>
              <a:t>四、变速直线运动</a:t>
            </a:r>
            <a:endParaRPr lang="zh-CN" altLang="en-US" sz="3200" b="1" dirty="0">
              <a:latin typeface="方正姚体简体" pitchFamily="65" charset="-122"/>
              <a:ea typeface="方正姚体简体" pitchFamily="65" charset="-122"/>
            </a:endParaRPr>
          </a:p>
        </p:txBody>
      </p:sp>
      <p:sp>
        <p:nvSpPr>
          <p:cNvPr id="20484" name="Rectangle 23"/>
          <p:cNvSpPr/>
          <p:nvPr/>
        </p:nvSpPr>
        <p:spPr>
          <a:xfrm>
            <a:off x="457200" y="1448753"/>
            <a:ext cx="297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None/>
            </a:pPr>
            <a:r>
              <a: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lang="zh-CN" altLang="en-US" sz="28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平均速度 </a:t>
            </a:r>
            <a:r>
              <a:rPr lang="en-US" altLang="zh-CN" sz="2800" b="1" i="1">
                <a:solidFill>
                  <a:srgbClr val="990033"/>
                </a:solidFill>
                <a:latin typeface="Times New Roman" panose="02020603050405020304" charset="0"/>
                <a:ea typeface="华文细黑" pitchFamily="2" charset="-122"/>
              </a:rPr>
              <a:t>v </a:t>
            </a:r>
            <a:r>
              <a: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  <a:endParaRPr lang="zh-CN" altLang="en-US" sz="2800" b="1">
              <a:solidFill>
                <a:srgbClr val="990033"/>
              </a:solidFill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411413" y="1590040"/>
            <a:ext cx="192088" cy="1588"/>
          </a:xfrm>
          <a:prstGeom prst="line">
            <a:avLst/>
          </a:prstGeom>
          <a:ln>
            <a:solidFill>
              <a:srgbClr val="A4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486" name="Rectangle 24"/>
          <p:cNvSpPr/>
          <p:nvPr/>
        </p:nvSpPr>
        <p:spPr>
          <a:xfrm>
            <a:off x="3200400" y="1448753"/>
            <a:ext cx="55895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粗略反映物体变速运动的快慢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1389063" y="2417128"/>
            <a:ext cx="2752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、计算公式：</a:t>
            </a:r>
            <a:endParaRPr lang="zh-CN" altLang="en-US" sz="28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3883025" y="2158365"/>
            <a:ext cx="2019300" cy="977583"/>
            <a:chOff x="3731340" y="1582992"/>
            <a:chExt cx="2018076" cy="977547"/>
          </a:xfrm>
        </p:grpSpPr>
        <p:sp>
          <p:nvSpPr>
            <p:cNvPr id="20489" name="Text Box 10"/>
            <p:cNvSpPr txBox="1"/>
            <p:nvPr/>
          </p:nvSpPr>
          <p:spPr>
            <a:xfrm>
              <a:off x="4459561" y="1582992"/>
              <a:ext cx="1289855" cy="5219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None/>
              </a:pPr>
              <a:r>
                <a:rPr lang="en-US" altLang="zh-CN" sz="2800" b="1">
                  <a:latin typeface="Times New Roman" panose="02020603050405020304" charset="0"/>
                  <a:ea typeface="楷体_GB2312" pitchFamily="49" charset="-122"/>
                </a:rPr>
                <a:t>s</a:t>
              </a:r>
              <a:r>
                <a:rPr lang="zh-CN" altLang="en-US" sz="2800" b="1" baseline="-25000" dirty="0">
                  <a:latin typeface="楷体_GB2312" pitchFamily="49" charset="-122"/>
                  <a:ea typeface="楷体_GB2312" pitchFamily="49" charset="-122"/>
                </a:rPr>
                <a:t>总</a:t>
              </a:r>
              <a:endParaRPr lang="zh-CN" altLang="en-US" sz="2800" b="1" baseline="-250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0490" name="Text Box 11"/>
            <p:cNvSpPr txBox="1"/>
            <p:nvPr/>
          </p:nvSpPr>
          <p:spPr>
            <a:xfrm>
              <a:off x="4502397" y="2038588"/>
              <a:ext cx="481038" cy="5219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None/>
              </a:pPr>
              <a:r>
                <a:rPr lang="en-US" altLang="zh-CN" sz="2800" b="1" i="1">
                  <a:latin typeface="Times New Roman" panose="02020603050405020304" charset="0"/>
                  <a:ea typeface="楷体_GB2312" pitchFamily="49" charset="-122"/>
                </a:rPr>
                <a:t>t</a:t>
              </a:r>
              <a:r>
                <a:rPr lang="zh-CN" altLang="en-US" sz="2400" b="1" baseline="-25000" dirty="0">
                  <a:latin typeface="楷体_GB2312" pitchFamily="49" charset="-122"/>
                  <a:ea typeface="楷体_GB2312" pitchFamily="49" charset="-122"/>
                </a:rPr>
                <a:t>总</a:t>
              </a:r>
              <a:endParaRPr lang="zh-CN" altLang="en-US" sz="2400" b="1" baseline="-250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0491" name="Line 12"/>
            <p:cNvSpPr/>
            <p:nvPr/>
          </p:nvSpPr>
          <p:spPr>
            <a:xfrm>
              <a:off x="4365370" y="2127250"/>
              <a:ext cx="720000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grpSp>
          <p:nvGrpSpPr>
            <p:cNvPr id="20492" name="组合 29"/>
            <p:cNvGrpSpPr/>
            <p:nvPr/>
          </p:nvGrpSpPr>
          <p:grpSpPr>
            <a:xfrm>
              <a:off x="3731340" y="1860756"/>
              <a:ext cx="580673" cy="521951"/>
              <a:chOff x="3352800" y="1885950"/>
              <a:chExt cx="580673" cy="521951"/>
            </a:xfrm>
          </p:grpSpPr>
          <p:sp>
            <p:nvSpPr>
              <p:cNvPr id="20493" name="Text Box 9"/>
              <p:cNvSpPr txBox="1"/>
              <p:nvPr/>
            </p:nvSpPr>
            <p:spPr>
              <a:xfrm>
                <a:off x="3352800" y="1885950"/>
                <a:ext cx="580673" cy="5219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800" i="1">
                    <a:latin typeface="Times New Roman" panose="02020603050405020304" charset="0"/>
                    <a:cs typeface="Times New Roman" panose="02020603050405020304" charset="0"/>
                  </a:rPr>
                  <a:t>v=</a:t>
                </a:r>
                <a:endParaRPr lang="en-US" altLang="zh-CN" sz="2800" i="1">
                  <a:latin typeface="Times New Roman" panose="02020603050405020304" charset="0"/>
                  <a:ea typeface="Times New Roman" panose="02020603050405020304" charset="0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3443233" y="1995522"/>
                <a:ext cx="180865" cy="0"/>
              </a:xfrm>
              <a:prstGeom prst="line">
                <a:avLst/>
              </a:prstGeom>
              <a:ln>
                <a:solidFill>
                  <a:srgbClr val="A4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13320" name="矩形 31"/>
          <p:cNvSpPr/>
          <p:nvPr/>
        </p:nvSpPr>
        <p:spPr>
          <a:xfrm>
            <a:off x="3831590" y="3602355"/>
            <a:ext cx="76327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它反映的是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某段时间或某段路程的运动快慢</a:t>
            </a: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，所以在说平均速度时必须针对哪一段时间或</a:t>
            </a:r>
            <a:endParaRPr lang="zh-CN" altLang="en-US" sz="2800" b="1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路程才有意义。</a:t>
            </a:r>
            <a:endParaRPr lang="zh-CN" altLang="en-US" sz="28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Rectangle 7"/>
          <p:cNvSpPr/>
          <p:nvPr/>
        </p:nvSpPr>
        <p:spPr>
          <a:xfrm>
            <a:off x="1413828" y="3602038"/>
            <a:ext cx="2752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、公式说明：</a:t>
            </a:r>
            <a:endParaRPr lang="zh-CN" altLang="en-US" sz="28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上弧形箭头 4">
            <a:hlinkClick r:id="rId1" action="ppaction://hlinksldjump"/>
          </p:cNvPr>
          <p:cNvSpPr/>
          <p:nvPr/>
        </p:nvSpPr>
        <p:spPr>
          <a:xfrm>
            <a:off x="11636375" y="6450330"/>
            <a:ext cx="464185" cy="156845"/>
          </a:xfrm>
          <a:prstGeom prst="curvedDown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320" grpId="0"/>
      <p:bldP spid="33" grpId="0"/>
      <p:bldP spid="20484" grpId="0"/>
      <p:bldP spid="20484" grpId="1"/>
      <p:bldP spid="20486" grpId="0"/>
      <p:bldP spid="2048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6"/>
          <p:cNvSpPr/>
          <p:nvPr/>
        </p:nvSpPr>
        <p:spPr>
          <a:xfrm>
            <a:off x="652145" y="1120140"/>
            <a:ext cx="110470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、现有两辆汽车甲乙在公路上行驶，测得两车的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路程</a:t>
            </a: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与时间的关系变化如图。</a:t>
            </a:r>
            <a:endParaRPr lang="zh-CN" altLang="en-US" sz="28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435" name="AutoShape 7"/>
          <p:cNvSpPr/>
          <p:nvPr/>
        </p:nvSpPr>
        <p:spPr>
          <a:xfrm flipV="1">
            <a:off x="3081020" y="1910080"/>
            <a:ext cx="6042660" cy="3968115"/>
          </a:xfrm>
          <a:prstGeom prst="roundRect">
            <a:avLst>
              <a:gd name="adj" fmla="val 7315"/>
            </a:avLst>
          </a:prstGeom>
          <a:noFill/>
          <a:ln w="22225" cap="rnd" cmpd="sng">
            <a:solidFill>
              <a:srgbClr val="1C1C1C"/>
            </a:solidFill>
            <a:prstDash val="sysDot"/>
            <a:headEnd type="none" w="med" len="med"/>
            <a:tailEnd type="none" w="med" len="med"/>
          </a:ln>
        </p:spPr>
        <p:txBody>
          <a:bodyPr rot="10800000"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843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5205" y="2223135"/>
            <a:ext cx="5260975" cy="3342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5593" y="263208"/>
            <a:ext cx="1971675" cy="51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 Box 6"/>
          <p:cNvSpPr txBox="1"/>
          <p:nvPr/>
        </p:nvSpPr>
        <p:spPr>
          <a:xfrm>
            <a:off x="3289300" y="6027103"/>
            <a:ext cx="6400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说说通过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这幅图你能获取哪些信息？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上弧形箭头 4">
            <a:hlinkClick r:id="rId4" action="ppaction://hlinksldjump"/>
          </p:cNvPr>
          <p:cNvSpPr/>
          <p:nvPr/>
        </p:nvSpPr>
        <p:spPr>
          <a:xfrm>
            <a:off x="11586845" y="6549390"/>
            <a:ext cx="464185" cy="156845"/>
          </a:xfrm>
          <a:prstGeom prst="curvedDown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PLACING_PICTURE_USER_VIEWPORT" val="{&quot;height&quot;:11505,&quot;width&quot;:8378}"/>
</p:tagLst>
</file>

<file path=ppt/tags/tag131.xml><?xml version="1.0" encoding="utf-8"?>
<p:tagLst xmlns:p="http://schemas.openxmlformats.org/presentationml/2006/main">
  <p:tag name="AS_UNIQUEID" val="49"/>
  <p:tag name="KSO_WM_UNIT_PLACING_PICTURE_USER_VIEWPORT" val="{&quot;height&quot;:7578,&quot;width&quot;:769}"/>
</p:tagLst>
</file>

<file path=ppt/tags/tag132.xml><?xml version="1.0" encoding="utf-8"?>
<p:tagLst xmlns:p="http://schemas.openxmlformats.org/presentationml/2006/main">
  <p:tag name="AS_UNIQUEID" val="51"/>
</p:tagLst>
</file>

<file path=ppt/tags/tag133.xml><?xml version="1.0" encoding="utf-8"?>
<p:tagLst xmlns:p="http://schemas.openxmlformats.org/presentationml/2006/main">
  <p:tag name="AS_UNIQUEID" val="52"/>
</p:tagLst>
</file>

<file path=ppt/tags/tag134.xml><?xml version="1.0" encoding="utf-8"?>
<p:tagLst xmlns:p="http://schemas.openxmlformats.org/presentationml/2006/main">
  <p:tag name="AS_UNIQUEID" val="53"/>
</p:tagLst>
</file>

<file path=ppt/tags/tag135.xml><?xml version="1.0" encoding="utf-8"?>
<p:tagLst xmlns:p="http://schemas.openxmlformats.org/presentationml/2006/main">
  <p:tag name="AS_UNIQUEID" val="54"/>
</p:tagLst>
</file>

<file path=ppt/tags/tag136.xml><?xml version="1.0" encoding="utf-8"?>
<p:tagLst xmlns:p="http://schemas.openxmlformats.org/presentationml/2006/main">
  <p:tag name="AS_UNIQUEID" val="55"/>
</p:tagLst>
</file>

<file path=ppt/tags/tag137.xml><?xml version="1.0" encoding="utf-8"?>
<p:tagLst xmlns:p="http://schemas.openxmlformats.org/presentationml/2006/main">
  <p:tag name="AS_UNIQUEID" val="56"/>
</p:tagLst>
</file>

<file path=ppt/tags/tag138.xml><?xml version="1.0" encoding="utf-8"?>
<p:tagLst xmlns:p="http://schemas.openxmlformats.org/presentationml/2006/main">
  <p:tag name="AS_UNIQUEID" val="57"/>
</p:tagLst>
</file>

<file path=ppt/tags/tag139.xml><?xml version="1.0" encoding="utf-8"?>
<p:tagLst xmlns:p="http://schemas.openxmlformats.org/presentationml/2006/main">
  <p:tag name="AS_UNIQUEID" val="5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59"/>
</p:tagLst>
</file>

<file path=ppt/tags/tag141.xml><?xml version="1.0" encoding="utf-8"?>
<p:tagLst xmlns:p="http://schemas.openxmlformats.org/presentationml/2006/main">
  <p:tag name="AS_UNIQUEID" val="65"/>
</p:tagLst>
</file>

<file path=ppt/tags/tag142.xml><?xml version="1.0" encoding="utf-8"?>
<p:tagLst xmlns:p="http://schemas.openxmlformats.org/presentationml/2006/main">
  <p:tag name="AS_UNIQUEID" val="49"/>
</p:tagLst>
</file>

<file path=ppt/tags/tag143.xml><?xml version="1.0" encoding="utf-8"?>
<p:tagLst xmlns:p="http://schemas.openxmlformats.org/presentationml/2006/main">
  <p:tag name="AS_UNIQUEID" val="51"/>
</p:tagLst>
</file>

<file path=ppt/tags/tag144.xml><?xml version="1.0" encoding="utf-8"?>
<p:tagLst xmlns:p="http://schemas.openxmlformats.org/presentationml/2006/main">
  <p:tag name="AS_UNIQUEID" val="52"/>
</p:tagLst>
</file>

<file path=ppt/tags/tag145.xml><?xml version="1.0" encoding="utf-8"?>
<p:tagLst xmlns:p="http://schemas.openxmlformats.org/presentationml/2006/main">
  <p:tag name="AS_UNIQUEID" val="53"/>
</p:tagLst>
</file>

<file path=ppt/tags/tag146.xml><?xml version="1.0" encoding="utf-8"?>
<p:tagLst xmlns:p="http://schemas.openxmlformats.org/presentationml/2006/main">
  <p:tag name="AS_UNIQUEID" val="54"/>
</p:tagLst>
</file>

<file path=ppt/tags/tag147.xml><?xml version="1.0" encoding="utf-8"?>
<p:tagLst xmlns:p="http://schemas.openxmlformats.org/presentationml/2006/main">
  <p:tag name="AS_UNIQUEID" val="55"/>
</p:tagLst>
</file>

<file path=ppt/tags/tag148.xml><?xml version="1.0" encoding="utf-8"?>
<p:tagLst xmlns:p="http://schemas.openxmlformats.org/presentationml/2006/main">
  <p:tag name="AS_UNIQUEID" val="56"/>
</p:tagLst>
</file>

<file path=ppt/tags/tag149.xml><?xml version="1.0" encoding="utf-8"?>
<p:tagLst xmlns:p="http://schemas.openxmlformats.org/presentationml/2006/main">
  <p:tag name="AS_UNIQUEID" val="57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58"/>
</p:tagLst>
</file>

<file path=ppt/tags/tag151.xml><?xml version="1.0" encoding="utf-8"?>
<p:tagLst xmlns:p="http://schemas.openxmlformats.org/presentationml/2006/main">
  <p:tag name="AS_UNIQUEID" val="59"/>
</p:tagLst>
</file>

<file path=ppt/tags/tag152.xml><?xml version="1.0" encoding="utf-8"?>
<p:tagLst xmlns:p="http://schemas.openxmlformats.org/presentationml/2006/main">
  <p:tag name="AS_UNIQUEID" val="65"/>
</p:tagLst>
</file>

<file path=ppt/tags/tag153.xml><?xml version="1.0" encoding="utf-8"?>
<p:tagLst xmlns:p="http://schemas.openxmlformats.org/presentationml/2006/main">
  <p:tag name="KSO_WM_UNIT_PLACING_PICTURE_USER_VIEWPORT" val="{&quot;height&quot;:4369,&quot;width&quot;:6322}"/>
</p:tagLst>
</file>

<file path=ppt/tags/tag154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1792*3643*552*55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55.xml><?xml version="1.0" encoding="utf-8"?>
<p:tagLst xmlns:p="http://schemas.openxmlformats.org/presentationml/2006/main">
  <p:tag name="KSO_WM_UNIT_PLACING_PICTURE_USER_VIEWPORT" val="{&quot;height&quot;:812.4992125984252,&quot;width&quot;:3105}"/>
</p:tagLst>
</file>

<file path=ppt/tags/tag156.xml><?xml version="1.0" encoding="utf-8"?>
<p:tagLst xmlns:p="http://schemas.openxmlformats.org/presentationml/2006/main">
  <p:tag name="KSO_WM_UNIT_PLACING_PICTURE_USER_VIEWPORT" val="{&quot;height&quot;:812.4992125984252,&quot;width&quot;:3105}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160048"/>
</p:tagLst>
</file>

<file path=ppt/tags/tag158.xml><?xml version="1.0" encoding="utf-8"?>
<p:tagLst xmlns:p="http://schemas.openxmlformats.org/presentationml/2006/main">
  <p:tag name="COMMONDATA" val="eyJoZGlkIjoiNTNlZWQxNjQ1YTBmMTBmOTc3NDgxOTQyYTgxZDMxMTYifQ=="/>
  <p:tag name="KSO_WPP_MARK_KEY" val="aeb45062-f5a8-4d93-802b-8325433c99cd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WPS 演示</Application>
  <PresentationFormat>宽屏</PresentationFormat>
  <Paragraphs>169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楷体</vt:lpstr>
      <vt:lpstr>方正姚体简体</vt:lpstr>
      <vt:lpstr>黑体</vt:lpstr>
      <vt:lpstr>华文细黑</vt:lpstr>
      <vt:lpstr>楷体_GB2312</vt:lpstr>
      <vt:lpstr>Calibri</vt:lpstr>
      <vt:lpstr>华文新魏</vt:lpstr>
      <vt:lpstr>Times New Roman</vt:lpstr>
      <vt:lpstr>新宋体</vt:lpstr>
      <vt:lpstr>Arial Unicode MS</vt:lpstr>
      <vt:lpstr>Office 主题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吃土少女</cp:lastModifiedBy>
  <cp:revision>64</cp:revision>
  <dcterms:created xsi:type="dcterms:W3CDTF">2022-11-09T08:02:00Z</dcterms:created>
  <dcterms:modified xsi:type="dcterms:W3CDTF">2022-11-24T03:33:05Z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7BE6EA51FDD5480EBCC0B2EA96B7504E</vt:lpwstr>
  </property>
  <property fmtid="{D5CDD505-2E9C-101B-9397-08002B2CF9AE}" pid="3" name="KSOProductBuildVer">
    <vt:lpwstr>2052-11.1.0.12763</vt:lpwstr>
  </property>
</Properties>
</file>