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3"/>
    <p:sldId id="261" r:id="rId4"/>
    <p:sldId id="286" r:id="rId5"/>
    <p:sldId id="314" r:id="rId7"/>
    <p:sldId id="302" r:id="rId8"/>
    <p:sldId id="313" r:id="rId9"/>
    <p:sldId id="287" r:id="rId10"/>
    <p:sldId id="290" r:id="rId11"/>
    <p:sldId id="315" r:id="rId12"/>
    <p:sldId id="293" r:id="rId13"/>
    <p:sldId id="295" r:id="rId14"/>
    <p:sldId id="316" r:id="rId15"/>
    <p:sldId id="326" r:id="rId16"/>
    <p:sldId id="327" r:id="rId17"/>
    <p:sldId id="264" r:id="rId18"/>
  </p:sldIdLst>
  <p:sldSz cx="12192000" cy="6858000"/>
  <p:notesSz cx="7103745" cy="10234295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BBB"/>
    <a:srgbClr val="DDE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7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ADMINI~1/AppData/Local/Temp/kaimatting/20200622193247/output_aiMatting_20200622193254.pngoutput_aiMatting_202006221932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280" y="3119120"/>
            <a:ext cx="3780790" cy="35623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139430" y="4001770"/>
            <a:ext cx="4258310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5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inpin heiti" panose="00000500000000000000" pitchFamily="2" charset="-122"/>
              </a:rPr>
              <a:t>郑振铎</a:t>
            </a:r>
            <a:endParaRPr lang="zh-CN" sz="5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80305" y="1028065"/>
            <a:ext cx="3368675" cy="230695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9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inpin heiti" panose="00000500000000000000" pitchFamily="2" charset="-122"/>
              </a:rPr>
              <a:t>猫</a:t>
            </a:r>
            <a:endParaRPr lang="zh-CN" sz="96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inpin heiti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04570" y="468630"/>
            <a:ext cx="10183495" cy="5236210"/>
          </a:xfrm>
        </p:spPr>
        <p:txBody>
          <a:bodyPr>
            <a:normAutofit/>
          </a:bodyPr>
          <a:p>
            <a:pPr algn="just">
              <a:buClrTx/>
              <a:buSzTx/>
            </a:pPr>
            <a:r>
              <a:rPr sz="2800"/>
              <a:t>我心里十分的难过，真的，我的良心受伤了，我没有判断明白，便妄下断语，冤苦了一只不能说话辩诉的动物。想到它的无抵抗的逃避，益使我感到我的暴怒，我的虐待，都是针，</a:t>
            </a:r>
            <a:r>
              <a:rPr sz="2800" u="sng">
                <a:solidFill>
                  <a:srgbClr val="052BBB"/>
                </a:solidFill>
                <a:uFillTx/>
              </a:rPr>
              <a:t>刺我的良心的针！</a:t>
            </a:r>
            <a:endParaRPr sz="2800" u="sng">
              <a:solidFill>
                <a:srgbClr val="052BBB"/>
              </a:solidFill>
              <a:uFillTx/>
            </a:endParaRPr>
          </a:p>
          <a:p>
            <a:pPr algn="just">
              <a:buClrTx/>
              <a:buSzTx/>
            </a:pPr>
            <a:r>
              <a:rPr sz="2800"/>
              <a:t>我很想补救我的过失，但它是不能说话的，我将怎样的对它表白我的误解呢？</a:t>
            </a:r>
            <a:endParaRPr sz="2800"/>
          </a:p>
          <a:p>
            <a:pPr algn="just">
              <a:buClrTx/>
              <a:buSzTx/>
            </a:pPr>
            <a:r>
              <a:rPr sz="2800"/>
              <a:t> 两个月后，我们的猫忽然死在邻家的屋脊上。我对于它的亡失，比以前的两只猫的亡失，更难过得多。</a:t>
            </a:r>
            <a:endParaRPr sz="2800"/>
          </a:p>
          <a:p>
            <a:pPr algn="just">
              <a:buClrTx/>
              <a:buSzTx/>
            </a:pPr>
            <a:r>
              <a:rPr sz="2800" u="sng">
                <a:solidFill>
                  <a:srgbClr val="052BBB"/>
                </a:solidFill>
                <a:uFillTx/>
              </a:rPr>
              <a:t>我永无改正我的过失的机会了！</a:t>
            </a:r>
            <a:endParaRPr sz="2800" u="sng">
              <a:solidFill>
                <a:srgbClr val="052BBB"/>
              </a:solidFill>
              <a:uFillTx/>
            </a:endParaRPr>
          </a:p>
          <a:p>
            <a:pPr algn="just">
              <a:buClrTx/>
              <a:buSzTx/>
            </a:pPr>
            <a:r>
              <a:rPr sz="2800"/>
              <a:t>自此，我家</a:t>
            </a:r>
            <a:r>
              <a:rPr sz="2800" u="sng">
                <a:solidFill>
                  <a:srgbClr val="052BBB"/>
                </a:solidFill>
                <a:uFillTx/>
              </a:rPr>
              <a:t>永不</a:t>
            </a:r>
            <a:r>
              <a:rPr sz="2800"/>
              <a:t>养猫。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ae86f5f21c7a34c419086bf66d3e9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44330" y="2873375"/>
            <a:ext cx="2947670" cy="3984625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47495" y="1490980"/>
            <a:ext cx="7696835" cy="230695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小组合学</a:t>
            </a:r>
            <a:br>
              <a:rPr lang="zh-CN" altLang="en-US" sz="3600">
                <a:sym typeface="+mn-ea"/>
              </a:rPr>
            </a:br>
            <a:br>
              <a:rPr lang="zh-CN" altLang="en-US" sz="3600">
                <a:sym typeface="+mn-ea"/>
              </a:rPr>
            </a:br>
            <a:r>
              <a:rPr sz="3600">
                <a:sym typeface="+mn-ea"/>
              </a:rPr>
              <a:t>为什么发誓永不养猫，明明可以再养一只，对它很好来弥补我的过失呀？</a:t>
            </a:r>
            <a:endParaRPr sz="36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61465" y="787400"/>
            <a:ext cx="9068435" cy="3110230"/>
          </a:xfrm>
          <a:ln w="2540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p>
            <a:pPr algn="l"/>
            <a:r>
              <a:rPr lang="zh-CN" altLang="en-US" sz="3200"/>
              <a:t>资料卡：本文写作于1925年，是郑振铎从事文学创作的早期作品，适逢“五四”青年要求自由平等、个性解放等问题，即使对不会说话的猫也应如此。在他这一时期的作品中，表现出新思想新观念，表达出同情弱小无辜、谴责专制霸道、弘扬公道民主博爱的思想。</a:t>
            </a:r>
            <a:endParaRPr lang="zh-CN" altLang="en-US" sz="32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411663"/>
            <a:ext cx="9144000" cy="1655762"/>
          </a:xfrm>
        </p:spPr>
        <p:txBody>
          <a:bodyPr/>
          <a:p>
            <a:r>
              <a:rPr lang="zh-CN" altLang="en-US" sz="3200" b="1">
                <a:solidFill>
                  <a:schemeClr val="dk1"/>
                </a:solidFill>
              </a:rPr>
              <a:t>思考：如何对待弱小者？</a:t>
            </a:r>
            <a:endParaRPr lang="zh-CN" altLang="en-US" sz="3200"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ADMINI~1/AppData/Local/Temp/kaimatting/20200622193247/output_aiMatting_20200622193254.pngoutput_aiMatting_202006221932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2280" y="4071620"/>
            <a:ext cx="2769870" cy="26098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93745" y="1634490"/>
            <a:ext cx="889825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猫的不幸是弱小者的不幸，</a:t>
            </a:r>
            <a:endParaRPr lang="zh-CN" altLang="en-US" sz="4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写猫是作者对社会的一种思考，</a:t>
            </a:r>
            <a:endParaRPr lang="zh-CN" altLang="en-US" sz="4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也是对社会底层弱小民众的同情。</a:t>
            </a:r>
            <a:endParaRPr lang="zh-CN" altLang="en-US" sz="4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ADMINI~1/AppData/Local/Temp/kaimatting/20200622193247/output_aiMatting_20200622193254.pngoutput_aiMatting_202006221932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2280" y="4071620"/>
            <a:ext cx="2769870" cy="2609850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1806575" y="545465"/>
            <a:ext cx="10515600" cy="1325563"/>
          </a:xfrm>
        </p:spPr>
        <p:txBody>
          <a:bodyPr/>
          <a:p>
            <a:endParaRPr lang="zh-CN" altLang="en-US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2156460" y="1978025"/>
            <a:ext cx="10515600" cy="4351338"/>
          </a:xfrm>
        </p:spPr>
        <p:txBody>
          <a:bodyPr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70455" y="1242695"/>
            <a:ext cx="982154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“我”失去了所爱的东西——第一只猫</a:t>
            </a:r>
            <a:endParaRPr lang="zh-CN" altLang="en-US" sz="3200" b="1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“我”被</a:t>
            </a:r>
            <a:r>
              <a:rPr lang="zh-CN" altLang="en-US" sz="3200" b="1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不知名的人夺去所爱的东西——第二只猫</a:t>
            </a:r>
            <a:endParaRPr lang="zh-CN" altLang="en-US" sz="3200" b="1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“我”——悲剧的承受者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“我”夺去第三只猫所爱的东西——生命、公正……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“我”成了悲剧的——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96735" y="369062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制造者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a245361fbc9b942c67f56fe2d1331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315" y="3272155"/>
            <a:ext cx="3481070" cy="348107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42435" y="1509395"/>
            <a:ext cx="6376035" cy="21228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4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inpin heiti" panose="00000500000000000000" pitchFamily="2" charset="-122"/>
              </a:rPr>
              <a:t>请同学们讲讲要怎么避免成为悲剧的制造者？</a:t>
            </a:r>
            <a:endParaRPr lang="zh-CN" sz="4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inpin heiti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eChate65f4a87099eeba4b2d076493e1352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0845" y="1313815"/>
            <a:ext cx="6450330" cy="32372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97090" y="1163320"/>
            <a:ext cx="456120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大家好，我是主人家养的第一只猫，叫白球，是主人从隔壁要来的，我有着花白的毛，喜欢在阳光下滚来滚去，所以主人给我起名叫白球，他们可喜欢我啦，亲切地叫我“相伴的小侣”。可是后来……</a:t>
            </a:r>
            <a:endParaRPr lang="zh-CN" altLang="en-US" sz="2800" b="1"/>
          </a:p>
        </p:txBody>
      </p:sp>
      <p:pic>
        <p:nvPicPr>
          <p:cNvPr id="6" name="图片 5" descr="1-1Q102225I40-L"/>
          <p:cNvPicPr>
            <a:picLocks noChangeAspect="1"/>
          </p:cNvPicPr>
          <p:nvPr/>
        </p:nvPicPr>
        <p:blipFill>
          <a:blip r:embed="rId3"/>
          <a:srcRect l="18535" t="8037" r="11618" b="2870"/>
          <a:stretch>
            <a:fillRect/>
          </a:stretch>
        </p:blipFill>
        <p:spPr>
          <a:xfrm>
            <a:off x="943610" y="2108200"/>
            <a:ext cx="1440180" cy="1837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 descr="30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1605" y="4666615"/>
            <a:ext cx="3284855" cy="21913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78100" y="701040"/>
            <a:ext cx="8954135" cy="39693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小组合学 </a:t>
            </a:r>
            <a:r>
              <a:rPr lang="en-US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  </a:t>
            </a:r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模拟法庭</a:t>
            </a:r>
            <a:b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</a:br>
            <a:br>
              <a:rPr lang="zh-CN" altLang="en-US" sz="3600">
                <a:sym typeface="+mn-ea"/>
              </a:rPr>
            </a:br>
            <a:r>
              <a:rPr sz="3600">
                <a:sym typeface="+mn-ea"/>
              </a:rPr>
              <a:t>原告：芙蓉鸟</a:t>
            </a:r>
            <a:endParaRPr sz="3600">
              <a:sym typeface="+mn-ea"/>
            </a:endParaRPr>
          </a:p>
          <a:p>
            <a:r>
              <a:rPr sz="3600">
                <a:sym typeface="+mn-ea"/>
              </a:rPr>
              <a:t>被告：第三只猫</a:t>
            </a:r>
            <a:endParaRPr sz="3600">
              <a:sym typeface="+mn-ea"/>
            </a:endParaRPr>
          </a:p>
          <a:p>
            <a:r>
              <a:rPr sz="3600">
                <a:sym typeface="+mn-ea"/>
              </a:rPr>
              <a:t>证人：我、妻子、三妹、张妈</a:t>
            </a:r>
            <a:endParaRPr sz="3600">
              <a:sym typeface="+mn-ea"/>
            </a:endParaRPr>
          </a:p>
          <a:p>
            <a:r>
              <a:rPr sz="3600">
                <a:sym typeface="+mn-ea"/>
              </a:rPr>
              <a:t>法官组织法庭的开展，五人以“第一人称”回答问题，注意演出人物的语气和肢体语言。</a:t>
            </a:r>
            <a:endParaRPr sz="36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 descr="30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1605" y="4666615"/>
            <a:ext cx="3284855" cy="21913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30575" y="1122680"/>
            <a:ext cx="8954135" cy="341503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芙蓉鸟被杀案 正式开庭！</a:t>
            </a:r>
            <a:b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</a:br>
            <a:br>
              <a:rPr lang="zh-CN" altLang="en-US" sz="3600">
                <a:sym typeface="+mn-ea"/>
              </a:rPr>
            </a:br>
            <a:r>
              <a:rPr sz="3600">
                <a:sym typeface="+mn-ea"/>
              </a:rPr>
              <a:t>原告：芙蓉鸟</a:t>
            </a:r>
            <a:endParaRPr sz="3600">
              <a:sym typeface="+mn-ea"/>
            </a:endParaRPr>
          </a:p>
          <a:p>
            <a:r>
              <a:rPr sz="3600">
                <a:sym typeface="+mn-ea"/>
              </a:rPr>
              <a:t>被告：第三只猫</a:t>
            </a:r>
            <a:endParaRPr sz="3600">
              <a:sym typeface="+mn-ea"/>
            </a:endParaRPr>
          </a:p>
          <a:p>
            <a:r>
              <a:rPr sz="3600">
                <a:sym typeface="+mn-ea"/>
              </a:rPr>
              <a:t>证人：我、妻子、三妹、张妈</a:t>
            </a:r>
            <a:endParaRPr sz="3600">
              <a:sym typeface="+mn-ea"/>
            </a:endParaRPr>
          </a:p>
          <a:p>
            <a:endParaRPr sz="36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 descr="30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1605" y="4666615"/>
            <a:ext cx="3284855" cy="2191385"/>
          </a:xfrm>
          <a:prstGeom prst="rect">
            <a:avLst/>
          </a:prstGeom>
        </p:spPr>
      </p:pic>
      <p:sp>
        <p:nvSpPr>
          <p:cNvPr id="5" name="副标题 2"/>
          <p:cNvSpPr>
            <a:spLocks noGrp="1"/>
          </p:cNvSpPr>
          <p:nvPr/>
        </p:nvSpPr>
        <p:spPr>
          <a:xfrm>
            <a:off x="2662555" y="276574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sz="3600"/>
              <a:t>偏爱是悲剧的帮凶。</a:t>
            </a:r>
            <a:endParaRPr sz="3600"/>
          </a:p>
          <a:p>
            <a:pPr algn="just"/>
            <a:r>
              <a:rPr sz="3600"/>
              <a:t>人类要如何与动物相处呢？</a:t>
            </a:r>
            <a:endParaRPr sz="3600"/>
          </a:p>
        </p:txBody>
      </p:sp>
      <p:sp>
        <p:nvSpPr>
          <p:cNvPr id="7" name="矩形 6"/>
          <p:cNvSpPr/>
          <p:nvPr/>
        </p:nvSpPr>
        <p:spPr>
          <a:xfrm>
            <a:off x="2662555" y="639445"/>
            <a:ext cx="8527415" cy="175323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3600">
                <a:sym typeface="+mn-ea"/>
              </a:rPr>
              <a:t>偏见是真相的敌人。</a:t>
            </a:r>
            <a:endParaRPr sz="3600">
              <a:sym typeface="+mn-ea"/>
            </a:endParaRPr>
          </a:p>
          <a:p>
            <a:r>
              <a:rPr sz="3600">
                <a:sym typeface="+mn-ea"/>
              </a:rPr>
              <a:t>如果看见第二只猫嘴里好像还在吃着什么，我会选择原谅还是粗鲁对待呢？</a:t>
            </a:r>
            <a:endParaRPr sz="36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ae86f5f21c7a34c419086bf66d3e9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44330" y="2873375"/>
            <a:ext cx="2947670" cy="3984625"/>
          </a:xfrm>
          <a:prstGeom prst="rect">
            <a:avLst/>
          </a:prstGeom>
        </p:spPr>
      </p:pic>
      <p:sp>
        <p:nvSpPr>
          <p:cNvPr id="4" name="副标题 3"/>
          <p:cNvSpPr/>
          <p:nvPr>
            <p:ph type="subTitle" idx="1"/>
          </p:nvPr>
        </p:nvSpPr>
        <p:spPr>
          <a:xfrm>
            <a:off x="1563370" y="1278255"/>
            <a:ext cx="7854950" cy="1655445"/>
          </a:xfrm>
        </p:spPr>
        <p:txBody>
          <a:bodyPr>
            <a:noAutofit/>
          </a:bodyPr>
          <a:p>
            <a:pPr algn="l">
              <a:lnSpc>
                <a:spcPct val="100000"/>
              </a:lnSpc>
              <a:buClrTx/>
              <a:buSzTx/>
              <a:buNone/>
            </a:pPr>
            <a:r>
              <a:rPr sz="3600"/>
              <a:t>三只猫都有不好的结局，难过的程度却有层次，没有对比，就没有伤害，请你结合关键词分析三只猫亡失后我分别有什么情感？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ae86f5f21c7a34c419086bf66d3e9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44330" y="2873375"/>
            <a:ext cx="2947670" cy="3984625"/>
          </a:xfrm>
          <a:prstGeom prst="rect">
            <a:avLst/>
          </a:prstGeom>
        </p:spPr>
      </p:pic>
      <p:sp>
        <p:nvSpPr>
          <p:cNvPr id="4" name="副标题 3"/>
          <p:cNvSpPr/>
          <p:nvPr>
            <p:ph type="subTitle" idx="1"/>
          </p:nvPr>
        </p:nvSpPr>
        <p:spPr>
          <a:xfrm>
            <a:off x="1554480" y="1806575"/>
            <a:ext cx="7854950" cy="1655445"/>
          </a:xfrm>
        </p:spPr>
        <p:txBody>
          <a:bodyPr>
            <a:normAutofit lnSpcReduction="10000"/>
          </a:bodyPr>
          <a:p>
            <a:pPr algn="l">
              <a:lnSpc>
                <a:spcPct val="100000"/>
              </a:lnSpc>
              <a:buClrTx/>
              <a:buSzTx/>
              <a:buNone/>
            </a:pPr>
            <a:r>
              <a:rPr sz="3600"/>
              <a:t>三妹很难过地说道:“哥哥，小猫死了!”我心里也感着</a:t>
            </a:r>
            <a:r>
              <a:rPr sz="3600" u="sng">
                <a:solidFill>
                  <a:srgbClr val="052BBB"/>
                </a:solidFill>
                <a:uFillTx/>
              </a:rPr>
              <a:t>一缕的酸辛</a:t>
            </a:r>
            <a:r>
              <a:rPr sz="3600"/>
              <a:t>，可怜这两月来相伴的小侣!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7597775" y="162052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对小猫亡失的难过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97775" y="242887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sym typeface="+mn-ea"/>
              </a:rPr>
              <a:t>对不出来阻止的邻居的怨恨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458470" y="1620520"/>
            <a:ext cx="6995795" cy="3896995"/>
          </a:xfrm>
        </p:spPr>
        <p:txBody>
          <a:bodyPr>
            <a:normAutofit/>
          </a:bodyPr>
          <a:p>
            <a:pPr algn="just"/>
            <a:r>
              <a:rPr sz="2800"/>
              <a:t>三妹</a:t>
            </a:r>
            <a:r>
              <a:rPr sz="2800" u="sng">
                <a:solidFill>
                  <a:srgbClr val="052BBB"/>
                </a:solidFill>
                <a:uFillTx/>
              </a:rPr>
              <a:t>很不高兴的</a:t>
            </a:r>
            <a:r>
              <a:rPr sz="2800"/>
              <a:t>，咕噜着道:“他们看见了，</a:t>
            </a:r>
            <a:r>
              <a:rPr sz="2800" u="sng">
                <a:solidFill>
                  <a:srgbClr val="052BBB"/>
                </a:solidFill>
                <a:uFillTx/>
              </a:rPr>
              <a:t>为什么不出来阻止?</a:t>
            </a:r>
            <a:r>
              <a:rPr sz="2800"/>
              <a:t>他们明晓得它是我家的!”</a:t>
            </a:r>
            <a:endParaRPr sz="2800"/>
          </a:p>
          <a:p>
            <a:pPr algn="just"/>
            <a:r>
              <a:rPr sz="2800"/>
              <a:t>我也怅然地，愤恨地，在诅骂着那个不知名的夺去我们所爱的东西的人。</a:t>
            </a:r>
            <a:endParaRPr sz="2800"/>
          </a:p>
          <a:p>
            <a:pPr algn="just"/>
            <a:r>
              <a:rPr sz="2800"/>
              <a:t>自此，我家</a:t>
            </a:r>
            <a:r>
              <a:rPr sz="2800" u="sng">
                <a:solidFill>
                  <a:srgbClr val="052BBB"/>
                </a:solidFill>
                <a:uFillTx/>
              </a:rPr>
              <a:t>好久不</a:t>
            </a:r>
            <a:r>
              <a:rPr sz="2800"/>
              <a:t>养猫。</a:t>
            </a:r>
            <a:endParaRPr sz="2800"/>
          </a:p>
        </p:txBody>
      </p:sp>
      <p:sp>
        <p:nvSpPr>
          <p:cNvPr id="3" name="文本框 2"/>
          <p:cNvSpPr txBox="1"/>
          <p:nvPr/>
        </p:nvSpPr>
        <p:spPr>
          <a:xfrm>
            <a:off x="7597775" y="3237230"/>
            <a:ext cx="4191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sym typeface="+mn-ea"/>
              </a:rPr>
              <a:t>对人们自私自利冷眼旁观行为的控诉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/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600200" y="1214438"/>
            <a:ext cx="9144000" cy="2387600"/>
          </a:xfrm>
          <a:effectLst>
            <a:outerShdw blurRad="50800" dist="50800" dir="4800000" algn="ctr" rotWithShape="0">
              <a:srgbClr val="052BBB">
                <a:alpha val="100000"/>
              </a:srgbClr>
            </a:outerShdw>
          </a:effectLst>
        </p:spPr>
        <p:txBody>
          <a:bodyPr>
            <a:normAutofit fontScale="90000"/>
          </a:bodyPr>
          <a:p>
            <a:pPr algn="l"/>
            <a:r>
              <a:rPr lang="zh-CN" altLang="en-US" sz="4000"/>
              <a:t>改写训练：</a:t>
            </a:r>
            <a:br>
              <a:rPr lang="zh-CN" altLang="en-US" sz="4000"/>
            </a:br>
            <a:br>
              <a:rPr lang="zh-CN" altLang="en-US" sz="4000"/>
            </a:br>
            <a:r>
              <a:rPr lang="zh-CN" altLang="en-US" sz="4000"/>
              <a:t>想到____________________</a:t>
            </a:r>
            <a:r>
              <a:rPr lang="zh-CN" altLang="en-US" sz="4000">
                <a:sym typeface="+mn-ea"/>
              </a:rPr>
              <a:t>____________</a:t>
            </a:r>
            <a:r>
              <a:rPr lang="zh-CN" altLang="en-US" sz="4000"/>
              <a:t>_，</a:t>
            </a:r>
            <a:br>
              <a:rPr lang="zh-CN" altLang="en-US" sz="4000"/>
            </a:br>
            <a:r>
              <a:rPr lang="zh-CN" altLang="en-US" sz="4000"/>
              <a:t>益使我感到我的暴怒，都是针，刺我的良心的针！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5098,&quot;width&quot;:10158}"/>
</p:tagLst>
</file>

<file path=ppt/tags/tag2.xml><?xml version="1.0" encoding="utf-8"?>
<p:tagLst xmlns:p="http://schemas.openxmlformats.org/presentationml/2006/main">
  <p:tag name="KSO_WM_UNIT_PLACING_PICTURE_USER_VIEWPORT" val="{&quot;height&quot;:3652,&quot;width&quot;:5475}"/>
</p:tagLst>
</file>

<file path=ppt/tags/tag3.xml><?xml version="1.0" encoding="utf-8"?>
<p:tagLst xmlns:p="http://schemas.openxmlformats.org/presentationml/2006/main">
  <p:tag name="KSO_WM_UNIT_PLACING_PICTURE_USER_VIEWPORT" val="{&quot;height&quot;:3652,&quot;width&quot;:5475}"/>
</p:tagLst>
</file>

<file path=ppt/tags/tag4.xml><?xml version="1.0" encoding="utf-8"?>
<p:tagLst xmlns:p="http://schemas.openxmlformats.org/presentationml/2006/main">
  <p:tag name="KSO_WM_UNIT_PLACING_PICTURE_USER_VIEWPORT" val="{&quot;height&quot;:3652,&quot;width&quot;:5475}"/>
</p:tagLst>
</file>

<file path=ppt/tags/tag5.xml><?xml version="1.0" encoding="utf-8"?>
<p:tagLst xmlns:p="http://schemas.openxmlformats.org/presentationml/2006/main">
  <p:tag name="KSO_WM_UNIT_PLACING_PICTURE_USER_VIEWPORT" val="{&quot;height&quot;:5610,&quot;width&quot;:5954}"/>
</p:tagLst>
</file>

<file path=ppt/tags/tag6.xml><?xml version="1.0" encoding="utf-8"?>
<p:tagLst xmlns:p="http://schemas.openxmlformats.org/presentationml/2006/main">
  <p:tag name="KSO_WM_UNIT_PLACING_PICTURE_USER_VIEWPORT" val="{&quot;height&quot;:5610,&quot;width&quot;:5954}"/>
</p:tagLst>
</file>

<file path=ppt/tags/tag7.xml><?xml version="1.0" encoding="utf-8"?>
<p:tagLst xmlns:p="http://schemas.openxmlformats.org/presentationml/2006/main">
  <p:tag name="KSO_WPP_MARK_KEY" val="e8826595-3e93-49d0-bcec-e1514d35ae61"/>
  <p:tag name="COMMONDATA" val="eyJoZGlkIjoiOTk4YzlhZWQyNDQyMWE3NzlmODQ0ZDQ4ODk4NjM4Yz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1063</Words>
  <Application>WPS 演示</Application>
  <PresentationFormat>宽屏</PresentationFormat>
  <Paragraphs>65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楷体</vt:lpstr>
      <vt:lpstr>inpin heiti</vt:lpstr>
      <vt:lpstr>微软雅黑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改写训练：  想到_________________________________， 益使我感到我的暴怒，都是针，刺我的良心的针！</vt:lpstr>
      <vt:lpstr>PowerPoint 演示文稿</vt:lpstr>
      <vt:lpstr>PowerPoint 演示文稿</vt:lpstr>
      <vt:lpstr>资料卡：本文写作于1925年，是郑振铎从事文学创作的早期作品，适逢“五四”青年要求自由平等、个性解放等问题，即使对不会说话的猫也应如此。在他这一时期的作品中，表现出新思想新观念，表达出同情弱小无辜、谴责专制霸道、弘扬公道民主博爱的思想。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shirley</dc:creator>
  <cp:lastModifiedBy>古夜°</cp:lastModifiedBy>
  <cp:revision>23</cp:revision>
  <dcterms:created xsi:type="dcterms:W3CDTF">2022-11-09T16:24:00Z</dcterms:created>
  <dcterms:modified xsi:type="dcterms:W3CDTF">2022-11-24T01:57:29Z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6A0AF49EB7F24AC4AF5063C980DBF216</vt:lpwstr>
  </property>
</Properties>
</file>