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549" r:id="rId12"/>
    <p:sldId id="470" r:id="rId14"/>
    <p:sldId id="497" r:id="rId15"/>
    <p:sldId id="529" r:id="rId16"/>
    <p:sldId id="528" r:id="rId17"/>
    <p:sldId id="540" r:id="rId18"/>
    <p:sldId id="531" r:id="rId19"/>
    <p:sldId id="533" r:id="rId20"/>
    <p:sldId id="538" r:id="rId21"/>
    <p:sldId id="539" r:id="rId22"/>
    <p:sldId id="537" r:id="rId23"/>
  </p:sldIdLst>
  <p:sldSz cx="12190095" cy="685927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B7B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4" autoAdjust="0"/>
    <p:restoredTop sz="97778" autoAdjust="0"/>
  </p:normalViewPr>
  <p:slideViewPr>
    <p:cSldViewPr snapToGrid="0" showGuides="1">
      <p:cViewPr varScale="1">
        <p:scale>
          <a:sx n="87" d="100"/>
          <a:sy n="87" d="100"/>
        </p:scale>
        <p:origin x="-288" y="-90"/>
      </p:cViewPr>
      <p:guideLst>
        <p:guide orient="horz" pos="2138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292351"/>
            <a:ext cx="9638681" cy="492125"/>
            <a:chOff x="-2081640" y="679882"/>
            <a:chExt cx="9638681" cy="49212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679882"/>
              <a:ext cx="325532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spc="300" dirty="0">
                <a:solidFill>
                  <a:srgbClr val="1D8B7B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039432" y="273183"/>
            <a:ext cx="6038850" cy="37376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3600" b="1" dirty="0" smtClean="0">
                <a:solidFill>
                  <a:srgbClr val="1D8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我的祈祷</a:t>
            </a:r>
            <a:r>
              <a:rPr lang="zh-CN" altLang="en-US" sz="3200" b="1" dirty="0" smtClean="0">
                <a:solidFill>
                  <a:srgbClr val="1D8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 </a:t>
            </a:r>
            <a:endParaRPr lang="zh-CN" altLang="en-US" sz="3200" b="1" dirty="0" smtClean="0">
              <a:solidFill>
                <a:srgbClr val="1D8B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1D8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(</a:t>
            </a:r>
            <a:r>
              <a:rPr lang="zh-CN" altLang="en-US" sz="3600" b="1" dirty="0" smtClean="0">
                <a:solidFill>
                  <a:srgbClr val="1D8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印度</a:t>
            </a:r>
            <a:r>
              <a:rPr lang="en-US" altLang="zh-CN" sz="3600" b="1" dirty="0" smtClean="0">
                <a:solidFill>
                  <a:srgbClr val="1D8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)</a:t>
            </a:r>
            <a:r>
              <a:rPr lang="zh-CN" altLang="en-US" sz="3600" b="1" dirty="0" smtClean="0">
                <a:solidFill>
                  <a:srgbClr val="1D8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泰戈尔</a:t>
            </a:r>
            <a:endParaRPr lang="zh-CN" altLang="en-US" sz="3200" b="1" dirty="0" smtClean="0">
              <a:solidFill>
                <a:srgbClr val="1D8B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让我不要祈祷</a:t>
            </a:r>
            <a:endParaRPr lang="zh-CN" altLang="en-US" sz="32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在险恶中得到庇护，</a:t>
            </a:r>
            <a:endParaRPr lang="zh-CN" altLang="en-US" sz="32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但祈祷能无畏地</a:t>
            </a:r>
            <a:endParaRPr lang="zh-CN" altLang="en-US" sz="32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面对它们，</a:t>
            </a:r>
            <a:endParaRPr lang="zh-CN" altLang="en-US" sz="32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让我不乞求</a:t>
            </a:r>
            <a:endParaRPr lang="zh-CN" altLang="en-US" sz="32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我的痛苦会静止，</a:t>
            </a:r>
            <a:endParaRPr lang="zh-CN" altLang="en-US" sz="32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1D8B7B"/>
                </a:solidFill>
                <a:cs typeface="+mn-ea"/>
                <a:sym typeface="+mn-lt"/>
              </a:rPr>
              <a:t>但求我的心能征服它。</a:t>
            </a:r>
            <a:endParaRPr lang="zh-CN" altLang="en-US" sz="2400" b="1" dirty="0" smtClean="0">
              <a:solidFill>
                <a:srgbClr val="1D8B7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solidFill>
                  <a:srgbClr val="1D8B7B"/>
                </a:solidFill>
                <a:cs typeface="+mn-ea"/>
                <a:sym typeface="+mn-lt"/>
              </a:rPr>
              <a:t> </a:t>
            </a:r>
            <a:endParaRPr lang="zh-CN" altLang="en-US" sz="2400" b="1" dirty="0">
              <a:solidFill>
                <a:srgbClr val="1D8B7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169161"/>
            <a:ext cx="9638681" cy="738505"/>
            <a:chOff x="-2081640" y="556692"/>
            <a:chExt cx="9638681" cy="73850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556692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800" spc="300" smtClean="0">
                  <a:solidFill>
                    <a:srgbClr val="1D8B7B"/>
                  </a:solidFill>
                  <a:latin typeface="华文行楷" panose="02010800040101010101" charset="-122"/>
                  <a:ea typeface="华文行楷" panose="02010800040101010101" charset="-122"/>
                  <a:cs typeface="+mn-ea"/>
                  <a:sym typeface="+mn-lt"/>
                </a:rPr>
                <a:t>我手写我心</a:t>
              </a:r>
              <a:endParaRPr lang="zh-CN" altLang="en-US" sz="4800" spc="300" dirty="0" smtClean="0">
                <a:solidFill>
                  <a:srgbClr val="1D8B7B"/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4420" y="1719943"/>
            <a:ext cx="97668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       如果，你是文中的我，经历了悬崖上的一课后，也一定百感交集，</a:t>
            </a:r>
            <a:r>
              <a:rPr lang="zh-CN" altLang="en-US" sz="3600" dirty="0" smtClean="0">
                <a:sym typeface="+mn-ea"/>
              </a:rPr>
              <a:t>创作一首小诗或者</a:t>
            </a:r>
            <a:r>
              <a:rPr lang="zh-CN" altLang="en-US" sz="3600" dirty="0" smtClean="0"/>
              <a:t>写一段话，送给自己（或者父亲、杰里、小伙伴、妈妈）。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169161"/>
            <a:ext cx="9638681" cy="738505"/>
            <a:chOff x="-2081640" y="556692"/>
            <a:chExt cx="9638681" cy="73850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556692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800" spc="300" smtClean="0">
                  <a:solidFill>
                    <a:srgbClr val="1D8B7B"/>
                  </a:solidFill>
                  <a:latin typeface="华文行楷" panose="02010800040101010101" charset="-122"/>
                  <a:ea typeface="华文行楷" panose="02010800040101010101" charset="-122"/>
                  <a:cs typeface="+mn-ea"/>
                  <a:sym typeface="+mn-lt"/>
                </a:rPr>
                <a:t>理性思辨</a:t>
              </a:r>
              <a:endParaRPr lang="zh-CN" altLang="en-US" sz="4800" spc="300" dirty="0" smtClean="0">
                <a:solidFill>
                  <a:srgbClr val="1D8B7B"/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04900" y="1486535"/>
            <a:ext cx="9804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作者推崇的</a:t>
            </a:r>
            <a:r>
              <a:rPr lang="en-US" altLang="zh-CN" sz="3200" dirty="0"/>
              <a:t>“</a:t>
            </a:r>
            <a:r>
              <a:rPr lang="zh-CN" altLang="en-US" sz="3200" dirty="0"/>
              <a:t>走一步，再走一步的人生智慧</a:t>
            </a:r>
            <a:r>
              <a:rPr lang="en-US" altLang="zh-CN" sz="3200" dirty="0"/>
              <a:t>”</a:t>
            </a:r>
            <a:r>
              <a:rPr lang="zh-CN" altLang="en-US" sz="3200" dirty="0"/>
              <a:t>，与人们平常说的</a:t>
            </a:r>
            <a:r>
              <a:rPr lang="en-US" altLang="zh-CN" sz="3200" dirty="0"/>
              <a:t>“</a:t>
            </a:r>
            <a:r>
              <a:rPr lang="zh-CN" altLang="en-US" sz="3200" dirty="0"/>
              <a:t>脚踩西瓜皮，滑到哪里是哪里</a:t>
            </a:r>
            <a:r>
              <a:rPr lang="en-US" altLang="zh-CN" sz="3200" dirty="0"/>
              <a:t>”</a:t>
            </a:r>
            <a:r>
              <a:rPr lang="zh-CN" altLang="en-US" sz="3200" dirty="0"/>
              <a:t>是否一致？和中国人看重的</a:t>
            </a:r>
            <a:r>
              <a:rPr lang="en-US" altLang="zh-CN" sz="3200" dirty="0"/>
              <a:t>“</a:t>
            </a:r>
            <a:r>
              <a:rPr lang="zh-CN" altLang="en-US" sz="3200" dirty="0"/>
              <a:t>志存高远</a:t>
            </a:r>
            <a:r>
              <a:rPr lang="en-US" altLang="zh-CN" sz="3200" dirty="0"/>
              <a:t>”</a:t>
            </a:r>
            <a:r>
              <a:rPr lang="zh-CN" altLang="en-US" sz="3200" dirty="0"/>
              <a:t>是否矛盾？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105535" y="3164840"/>
            <a:ext cx="9804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2.</a:t>
            </a:r>
            <a:r>
              <a:rPr lang="zh-CN" sz="3200" dirty="0"/>
              <a:t>这种人生智慧，我们中国人也有吗</a:t>
            </a:r>
            <a:r>
              <a:rPr lang="zh-CN" altLang="en-US" sz="3200" dirty="0"/>
              <a:t>？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426029" y="3940629"/>
            <a:ext cx="8882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老子：千里之行，始于足下。</a:t>
            </a:r>
            <a:endParaRPr lang="en-US" altLang="zh-CN" sz="3200" b="1" dirty="0" smtClean="0">
              <a:solidFill>
                <a:srgbClr val="0070C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荀子：不积跬步，无以至千里。</a:t>
            </a:r>
            <a:endParaRPr lang="en-US" altLang="zh-CN" sz="3200" b="1" dirty="0" smtClean="0">
              <a:solidFill>
                <a:srgbClr val="0070C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积羽沉舟、水滴石穿、集腋成裘、群轻折轴</a:t>
            </a:r>
            <a:endParaRPr lang="en-US" altLang="zh-CN" sz="3200" b="1" dirty="0" smtClean="0">
              <a:solidFill>
                <a:srgbClr val="0070C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……</a:t>
            </a:r>
            <a:endParaRPr lang="zh-CN" altLang="en-US" sz="3200" b="1" dirty="0">
              <a:solidFill>
                <a:srgbClr val="0070C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树, 天空, 户外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2200015" y="2259905"/>
            <a:ext cx="693688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5400" b="1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走一步</a:t>
            </a:r>
            <a:r>
              <a:rPr lang="en-US" altLang="zh-CN" sz="5400" b="1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,</a:t>
            </a:r>
            <a:r>
              <a:rPr lang="zh-CN" altLang="en-US" sz="5400" b="1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再走一步</a:t>
            </a:r>
            <a:endParaRPr lang="zh-CN" altLang="en-US" sz="5400" b="1" dirty="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39445" y="3959963"/>
            <a:ext cx="27355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莫顿·亨特</a:t>
            </a:r>
            <a:endParaRPr lang="zh-CN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5" grpId="1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292351"/>
            <a:ext cx="9638681" cy="492125"/>
            <a:chOff x="-2081640" y="679882"/>
            <a:chExt cx="9638681" cy="49212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679882"/>
              <a:ext cx="325532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dirty="0">
                  <a:solidFill>
                    <a:srgbClr val="1D8B7B"/>
                  </a:solidFill>
                  <a:cs typeface="+mn-ea"/>
                  <a:sym typeface="+mn-lt"/>
                </a:rPr>
                <a:t>整体感知</a:t>
              </a:r>
              <a:endParaRPr lang="zh-CN" altLang="en-US" sz="3200" b="1" spc="300" dirty="0">
                <a:solidFill>
                  <a:srgbClr val="1D8B7B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77010" y="2240915"/>
            <a:ext cx="9524365" cy="220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5500"/>
              </a:lnSpc>
            </a:pPr>
            <a:r>
              <a:rPr lang="en-US" altLang="zh-CN" sz="2000">
                <a:solidFill>
                  <a:srgbClr val="002060"/>
                </a:solidFill>
                <a:cs typeface="+mn-ea"/>
                <a:sym typeface="+mn-lt"/>
              </a:rPr>
              <a:t>               </a:t>
            </a:r>
            <a:r>
              <a:rPr lang="zh-CN" altLang="en-US" sz="4000">
                <a:solidFill>
                  <a:schemeClr val="tx1"/>
                </a:solidFill>
                <a:cs typeface="+mn-ea"/>
                <a:sym typeface="+mn-lt"/>
              </a:rPr>
              <a:t>快速</a:t>
            </a:r>
            <a:r>
              <a:rPr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默读课文，请</a:t>
            </a:r>
            <a:r>
              <a:rPr lang="zh-CN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加入</a:t>
            </a:r>
            <a:r>
              <a:rPr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以上五个词语来复述课文故事，要求记叙六要素</a:t>
            </a:r>
            <a:r>
              <a:rPr sz="4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（时间+地点+人物+起因+经过+结果）</a:t>
            </a:r>
            <a:r>
              <a:rPr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要清晰。</a:t>
            </a:r>
            <a:r>
              <a:rPr sz="4000">
                <a:solidFill>
                  <a:srgbClr val="3E877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 </a:t>
            </a:r>
            <a:endParaRPr sz="4000">
              <a:solidFill>
                <a:srgbClr val="3E877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4745" y="977265"/>
            <a:ext cx="7864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厌倦、怦怦、晕眩、恍惚、惊讶</a:t>
            </a:r>
            <a:endParaRPr lang="zh-CN" altLang="en-US" sz="3600" b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169161"/>
            <a:ext cx="9638681" cy="738505"/>
            <a:chOff x="-2081640" y="556692"/>
            <a:chExt cx="9638681" cy="73850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556692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800" spc="300" smtClean="0">
                  <a:solidFill>
                    <a:srgbClr val="1D8B7B"/>
                  </a:solidFill>
                  <a:latin typeface="华文行楷" panose="02010800040101010101" charset="-122"/>
                  <a:ea typeface="华文行楷" panose="02010800040101010101" charset="-122"/>
                  <a:cs typeface="+mn-ea"/>
                  <a:sym typeface="+mn-lt"/>
                </a:rPr>
                <a:t>演读塑心</a:t>
              </a:r>
              <a:endParaRPr lang="zh-CN" altLang="en-US" sz="4800" spc="300" dirty="0" smtClean="0">
                <a:solidFill>
                  <a:srgbClr val="1D8B7B"/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88925" y="720090"/>
            <a:ext cx="11901170" cy="624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</a:pPr>
            <a:r>
              <a:rPr lang="en-US" altLang="zh-CN" sz="2000">
                <a:solidFill>
                  <a:srgbClr val="002060"/>
                </a:solidFill>
                <a:cs typeface="+mn-ea"/>
                <a:sym typeface="+mn-lt"/>
              </a:rPr>
              <a:t>           </a:t>
            </a:r>
            <a:r>
              <a:rPr sz="2800">
                <a:sym typeface="+mn-lt"/>
              </a:rPr>
              <a:t>现在</a:t>
            </a:r>
            <a:r>
              <a:rPr lang="zh-CN" sz="2800">
                <a:sym typeface="+mn-lt"/>
              </a:rPr>
              <a:t>，</a:t>
            </a:r>
            <a:r>
              <a:rPr sz="2800">
                <a:sym typeface="+mn-lt"/>
              </a:rPr>
              <a:t>下来。要吃晚饭了</a:t>
            </a:r>
            <a:r>
              <a:rPr 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lt"/>
              </a:rPr>
              <a:t>（非常正常、安慰的口吻）</a:t>
            </a:r>
            <a:r>
              <a:rPr lang="zh-CN" sz="2800">
                <a:sym typeface="+mn-lt"/>
              </a:rPr>
              <a:t>。</a:t>
            </a:r>
            <a:endParaRPr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 </a:t>
            </a:r>
            <a:r>
              <a:rPr sz="2800">
                <a:sym typeface="+mn-lt"/>
              </a:rPr>
              <a:t>你能爬上去就能下来，我会给你照亮。</a:t>
            </a:r>
            <a:endParaRPr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 </a:t>
            </a:r>
            <a:r>
              <a:rPr sz="2800">
                <a:sym typeface="+mn-lt"/>
              </a:rPr>
              <a:t>听我说，不要想有多远 ,有多困难。你需要想的是迈出一小步， 这个你能做到。看到那块石头没有？</a:t>
            </a:r>
            <a:r>
              <a:rPr lang="zh-CN" sz="2800">
                <a:sym typeface="+mn-lt"/>
              </a:rPr>
              <a:t>看到了吗</a:t>
            </a:r>
            <a:r>
              <a:rPr 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lt"/>
              </a:rPr>
              <a:t>（大声）</a:t>
            </a:r>
            <a:r>
              <a:rPr lang="zh-CN" sz="2800">
                <a:sym typeface="+mn-lt"/>
              </a:rPr>
              <a:t>？</a:t>
            </a:r>
            <a:endParaRPr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好的，现在转过身去，然后用左脚踩住那块石头。这就是你要做的。它就在你下面一点儿。你能做到。不要担心接下来的事情，也不要往下看，先走好第一步。相信我。</a:t>
            </a:r>
            <a:endParaRPr lang="en-US"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 很好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lt"/>
              </a:rPr>
              <a:t>（喊）</a:t>
            </a:r>
            <a:r>
              <a:rPr lang="zh-CN" altLang="en-US" sz="2800">
                <a:sym typeface="+mn-lt"/>
              </a:rPr>
              <a:t>。</a:t>
            </a:r>
            <a:r>
              <a:rPr lang="en-US" sz="2800">
                <a:sym typeface="+mn-lt"/>
              </a:rPr>
              <a:t>现在，往右边下面一点儿，那儿有另外一个落脚点，就几英寸远。移动你的右脚，慢慢地往下。这就是你要做的。只想着接下来的这步，不要想别的。</a:t>
            </a:r>
            <a:endParaRPr lang="en-US"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 好了，现在松开左手，然后抓住后面的小树干，就在边上，看我手电照的地方，这就是你要做的。</a:t>
            </a:r>
            <a:endParaRPr lang="en-US" sz="280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169161"/>
            <a:ext cx="9638681" cy="738505"/>
            <a:chOff x="-2081640" y="556692"/>
            <a:chExt cx="9638681" cy="73850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556692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800" spc="300" smtClean="0">
                  <a:solidFill>
                    <a:srgbClr val="1D8B7B"/>
                  </a:solidFill>
                  <a:latin typeface="华文行楷" panose="02010800040101010101" charset="-122"/>
                  <a:ea typeface="华文行楷" panose="02010800040101010101" charset="-122"/>
                  <a:cs typeface="+mn-ea"/>
                  <a:sym typeface="+mn-lt"/>
                </a:rPr>
                <a:t>演读塑心</a:t>
              </a:r>
              <a:endParaRPr lang="zh-CN" altLang="en-US" sz="4800" spc="300" dirty="0" smtClean="0">
                <a:solidFill>
                  <a:srgbClr val="1D8B7B"/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71905" y="907415"/>
            <a:ext cx="10918190" cy="21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</a:pPr>
            <a:r>
              <a:rPr lang="en-US" altLang="zh-CN" sz="2000">
                <a:solidFill>
                  <a:srgbClr val="002060"/>
                </a:solidFill>
                <a:cs typeface="+mn-ea"/>
                <a:sym typeface="+mn-lt"/>
              </a:rPr>
              <a:t>           </a:t>
            </a:r>
            <a:r>
              <a:rPr sz="2800">
                <a:sym typeface="+mn-lt"/>
              </a:rPr>
              <a:t>我不行!我会掉下去的!我会摔死的!</a:t>
            </a:r>
            <a:r>
              <a:rPr lang="zh-CN" sz="2800">
                <a:sym typeface="+mn-lt"/>
              </a:rPr>
              <a:t>（大哭）</a:t>
            </a:r>
            <a:endParaRPr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 </a:t>
            </a:r>
            <a:r>
              <a:rPr sz="2800">
                <a:sym typeface="+mn-lt"/>
              </a:rPr>
              <a:t>不，我不行!太远了，太困难了!我做不到!</a:t>
            </a:r>
            <a:r>
              <a:rPr lang="zh-CN" sz="2800">
                <a:sym typeface="+mn-lt"/>
              </a:rPr>
              <a:t>（怒吼）</a:t>
            </a:r>
            <a:endParaRPr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 </a:t>
            </a:r>
            <a:r>
              <a:rPr sz="2800">
                <a:sym typeface="+mn-lt"/>
              </a:rPr>
              <a:t>看到了。</a:t>
            </a:r>
            <a:endParaRPr sz="280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>
                <a:sym typeface="+mn-lt"/>
              </a:rPr>
              <a:t>       </a:t>
            </a:r>
            <a:endParaRPr lang="en-US" sz="2800"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71905" y="3228975"/>
            <a:ext cx="9868535" cy="27101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306070" fontAlgn="auto">
              <a:lnSpc>
                <a:spcPts val="4820"/>
              </a:lnSpc>
            </a:pPr>
            <a:r>
              <a:rPr lang="en-US" altLang="zh-CN" sz="36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pitchFamily="34" charset="0"/>
                <a:ea typeface="宋体" panose="02010600030101010101" pitchFamily="2" charset="-122"/>
              </a:rPr>
              <a:t>结合莫顿在父亲指导下，一步步征服悬崖脱险的语句，概括我的心路历程。</a:t>
            </a:r>
            <a:endParaRPr lang="zh-CN" altLang="en-US" sz="3600" b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169161"/>
            <a:ext cx="9638681" cy="738505"/>
            <a:chOff x="-2081640" y="556692"/>
            <a:chExt cx="9638681" cy="73850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556692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800" spc="300" smtClean="0">
                  <a:solidFill>
                    <a:srgbClr val="1D8B7B"/>
                  </a:solidFill>
                  <a:latin typeface="华文行楷" panose="02010800040101010101" charset="-122"/>
                  <a:ea typeface="华文行楷" panose="02010800040101010101" charset="-122"/>
                  <a:cs typeface="+mn-ea"/>
                  <a:sym typeface="+mn-lt"/>
                </a:rPr>
                <a:t>演读塑心</a:t>
              </a:r>
              <a:endParaRPr lang="zh-CN" altLang="en-US" sz="4800" spc="300" dirty="0" smtClean="0">
                <a:solidFill>
                  <a:srgbClr val="1D8B7B"/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88925" y="720090"/>
            <a:ext cx="11901170" cy="624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</a:pPr>
            <a:r>
              <a:rPr lang="en-US" altLang="zh-CN" sz="2000" dirty="0">
                <a:solidFill>
                  <a:srgbClr val="002060"/>
                </a:solidFill>
                <a:cs typeface="+mn-ea"/>
                <a:sym typeface="+mn-lt"/>
              </a:rPr>
              <a:t>           </a:t>
            </a:r>
            <a:r>
              <a:rPr sz="2800" dirty="0" err="1">
                <a:sym typeface="+mn-lt"/>
              </a:rPr>
              <a:t>现在</a:t>
            </a:r>
            <a:r>
              <a:rPr lang="zh-CN" sz="2800" dirty="0">
                <a:sym typeface="+mn-lt"/>
              </a:rPr>
              <a:t>，</a:t>
            </a:r>
            <a:r>
              <a:rPr sz="2800" dirty="0" err="1">
                <a:sym typeface="+mn-lt"/>
              </a:rPr>
              <a:t>下来。</a:t>
            </a:r>
            <a:r>
              <a:rPr sz="2800" dirty="0" err="1" smtClean="0">
                <a:sym typeface="+mn-lt"/>
              </a:rPr>
              <a:t>要吃晚饭了</a:t>
            </a:r>
            <a:r>
              <a:rPr lang="zh-CN" sz="2800" dirty="0" smtClean="0">
                <a:sym typeface="+mn-lt"/>
              </a:rPr>
              <a:t>。</a:t>
            </a:r>
            <a:endParaRPr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 dirty="0">
                <a:sym typeface="+mn-lt"/>
              </a:rPr>
              <a:t>        </a:t>
            </a:r>
            <a:r>
              <a:rPr sz="2800" dirty="0" err="1">
                <a:sym typeface="+mn-lt"/>
              </a:rPr>
              <a:t>你能爬上去就能下来，我会给你照亮</a:t>
            </a:r>
            <a:r>
              <a:rPr sz="2800" dirty="0">
                <a:sym typeface="+mn-lt"/>
              </a:rPr>
              <a:t>。</a:t>
            </a:r>
            <a:endParaRPr sz="2800" dirty="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 dirty="0">
                <a:sym typeface="+mn-lt"/>
              </a:rPr>
              <a:t>        </a:t>
            </a:r>
            <a:r>
              <a:rPr sz="2800" dirty="0" err="1">
                <a:sym typeface="+mn-lt"/>
              </a:rPr>
              <a:t>听我说，不要想有多远</a:t>
            </a:r>
            <a:r>
              <a:rPr sz="2800" dirty="0">
                <a:sym typeface="+mn-lt"/>
              </a:rPr>
              <a:t> ,</a:t>
            </a:r>
            <a:r>
              <a:rPr sz="2800" dirty="0" err="1">
                <a:sym typeface="+mn-lt"/>
              </a:rPr>
              <a:t>有多困难。你需要想的是迈出一小步</a:t>
            </a:r>
            <a:r>
              <a:rPr sz="2800" dirty="0">
                <a:sym typeface="+mn-lt"/>
              </a:rPr>
              <a:t>， </a:t>
            </a:r>
            <a:r>
              <a:rPr sz="2800" dirty="0" err="1">
                <a:sym typeface="+mn-lt"/>
              </a:rPr>
              <a:t>这个你能做到。看到那块石头没有</a:t>
            </a:r>
            <a:r>
              <a:rPr sz="2800" dirty="0">
                <a:sym typeface="+mn-lt"/>
              </a:rPr>
              <a:t>？</a:t>
            </a:r>
            <a:r>
              <a:rPr lang="zh-CN" sz="2800" dirty="0">
                <a:sym typeface="+mn-lt"/>
              </a:rPr>
              <a:t>看到了</a:t>
            </a:r>
            <a:r>
              <a:rPr lang="zh-CN" sz="2800" dirty="0" smtClean="0">
                <a:sym typeface="+mn-lt"/>
              </a:rPr>
              <a:t>吗？</a:t>
            </a:r>
            <a:endParaRPr sz="2800" dirty="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 dirty="0">
                <a:sym typeface="+mn-lt"/>
              </a:rPr>
              <a:t>       好的，现在转过身去，然后用左脚踩住那块石头。这就是你要做的。它就在你下面一点儿。你能做到。不要担心接下来的事情，也不要往下看，先走好第一步。相信我。</a:t>
            </a:r>
            <a:endParaRPr lang="en-US" sz="2800" dirty="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 dirty="0">
                <a:sym typeface="+mn-lt"/>
              </a:rPr>
              <a:t>        </a:t>
            </a:r>
            <a:r>
              <a:rPr lang="en-US" sz="2800" dirty="0" err="1" smtClean="0">
                <a:sym typeface="+mn-lt"/>
              </a:rPr>
              <a:t>很好</a:t>
            </a:r>
            <a:r>
              <a:rPr lang="zh-CN" altLang="en-US" sz="2800" dirty="0" smtClean="0">
                <a:sym typeface="+mn-lt"/>
              </a:rPr>
              <a:t>。</a:t>
            </a:r>
            <a:r>
              <a:rPr lang="en-US" sz="2800" dirty="0">
                <a:sym typeface="+mn-lt"/>
              </a:rPr>
              <a:t>现在，往右边下面一点儿，那儿有另外一个落脚点，就几英寸远。移动你的右脚，慢慢地往下。这就是你要做的。只想着接下来的这步，不要想别的。</a:t>
            </a:r>
            <a:endParaRPr lang="en-US" sz="2800" dirty="0"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 dirty="0">
                <a:sym typeface="+mn-lt"/>
              </a:rPr>
              <a:t>        </a:t>
            </a:r>
            <a:r>
              <a:rPr lang="en-US" sz="2800" dirty="0" err="1">
                <a:sym typeface="+mn-lt"/>
              </a:rPr>
              <a:t>好了，现在松开左手，然后抓住后面的小树干，就在边上，看我手电照的地方，这就是你要做的</a:t>
            </a:r>
            <a:r>
              <a:rPr lang="en-US" sz="2800" dirty="0">
                <a:sym typeface="+mn-lt"/>
              </a:rPr>
              <a:t>。</a:t>
            </a:r>
            <a:endParaRPr lang="en-US" sz="2800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169161"/>
            <a:ext cx="9638681" cy="738505"/>
            <a:chOff x="-2081640" y="556692"/>
            <a:chExt cx="9638681" cy="738505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556692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800" spc="300" smtClean="0">
                  <a:solidFill>
                    <a:srgbClr val="1D8B7B"/>
                  </a:solidFill>
                  <a:latin typeface="华文行楷" panose="02010800040101010101" charset="-122"/>
                  <a:ea typeface="华文行楷" panose="02010800040101010101" charset="-122"/>
                  <a:cs typeface="+mn-ea"/>
                  <a:sym typeface="+mn-lt"/>
                </a:rPr>
                <a:t>合作探心</a:t>
              </a:r>
              <a:endParaRPr lang="zh-CN" altLang="en-US" sz="4800" spc="300" dirty="0" smtClean="0">
                <a:solidFill>
                  <a:srgbClr val="1D8B7B"/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71270" y="1332230"/>
            <a:ext cx="10918190" cy="534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>
              <a:lnSpc>
                <a:spcPts val="4000"/>
              </a:lnSpc>
            </a:pPr>
            <a:r>
              <a:rPr lang="en-US" altLang="zh-CN" sz="2000" dirty="0">
                <a:solidFill>
                  <a:srgbClr val="002060"/>
                </a:solidFill>
                <a:cs typeface="+mn-ea"/>
                <a:sym typeface="+mn-lt"/>
              </a:rPr>
              <a:t>      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直接描写心理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通过外在行为表现心理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通过对比描写表现心理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通过身体感觉表现心理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通过幻觉描写表现心理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通过对话语气表现心理（言为心声）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cs typeface="+mn-ea"/>
                <a:sym typeface="+mn-lt"/>
              </a:rPr>
              <a:t>通过环境渲染表现心理（一切景语皆情语）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3600" dirty="0">
                <a:solidFill>
                  <a:srgbClr val="002060"/>
                </a:solidFill>
                <a:cs typeface="+mn-ea"/>
                <a:sym typeface="+mn-lt"/>
              </a:rPr>
              <a:t>      ……</a:t>
            </a:r>
            <a:endParaRPr lang="zh-CN" altLang="en-US" sz="3600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auto">
              <a:lnSpc>
                <a:spcPts val="4000"/>
              </a:lnSpc>
            </a:pPr>
            <a:r>
              <a:rPr lang="en-US" sz="2800" dirty="0">
                <a:sym typeface="+mn-lt"/>
              </a:rPr>
              <a:t>       </a:t>
            </a:r>
            <a:endParaRPr lang="en-US" sz="2800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550715"/>
            <a:ext cx="9638681" cy="562057"/>
            <a:chOff x="-2081640" y="938246"/>
            <a:chExt cx="9638681" cy="562057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09870" y="939598"/>
              <a:ext cx="3255010" cy="56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 hangingPunct="1"/>
              <a:r>
                <a:rPr lang="zh-CN" altLang="en-US" sz="4000" smtClean="0">
                  <a:solidFill>
                    <a:srgbClr val="1D8B7B"/>
                  </a:solidFill>
                  <a:cs typeface="+mn-ea"/>
                  <a:sym typeface="+mn-lt"/>
                </a:rPr>
                <a:t>作者简介</a:t>
              </a:r>
              <a:endParaRPr lang="zh-CN" altLang="en-US" sz="4000">
                <a:solidFill>
                  <a:srgbClr val="1D8B7B"/>
                </a:solidFill>
                <a:cs typeface="+mn-ea"/>
                <a:sym typeface="+mn-lt"/>
              </a:endParaRPr>
            </a:p>
            <a:p>
              <a:pPr algn="ctr" eaLnBrk="1" hangingPunct="1"/>
              <a:endParaRPr lang="zh-CN" altLang="en-US" sz="4000" spc="300" dirty="0">
                <a:solidFill>
                  <a:srgbClr val="1D8B7B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159" y="1935923"/>
            <a:ext cx="2826587" cy="3079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382303" y="968603"/>
            <a:ext cx="6908800" cy="474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540"/>
              </a:lnSpc>
            </a:pPr>
            <a:r>
              <a:rPr lang="en-US" altLang="zh-CN" sz="3200" dirty="0">
                <a:solidFill>
                  <a:srgbClr val="1D8B7B"/>
                </a:solidFill>
                <a:cs typeface="+mn-ea"/>
                <a:sym typeface="+mn-lt"/>
              </a:rPr>
              <a:t>        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莫顿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·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亨特（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1920—2016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）（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Morton Hunt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），早年曾在空军服役，做过空军飞行员。在二战时期，他曾驾机执行过对德国的侦察任务。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是一位擅长写励志类文章的作家，同时也是一位专业的心理学家。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他的代表作有：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痛击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》《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心理学的故事：源起与演变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悬崖上的一课</a:t>
            </a:r>
            <a:r>
              <a:rPr lang="en-US" altLang="zh-CN" sz="3200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1159" y="230637"/>
            <a:ext cx="9638681" cy="615553"/>
            <a:chOff x="-2081640" y="618168"/>
            <a:chExt cx="9638681" cy="615553"/>
          </a:xfrm>
        </p:grpSpPr>
        <p:sp>
          <p:nvSpPr>
            <p:cNvPr id="7" name="矩形 6"/>
            <p:cNvSpPr/>
            <p:nvPr/>
          </p:nvSpPr>
          <p:spPr>
            <a:xfrm flipV="1">
              <a:off x="4445897" y="939542"/>
              <a:ext cx="3111144" cy="45720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27130" y="618168"/>
              <a:ext cx="325532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4000" b="1" spc="300" dirty="0" smtClean="0">
                  <a:solidFill>
                    <a:srgbClr val="1D8B7B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一步一生</a:t>
              </a:r>
              <a:endParaRPr lang="zh-CN" altLang="en-US" sz="4000" b="1" spc="300" dirty="0" smtClean="0">
                <a:solidFill>
                  <a:srgbClr val="1D8B7B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V="1">
              <a:off x="-2081640" y="938246"/>
              <a:ext cx="3111144" cy="48312"/>
            </a:xfrm>
            <a:prstGeom prst="rect">
              <a:avLst/>
            </a:prstGeom>
            <a:solidFill>
              <a:srgbClr val="1D8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71159" y="1001486"/>
            <a:ext cx="963868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1945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月，莫顿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亨特接受了一项任务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，驾驶飞机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深入到德国敌占区执行侦察任务。他凭借儿时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悬崖上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的一课，只想着下一步，做好下一步，最终成功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到达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目的地。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8249" y="2601468"/>
            <a:ext cx="963868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1957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月，莫顿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亨特接到一份出书合同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我再次记起了悬崖上的那一课。如果我只看下一步，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就不至于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昏头转向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了”。最终两年后，顺利完成书稿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                                        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249" y="4202363"/>
            <a:ext cx="9638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1963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月，他面临婚姻破裂，也是走出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家门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，一步一步地去安排自己的生活和工作，最终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建立了自己的新生活。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  <p:tag name="ISPRING_PRESENTATION_TITLE" val="七年级语文PPT课件《走一步，再走一步》"/>
  <p:tag name="KSO_WPP_MARK_KEY" val="ba6ef8ad-9d14-43c0-b5e3-73dafe38aeba"/>
  <p:tag name="COMMONDATA" val="eyJoZGlkIjoiN2I1MmI1MWFhMzViM2FiNmQ1MzU0ODY3OTU5ZjRhNz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t4a5dh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WPS 演示</Application>
  <PresentationFormat>自定义</PresentationFormat>
  <Paragraphs>89</Paragraphs>
  <Slides>11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11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Century Gothic</vt:lpstr>
      <vt:lpstr>楷体</vt:lpstr>
      <vt:lpstr>Calibri</vt:lpstr>
      <vt:lpstr>华文行楷</vt:lpstr>
      <vt:lpstr>黑体</vt:lpstr>
      <vt:lpstr>仿宋</vt:lpstr>
      <vt:lpstr>微软雅黑</vt:lpstr>
      <vt:lpstr>Arial Unicode MS</vt:lpstr>
      <vt:lpstr>等线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office</dc:title>
  <dc:creator>panda</dc:creator>
  <cp:lastModifiedBy>虎妈</cp:lastModifiedBy>
  <cp:revision>19</cp:revision>
  <dcterms:created xsi:type="dcterms:W3CDTF">2022-11-09T11:44:00Z</dcterms:created>
  <dcterms:modified xsi:type="dcterms:W3CDTF">2022-11-20T03:54:02Z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133DC4B3CCA54462BDCC87BFD00C3EB4</vt:lpwstr>
  </property>
  <property fmtid="{D5CDD505-2E9C-101B-9397-08002B2CF9AE}" pid="3" name="KSOProductBuildVer">
    <vt:lpwstr>2052-11.1.0.12763</vt:lpwstr>
  </property>
</Properties>
</file>