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</p:sldMasterIdLst>
  <p:notesMasterIdLst>
    <p:notesMasterId r:id="rId24"/>
  </p:notesMasterIdLst>
  <p:sldIdLst>
    <p:sldId id="321" r:id="rId4"/>
    <p:sldId id="322" r:id="rId5"/>
    <p:sldId id="356" r:id="rId6"/>
    <p:sldId id="289" r:id="rId7"/>
    <p:sldId id="370" r:id="rId8"/>
    <p:sldId id="341" r:id="rId9"/>
    <p:sldId id="291" r:id="rId10"/>
    <p:sldId id="371" r:id="rId11"/>
    <p:sldId id="307" r:id="rId12"/>
    <p:sldId id="305" r:id="rId13"/>
    <p:sldId id="384" r:id="rId14"/>
    <p:sldId id="353" r:id="rId15"/>
    <p:sldId id="354" r:id="rId16"/>
    <p:sldId id="355" r:id="rId17"/>
    <p:sldId id="385" r:id="rId18"/>
    <p:sldId id="393" r:id="rId19"/>
    <p:sldId id="304" r:id="rId20"/>
    <p:sldId id="297" r:id="rId21"/>
    <p:sldId id="368" r:id="rId22"/>
    <p:sldId id="369" r:id="rId23"/>
  </p:sldIdLst>
  <p:sldSz cx="9144000" cy="6858000" type="screen4x3"/>
  <p:notesSz cx="6858000" cy="9946005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har char="•"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har char="•"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har char="•"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har char="•"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har char="•"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har char="•"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har char="•"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har char="•"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har char="•"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CC"/>
    <a:srgbClr val="FFFF00"/>
    <a:srgbClr val="FFFF99"/>
    <a:srgbClr val="FF9933"/>
    <a:srgbClr val="FF6600"/>
    <a:srgbClr val="FFFF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/>
    <p:restoredTop sz="94557"/>
  </p:normalViewPr>
  <p:slideViewPr>
    <p:cSldViewPr showGuides="1">
      <p:cViewPr>
        <p:scale>
          <a:sx n="75" d="100"/>
          <a:sy n="75" d="100"/>
        </p:scale>
        <p:origin x="-120" y="-330"/>
      </p:cViewPr>
      <p:guideLst>
        <p:guide orient="horz" pos="2115"/>
        <p:guide pos="28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8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Rectangle 4"/>
          <p:cNvSpPr>
            <a:spLocks noRot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 showMasterSp="0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 showMasterSp="0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 showMasterSp="0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 showMasterSp="0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 showMasterSp="0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 showMasterSp="0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 showMasterSp="0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 showMasterSp="0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 showMasterSp="0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 showMasterSp="0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5.wmf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4097" name="Picture 1" descr="C:\Users\Administrator\AppData\Roaming\Tencent\Users\48586509\QQ\WinTemp\RichOle\76AYHJ0ONEP5%Z~F%YE6B]W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696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Text Box 7"/>
          <p:cNvSpPr txBox="1"/>
          <p:nvPr/>
        </p:nvSpPr>
        <p:spPr>
          <a:xfrm>
            <a:off x="111760" y="3856355"/>
            <a:ext cx="4949190" cy="1826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None/>
            </a:pP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课题：</a:t>
            </a:r>
            <a:r>
              <a:rPr lang="zh-CN" altLang="zh-CN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分式章节起始课</a:t>
            </a:r>
            <a:endParaRPr lang="zh-CN" altLang="en-US" sz="3600" dirty="0">
              <a:latin typeface="黑体" panose="02010609060101010101" pitchFamily="2" charset="-122"/>
              <a:ea typeface="黑体" panose="02010609060101010101" pitchFamily="2" charset="-122"/>
              <a:sym typeface="微软雅黑" panose="020B0503020204020204" charset="-122"/>
            </a:endParaRPr>
          </a:p>
          <a:p>
            <a:pPr>
              <a:buNone/>
            </a:pPr>
            <a:r>
              <a:rPr lang="en-US" altLang="zh-CN" sz="3200" b="1" dirty="0">
                <a:solidFill>
                  <a:srgbClr val="990033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     </a:t>
            </a:r>
            <a:r>
              <a:rPr lang="zh-CN" altLang="en-US" sz="3200" b="1" dirty="0">
                <a:solidFill>
                  <a:srgbClr val="990033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执教    丁红兵</a:t>
            </a:r>
            <a:endParaRPr lang="zh-CN" altLang="en-US" sz="3200" b="1" dirty="0">
              <a:solidFill>
                <a:srgbClr val="990033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     2022</a:t>
            </a:r>
            <a:r>
              <a:rPr lang="zh-CN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年</a:t>
            </a: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11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月</a:t>
            </a: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18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日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099" name="Text Box 4"/>
          <p:cNvSpPr txBox="1"/>
          <p:nvPr/>
        </p:nvSpPr>
        <p:spPr>
          <a:xfrm>
            <a:off x="3636010" y="0"/>
            <a:ext cx="51866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欢迎走进锦丰</a:t>
            </a: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共创</a:t>
            </a: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课堂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8915" name="Rectangle 5"/>
          <p:cNvSpPr/>
          <p:nvPr/>
        </p:nvSpPr>
        <p:spPr>
          <a:xfrm>
            <a:off x="297815" y="1401128"/>
            <a:ext cx="85477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</a:bodyPr>
          <a:p>
            <a:pPr algn="l"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“分式”这一章节可能会学习哪些内容呢？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30" name="Rectangle 26"/>
          <p:cNvSpPr>
            <a:spLocks noRot="1"/>
          </p:cNvSpPr>
          <p:nvPr/>
        </p:nvSpPr>
        <p:spPr>
          <a:xfrm>
            <a:off x="609600" y="304800"/>
            <a:ext cx="4752975" cy="59944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三、提升研学，知识综合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5" name="Rectangle 5"/>
          <p:cNvSpPr/>
          <p:nvPr/>
        </p:nvSpPr>
        <p:spPr>
          <a:xfrm>
            <a:off x="467360" y="1926908"/>
            <a:ext cx="85477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</a:bodyPr>
          <a:p>
            <a:pPr algn="l">
              <a:spcBef>
                <a:spcPct val="0"/>
              </a:spcBef>
              <a:buNone/>
            </a:pPr>
            <a:r>
              <a:rPr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问题</a:t>
            </a:r>
            <a:r>
              <a:rPr 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spcBef>
                <a:spcPct val="0"/>
              </a:spcBef>
              <a:buNone/>
            </a:pPr>
            <a:r>
              <a:rPr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分式是否具有类似分数的基本性质呢？</a:t>
            </a:r>
            <a:endParaRPr sz="36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30" name="Rectangle 26"/>
          <p:cNvSpPr>
            <a:spLocks noRot="1"/>
          </p:cNvSpPr>
          <p:nvPr/>
        </p:nvSpPr>
        <p:spPr>
          <a:xfrm>
            <a:off x="609600" y="304800"/>
            <a:ext cx="4752975" cy="59944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三、提升研学，建构框架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09600" y="3140710"/>
            <a:ext cx="25355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en-US" sz="3200" b="1">
                <a:ea typeface="宋体" panose="02010600030101010101" pitchFamily="2" charset="-122"/>
              </a:rPr>
              <a:t>类比猜想</a:t>
            </a:r>
            <a:endParaRPr lang="en-US" sz="3200" b="1">
              <a:ea typeface="宋体" panose="02010600030101010101" pitchFamily="2" charset="-122"/>
            </a:endParaRPr>
          </a:p>
        </p:txBody>
      </p:sp>
      <p:pic>
        <p:nvPicPr>
          <p:cNvPr id="3" name="图片 2" descr="11EZ_%ST$X_ZG6R8RV$JA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3862070"/>
            <a:ext cx="8438515" cy="14782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06980" y="4271645"/>
            <a:ext cx="476250" cy="408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buNone/>
            </a:pPr>
            <a:r>
              <a:rPr lang="en-US" altLang="zh-CN">
                <a:solidFill>
                  <a:srgbClr val="FF0000"/>
                </a:solidFill>
              </a:rPr>
              <a:t>6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42335" y="3787775"/>
            <a:ext cx="469900" cy="5270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buNone/>
            </a:pPr>
            <a:r>
              <a:rPr lang="en-US" altLang="zh-CN">
                <a:solidFill>
                  <a:srgbClr val="FF0000"/>
                </a:solidFill>
              </a:rPr>
              <a:t>6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25720" y="4257675"/>
            <a:ext cx="669290" cy="493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buNone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81065" y="3796665"/>
            <a:ext cx="907415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endParaRPr lang="en-US" altLang="zh-CN" sz="24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39915" y="4294505"/>
            <a:ext cx="1187450" cy="5676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buNone/>
            </a:pPr>
            <a:r>
              <a:rPr lang="en-US" altLang="zh-CN" sz="20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÷</a:t>
            </a:r>
            <a:r>
              <a:rPr lang="en-US" altLang="zh-CN" sz="2000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</a:t>
            </a:r>
            <a:endParaRPr lang="en-US" altLang="zh-CN" sz="2000" i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5"/>
          <p:cNvSpPr/>
          <p:nvPr/>
        </p:nvSpPr>
        <p:spPr>
          <a:xfrm>
            <a:off x="467360" y="1223328"/>
            <a:ext cx="85477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</a:bodyPr>
          <a:p>
            <a:pPr algn="l"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“分式”这一章节可能会学习哪些内容呢？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907540" y="5372735"/>
            <a:ext cx="2890520" cy="853440"/>
            <a:chOff x="2097" y="8575"/>
            <a:chExt cx="4552" cy="1344"/>
          </a:xfrm>
        </p:grpSpPr>
        <p:grpSp>
          <p:nvGrpSpPr>
            <p:cNvPr id="9" name="组合 8"/>
            <p:cNvGrpSpPr/>
            <p:nvPr/>
          </p:nvGrpSpPr>
          <p:grpSpPr>
            <a:xfrm>
              <a:off x="2097" y="8575"/>
              <a:ext cx="987" cy="1292"/>
              <a:chOff x="9633" y="5286"/>
              <a:chExt cx="987" cy="1292"/>
            </a:xfrm>
          </p:grpSpPr>
          <p:sp>
            <p:nvSpPr>
              <p:cNvPr id="10" name="Text Box 8"/>
              <p:cNvSpPr txBox="1"/>
              <p:nvPr/>
            </p:nvSpPr>
            <p:spPr>
              <a:xfrm>
                <a:off x="9756" y="5286"/>
                <a:ext cx="529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>
                  <a:spcBef>
                    <a:spcPct val="50000"/>
                  </a:spcBef>
                  <a:buNone/>
                </a:pPr>
                <a:r>
                  <a:rPr lang="en-US" altLang="zh-CN" sz="2400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b</a:t>
                </a:r>
                <a:endPara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8"/>
              <p:cNvSpPr txBox="1"/>
              <p:nvPr/>
            </p:nvSpPr>
            <p:spPr>
              <a:xfrm>
                <a:off x="9633" y="5853"/>
                <a:ext cx="987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>
                  <a:spcBef>
                    <a:spcPct val="50000"/>
                  </a:spcBef>
                  <a:buNone/>
                </a:pPr>
                <a:r>
                  <a:rPr lang="en-US" altLang="zh-CN" sz="2400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a</a:t>
                </a:r>
                <a:endPara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H="1">
                <a:off x="9808" y="5928"/>
                <a:ext cx="45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" name="组合 19"/>
            <p:cNvGrpSpPr/>
            <p:nvPr/>
          </p:nvGrpSpPr>
          <p:grpSpPr>
            <a:xfrm>
              <a:off x="2729" y="8575"/>
              <a:ext cx="3921" cy="1344"/>
              <a:chOff x="2729" y="8575"/>
              <a:chExt cx="3921" cy="1344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3231" y="8575"/>
                <a:ext cx="1368" cy="1291"/>
                <a:chOff x="3231" y="8575"/>
                <a:chExt cx="1368" cy="1291"/>
              </a:xfrm>
            </p:grpSpPr>
            <p:sp>
              <p:nvSpPr>
                <p:cNvPr id="32" name="Text Box 8"/>
                <p:cNvSpPr txBox="1"/>
                <p:nvPr/>
              </p:nvSpPr>
              <p:spPr>
                <a:xfrm>
                  <a:off x="3319" y="8575"/>
                  <a:ext cx="1167" cy="72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altLang="zh-CN" sz="2400" i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b</a:t>
                  </a:r>
                  <a:r>
                    <a:rPr lang="en-US" altLang="zh-CN" sz="24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·</a:t>
                  </a:r>
                  <a:r>
                    <a:rPr lang="en-US" altLang="zh-CN" sz="2400" i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M</a:t>
                  </a:r>
                  <a:endParaRPr lang="en-US" altLang="zh-CN" sz="2400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Text Box 8"/>
                <p:cNvSpPr txBox="1"/>
                <p:nvPr/>
              </p:nvSpPr>
              <p:spPr>
                <a:xfrm>
                  <a:off x="3231" y="9142"/>
                  <a:ext cx="1368" cy="72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altLang="zh-CN" sz="2400" i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a</a:t>
                  </a:r>
                  <a:r>
                    <a:rPr lang="en-US" sz="2400" i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·M</a:t>
                  </a:r>
                  <a:endParaRPr lang="en-US" sz="20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4" name="直接连接符 33"/>
                <p:cNvCxnSpPr/>
                <p:nvPr/>
              </p:nvCxnSpPr>
              <p:spPr>
                <a:xfrm flipH="1">
                  <a:off x="3319" y="9242"/>
                  <a:ext cx="102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2" name="文本框 11"/>
              <p:cNvSpPr txBox="1"/>
              <p:nvPr/>
            </p:nvSpPr>
            <p:spPr>
              <a:xfrm>
                <a:off x="2729" y="8859"/>
                <a:ext cx="628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buNone/>
                </a:pPr>
                <a:r>
                  <a:rPr lang="en-US" altLang="zh-CN">
                    <a:solidFill>
                      <a:srgbClr val="FF0000"/>
                    </a:solidFill>
                  </a:rPr>
                  <a:t>=</a:t>
                </a:r>
                <a:endParaRPr lang="en-US" altLang="zh-CN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349" y="8863"/>
                <a:ext cx="628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buNone/>
                </a:pPr>
                <a:r>
                  <a:rPr lang="en-US" altLang="zh-CN">
                    <a:solidFill>
                      <a:srgbClr val="FF0000"/>
                    </a:solidFill>
                  </a:rPr>
                  <a:t>=</a:t>
                </a:r>
                <a:endParaRPr lang="en-US" altLang="zh-CN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4958" y="8627"/>
                <a:ext cx="1692" cy="1292"/>
                <a:chOff x="9633" y="5286"/>
                <a:chExt cx="1692" cy="1292"/>
              </a:xfrm>
            </p:grpSpPr>
            <p:sp>
              <p:nvSpPr>
                <p:cNvPr id="15" name="Text Box 8"/>
                <p:cNvSpPr txBox="1"/>
                <p:nvPr/>
              </p:nvSpPr>
              <p:spPr>
                <a:xfrm>
                  <a:off x="9721" y="5286"/>
                  <a:ext cx="1461" cy="72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altLang="zh-CN" sz="2400" i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b</a:t>
                  </a:r>
                  <a:r>
                    <a:rPr lang="zh-CN" altLang="en-US" sz="24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÷</a:t>
                  </a:r>
                  <a:r>
                    <a:rPr lang="en-US" altLang="zh-CN" sz="2400" i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M</a:t>
                  </a:r>
                  <a:endParaRPr lang="en-US" altLang="zh-CN" sz="2400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Text Box 8"/>
                <p:cNvSpPr txBox="1"/>
                <p:nvPr/>
              </p:nvSpPr>
              <p:spPr>
                <a:xfrm>
                  <a:off x="9633" y="5853"/>
                  <a:ext cx="1692" cy="72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altLang="zh-CN" sz="2400" i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a</a:t>
                  </a:r>
                  <a:r>
                    <a:rPr lang="zh-CN" altLang="en-US" sz="2400" i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÷</a:t>
                  </a:r>
                  <a:r>
                    <a:rPr lang="en-US" sz="2400" i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M</a:t>
                  </a:r>
                  <a:endParaRPr lang="en-US" sz="20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7" name="直接连接符 16"/>
                <p:cNvCxnSpPr/>
                <p:nvPr/>
              </p:nvCxnSpPr>
              <p:spPr>
                <a:xfrm flipH="1">
                  <a:off x="9721" y="5927"/>
                  <a:ext cx="136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5" grpId="1"/>
      <p:bldP spid="100" grpId="0"/>
      <p:bldP spid="100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5" name="Rectangle 5"/>
          <p:cNvSpPr/>
          <p:nvPr/>
        </p:nvSpPr>
        <p:spPr>
          <a:xfrm>
            <a:off x="395605" y="1269048"/>
            <a:ext cx="85477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</a:bodyPr>
          <a:p>
            <a:pPr algn="l">
              <a:spcBef>
                <a:spcPct val="0"/>
              </a:spcBef>
              <a:buNone/>
            </a:pPr>
            <a:r>
              <a:rPr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问题</a:t>
            </a:r>
            <a:r>
              <a:rPr 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spcBef>
                <a:spcPct val="0"/>
              </a:spcBef>
              <a:buNone/>
            </a:pPr>
            <a:r>
              <a:rPr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分式是否具有类似分数的基本性质呢？</a:t>
            </a:r>
            <a:endParaRPr sz="36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30" name="Rectangle 26"/>
          <p:cNvSpPr>
            <a:spLocks noRot="1"/>
          </p:cNvSpPr>
          <p:nvPr/>
        </p:nvSpPr>
        <p:spPr>
          <a:xfrm>
            <a:off x="609600" y="304800"/>
            <a:ext cx="4752975" cy="59944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三、提升研学，知识综合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-214748239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-407" b="13975"/>
          <a:stretch>
            <a:fillRect/>
          </a:stretch>
        </p:blipFill>
        <p:spPr>
          <a:xfrm>
            <a:off x="1908175" y="4005580"/>
            <a:ext cx="5328285" cy="27362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610235" y="2637155"/>
            <a:ext cx="782764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zh-CN" sz="2400" b="1">
                <a:ea typeface="宋体" panose="02010600030101010101" pitchFamily="2" charset="-122"/>
              </a:rPr>
              <a:t>拼图游戏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2400" b="1">
                <a:ea typeface="宋体" panose="02010600030101010101" pitchFamily="2" charset="-122"/>
              </a:rPr>
              <a:t>：取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zh-CN" sz="2400" b="1">
                <a:ea typeface="宋体" panose="02010600030101010101" pitchFamily="2" charset="-122"/>
              </a:rPr>
              <a:t>个长为</a:t>
            </a:r>
            <a:r>
              <a:rPr lang="en-US" sz="2400" b="1" i="1">
                <a:latin typeface="Times New Roman" panose="02020603050405020304" pitchFamily="18" charset="0"/>
                <a:sym typeface="+mn-ea"/>
              </a:rPr>
              <a:t>a</a:t>
            </a:r>
            <a:r>
              <a:rPr lang="zh-CN" sz="2400" b="1">
                <a:ea typeface="宋体" panose="02010600030101010101" pitchFamily="2" charset="-122"/>
              </a:rPr>
              <a:t>米、宽为</a:t>
            </a:r>
            <a:r>
              <a:rPr lang="en-US" sz="2400" b="1" i="1">
                <a:latin typeface="Times New Roman" panose="02020603050405020304" pitchFamily="18" charset="0"/>
                <a:sym typeface="+mn-ea"/>
              </a:rPr>
              <a:t>b</a:t>
            </a:r>
            <a:r>
              <a:rPr lang="zh-CN" sz="2400" b="1">
                <a:ea typeface="宋体" panose="02010600030101010101" pitchFamily="2" charset="-122"/>
              </a:rPr>
              <a:t>米，面积为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zh-CN" sz="2400" b="1">
                <a:ea typeface="宋体" panose="02010600030101010101" pitchFamily="2" charset="-122"/>
              </a:rPr>
              <a:t>米</a:t>
            </a:r>
            <a:r>
              <a:rPr lang="en-US" sz="24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sz="2400" b="1">
                <a:ea typeface="宋体" panose="02010600030101010101" pitchFamily="2" charset="-122"/>
              </a:rPr>
              <a:t>的长方形，重叠长方形的长，拼接成如图所示的大的长方形，如何用不同的式子表示</a:t>
            </a:r>
            <a:r>
              <a:rPr lang="en-US" sz="2400" b="1" i="1">
                <a:latin typeface="Times New Roman" panose="02020603050405020304" pitchFamily="18" charset="0"/>
                <a:sym typeface="+mn-ea"/>
              </a:rPr>
              <a:t>b</a:t>
            </a:r>
            <a:r>
              <a:rPr lang="zh-CN" sz="2400" b="1">
                <a:ea typeface="宋体" panose="02010600030101010101" pitchFamily="2" charset="-122"/>
              </a:rPr>
              <a:t>？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5" name="Rectangle 5"/>
          <p:cNvSpPr/>
          <p:nvPr/>
        </p:nvSpPr>
        <p:spPr>
          <a:xfrm>
            <a:off x="395605" y="1196658"/>
            <a:ext cx="85477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</a:bodyPr>
          <a:p>
            <a:pPr algn="l">
              <a:spcBef>
                <a:spcPct val="0"/>
              </a:spcBef>
              <a:buNone/>
            </a:pPr>
            <a:r>
              <a:rPr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问题</a:t>
            </a:r>
            <a:r>
              <a:rPr 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spcBef>
                <a:spcPct val="0"/>
              </a:spcBef>
              <a:buNone/>
            </a:pPr>
            <a:r>
              <a:rPr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分式是否具有类似分数的基本性质呢？</a:t>
            </a:r>
            <a:endParaRPr sz="36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30" name="Rectangle 26"/>
          <p:cNvSpPr>
            <a:spLocks noRot="1"/>
          </p:cNvSpPr>
          <p:nvPr/>
        </p:nvSpPr>
        <p:spPr>
          <a:xfrm>
            <a:off x="609600" y="304800"/>
            <a:ext cx="4752975" cy="59944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三、提升研学，建构框架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1188085" y="5733415"/>
            <a:ext cx="66605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</a:bodyPr>
          <a:p>
            <a:pPr algn="l">
              <a:spcBef>
                <a:spcPct val="0"/>
              </a:spcBef>
              <a:buNone/>
            </a:pPr>
            <a:r>
              <a:rPr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分式具有类似分数的基本性质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sz="36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-2147482406"/>
          <p:cNvPicPr>
            <a:picLocks noChangeAspect="1"/>
          </p:cNvPicPr>
          <p:nvPr/>
        </p:nvPicPr>
        <p:blipFill>
          <a:blip r:embed="rId1"/>
          <a:srcRect r="349" b="30493"/>
          <a:stretch>
            <a:fillRect/>
          </a:stretch>
        </p:blipFill>
        <p:spPr>
          <a:xfrm>
            <a:off x="1691640" y="3645535"/>
            <a:ext cx="4544060" cy="1971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95605" y="2468245"/>
            <a:ext cx="818261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zh-CN" sz="2400" b="1">
                <a:sym typeface="+mn-ea"/>
              </a:rPr>
              <a:t>拼图</a:t>
            </a:r>
            <a:r>
              <a:rPr lang="zh-CN" sz="2400" b="1">
                <a:ea typeface="宋体" panose="02010600030101010101" pitchFamily="2" charset="-122"/>
              </a:rPr>
              <a:t>游戏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sz="2400" b="1">
                <a:ea typeface="宋体" panose="02010600030101010101" pitchFamily="2" charset="-122"/>
              </a:rPr>
              <a:t>：将如图所示的长为</a:t>
            </a:r>
            <a:r>
              <a:rPr lang="en-US" sz="2400" b="1" i="1">
                <a:latin typeface="Times New Roman" panose="02020603050405020304" pitchFamily="18" charset="0"/>
                <a:sym typeface="+mn-ea"/>
              </a:rPr>
              <a:t>a</a:t>
            </a:r>
            <a:r>
              <a:rPr lang="zh-CN" sz="2400" b="1">
                <a:ea typeface="宋体" panose="02010600030101010101" pitchFamily="2" charset="-122"/>
              </a:rPr>
              <a:t>米、宽为</a:t>
            </a:r>
            <a:r>
              <a:rPr lang="en-US" sz="2400" b="1" i="1">
                <a:latin typeface="Times New Roman" panose="02020603050405020304" pitchFamily="18" charset="0"/>
                <a:sym typeface="+mn-ea"/>
              </a:rPr>
              <a:t>b</a:t>
            </a:r>
            <a:r>
              <a:rPr lang="zh-CN" sz="2400" b="1">
                <a:ea typeface="宋体" panose="02010600030101010101" pitchFamily="2" charset="-122"/>
              </a:rPr>
              <a:t>米，面积为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zh-CN" sz="2400" b="1">
                <a:ea typeface="宋体" panose="02010600030101010101" pitchFamily="2" charset="-122"/>
              </a:rPr>
              <a:t>米</a:t>
            </a:r>
            <a:r>
              <a:rPr lang="en-US" sz="24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sz="2400" b="1">
                <a:ea typeface="宋体" panose="02010600030101010101" pitchFamily="2" charset="-122"/>
              </a:rPr>
              <a:t>的大长方形沿长所在的边折叠，分成了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zh-CN" sz="2400" b="1">
                <a:ea typeface="宋体" panose="02010600030101010101" pitchFamily="2" charset="-122"/>
              </a:rPr>
              <a:t>个小长方形，如何用不同的式子表示</a:t>
            </a:r>
            <a:r>
              <a:rPr lang="en-US" sz="2400" b="1" i="1">
                <a:latin typeface="Times New Roman" panose="02020603050405020304" pitchFamily="18" charset="0"/>
                <a:sym typeface="+mn-ea"/>
              </a:rPr>
              <a:t>b</a:t>
            </a:r>
            <a:r>
              <a:rPr lang="zh-CN" sz="2400" b="1">
                <a:ea typeface="宋体" panose="02010600030101010101" pitchFamily="2" charset="-122"/>
              </a:rPr>
              <a:t>？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30" name="Rectangle 26"/>
          <p:cNvSpPr>
            <a:spLocks noRot="1"/>
          </p:cNvSpPr>
          <p:nvPr/>
        </p:nvSpPr>
        <p:spPr>
          <a:xfrm>
            <a:off x="609600" y="304800"/>
            <a:ext cx="4752975" cy="59944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三、提升研学，建构框架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4" descr="7{P{SD}FIU2H2UGNL)3K8}W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1460" y="2278380"/>
            <a:ext cx="8451215" cy="19577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92910" y="2781935"/>
            <a:ext cx="553720" cy="3708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buNone/>
            </a:pPr>
            <a:r>
              <a:rPr lang="en-US" altLang="zh-CN" sz="2400">
                <a:solidFill>
                  <a:srgbClr val="FF0000"/>
                </a:solidFill>
              </a:rPr>
              <a:t>1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251460" y="1268413"/>
            <a:ext cx="85477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</a:bodyPr>
          <a:p>
            <a:pPr algn="l">
              <a:spcBef>
                <a:spcPct val="0"/>
              </a:spcBef>
              <a:buNone/>
            </a:pPr>
            <a:r>
              <a:rPr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问题</a:t>
            </a:r>
            <a:r>
              <a:rPr 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分式可以</a:t>
            </a:r>
            <a:r>
              <a:rPr lang="zh-CN"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加、减、乘、除</a:t>
            </a:r>
            <a:r>
              <a:rPr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运算吗？</a:t>
            </a:r>
            <a:endParaRPr sz="36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636010" y="2493010"/>
            <a:ext cx="635000" cy="820420"/>
            <a:chOff x="9746" y="5286"/>
            <a:chExt cx="1000" cy="1292"/>
          </a:xfrm>
        </p:grpSpPr>
        <p:sp>
          <p:nvSpPr>
            <p:cNvPr id="38" name="Text Box 8"/>
            <p:cNvSpPr txBox="1"/>
            <p:nvPr/>
          </p:nvSpPr>
          <p:spPr>
            <a:xfrm>
              <a:off x="9746" y="5286"/>
              <a:ext cx="91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8"/>
            <p:cNvSpPr txBox="1"/>
            <p:nvPr/>
          </p:nvSpPr>
          <p:spPr>
            <a:xfrm>
              <a:off x="9759" y="5853"/>
              <a:ext cx="98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 flipH="1">
              <a:off x="9808" y="5928"/>
              <a:ext cx="454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" name="组合 2"/>
          <p:cNvGrpSpPr/>
          <p:nvPr/>
        </p:nvGrpSpPr>
        <p:grpSpPr>
          <a:xfrm>
            <a:off x="1652270" y="3308985"/>
            <a:ext cx="635000" cy="820420"/>
            <a:chOff x="9746" y="5286"/>
            <a:chExt cx="1000" cy="1292"/>
          </a:xfrm>
        </p:grpSpPr>
        <p:sp>
          <p:nvSpPr>
            <p:cNvPr id="4" name="Text Box 8"/>
            <p:cNvSpPr txBox="1"/>
            <p:nvPr/>
          </p:nvSpPr>
          <p:spPr>
            <a:xfrm>
              <a:off x="9746" y="5286"/>
              <a:ext cx="91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8"/>
            <p:cNvSpPr txBox="1"/>
            <p:nvPr/>
          </p:nvSpPr>
          <p:spPr>
            <a:xfrm>
              <a:off x="9759" y="5853"/>
              <a:ext cx="98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9808" y="5928"/>
              <a:ext cx="454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组合 18"/>
          <p:cNvGrpSpPr/>
          <p:nvPr/>
        </p:nvGrpSpPr>
        <p:grpSpPr>
          <a:xfrm>
            <a:off x="3644900" y="3284855"/>
            <a:ext cx="635000" cy="820420"/>
            <a:chOff x="9746" y="5286"/>
            <a:chExt cx="1000" cy="1292"/>
          </a:xfrm>
        </p:grpSpPr>
        <p:sp>
          <p:nvSpPr>
            <p:cNvPr id="20" name="Text Box 8"/>
            <p:cNvSpPr txBox="1"/>
            <p:nvPr/>
          </p:nvSpPr>
          <p:spPr>
            <a:xfrm>
              <a:off x="9746" y="5286"/>
              <a:ext cx="91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8"/>
            <p:cNvSpPr txBox="1"/>
            <p:nvPr/>
          </p:nvSpPr>
          <p:spPr>
            <a:xfrm>
              <a:off x="9759" y="5853"/>
              <a:ext cx="98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8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9808" y="5928"/>
              <a:ext cx="454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1" name="组合 30"/>
          <p:cNvGrpSpPr/>
          <p:nvPr/>
        </p:nvGrpSpPr>
        <p:grpSpPr>
          <a:xfrm>
            <a:off x="5554980" y="3287395"/>
            <a:ext cx="868680" cy="820420"/>
            <a:chOff x="9633" y="5286"/>
            <a:chExt cx="1368" cy="1292"/>
          </a:xfrm>
        </p:grpSpPr>
        <p:sp>
          <p:nvSpPr>
            <p:cNvPr id="32" name="Text Box 8"/>
            <p:cNvSpPr txBox="1"/>
            <p:nvPr/>
          </p:nvSpPr>
          <p:spPr>
            <a:xfrm>
              <a:off x="9721" y="5286"/>
              <a:ext cx="116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b+</a:t>
              </a:r>
              <a:r>
                <a:rPr lang="en-US" altLang="zh-CN" sz="2000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en-US" altLang="zh-CN" sz="20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8"/>
            <p:cNvSpPr txBox="1"/>
            <p:nvPr/>
          </p:nvSpPr>
          <p:spPr>
            <a:xfrm>
              <a:off x="9633" y="5853"/>
              <a:ext cx="136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sz="2400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a</a:t>
              </a:r>
              <a:endParaRPr lang="en-US" sz="2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 flipH="1">
              <a:off x="9721" y="5953"/>
              <a:ext cx="1021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" name="组合 22"/>
          <p:cNvGrpSpPr/>
          <p:nvPr/>
        </p:nvGrpSpPr>
        <p:grpSpPr>
          <a:xfrm>
            <a:off x="7524115" y="3284855"/>
            <a:ext cx="868680" cy="820420"/>
            <a:chOff x="9633" y="5286"/>
            <a:chExt cx="1368" cy="1292"/>
          </a:xfrm>
        </p:grpSpPr>
        <p:sp>
          <p:nvSpPr>
            <p:cNvPr id="24" name="Text Box 8"/>
            <p:cNvSpPr txBox="1"/>
            <p:nvPr/>
          </p:nvSpPr>
          <p:spPr>
            <a:xfrm>
              <a:off x="9721" y="5286"/>
              <a:ext cx="116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bd</a:t>
              </a:r>
              <a:endParaRPr lang="en-US" altLang="zh-CN" sz="20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8"/>
            <p:cNvSpPr txBox="1"/>
            <p:nvPr/>
          </p:nvSpPr>
          <p:spPr>
            <a:xfrm>
              <a:off x="9633" y="5853"/>
              <a:ext cx="136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sz="2400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ac</a:t>
              </a:r>
              <a:endParaRPr lang="en-US" sz="2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9947" y="5953"/>
              <a:ext cx="795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5" name="Rectangle 5"/>
          <p:cNvSpPr/>
          <p:nvPr/>
        </p:nvSpPr>
        <p:spPr>
          <a:xfrm>
            <a:off x="251460" y="1196658"/>
            <a:ext cx="85477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</a:bodyPr>
          <a:p>
            <a:pPr algn="l">
              <a:spcBef>
                <a:spcPct val="0"/>
              </a:spcBef>
              <a:buNone/>
            </a:pPr>
            <a:r>
              <a:rPr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问题</a:t>
            </a:r>
            <a:r>
              <a:rPr 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分式可以</a:t>
            </a:r>
            <a:r>
              <a:rPr lang="zh-CN"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加、减、乘、除</a:t>
            </a:r>
            <a:r>
              <a:rPr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运算吗？</a:t>
            </a:r>
            <a:endParaRPr sz="36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30" name="Rectangle 26"/>
          <p:cNvSpPr>
            <a:spLocks noRot="1"/>
          </p:cNvSpPr>
          <p:nvPr/>
        </p:nvSpPr>
        <p:spPr>
          <a:xfrm>
            <a:off x="609600" y="304800"/>
            <a:ext cx="4752975" cy="59944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三、提升研学，建构框架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1187450" y="5300980"/>
            <a:ext cx="665099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</a:bodyPr>
          <a:p>
            <a:pPr algn="l">
              <a:spcBef>
                <a:spcPct val="0"/>
              </a:spcBef>
              <a:buNone/>
            </a:pPr>
            <a:r>
              <a:rPr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同分母的分式是可以相加减的，运算方法与分数类似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sz="36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600" y="2204720"/>
            <a:ext cx="76974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zh-CN" sz="2400" b="1">
                <a:solidFill>
                  <a:srgbClr val="000000"/>
                </a:solidFill>
                <a:ea typeface="宋体" panose="02010600030101010101" pitchFamily="2" charset="-122"/>
              </a:rPr>
              <a:t>拼图游戏3：两块宽度相同的长方形如图所示拼在一起，你会用含</a:t>
            </a:r>
            <a:r>
              <a:rPr lang="en-US" sz="2400" b="1" i="1">
                <a:latin typeface="Times New Roman" panose="02020603050405020304" pitchFamily="18" charset="0"/>
                <a:sym typeface="+mn-ea"/>
              </a:rPr>
              <a:t>a</a:t>
            </a:r>
            <a:r>
              <a:rPr lang="zh-CN" sz="2400" b="1">
                <a:solidFill>
                  <a:srgbClr val="000000"/>
                </a:solidFill>
                <a:ea typeface="宋体" panose="02010600030101010101" pitchFamily="2" charset="-122"/>
              </a:rPr>
              <a:t>的代数式表示</a:t>
            </a:r>
            <a:r>
              <a:rPr lang="en-US" sz="2400" b="1" i="1">
                <a:latin typeface="Times New Roman" panose="02020603050405020304" pitchFamily="18" charset="0"/>
                <a:sym typeface="+mn-ea"/>
              </a:rPr>
              <a:t>c</a:t>
            </a:r>
            <a:r>
              <a:rPr lang="zh-CN" sz="2400" b="1">
                <a:solidFill>
                  <a:srgbClr val="000000"/>
                </a:solidFill>
                <a:ea typeface="宋体" panose="02010600030101010101" pitchFamily="2" charset="-122"/>
              </a:rPr>
              <a:t>+</a:t>
            </a:r>
            <a:r>
              <a:rPr lang="en-US" sz="2400" b="1" i="1">
                <a:latin typeface="Times New Roman" panose="02020603050405020304" pitchFamily="18" charset="0"/>
                <a:sym typeface="+mn-ea"/>
              </a:rPr>
              <a:t>d </a:t>
            </a:r>
            <a:r>
              <a:rPr lang="zh-CN" sz="2400" b="1">
                <a:solidFill>
                  <a:srgbClr val="000000"/>
                </a:solidFill>
                <a:ea typeface="宋体" panose="02010600030101010101" pitchFamily="2" charset="-122"/>
              </a:rPr>
              <a:t>吗？</a:t>
            </a:r>
            <a:endParaRPr lang="zh-CN" altLang="en-US" sz="2400" b="1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pic>
        <p:nvPicPr>
          <p:cNvPr id="2" name="图片 -214748240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9600" y="3068955"/>
            <a:ext cx="3606800" cy="19443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5" name="Rectangle 5"/>
          <p:cNvSpPr/>
          <p:nvPr/>
        </p:nvSpPr>
        <p:spPr>
          <a:xfrm>
            <a:off x="251460" y="1196658"/>
            <a:ext cx="85477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</a:bodyPr>
          <a:p>
            <a:pPr algn="l">
              <a:spcBef>
                <a:spcPct val="0"/>
              </a:spcBef>
              <a:buNone/>
            </a:pPr>
            <a:r>
              <a:rPr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问题</a:t>
            </a:r>
            <a:r>
              <a:rPr 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分式可以</a:t>
            </a:r>
            <a:r>
              <a:rPr lang="zh-CN"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加、减、乘、除</a:t>
            </a:r>
            <a:r>
              <a:rPr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运算吗？</a:t>
            </a:r>
            <a:endParaRPr sz="36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30" name="Rectangle 26"/>
          <p:cNvSpPr>
            <a:spLocks noRot="1"/>
          </p:cNvSpPr>
          <p:nvPr/>
        </p:nvSpPr>
        <p:spPr>
          <a:xfrm>
            <a:off x="609600" y="304800"/>
            <a:ext cx="4752975" cy="59944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三、提升研学，建构框架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22580" y="1978660"/>
            <a:ext cx="25317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zh-CN" b="1">
                <a:solidFill>
                  <a:srgbClr val="000000"/>
                </a:solidFill>
                <a:ea typeface="宋体" panose="02010600030101010101" pitchFamily="2" charset="-122"/>
              </a:rPr>
              <a:t>【迁移应用】</a:t>
            </a:r>
            <a:endParaRPr lang="zh-CN" altLang="en-US" b="1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pic>
        <p:nvPicPr>
          <p:cNvPr id="5" name="图片 4" descr="BW8D{W40XARBJ)H3IIF]3JC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7360" y="2780030"/>
            <a:ext cx="7494270" cy="185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30" name="Rectangle 26"/>
          <p:cNvSpPr>
            <a:spLocks noRot="1"/>
          </p:cNvSpPr>
          <p:nvPr/>
        </p:nvSpPr>
        <p:spPr>
          <a:xfrm>
            <a:off x="609600" y="304800"/>
            <a:ext cx="4752975" cy="59944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四、迁移再学，拓展提升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91820" y="1024890"/>
            <a:ext cx="8188960" cy="1691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zh-CN" sz="2400" b="1">
                <a:ea typeface="宋体" panose="02010600030101010101" pitchFamily="2" charset="-122"/>
              </a:rPr>
              <a:t>【回归生活】：京沪铁路是我国东部沿海地区纵贯南北的交通大动脉，全长1462</a:t>
            </a:r>
            <a:r>
              <a:rPr lang="zh-CN" sz="24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km</a:t>
            </a:r>
            <a:r>
              <a:rPr lang="zh-CN" sz="2400" b="1">
                <a:ea typeface="宋体" panose="02010600030101010101" pitchFamily="2" charset="-122"/>
              </a:rPr>
              <a:t>，是我国最繁忙的铁路干线之一</a:t>
            </a:r>
            <a:r>
              <a:rPr lang="en-US" altLang="zh-CN" sz="2400" b="1">
                <a:ea typeface="宋体" panose="02010600030101010101" pitchFamily="2" charset="-122"/>
              </a:rPr>
              <a:t>.</a:t>
            </a:r>
            <a:r>
              <a:rPr lang="zh-CN" sz="2400" b="1">
                <a:ea typeface="宋体" panose="02010600030101010101" pitchFamily="2" charset="-122"/>
              </a:rPr>
              <a:t>如果货车的速度为</a:t>
            </a:r>
            <a:r>
              <a:rPr lang="en-US" sz="3200" b="1" i="1">
                <a:latin typeface="Times New Roman" panose="02020603050405020304" pitchFamily="18" charset="0"/>
                <a:sym typeface="+mn-ea"/>
              </a:rPr>
              <a:t>a </a:t>
            </a:r>
            <a:r>
              <a:rPr lang="zh-CN" sz="24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km/h</a:t>
            </a:r>
            <a:r>
              <a:rPr lang="zh-CN" sz="2400" b="1">
                <a:ea typeface="宋体" panose="02010600030101010101" pitchFamily="2" charset="-122"/>
              </a:rPr>
              <a:t>，客车的速度是货车的2倍，那么客车的速度是</a:t>
            </a:r>
            <a:r>
              <a:rPr lang="zh-CN" sz="2400" b="1" u="sng">
                <a:ea typeface="宋体" panose="02010600030101010101" pitchFamily="2" charset="-122"/>
              </a:rPr>
              <a:t> </a:t>
            </a:r>
            <a:r>
              <a:rPr lang="en-US" altLang="zh-CN" sz="2400" b="1" u="sng">
                <a:ea typeface="宋体" panose="02010600030101010101" pitchFamily="2" charset="-122"/>
              </a:rPr>
              <a:t> </a:t>
            </a:r>
            <a:r>
              <a:rPr lang="en-US" sz="2400" b="1" u="sng">
                <a:latin typeface="宋体" panose="02010600030101010101" pitchFamily="2" charset="-122"/>
                <a:sym typeface="+mn-ea"/>
              </a:rPr>
              <a:t> </a:t>
            </a:r>
            <a:r>
              <a:rPr lang="en-US" sz="2400" b="1">
                <a:latin typeface="宋体" panose="02010600030101010101" pitchFamily="2" charset="-122"/>
                <a:sym typeface="+mn-ea"/>
              </a:rPr>
              <a:t> </a:t>
            </a:r>
            <a:r>
              <a:rPr lang="zh-CN" sz="24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km/h</a:t>
            </a:r>
            <a:r>
              <a:rPr lang="en-US" sz="2400" b="1">
                <a:latin typeface="宋体" panose="02010600030101010101" pitchFamily="2" charset="-122"/>
                <a:sym typeface="+mn-ea"/>
              </a:rPr>
              <a:t>.</a:t>
            </a:r>
            <a:r>
              <a:rPr lang="en-US" sz="1800" u="sng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endParaRPr lang="en-US" altLang="en-US" sz="1800" u="sng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4140200" y="234886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sz="2400" b="1">
                <a:ea typeface="宋体" panose="02010600030101010101" pitchFamily="2" charset="-122"/>
              </a:rPr>
              <a:t>①货车从北京到上海需要多少时间？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4140200" y="364553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sz="2400" b="1">
                <a:ea typeface="宋体" panose="02010600030101010101" pitchFamily="2" charset="-122"/>
              </a:rPr>
              <a:t>②客车从北京到上海需要多少时间？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4140200" y="4952365"/>
            <a:ext cx="490982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zh-CN" sz="2400" b="1">
                <a:ea typeface="宋体" panose="02010600030101010101" pitchFamily="2" charset="-122"/>
              </a:rPr>
              <a:t>③已知从北京到上海的客车比货车少用6小时，你能用方程描述其中的数量关系吗？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  <p:sp>
        <p:nvSpPr>
          <p:cNvPr id="8200" name="Text Box 35"/>
          <p:cNvSpPr txBox="1"/>
          <p:nvPr/>
        </p:nvSpPr>
        <p:spPr>
          <a:xfrm>
            <a:off x="2124075" y="2124075"/>
            <a:ext cx="1150938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  <a:buNone/>
            </a:pP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2a</a:t>
            </a:r>
            <a:endParaRPr lang="en-US" b="1" i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205980" y="2808605"/>
          <a:ext cx="626110" cy="693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355600" imgH="393700" progId="Equation.KSEE3">
                  <p:embed/>
                </p:oleObj>
              </mc:Choice>
              <mc:Fallback>
                <p:oleObj name="" r:id="rId1" imgW="3556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205980" y="2808605"/>
                        <a:ext cx="626110" cy="693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2708910"/>
            <a:ext cx="3619500" cy="2314575"/>
          </a:xfrm>
          <a:prstGeom prst="rect">
            <a:avLst/>
          </a:prstGeom>
        </p:spPr>
      </p:pic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254875" y="4090035"/>
          <a:ext cx="620395" cy="687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4" imgW="355600" imgH="393700" progId="Equation.KSEE3">
                  <p:embed/>
                </p:oleObj>
              </mc:Choice>
              <mc:Fallback>
                <p:oleObj name="" r:id="rId4" imgW="3556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54875" y="4090035"/>
                        <a:ext cx="620395" cy="687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419215" y="5949315"/>
          <a:ext cx="258127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6" imgW="1066800" imgH="393700" progId="Equation.KSEE3">
                  <p:embed/>
                </p:oleObj>
              </mc:Choice>
              <mc:Fallback>
                <p:oleObj name="" r:id="rId6" imgW="10668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19215" y="5949315"/>
                        <a:ext cx="2581275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8200" grpId="0"/>
      <p:bldP spid="101" grpId="0"/>
      <p:bldP spid="102" grpId="0"/>
      <p:bldP spid="1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3" name="图片 -2147482446" descr="IMG_256"/>
          <p:cNvPicPr>
            <a:picLocks noChangeAspect="1"/>
          </p:cNvPicPr>
          <p:nvPr/>
        </p:nvPicPr>
        <p:blipFill>
          <a:blip r:embed="rId1">
            <a:lum contrast="36000"/>
          </a:blip>
          <a:stretch>
            <a:fillRect/>
          </a:stretch>
        </p:blipFill>
        <p:spPr>
          <a:xfrm>
            <a:off x="1403350" y="2493010"/>
            <a:ext cx="5336540" cy="2446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6944" t="6694" r="9056" b="4326"/>
          <a:stretch>
            <a:fillRect/>
          </a:stretch>
        </p:blipFill>
        <p:spPr>
          <a:xfrm rot="16200000">
            <a:off x="1631950" y="1184275"/>
            <a:ext cx="4598035" cy="6495415"/>
          </a:xfrm>
          <a:prstGeom prst="rect">
            <a:avLst/>
          </a:prstGeom>
        </p:spPr>
      </p:pic>
      <p:sp>
        <p:nvSpPr>
          <p:cNvPr id="9230" name="Rectangle 26"/>
          <p:cNvSpPr>
            <a:spLocks noRot="1"/>
          </p:cNvSpPr>
          <p:nvPr/>
        </p:nvSpPr>
        <p:spPr>
          <a:xfrm>
            <a:off x="609600" y="304800"/>
            <a:ext cx="4752975" cy="59944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五、归纳小结，点石成金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1115695" y="119634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sz="2400" b="1">
                <a:ea typeface="宋体" panose="02010600030101010101" pitchFamily="2" charset="-122"/>
              </a:rPr>
              <a:t>通过这堂课的学习，谈谈你的收获？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1505" y="1701165"/>
            <a:ext cx="18757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zh-CN" sz="2400" b="1">
                <a:ea typeface="宋体" panose="02010600030101010101" pitchFamily="2" charset="-122"/>
              </a:rPr>
              <a:t>知识层面：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611505" y="5517515"/>
            <a:ext cx="15849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zh-CN" sz="2400" b="1">
                <a:ea typeface="宋体" panose="02010600030101010101" pitchFamily="2" charset="-122"/>
              </a:rPr>
              <a:t>方法层面：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75740" y="5977890"/>
            <a:ext cx="51657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sz="2400" b="1">
                <a:sym typeface="+mn-ea"/>
              </a:rPr>
              <a:t>类比思想、转化思想</a:t>
            </a:r>
            <a:r>
              <a:rPr lang="en-US" sz="2400" b="1">
                <a:latin typeface="宋体" panose="02010600030101010101" pitchFamily="2" charset="-122"/>
                <a:sym typeface="+mn-ea"/>
              </a:rPr>
              <a:t>.</a:t>
            </a:r>
            <a:endParaRPr lang="en-US" altLang="en-US" sz="2400" b="1"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26"/>
          <p:cNvSpPr>
            <a:spLocks noRot="1"/>
          </p:cNvSpPr>
          <p:nvPr/>
        </p:nvSpPr>
        <p:spPr>
          <a:xfrm>
            <a:off x="609600" y="161290"/>
            <a:ext cx="4752975" cy="59944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六、当堂训练，巩固反馈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2500630"/>
            <a:ext cx="7058660" cy="4264025"/>
          </a:xfrm>
          <a:prstGeom prst="rect">
            <a:avLst/>
          </a:prstGeom>
        </p:spPr>
      </p:pic>
      <p:pic>
        <p:nvPicPr>
          <p:cNvPr id="5" name="图片 4" descr="C~1)@$QT~R}FZO{)8LVO4@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85" y="799465"/>
            <a:ext cx="6619875" cy="169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074" name="文本框 1"/>
          <p:cNvSpPr txBox="1"/>
          <p:nvPr/>
        </p:nvSpPr>
        <p:spPr>
          <a:xfrm>
            <a:off x="323850" y="549275"/>
            <a:ext cx="64833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None/>
            </a:pP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让我们的学习从这里启航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33930" y="1629410"/>
            <a:ext cx="47739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>
              <a:buNone/>
            </a:pP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劳动最光荣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33930" y="4149090"/>
            <a:ext cx="47739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>
              <a:buNone/>
            </a:pP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劳动最美丽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33930" y="2889250"/>
            <a:ext cx="47739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>
              <a:buNone/>
            </a:pP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劳动最伟大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1252" name="图片 18125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29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1273" name="文本框 181272"/>
          <p:cNvSpPr txBox="1"/>
          <p:nvPr/>
        </p:nvSpPr>
        <p:spPr>
          <a:xfrm>
            <a:off x="1043305" y="2060575"/>
            <a:ext cx="3437890" cy="4673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algn="ctr"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巧妙识记</a:t>
            </a:r>
            <a:endParaRPr lang="zh-CN" altLang="en-US" sz="3600" b="1" dirty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en-US" altLang="zh-CN" b="1" dirty="0">
                <a:latin typeface="Arial" panose="020B0604020202020204" pitchFamily="34" charset="0"/>
              </a:rPr>
              <a:t>   </a:t>
            </a:r>
            <a:r>
              <a:rPr lang="zh-CN" altLang="en-US" b="1" dirty="0">
                <a:latin typeface="Arial" panose="020B0604020202020204" pitchFamily="34" charset="0"/>
              </a:rPr>
              <a:t>从分数到分式，</a:t>
            </a:r>
            <a:endParaRPr lang="zh-CN" altLang="en-US" b="1" dirty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en-US" altLang="zh-CN" b="1" dirty="0">
                <a:latin typeface="Arial" panose="020B0604020202020204" pitchFamily="34" charset="0"/>
              </a:rPr>
              <a:t>   </a:t>
            </a:r>
            <a:r>
              <a:rPr lang="zh-CN" altLang="en-US" b="1" dirty="0">
                <a:latin typeface="Arial" panose="020B0604020202020204" pitchFamily="34" charset="0"/>
              </a:rPr>
              <a:t>形式未变仔细认；</a:t>
            </a:r>
            <a:endParaRPr lang="zh-CN" altLang="en-US" b="1" dirty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en-US" altLang="zh-CN" b="1" dirty="0">
                <a:latin typeface="Arial" panose="020B0604020202020204" pitchFamily="34" charset="0"/>
              </a:rPr>
              <a:t>   </a:t>
            </a:r>
            <a:r>
              <a:rPr lang="zh-CN" altLang="en-US" b="1" dirty="0">
                <a:latin typeface="Arial" panose="020B0604020202020204" pitchFamily="34" charset="0"/>
              </a:rPr>
              <a:t>只有一点不相同，</a:t>
            </a:r>
            <a:endParaRPr lang="zh-CN" altLang="en-US" b="1" dirty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en-US" altLang="zh-CN" b="1" dirty="0">
                <a:latin typeface="Arial" panose="020B0604020202020204" pitchFamily="34" charset="0"/>
              </a:rPr>
              <a:t>   </a:t>
            </a:r>
            <a:r>
              <a:rPr lang="zh-CN" altLang="en-US" b="1" dirty="0">
                <a:latin typeface="Arial" panose="020B0604020202020204" pitchFamily="34" charset="0"/>
              </a:rPr>
              <a:t>字母钻进分母里；</a:t>
            </a:r>
            <a:endParaRPr lang="zh-CN" altLang="en-US" b="1" dirty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en-US" altLang="zh-CN" b="1" dirty="0">
                <a:latin typeface="Arial" panose="020B0604020202020204" pitchFamily="34" charset="0"/>
              </a:rPr>
              <a:t>   </a:t>
            </a:r>
            <a:r>
              <a:rPr lang="zh-CN" altLang="en-US" b="1" dirty="0">
                <a:latin typeface="Arial" panose="020B0604020202020204" pitchFamily="34" charset="0"/>
              </a:rPr>
              <a:t>所有运算皆类似，</a:t>
            </a:r>
            <a:endParaRPr lang="zh-CN" altLang="en-US" b="1" dirty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en-US" altLang="zh-CN" b="1" dirty="0">
                <a:latin typeface="Arial" panose="020B0604020202020204" pitchFamily="34" charset="0"/>
              </a:rPr>
              <a:t>   </a:t>
            </a:r>
            <a:r>
              <a:rPr lang="zh-CN" altLang="en-US" b="1" dirty="0">
                <a:latin typeface="Arial" panose="020B0604020202020204" pitchFamily="34" charset="0"/>
              </a:rPr>
              <a:t>方程勿忘要检验</a:t>
            </a:r>
            <a:r>
              <a:rPr lang="zh-CN" altLang="en-US" b="1" dirty="0">
                <a:latin typeface="Arial" panose="020B0604020202020204" pitchFamily="34" charset="0"/>
              </a:rPr>
              <a:t>；</a:t>
            </a:r>
            <a:endParaRPr lang="zh-CN" altLang="en-US" b="1" dirty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en-US" altLang="zh-CN" b="1" dirty="0">
                <a:latin typeface="Arial" panose="020B0604020202020204" pitchFamily="34" charset="0"/>
              </a:rPr>
              <a:t>   </a:t>
            </a:r>
            <a:r>
              <a:rPr lang="zh-CN" altLang="en-US" b="1" dirty="0">
                <a:latin typeface="Arial" panose="020B0604020202020204" pitchFamily="34" charset="0"/>
              </a:rPr>
              <a:t>一个要求要牢记，</a:t>
            </a:r>
            <a:endParaRPr lang="zh-CN" altLang="en-US" b="1" dirty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en-US" altLang="zh-CN" b="1" dirty="0">
                <a:latin typeface="Arial" panose="020B0604020202020204" pitchFamily="34" charset="0"/>
              </a:rPr>
              <a:t>   </a:t>
            </a:r>
            <a:r>
              <a:rPr lang="zh-CN" altLang="en-US" b="1" dirty="0">
                <a:latin typeface="Arial" panose="020B0604020202020204" pitchFamily="34" charset="0"/>
              </a:rPr>
              <a:t>分母为零无意义</a:t>
            </a:r>
            <a:r>
              <a:rPr lang="en-US" altLang="zh-CN" b="1">
                <a:latin typeface="Arial" panose="020B0604020202020204" pitchFamily="34" charset="0"/>
              </a:rPr>
              <a:t>.</a:t>
            </a:r>
            <a:endParaRPr lang="en-US" altLang="zh-CN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4" name="Rectangle 5"/>
          <p:cNvSpPr>
            <a:spLocks noGrp="1"/>
          </p:cNvSpPr>
          <p:nvPr>
            <p:ph type="title" sz="quarter"/>
          </p:nvPr>
        </p:nvSpPr>
        <p:spPr>
          <a:xfrm>
            <a:off x="606425" y="228600"/>
            <a:ext cx="4908550" cy="609600"/>
          </a:xfrm>
          <a:solidFill>
            <a:schemeClr val="bg1"/>
          </a:solidFill>
          <a:ln>
            <a:solidFill>
              <a:schemeClr val="tx2"/>
            </a:solidFill>
            <a:miter/>
          </a:ln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zh-CN" altLang="en-US" sz="3200" b="1" dirty="0"/>
              <a:t>一、引导自学，情境引入</a:t>
            </a:r>
            <a:endParaRPr lang="zh-CN" altLang="en-US" sz="3200" b="1" dirty="0"/>
          </a:p>
        </p:txBody>
      </p:sp>
      <p:pic>
        <p:nvPicPr>
          <p:cNvPr id="4" name="图片 3" descr="IMG_20221027_1212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1370" y="1269365"/>
            <a:ext cx="7287260" cy="546544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95605" y="1124585"/>
            <a:ext cx="803465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buNone/>
            </a:pPr>
            <a:r>
              <a:rPr sz="2400" b="1">
                <a:solidFill>
                  <a:srgbClr val="000000"/>
                </a:solidFill>
                <a:sym typeface="+mn-ea"/>
              </a:rPr>
              <a:t>为贯彻落实党的二十大精神，全面推行学校劳动教育.初二“数迷园”学生拟在校园一角落处开辟一个蔬菜种植园，设计出了如下方案：（请你用代数式填空）    .</a:t>
            </a:r>
            <a:endParaRPr sz="2400" b="1">
              <a:solidFill>
                <a:srgbClr val="000000"/>
              </a:solidFill>
              <a:sym typeface="+mn-ea"/>
            </a:endParaRPr>
          </a:p>
        </p:txBody>
      </p:sp>
      <p:sp>
        <p:nvSpPr>
          <p:cNvPr id="5124" name="Rectangle 5"/>
          <p:cNvSpPr>
            <a:spLocks noGrp="1"/>
          </p:cNvSpPr>
          <p:nvPr>
            <p:ph type="title" sz="quarter"/>
          </p:nvPr>
        </p:nvSpPr>
        <p:spPr>
          <a:xfrm>
            <a:off x="606425" y="228600"/>
            <a:ext cx="4908550" cy="609600"/>
          </a:xfrm>
          <a:solidFill>
            <a:schemeClr val="bg1"/>
          </a:solidFill>
          <a:ln>
            <a:solidFill>
              <a:schemeClr val="tx2"/>
            </a:solidFill>
            <a:miter/>
          </a:ln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zh-CN" altLang="en-US" sz="3200" b="1" dirty="0"/>
              <a:t>一、引导自学，情境引入</a:t>
            </a:r>
            <a:endParaRPr lang="zh-CN" altLang="en-US" sz="32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394970" y="2781935"/>
            <a:ext cx="86385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8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sz="2000" b="1">
                <a:solidFill>
                  <a:srgbClr val="000000"/>
                </a:solidFill>
                <a:sym typeface="+mn-ea"/>
              </a:rPr>
              <a:t>经测量，学校蔬菜种植园近似为长方形，且</a:t>
            </a:r>
            <a:r>
              <a:rPr lang="zh-CN" sz="2000" b="1">
                <a:solidFill>
                  <a:srgbClr val="000000"/>
                </a:solidFill>
                <a:sym typeface="+mn-ea"/>
              </a:rPr>
              <a:t>面积</a:t>
            </a:r>
            <a:r>
              <a:rPr sz="2000" b="1">
                <a:solidFill>
                  <a:srgbClr val="000000"/>
                </a:solidFill>
                <a:sym typeface="+mn-ea"/>
              </a:rPr>
              <a:t>为10 </a:t>
            </a:r>
            <a:r>
              <a:rPr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en-US" sz="2000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sz="2000" b="1">
                <a:solidFill>
                  <a:srgbClr val="000000"/>
                </a:solidFill>
                <a:sym typeface="+mn-ea"/>
              </a:rPr>
              <a:t>，如果</a:t>
            </a:r>
            <a:r>
              <a:rPr lang="zh-CN" sz="2000" b="1">
                <a:solidFill>
                  <a:srgbClr val="000000"/>
                </a:solidFill>
                <a:sym typeface="+mn-ea"/>
              </a:rPr>
              <a:t>长</a:t>
            </a:r>
            <a:r>
              <a:rPr sz="2000" b="1">
                <a:solidFill>
                  <a:srgbClr val="000000"/>
                </a:solidFill>
                <a:sym typeface="+mn-ea"/>
              </a:rPr>
              <a:t>为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</a:t>
            </a:r>
            <a:r>
              <a:rPr lang="en-US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sz="2000" b="1">
                <a:solidFill>
                  <a:srgbClr val="000000"/>
                </a:solidFill>
                <a:sym typeface="+mn-ea"/>
              </a:rPr>
              <a:t>，那么</a:t>
            </a:r>
            <a:r>
              <a:rPr lang="zh-CN" sz="2000" b="1">
                <a:solidFill>
                  <a:srgbClr val="000000"/>
                </a:solidFill>
                <a:sym typeface="+mn-ea"/>
              </a:rPr>
              <a:t>宽</a:t>
            </a:r>
            <a:r>
              <a:rPr sz="2000" b="1">
                <a:solidFill>
                  <a:srgbClr val="000000"/>
                </a:solidFill>
                <a:sym typeface="+mn-ea"/>
              </a:rPr>
              <a:t>是 </a:t>
            </a:r>
            <a:r>
              <a:rPr sz="2000" b="1" u="sng">
                <a:solidFill>
                  <a:srgbClr val="000000"/>
                </a:solidFill>
                <a:sym typeface="+mn-ea"/>
              </a:rPr>
              <a:t>      </a:t>
            </a:r>
            <a:r>
              <a:rPr lang="en-US" sz="2000" b="1" u="sng">
                <a:solidFill>
                  <a:srgbClr val="000000"/>
                </a:solidFill>
                <a:sym typeface="+mn-ea"/>
              </a:rPr>
              <a:t>      </a:t>
            </a:r>
            <a:r>
              <a:rPr sz="2000" b="1" u="sng">
                <a:solidFill>
                  <a:srgbClr val="000000"/>
                </a:solidFill>
                <a:sym typeface="+mn-ea"/>
              </a:rPr>
              <a:t>  </a:t>
            </a:r>
            <a:r>
              <a:rPr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sz="2000" b="1">
                <a:solidFill>
                  <a:srgbClr val="000000"/>
                </a:solidFill>
                <a:sym typeface="+mn-ea"/>
              </a:rPr>
              <a:t> .</a:t>
            </a:r>
            <a:endParaRPr sz="2000" b="1">
              <a:solidFill>
                <a:srgbClr val="000000"/>
              </a:solidFill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26235" y="3172460"/>
            <a:ext cx="692150" cy="820420"/>
            <a:chOff x="9682" y="5286"/>
            <a:chExt cx="1090" cy="1292"/>
          </a:xfrm>
        </p:grpSpPr>
        <p:sp>
          <p:nvSpPr>
            <p:cNvPr id="9" name="Text Box 8"/>
            <p:cNvSpPr txBox="1"/>
            <p:nvPr/>
          </p:nvSpPr>
          <p:spPr>
            <a:xfrm>
              <a:off x="9682" y="5286"/>
              <a:ext cx="103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10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8"/>
            <p:cNvSpPr txBox="1"/>
            <p:nvPr/>
          </p:nvSpPr>
          <p:spPr>
            <a:xfrm>
              <a:off x="9785" y="5853"/>
              <a:ext cx="98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7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9847" y="5928"/>
              <a:ext cx="454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文本框 12"/>
          <p:cNvSpPr txBox="1"/>
          <p:nvPr/>
        </p:nvSpPr>
        <p:spPr>
          <a:xfrm>
            <a:off x="323215" y="3850640"/>
            <a:ext cx="8638540" cy="1755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8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rgbClr val="000000"/>
                </a:solidFill>
                <a:sym typeface="+mn-ea"/>
              </a:rPr>
              <a:t>学生与</a:t>
            </a:r>
            <a:r>
              <a:rPr sz="2000" b="1">
                <a:solidFill>
                  <a:srgbClr val="000000"/>
                </a:solidFill>
                <a:sym typeface="+mn-ea"/>
              </a:rPr>
              <a:t>种植安排：</a:t>
            </a:r>
            <a:endParaRPr sz="2000" b="1">
              <a:solidFill>
                <a:srgbClr val="000000"/>
              </a:solidFill>
              <a:sym typeface="+mn-ea"/>
            </a:endParaRPr>
          </a:p>
          <a:p>
            <a:pPr>
              <a:lnSpc>
                <a:spcPct val="18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sz="2000" b="1">
                <a:solidFill>
                  <a:srgbClr val="000000"/>
                </a:solidFill>
                <a:sym typeface="+mn-ea"/>
              </a:rPr>
              <a:t>1.</a:t>
            </a:r>
            <a:r>
              <a:rPr sz="2000" b="1">
                <a:solidFill>
                  <a:srgbClr val="000000"/>
                </a:solidFill>
                <a:sym typeface="+mn-ea"/>
              </a:rPr>
              <a:t>若初二“数迷园”劳动小组共有学生12人参与，其中男生有x人，则男生占总人数的比是</a:t>
            </a:r>
            <a:r>
              <a:rPr sz="2000" b="1" u="sng">
                <a:solidFill>
                  <a:srgbClr val="000000"/>
                </a:solidFill>
                <a:sym typeface="+mn-ea"/>
              </a:rPr>
              <a:t>         </a:t>
            </a:r>
            <a:r>
              <a:rPr sz="2000" b="1">
                <a:solidFill>
                  <a:srgbClr val="000000"/>
                </a:solidFill>
                <a:sym typeface="+mn-ea"/>
              </a:rPr>
              <a:t>.</a:t>
            </a:r>
            <a:endParaRPr sz="2000" b="1">
              <a:solidFill>
                <a:srgbClr val="000000"/>
              </a:solidFill>
              <a:sym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979295" y="4744085"/>
            <a:ext cx="626110" cy="819785"/>
            <a:chOff x="9633" y="5286"/>
            <a:chExt cx="986" cy="1291"/>
          </a:xfrm>
        </p:grpSpPr>
        <p:sp>
          <p:nvSpPr>
            <p:cNvPr id="23" name="Text Box 8"/>
            <p:cNvSpPr txBox="1"/>
            <p:nvPr/>
          </p:nvSpPr>
          <p:spPr>
            <a:xfrm>
              <a:off x="9795" y="5286"/>
              <a:ext cx="52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endPara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Text Box 8"/>
            <p:cNvSpPr txBox="1"/>
            <p:nvPr/>
          </p:nvSpPr>
          <p:spPr>
            <a:xfrm>
              <a:off x="9633" y="5853"/>
              <a:ext cx="98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12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 flipH="1">
              <a:off x="9808" y="5928"/>
              <a:ext cx="454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4" name="Rectangle 5"/>
          <p:cNvSpPr>
            <a:spLocks noGrp="1"/>
          </p:cNvSpPr>
          <p:nvPr>
            <p:ph type="title" sz="quarter"/>
          </p:nvPr>
        </p:nvSpPr>
        <p:spPr>
          <a:xfrm>
            <a:off x="606425" y="228600"/>
            <a:ext cx="4908550" cy="609600"/>
          </a:xfrm>
          <a:solidFill>
            <a:schemeClr val="bg1"/>
          </a:solidFill>
          <a:ln>
            <a:solidFill>
              <a:schemeClr val="tx2"/>
            </a:solidFill>
            <a:miter/>
          </a:ln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zh-CN" altLang="en-US" sz="3200" b="1" dirty="0"/>
              <a:t>一、引导自学，情境引入</a:t>
            </a:r>
            <a:endParaRPr lang="zh-CN" altLang="en-US" sz="32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323215" y="1056640"/>
            <a:ext cx="83604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8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sz="2000" b="1">
                <a:solidFill>
                  <a:srgbClr val="000000"/>
                </a:solidFill>
                <a:sym typeface="+mn-ea"/>
              </a:rPr>
              <a:t>2.在蔬菜种植园一侧有长方形青菜菜地中间，开辟出面积为2米</a:t>
            </a:r>
            <a:r>
              <a:rPr sz="2000" b="1" baseline="30000">
                <a:solidFill>
                  <a:srgbClr val="000000"/>
                </a:solidFill>
                <a:uFillTx/>
                <a:sym typeface="+mn-ea"/>
              </a:rPr>
              <a:t>2</a:t>
            </a:r>
            <a:r>
              <a:rPr sz="2000" b="1">
                <a:solidFill>
                  <a:srgbClr val="000000"/>
                </a:solidFill>
                <a:sym typeface="+mn-ea"/>
              </a:rPr>
              <a:t>的长方形通道，若长</a:t>
            </a:r>
            <a:r>
              <a:rPr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sz="2000" b="1">
                <a:solidFill>
                  <a:srgbClr val="000000"/>
                </a:solidFill>
                <a:sym typeface="+mn-ea"/>
              </a:rPr>
              <a:t>米，则菜地宽</a:t>
            </a:r>
            <a:r>
              <a:rPr sz="2000" b="1" u="sng">
                <a:solidFill>
                  <a:srgbClr val="000000"/>
                </a:solidFill>
                <a:sym typeface="+mn-ea"/>
              </a:rPr>
              <a:t>      </a:t>
            </a:r>
            <a:r>
              <a:rPr lang="en-US" sz="2000" b="1" u="sng">
                <a:solidFill>
                  <a:srgbClr val="000000"/>
                </a:solidFill>
                <a:sym typeface="+mn-ea"/>
              </a:rPr>
              <a:t>     </a:t>
            </a:r>
            <a:r>
              <a:rPr sz="2000" b="1">
                <a:solidFill>
                  <a:srgbClr val="000000"/>
                </a:solidFill>
                <a:sym typeface="+mn-ea"/>
              </a:rPr>
              <a:t>米.</a:t>
            </a:r>
            <a:endParaRPr lang="zh-CN" altLang="en-US" sz="2000" b="1">
              <a:solidFill>
                <a:srgbClr val="00000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3215" y="2423160"/>
            <a:ext cx="865695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8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sz="2000" b="1">
                <a:solidFill>
                  <a:srgbClr val="000000"/>
                </a:solidFill>
                <a:sym typeface="+mn-ea"/>
              </a:rPr>
              <a:t>3.为了准备在蔬菜园西南侧种植了菠菜，小明用(</a:t>
            </a:r>
            <a:r>
              <a:rPr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sz="2000" b="1">
                <a:solidFill>
                  <a:srgbClr val="000000"/>
                </a:solidFill>
                <a:sym typeface="+mn-ea"/>
              </a:rPr>
              <a:t>+1)小时走了</a:t>
            </a:r>
            <a:r>
              <a:rPr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sz="2000" b="1">
                <a:solidFill>
                  <a:srgbClr val="000000"/>
                </a:solidFill>
                <a:sym typeface="+mn-ea"/>
              </a:rPr>
              <a:t>千米的路来到镇农贸市场，又花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</a:t>
            </a:r>
            <a:r>
              <a:rPr sz="2000" b="1">
                <a:solidFill>
                  <a:srgbClr val="000000"/>
                </a:solidFill>
                <a:sym typeface="+mn-ea"/>
              </a:rPr>
              <a:t>元人民币买了</a:t>
            </a:r>
            <a:r>
              <a:rPr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sz="2000" b="1">
                <a:solidFill>
                  <a:srgbClr val="000000"/>
                </a:solidFill>
                <a:sym typeface="+mn-ea"/>
              </a:rPr>
              <a:t>袋菠菜籽，则小明的速度是</a:t>
            </a:r>
            <a:r>
              <a:rPr sz="2000" b="1" u="sng">
                <a:solidFill>
                  <a:srgbClr val="000000"/>
                </a:solidFill>
                <a:sym typeface="+mn-ea"/>
              </a:rPr>
              <a:t>   </a:t>
            </a:r>
            <a:r>
              <a:rPr lang="en-US" sz="2000" b="1" u="sng">
                <a:solidFill>
                  <a:srgbClr val="000000"/>
                </a:solidFill>
                <a:sym typeface="+mn-ea"/>
              </a:rPr>
              <a:t>  </a:t>
            </a:r>
            <a:r>
              <a:rPr sz="2000" b="1" u="sng">
                <a:solidFill>
                  <a:srgbClr val="000000"/>
                </a:solidFill>
                <a:sym typeface="+mn-ea"/>
              </a:rPr>
              <a:t>   </a:t>
            </a:r>
            <a:r>
              <a:rPr sz="2000" b="1">
                <a:solidFill>
                  <a:srgbClr val="000000"/>
                </a:solidFill>
                <a:sym typeface="+mn-ea"/>
              </a:rPr>
              <a:t>千米/时</a:t>
            </a:r>
            <a:r>
              <a:rPr lang="zh-CN" sz="2000" b="1">
                <a:solidFill>
                  <a:srgbClr val="000000"/>
                </a:solidFill>
                <a:sym typeface="+mn-ea"/>
              </a:rPr>
              <a:t>，</a:t>
            </a:r>
            <a:r>
              <a:rPr sz="2000" b="1">
                <a:solidFill>
                  <a:srgbClr val="000000"/>
                </a:solidFill>
                <a:sym typeface="+mn-ea"/>
              </a:rPr>
              <a:t>每袋菠菜籽的价格是 </a:t>
            </a:r>
            <a:r>
              <a:rPr sz="2000" b="1" u="sng">
                <a:solidFill>
                  <a:srgbClr val="000000"/>
                </a:solidFill>
                <a:sym typeface="+mn-ea"/>
              </a:rPr>
              <a:t>    </a:t>
            </a:r>
            <a:r>
              <a:rPr lang="en-US" sz="2000" b="1" u="sng">
                <a:solidFill>
                  <a:srgbClr val="000000"/>
                </a:solidFill>
                <a:sym typeface="+mn-ea"/>
              </a:rPr>
              <a:t>  </a:t>
            </a:r>
            <a:r>
              <a:rPr sz="2000" b="1" u="sng">
                <a:solidFill>
                  <a:srgbClr val="000000"/>
                </a:solidFill>
                <a:sym typeface="+mn-ea"/>
              </a:rPr>
              <a:t>   </a:t>
            </a:r>
            <a:r>
              <a:rPr sz="2000" b="1">
                <a:solidFill>
                  <a:srgbClr val="000000"/>
                </a:solidFill>
                <a:sym typeface="+mn-ea"/>
              </a:rPr>
              <a:t>元.</a:t>
            </a:r>
            <a:endParaRPr lang="zh-CN" altLang="en-US" sz="2000" b="1">
              <a:solidFill>
                <a:srgbClr val="00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3215" y="4330065"/>
            <a:ext cx="84861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8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sz="2000" b="1">
                <a:solidFill>
                  <a:srgbClr val="000000"/>
                </a:solidFill>
                <a:sym typeface="+mn-ea"/>
              </a:rPr>
              <a:t>4.小亮准备在蔬菜园西北侧种植了土豆，花了（</a:t>
            </a:r>
            <a:r>
              <a:rPr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sz="2000" b="1">
                <a:solidFill>
                  <a:srgbClr val="000000"/>
                </a:solidFill>
                <a:sym typeface="+mn-ea"/>
              </a:rPr>
              <a:t>+1）元买了一筐土豆种，总重</a:t>
            </a:r>
            <a:r>
              <a:rPr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sz="2000" b="1">
                <a:solidFill>
                  <a:srgbClr val="000000"/>
                </a:solidFill>
                <a:sym typeface="+mn-ea"/>
              </a:rPr>
              <a:t>千克，筐重2千克，则每千克地豆种的售价是 </a:t>
            </a:r>
            <a:r>
              <a:rPr sz="2000" b="1" u="sng">
                <a:solidFill>
                  <a:srgbClr val="000000"/>
                </a:solidFill>
                <a:sym typeface="+mn-ea"/>
              </a:rPr>
              <a:t>    </a:t>
            </a:r>
            <a:r>
              <a:rPr lang="en-US" sz="2000" b="1" u="sng">
                <a:solidFill>
                  <a:srgbClr val="000000"/>
                </a:solidFill>
                <a:sym typeface="+mn-ea"/>
              </a:rPr>
              <a:t>  </a:t>
            </a:r>
            <a:r>
              <a:rPr sz="2000" b="1" u="sng">
                <a:solidFill>
                  <a:srgbClr val="000000"/>
                </a:solidFill>
                <a:sym typeface="+mn-ea"/>
              </a:rPr>
              <a:t>   </a:t>
            </a:r>
            <a:r>
              <a:rPr lang="en-US" sz="2000" b="1" u="sng">
                <a:solidFill>
                  <a:srgbClr val="000000"/>
                </a:solidFill>
                <a:sym typeface="+mn-ea"/>
              </a:rPr>
              <a:t>     </a:t>
            </a:r>
            <a:r>
              <a:rPr sz="2000" b="1">
                <a:solidFill>
                  <a:srgbClr val="000000"/>
                </a:solidFill>
                <a:sym typeface="+mn-ea"/>
              </a:rPr>
              <a:t>元. </a:t>
            </a:r>
            <a:endParaRPr lang="zh-CN" altLang="en-US" sz="2000" b="1">
              <a:solidFill>
                <a:srgbClr val="000000"/>
              </a:solidFill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347720" y="3355975"/>
            <a:ext cx="626745" cy="787400"/>
            <a:chOff x="9633" y="5338"/>
            <a:chExt cx="987" cy="1240"/>
          </a:xfrm>
        </p:grpSpPr>
        <p:sp>
          <p:nvSpPr>
            <p:cNvPr id="7" name="Text Box 8"/>
            <p:cNvSpPr txBox="1"/>
            <p:nvPr/>
          </p:nvSpPr>
          <p:spPr>
            <a:xfrm>
              <a:off x="9652" y="5338"/>
              <a:ext cx="864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10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8"/>
            <p:cNvSpPr txBox="1"/>
            <p:nvPr/>
          </p:nvSpPr>
          <p:spPr>
            <a:xfrm>
              <a:off x="9633" y="5853"/>
              <a:ext cx="98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n</a:t>
              </a:r>
              <a:endPara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9808" y="5928"/>
              <a:ext cx="454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" name="组合 9"/>
          <p:cNvGrpSpPr/>
          <p:nvPr/>
        </p:nvGrpSpPr>
        <p:grpSpPr>
          <a:xfrm>
            <a:off x="7643495" y="2750820"/>
            <a:ext cx="626745" cy="820420"/>
            <a:chOff x="9633" y="5286"/>
            <a:chExt cx="987" cy="1292"/>
          </a:xfrm>
        </p:grpSpPr>
        <p:sp>
          <p:nvSpPr>
            <p:cNvPr id="11" name="Text Box 8"/>
            <p:cNvSpPr txBox="1"/>
            <p:nvPr/>
          </p:nvSpPr>
          <p:spPr>
            <a:xfrm>
              <a:off x="9834" y="5286"/>
              <a:ext cx="52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</a:t>
              </a:r>
              <a:endPara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8"/>
            <p:cNvSpPr txBox="1"/>
            <p:nvPr/>
          </p:nvSpPr>
          <p:spPr>
            <a:xfrm>
              <a:off x="9633" y="5853"/>
              <a:ext cx="98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</a:t>
              </a: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+1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9721" y="5953"/>
              <a:ext cx="680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" name="组合 13"/>
          <p:cNvGrpSpPr/>
          <p:nvPr/>
        </p:nvGrpSpPr>
        <p:grpSpPr>
          <a:xfrm>
            <a:off x="3491865" y="1417320"/>
            <a:ext cx="626745" cy="820420"/>
            <a:chOff x="9633" y="5286"/>
            <a:chExt cx="987" cy="1292"/>
          </a:xfrm>
        </p:grpSpPr>
        <p:sp>
          <p:nvSpPr>
            <p:cNvPr id="15" name="Text Box 8"/>
            <p:cNvSpPr txBox="1"/>
            <p:nvPr/>
          </p:nvSpPr>
          <p:spPr>
            <a:xfrm>
              <a:off x="9756" y="5286"/>
              <a:ext cx="52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8"/>
            <p:cNvSpPr txBox="1"/>
            <p:nvPr/>
          </p:nvSpPr>
          <p:spPr>
            <a:xfrm>
              <a:off x="9633" y="5853"/>
              <a:ext cx="98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a</a:t>
              </a:r>
              <a:endPara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>
              <a:off x="9808" y="5928"/>
              <a:ext cx="454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" name="组合 17"/>
          <p:cNvGrpSpPr/>
          <p:nvPr/>
        </p:nvGrpSpPr>
        <p:grpSpPr>
          <a:xfrm>
            <a:off x="6243955" y="4693285"/>
            <a:ext cx="868680" cy="820420"/>
            <a:chOff x="9633" y="5286"/>
            <a:chExt cx="1368" cy="1292"/>
          </a:xfrm>
        </p:grpSpPr>
        <p:sp>
          <p:nvSpPr>
            <p:cNvPr id="19" name="Text Box 8"/>
            <p:cNvSpPr txBox="1"/>
            <p:nvPr/>
          </p:nvSpPr>
          <p:spPr>
            <a:xfrm>
              <a:off x="9721" y="5286"/>
              <a:ext cx="116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x+</a:t>
              </a:r>
              <a:r>
                <a:rPr lang="en-US" altLang="zh-CN" sz="20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8"/>
            <p:cNvSpPr txBox="1"/>
            <p:nvPr/>
          </p:nvSpPr>
          <p:spPr>
            <a:xfrm>
              <a:off x="9633" y="5853"/>
              <a:ext cx="136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400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0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flipH="1">
              <a:off x="9721" y="5953"/>
              <a:ext cx="1021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496695" y="90170"/>
            <a:ext cx="6581775" cy="1826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  <a:buNone/>
            </a:pP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问题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endParaRPr 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在这些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代数式中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哪些是我们学过的式子，哪些是没有学过的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它们具有什么共同特征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  <a:endParaRPr lang="en-US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461135" y="3054350"/>
            <a:ext cx="2895600" cy="165481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230495" y="3054350"/>
            <a:ext cx="2934970" cy="165481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882265" y="1885315"/>
            <a:ext cx="626110" cy="819785"/>
            <a:chOff x="9633" y="5286"/>
            <a:chExt cx="986" cy="1291"/>
          </a:xfrm>
        </p:grpSpPr>
        <p:sp>
          <p:nvSpPr>
            <p:cNvPr id="107528" name="Text Box 8"/>
            <p:cNvSpPr txBox="1"/>
            <p:nvPr/>
          </p:nvSpPr>
          <p:spPr>
            <a:xfrm>
              <a:off x="9795" y="5286"/>
              <a:ext cx="52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endPara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Text Box 8"/>
            <p:cNvSpPr txBox="1"/>
            <p:nvPr/>
          </p:nvSpPr>
          <p:spPr>
            <a:xfrm>
              <a:off x="9633" y="5853"/>
              <a:ext cx="98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12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9808" y="5928"/>
              <a:ext cx="454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组合 7"/>
          <p:cNvGrpSpPr/>
          <p:nvPr/>
        </p:nvGrpSpPr>
        <p:grpSpPr>
          <a:xfrm>
            <a:off x="3818255" y="1895475"/>
            <a:ext cx="626745" cy="820420"/>
            <a:chOff x="9633" y="5286"/>
            <a:chExt cx="987" cy="1292"/>
          </a:xfrm>
        </p:grpSpPr>
        <p:sp>
          <p:nvSpPr>
            <p:cNvPr id="9" name="Text Box 8"/>
            <p:cNvSpPr txBox="1"/>
            <p:nvPr/>
          </p:nvSpPr>
          <p:spPr>
            <a:xfrm>
              <a:off x="9756" y="5286"/>
              <a:ext cx="52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8"/>
            <p:cNvSpPr txBox="1"/>
            <p:nvPr/>
          </p:nvSpPr>
          <p:spPr>
            <a:xfrm>
              <a:off x="9633" y="5853"/>
              <a:ext cx="98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a</a:t>
              </a:r>
              <a:endPara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9808" y="5928"/>
              <a:ext cx="454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" name="组合 22"/>
          <p:cNvGrpSpPr/>
          <p:nvPr/>
        </p:nvGrpSpPr>
        <p:grpSpPr>
          <a:xfrm>
            <a:off x="4500245" y="1852295"/>
            <a:ext cx="626745" cy="820420"/>
            <a:chOff x="9633" y="5286"/>
            <a:chExt cx="987" cy="1292"/>
          </a:xfrm>
        </p:grpSpPr>
        <p:sp>
          <p:nvSpPr>
            <p:cNvPr id="24" name="Text Box 8"/>
            <p:cNvSpPr txBox="1"/>
            <p:nvPr/>
          </p:nvSpPr>
          <p:spPr>
            <a:xfrm>
              <a:off x="9834" y="5286"/>
              <a:ext cx="52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</a:t>
              </a:r>
              <a:endPara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8"/>
            <p:cNvSpPr txBox="1"/>
            <p:nvPr/>
          </p:nvSpPr>
          <p:spPr>
            <a:xfrm>
              <a:off x="9633" y="5853"/>
              <a:ext cx="98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</a:t>
              </a: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+1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9721" y="5953"/>
              <a:ext cx="680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7" name="组合 26"/>
          <p:cNvGrpSpPr/>
          <p:nvPr/>
        </p:nvGrpSpPr>
        <p:grpSpPr>
          <a:xfrm>
            <a:off x="5361940" y="1866900"/>
            <a:ext cx="626745" cy="820420"/>
            <a:chOff x="9633" y="5286"/>
            <a:chExt cx="987" cy="1292"/>
          </a:xfrm>
        </p:grpSpPr>
        <p:sp>
          <p:nvSpPr>
            <p:cNvPr id="28" name="Text Box 8"/>
            <p:cNvSpPr txBox="1"/>
            <p:nvPr/>
          </p:nvSpPr>
          <p:spPr>
            <a:xfrm>
              <a:off x="9636" y="5286"/>
              <a:ext cx="92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10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8"/>
            <p:cNvSpPr txBox="1"/>
            <p:nvPr/>
          </p:nvSpPr>
          <p:spPr>
            <a:xfrm>
              <a:off x="9633" y="5853"/>
              <a:ext cx="98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n</a:t>
              </a:r>
              <a:endPara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 flipH="1">
              <a:off x="9808" y="5928"/>
              <a:ext cx="454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1" name="组合 30"/>
          <p:cNvGrpSpPr/>
          <p:nvPr/>
        </p:nvGrpSpPr>
        <p:grpSpPr>
          <a:xfrm>
            <a:off x="6195060" y="1842135"/>
            <a:ext cx="868680" cy="820420"/>
            <a:chOff x="9633" y="5286"/>
            <a:chExt cx="1368" cy="1292"/>
          </a:xfrm>
        </p:grpSpPr>
        <p:sp>
          <p:nvSpPr>
            <p:cNvPr id="32" name="Text Box 8"/>
            <p:cNvSpPr txBox="1"/>
            <p:nvPr/>
          </p:nvSpPr>
          <p:spPr>
            <a:xfrm>
              <a:off x="9721" y="5286"/>
              <a:ext cx="116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x+</a:t>
              </a:r>
              <a:r>
                <a:rPr lang="en-US" altLang="zh-CN" sz="20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8"/>
            <p:cNvSpPr txBox="1"/>
            <p:nvPr/>
          </p:nvSpPr>
          <p:spPr>
            <a:xfrm>
              <a:off x="9633" y="5853"/>
              <a:ext cx="136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400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0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 flipH="1">
              <a:off x="9721" y="5953"/>
              <a:ext cx="1021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5" name="文本框 34"/>
          <p:cNvSpPr txBox="1"/>
          <p:nvPr/>
        </p:nvSpPr>
        <p:spPr>
          <a:xfrm>
            <a:off x="2204085" y="4819650"/>
            <a:ext cx="18357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sz="2400" b="1">
                <a:latin typeface="Times New Roman" panose="02020603050405020304" pitchFamily="18" charset="0"/>
                <a:sym typeface="+mn-ea"/>
              </a:rPr>
              <a:t>学过的式子</a:t>
            </a:r>
            <a:endParaRPr lang="en-US" altLang="zh-CN" sz="2400" b="1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918835" y="4796790"/>
            <a:ext cx="20491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sz="2400" b="1">
                <a:latin typeface="Times New Roman" panose="02020603050405020304" pitchFamily="18" charset="0"/>
                <a:sym typeface="+mn-ea"/>
              </a:rPr>
              <a:t>没学过的式子</a:t>
            </a:r>
            <a:endParaRPr lang="en-US" altLang="zh-CN" sz="2400" b="1">
              <a:latin typeface="Times New Roman" panose="02020603050405020304" pitchFamily="18" charset="0"/>
              <a:sym typeface="+mn-ea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120265" y="1895475"/>
            <a:ext cx="706755" cy="820420"/>
            <a:chOff x="9633" y="5286"/>
            <a:chExt cx="1113" cy="1292"/>
          </a:xfrm>
        </p:grpSpPr>
        <p:sp>
          <p:nvSpPr>
            <p:cNvPr id="38" name="Text Box 8"/>
            <p:cNvSpPr txBox="1"/>
            <p:nvPr/>
          </p:nvSpPr>
          <p:spPr>
            <a:xfrm>
              <a:off x="9633" y="5286"/>
              <a:ext cx="91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10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8"/>
            <p:cNvSpPr txBox="1"/>
            <p:nvPr/>
          </p:nvSpPr>
          <p:spPr>
            <a:xfrm>
              <a:off x="9759" y="5853"/>
              <a:ext cx="98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7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 flipH="1">
              <a:off x="9808" y="5928"/>
              <a:ext cx="454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5556 0.060463 L 0.000555556 0.196944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5556 0.060463 L 0.000555556 0.196944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0278 0.0699074 L 0.167917 0.216944 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75 0.0651852 L 0.146875 0.222685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75 0.0630556 L 0.115625 0.220556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625 0.0666667 L 0.0978472 0.224167 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45" name="Text Box 3"/>
          <p:cNvSpPr txBox="1"/>
          <p:nvPr/>
        </p:nvSpPr>
        <p:spPr>
          <a:xfrm>
            <a:off x="306070" y="836930"/>
            <a:ext cx="862076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分式：</a:t>
            </a:r>
            <a:endParaRPr lang="zh-CN" altLang="en-US" sz="3200" b="1" dirty="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一般地，如果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表示两个整式，并且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中含有字母 ，那么代数式        叫做分式，其中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是分式的分子，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是分式的分母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32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146" name="Object 4"/>
          <p:cNvGraphicFramePr>
            <a:graphicFrameLocks noGrp="1"/>
          </p:cNvGraphicFramePr>
          <p:nvPr>
            <p:ph/>
          </p:nvPr>
        </p:nvGraphicFramePr>
        <p:xfrm>
          <a:off x="5100003" y="2204403"/>
          <a:ext cx="696912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177800" imgH="393065" progId="Equation.3">
                  <p:embed/>
                </p:oleObj>
              </mc:Choice>
              <mc:Fallback>
                <p:oleObj name="" r:id="rId1" imgW="177800" imgH="393065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00003" y="2204403"/>
                        <a:ext cx="696912" cy="10890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8" name="Group 5"/>
          <p:cNvGrpSpPr/>
          <p:nvPr/>
        </p:nvGrpSpPr>
        <p:grpSpPr>
          <a:xfrm rot="0">
            <a:off x="5000562" y="5013523"/>
            <a:ext cx="3974528" cy="522191"/>
            <a:chOff x="4232" y="2735"/>
            <a:chExt cx="2461" cy="353"/>
          </a:xfrm>
        </p:grpSpPr>
        <p:sp>
          <p:nvSpPr>
            <p:cNvPr id="6151" name="Line 8"/>
            <p:cNvSpPr/>
            <p:nvPr/>
          </p:nvSpPr>
          <p:spPr>
            <a:xfrm>
              <a:off x="4232" y="2869"/>
              <a:ext cx="493" cy="57"/>
            </a:xfrm>
            <a:prstGeom prst="line">
              <a:avLst/>
            </a:prstGeom>
            <a:ln w="38100" cap="flat" cmpd="sng">
              <a:solidFill>
                <a:srgbClr val="3366FF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6152" name="Rectangle 9"/>
            <p:cNvSpPr/>
            <p:nvPr/>
          </p:nvSpPr>
          <p:spPr>
            <a:xfrm>
              <a:off x="4725" y="2735"/>
              <a:ext cx="1968" cy="35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zh-CN" altLang="en-US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Ｂ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中含有字母</a:t>
              </a:r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6154" name="Object 11"/>
          <p:cNvGraphicFramePr/>
          <p:nvPr/>
        </p:nvGraphicFramePr>
        <p:xfrm>
          <a:off x="4332605" y="3883025"/>
          <a:ext cx="729615" cy="159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177165" imgH="393700" progId="Equation.3">
                  <p:embed/>
                </p:oleObj>
              </mc:Choice>
              <mc:Fallback>
                <p:oleObj name="" r:id="rId3" imgW="177165" imgH="393700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2605" y="3883025"/>
                        <a:ext cx="729615" cy="15900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Rectangle 12"/>
          <p:cNvSpPr/>
          <p:nvPr/>
        </p:nvSpPr>
        <p:spPr>
          <a:xfrm>
            <a:off x="2557145" y="4434205"/>
            <a:ext cx="1407795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分式：</a:t>
            </a:r>
            <a:endParaRPr lang="zh-CN" altLang="en-US" sz="3200" b="1" dirty="0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7" name="Rectangle 14"/>
          <p:cNvSpPr>
            <a:spLocks noRot="1"/>
          </p:cNvSpPr>
          <p:nvPr/>
        </p:nvSpPr>
        <p:spPr>
          <a:xfrm>
            <a:off x="609600" y="304800"/>
            <a:ext cx="4692650" cy="533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二、组织互学，形成概念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Text Box 2"/>
          <p:cNvSpPr txBox="1"/>
          <p:nvPr/>
        </p:nvSpPr>
        <p:spPr>
          <a:xfrm>
            <a:off x="827088" y="954088"/>
            <a:ext cx="7777162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  <a:scene3d>
              <a:camera prst="orthographicFront"/>
              <a:lightRig rig="threePt" dir="t"/>
            </a:scene3d>
          </a:bodyPr>
          <a:p>
            <a:pPr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例: 判断下列各式哪些是</a:t>
            </a:r>
            <a:r>
              <a:rPr lang="zh-CN" alt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楷体_GB2312" pitchFamily="49" charset="-122"/>
                <a:sym typeface="+mn-ea"/>
              </a:rPr>
              <a:t>整式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，哪些是</a:t>
            </a:r>
            <a:r>
              <a:rPr lang="zh-CN" alt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楷体_GB2312" pitchFamily="49" charset="-122"/>
                <a:sym typeface="+mn-ea"/>
              </a:rPr>
              <a:t>分式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?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7200" name="Rectangle 59"/>
          <p:cNvSpPr>
            <a:spLocks noRot="1"/>
          </p:cNvSpPr>
          <p:nvPr/>
        </p:nvSpPr>
        <p:spPr>
          <a:xfrm>
            <a:off x="609600" y="304800"/>
            <a:ext cx="1447800" cy="533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找一找</a:t>
            </a:r>
            <a:endParaRPr lang="zh-CN" altLang="en-US" sz="3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3850" y="1700530"/>
            <a:ext cx="8635365" cy="24752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655445" y="3547745"/>
            <a:ext cx="1743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b="1">
                <a:solidFill>
                  <a:srgbClr val="3333CC"/>
                </a:solidFill>
              </a:rPr>
              <a:t>①③④⑦</a:t>
            </a:r>
            <a:endParaRPr lang="zh-CN" altLang="en-US" b="1">
              <a:solidFill>
                <a:srgbClr val="3333CC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57165" y="3547745"/>
            <a:ext cx="2263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b="1">
                <a:solidFill>
                  <a:srgbClr val="FF0000"/>
                </a:solidFill>
              </a:rPr>
              <a:t>②⑤⑥⑧⑨</a:t>
            </a:r>
            <a:endParaRPr lang="zh-CN" altLang="en-US" b="1">
              <a:solidFill>
                <a:srgbClr val="FF0000"/>
              </a:solidFill>
            </a:endParaRPr>
          </a:p>
        </p:txBody>
      </p:sp>
      <p:grpSp>
        <p:nvGrpSpPr>
          <p:cNvPr id="6148" name="Group 5"/>
          <p:cNvGrpSpPr/>
          <p:nvPr/>
        </p:nvGrpSpPr>
        <p:grpSpPr>
          <a:xfrm rot="0">
            <a:off x="4952365" y="5474970"/>
            <a:ext cx="4121428" cy="522654"/>
            <a:chOff x="4232" y="2735"/>
            <a:chExt cx="2552" cy="300"/>
          </a:xfrm>
        </p:grpSpPr>
        <p:sp>
          <p:nvSpPr>
            <p:cNvPr id="6151" name="Line 8"/>
            <p:cNvSpPr/>
            <p:nvPr/>
          </p:nvSpPr>
          <p:spPr>
            <a:xfrm>
              <a:off x="4232" y="2869"/>
              <a:ext cx="493" cy="57"/>
            </a:xfrm>
            <a:prstGeom prst="line">
              <a:avLst/>
            </a:prstGeom>
            <a:ln w="38100" cap="flat" cmpd="sng">
              <a:solidFill>
                <a:srgbClr val="3366FF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6152" name="Rectangle 9"/>
            <p:cNvSpPr/>
            <p:nvPr/>
          </p:nvSpPr>
          <p:spPr>
            <a:xfrm>
              <a:off x="4665" y="2735"/>
              <a:ext cx="2119" cy="3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zh-CN" altLang="en-US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Ｂ</a:t>
              </a:r>
              <a:r>
                <a:rPr lang="zh-CN" altLang="en-US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中含有字母是</a:t>
              </a:r>
              <a:r>
                <a:rPr lang="zh-CN" altLang="en-US" b="1" dirty="0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分式</a:t>
              </a:r>
              <a:endPara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6154" name="Object 11"/>
          <p:cNvGraphicFramePr/>
          <p:nvPr/>
        </p:nvGraphicFramePr>
        <p:xfrm>
          <a:off x="4356100" y="4436745"/>
          <a:ext cx="729615" cy="159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177165" imgH="393700" progId="Equation.3">
                  <p:embed/>
                </p:oleObj>
              </mc:Choice>
              <mc:Fallback>
                <p:oleObj name="" r:id="rId3" imgW="177165" imgH="393700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6100" y="4436745"/>
                        <a:ext cx="729615" cy="15900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圆角矩形 3"/>
          <p:cNvSpPr/>
          <p:nvPr/>
        </p:nvSpPr>
        <p:spPr>
          <a:xfrm>
            <a:off x="2124075" y="2258695"/>
            <a:ext cx="431800" cy="30607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012180" y="2204720"/>
            <a:ext cx="640715" cy="30607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596505" y="2204720"/>
            <a:ext cx="579755" cy="30607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555875" y="3213100"/>
            <a:ext cx="1561465" cy="30607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076190" y="3194685"/>
            <a:ext cx="431800" cy="30607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5080" y="5517515"/>
            <a:ext cx="4505855" cy="521970"/>
            <a:chOff x="-8" y="8802"/>
            <a:chExt cx="7096" cy="822"/>
          </a:xfrm>
        </p:grpSpPr>
        <p:sp>
          <p:nvSpPr>
            <p:cNvPr id="9" name="Line 8"/>
            <p:cNvSpPr/>
            <p:nvPr/>
          </p:nvSpPr>
          <p:spPr>
            <a:xfrm rot="9780000">
              <a:off x="5834" y="9103"/>
              <a:ext cx="1254" cy="156"/>
            </a:xfrm>
            <a:prstGeom prst="line">
              <a:avLst/>
            </a:prstGeom>
            <a:ln w="38100" cap="flat" cmpd="sng">
              <a:solidFill>
                <a:srgbClr val="3366FF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0" name="Rectangle 9"/>
            <p:cNvSpPr/>
            <p:nvPr/>
          </p:nvSpPr>
          <p:spPr>
            <a:xfrm>
              <a:off x="-8" y="8802"/>
              <a:ext cx="6084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zh-CN" altLang="en-US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Ｂ</a:t>
              </a:r>
              <a:r>
                <a:rPr lang="zh-CN" altLang="en-US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中不含有字母是</a:t>
              </a:r>
              <a:r>
                <a:rPr lang="zh-CN" altLang="en-US" b="1" dirty="0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整式</a:t>
              </a:r>
              <a:endPara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1115695" y="2157730"/>
            <a:ext cx="287655" cy="431800"/>
          </a:xfrm>
          <a:prstGeom prst="ellipse">
            <a:avLst/>
          </a:prstGeom>
          <a:noFill/>
          <a:ln w="2857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491865" y="2150110"/>
            <a:ext cx="287655" cy="431800"/>
          </a:xfrm>
          <a:prstGeom prst="ellipse">
            <a:avLst/>
          </a:prstGeom>
          <a:noFill/>
          <a:ln w="2857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787900" y="2157730"/>
            <a:ext cx="427355" cy="431800"/>
          </a:xfrm>
          <a:prstGeom prst="ellipse">
            <a:avLst/>
          </a:prstGeom>
          <a:noFill/>
          <a:ln w="2857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619885" y="3194685"/>
            <a:ext cx="287655" cy="431800"/>
          </a:xfrm>
          <a:prstGeom prst="ellipse">
            <a:avLst/>
          </a:prstGeom>
          <a:noFill/>
          <a:ln w="2857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bldLvl="0" animBg="1"/>
      <p:bldP spid="6" grpId="0" bldLvl="0" animBg="1"/>
      <p:bldP spid="7" grpId="0" bldLvl="0" animBg="1"/>
      <p:bldP spid="8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0984" name="Text Box 39"/>
          <p:cNvSpPr txBox="1"/>
          <p:nvPr/>
        </p:nvSpPr>
        <p:spPr>
          <a:xfrm>
            <a:off x="438785" y="2133600"/>
            <a:ext cx="849693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  <a:scene3d>
              <a:camera prst="orthographicFront"/>
              <a:lightRig rig="threePt" dir="t"/>
            </a:scene3d>
          </a:bodyPr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zh-CN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现有三张卡片，卡片上分别标有：</a:t>
            </a:r>
            <a:r>
              <a:rPr lang="en-US" altLang="zh-CN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b="1" i="1">
                <a:latin typeface="Times New Roman" panose="02020603050405020304" pitchFamily="18" charset="0"/>
                <a:sym typeface="+mn-ea"/>
              </a:rPr>
              <a:t>x</a:t>
            </a:r>
            <a:r>
              <a:rPr lang="zh-CN" altLang="en-US" b="1" i="1">
                <a:latin typeface="Times New Roman" panose="02020603050405020304" pitchFamily="18" charset="0"/>
                <a:sym typeface="+mn-ea"/>
              </a:rPr>
              <a:t>，</a:t>
            </a:r>
            <a:r>
              <a:rPr lang="en-US" b="1" i="1">
                <a:latin typeface="Times New Roman" panose="02020603050405020304" pitchFamily="18" charset="0"/>
                <a:sym typeface="+mn-ea"/>
              </a:rPr>
              <a:t>x</a:t>
            </a:r>
            <a:r>
              <a:rPr lang="en-US" b="1" i="1" baseline="30000">
                <a:uFillTx/>
                <a:latin typeface="Times New Roman" panose="02020603050405020304" pitchFamily="18" charset="0"/>
                <a:sym typeface="+mn-ea"/>
              </a:rPr>
              <a:t>2</a:t>
            </a:r>
            <a:r>
              <a:rPr lang="zh-CN" altLang="en-US" b="1">
                <a:latin typeface="Times New Roman" panose="02020603050405020304" pitchFamily="18" charset="0"/>
                <a:sym typeface="+mn-ea"/>
              </a:rPr>
              <a:t>－</a:t>
            </a:r>
            <a:r>
              <a:rPr lang="en-US" b="1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altLang="zh-CN" b="1">
                <a:latin typeface="Times New Roman" panose="02020603050405020304" pitchFamily="18" charset="0"/>
                <a:sym typeface="+mn-ea"/>
              </a:rPr>
              <a:t>.</a:t>
            </a:r>
            <a:endParaRPr lang="en-US" altLang="zh-CN" b="1">
              <a:latin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zh-CN" b="1">
                <a:latin typeface="Times New Roman" panose="02020603050405020304" pitchFamily="18" charset="0"/>
                <a:sym typeface="+mn-ea"/>
              </a:rPr>
              <a:t>游戏：</a:t>
            </a:r>
            <a:r>
              <a:rPr lang="zh-CN" alt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请将其中的</a:t>
            </a:r>
            <a:r>
              <a:rPr lang="en-US" alt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张卡片分别放在分子、分母上，它们组成的式子是分式吗？你能写了多少个分式？</a:t>
            </a:r>
            <a:endParaRPr lang="en-US" altLang="zh-CN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8194" name="组合 40998"/>
          <p:cNvGrpSpPr/>
          <p:nvPr/>
        </p:nvGrpSpPr>
        <p:grpSpPr>
          <a:xfrm>
            <a:off x="2124075" y="1052513"/>
            <a:ext cx="4032250" cy="792162"/>
            <a:chOff x="1928" y="935"/>
            <a:chExt cx="2540" cy="499"/>
          </a:xfrm>
        </p:grpSpPr>
        <p:grpSp>
          <p:nvGrpSpPr>
            <p:cNvPr id="8195" name="Group 40"/>
            <p:cNvGrpSpPr/>
            <p:nvPr/>
          </p:nvGrpSpPr>
          <p:grpSpPr>
            <a:xfrm>
              <a:off x="1928" y="935"/>
              <a:ext cx="499" cy="499"/>
              <a:chOff x="1338" y="1480"/>
              <a:chExt cx="499" cy="499"/>
            </a:xfrm>
          </p:grpSpPr>
          <p:sp>
            <p:nvSpPr>
              <p:cNvPr id="8196" name="Rectangle 31"/>
              <p:cNvSpPr/>
              <p:nvPr/>
            </p:nvSpPr>
            <p:spPr>
              <a:xfrm>
                <a:off x="1338" y="1480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>
                  <a:spcBef>
                    <a:spcPct val="0"/>
                  </a:spcBef>
                  <a:buNone/>
                </a:pPr>
                <a:endParaRPr lang="zh-CN" altLang="en-US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8197" name="Text Box 35"/>
              <p:cNvSpPr txBox="1"/>
              <p:nvPr/>
            </p:nvSpPr>
            <p:spPr>
              <a:xfrm>
                <a:off x="1474" y="1570"/>
                <a:ext cx="226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6</a:t>
                </a:r>
                <a:endParaRPr lang="en-US" altLang="zh-CN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8198" name="Rectangle 32"/>
            <p:cNvSpPr/>
            <p:nvPr/>
          </p:nvSpPr>
          <p:spPr>
            <a:xfrm>
              <a:off x="2854" y="935"/>
              <a:ext cx="525" cy="499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spcBef>
                  <a:spcPct val="0"/>
                </a:spcBef>
                <a:buNone/>
              </a:pPr>
              <a:endParaRPr lang="zh-CN" altLang="en-US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8199" name="Rectangle 33"/>
            <p:cNvSpPr/>
            <p:nvPr/>
          </p:nvSpPr>
          <p:spPr>
            <a:xfrm>
              <a:off x="3759" y="935"/>
              <a:ext cx="628" cy="499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spcBef>
                  <a:spcPct val="0"/>
                </a:spcBef>
                <a:buNone/>
              </a:pPr>
              <a:endParaRPr lang="zh-CN" altLang="en-US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8200" name="Text Box 35"/>
            <p:cNvSpPr txBox="1"/>
            <p:nvPr/>
          </p:nvSpPr>
          <p:spPr>
            <a:xfrm>
              <a:off x="2744" y="1026"/>
              <a:ext cx="72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b="1" i="1">
                  <a:latin typeface="Times New Roman" panose="02020603050405020304" pitchFamily="18" charset="0"/>
                  <a:sym typeface="+mn-ea"/>
                </a:rPr>
                <a:t>x</a:t>
              </a:r>
              <a:endParaRPr lang="en-US" b="1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01" name="Text Box 35"/>
            <p:cNvSpPr txBox="1"/>
            <p:nvPr/>
          </p:nvSpPr>
          <p:spPr>
            <a:xfrm>
              <a:off x="3697" y="998"/>
              <a:ext cx="771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b="1" i="1" baseline="3000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en-US" b="1">
                  <a:latin typeface="Times New Roman" panose="02020603050405020304" pitchFamily="18" charset="0"/>
                  <a:sym typeface="+mn-ea"/>
                </a:rPr>
                <a:t>－</a:t>
              </a:r>
              <a:r>
                <a:rPr lang="en-US" b="1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en-US" b="1" baseline="30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8202" name="Rectangle 7"/>
          <p:cNvSpPr>
            <a:spLocks noRot="1"/>
          </p:cNvSpPr>
          <p:nvPr/>
        </p:nvSpPr>
        <p:spPr>
          <a:xfrm>
            <a:off x="609600" y="304800"/>
            <a:ext cx="1447800" cy="533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写一写</a:t>
            </a:r>
            <a:endParaRPr lang="zh-CN" altLang="en-US" sz="3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0545,&quot;width&quot;:14400}"/>
</p:tagLst>
</file>

<file path=ppt/tags/tag2.xml><?xml version="1.0" encoding="utf-8"?>
<p:tagLst xmlns:p="http://schemas.openxmlformats.org/presentationml/2006/main">
  <p:tag name="KSO_WM_UNIT_PLACING_PICTURE_USER_VIEWPORT" val="{&quot;height&quot;:2925,&quot;width&quot;:10830}"/>
</p:tagLst>
</file>

<file path=ppt/tags/tag3.xml><?xml version="1.0" encoding="utf-8"?>
<p:tagLst xmlns:p="http://schemas.openxmlformats.org/presentationml/2006/main">
  <p:tag name="KSO_WM_UNIT_PLACING_PICTURE_USER_VIEWPORT" val="{&quot;height&quot;:2715,&quot;width&quot;:4530}"/>
</p:tagLst>
</file>

<file path=ppt/tags/tag4.xml><?xml version="1.0" encoding="utf-8"?>
<p:tagLst xmlns:p="http://schemas.openxmlformats.org/presentationml/2006/main">
  <p:tag name="KSO_WM_UNIT_PLACING_PICTURE_USER_VIEWPORT" val="{&quot;height&quot;:1935,&quot;width&quot;:8355}"/>
</p:tagLst>
</file>

<file path=ppt/tags/tag5.xml><?xml version="1.0" encoding="utf-8"?>
<p:tagLst xmlns:p="http://schemas.openxmlformats.org/presentationml/2006/main">
  <p:tag name="KSO_WM_UNIT_PLACING_PICTURE_USER_VIEWPORT" val="{&quot;height&quot;:3062,&quot;width&quot;:5680}"/>
</p:tagLst>
</file>

<file path=ppt/tags/tag6.xml><?xml version="1.0" encoding="utf-8"?>
<p:tagLst xmlns:p="http://schemas.openxmlformats.org/presentationml/2006/main">
  <p:tag name="KSO_WM_UNIT_PLACING_PICTURE_USER_VIEWPORT" val="{&quot;height&quot;:2430,&quot;width&quot;:9795}"/>
</p:tagLst>
</file>

<file path=ppt/tags/tag7.xml><?xml version="1.0" encoding="utf-8"?>
<p:tagLst xmlns:p="http://schemas.openxmlformats.org/presentationml/2006/main">
  <p:tag name="KSO_WM_UNIT_PLACING_PICTURE_USER_VIEWPORT" val="{&quot;height&quot;:10912.500787401576,&quot;width&quot;:14400}"/>
</p:tagLst>
</file>

<file path=ppt/tags/tag8.xml><?xml version="1.0" encoding="utf-8"?>
<p:tagLst xmlns:p="http://schemas.openxmlformats.org/presentationml/2006/main">
  <p:tag name="KSO_WPP_MARK_KEY" val="a8b11fee-b6e3-40fa-8b02-ce3503ac311a"/>
  <p:tag name="COMMONDATA" val="eyJoZGlkIjoiYjkxMzkxN2M0ZDJlNDdmNDdlZjFhOGFkMjI3NDE4ODUifQ==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defRPr kumimoji="0" lang="zh-CN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defRPr kumimoji="0" lang="zh-CN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defRPr kumimoji="0" lang="zh-CN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defRPr kumimoji="0" lang="zh-CN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CDESIGNN</Template>
  <TotalTime>0</TotalTime>
  <Words>1716</Words>
  <Application>WPS 演示</Application>
  <PresentationFormat>在屏幕上显示</PresentationFormat>
  <Paragraphs>250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20</vt:i4>
      </vt:variant>
    </vt:vector>
  </HeadingPairs>
  <TitlesOfParts>
    <vt:vector size="39" baseType="lpstr">
      <vt:lpstr>Arial</vt:lpstr>
      <vt:lpstr>宋体</vt:lpstr>
      <vt:lpstr>Wingdings</vt:lpstr>
      <vt:lpstr>黑体</vt:lpstr>
      <vt:lpstr>微软雅黑</vt:lpstr>
      <vt:lpstr>Times New Roman</vt:lpstr>
      <vt:lpstr>楷体_GB2312</vt:lpstr>
      <vt:lpstr>新宋体</vt:lpstr>
      <vt:lpstr>Arial Unicode MS</vt:lpstr>
      <vt:lpstr>华文楷体</vt:lpstr>
      <vt:lpstr>华文细黑</vt:lpstr>
      <vt:lpstr>默认设计模板</vt:lpstr>
      <vt:lpstr>1_默认设计模板</vt:lpstr>
      <vt:lpstr>Equation.3</vt:lpstr>
      <vt:lpstr>Equation.3</vt:lpstr>
      <vt:lpstr>Equation.3</vt:lpstr>
      <vt:lpstr>Equation.KSEE3</vt:lpstr>
      <vt:lpstr>Equation.KSEE3</vt:lpstr>
      <vt:lpstr>Equation.KSEE3</vt:lpstr>
      <vt:lpstr>PowerPoint 演示文稿</vt:lpstr>
      <vt:lpstr>PowerPoint 演示文稿</vt:lpstr>
      <vt:lpstr>一、引导自学，情境引入</vt:lpstr>
      <vt:lpstr>一、引导自学，情境引入</vt:lpstr>
      <vt:lpstr>一、引导自学，情境引入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www.czsx.com.cn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loong_2009</cp:lastModifiedBy>
  <cp:revision>176</cp:revision>
  <dcterms:created xsi:type="dcterms:W3CDTF">2006-12-26T05:41:00Z</dcterms:created>
  <dcterms:modified xsi:type="dcterms:W3CDTF">2022-11-15T10:26:24Z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3A685E64172C42E5BD63ACD80EC849CB</vt:lpwstr>
  </property>
  <property fmtid="{D5CDD505-2E9C-101B-9397-08002B2CF9AE}" pid="3" name="KSOProductBuildVer">
    <vt:lpwstr>2052-11.1.0.12763</vt:lpwstr>
  </property>
</Properties>
</file>