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71" r:id="rId3"/>
    <p:sldId id="389" r:id="rId4"/>
    <p:sldId id="392" r:id="rId5"/>
    <p:sldId id="270" r:id="rId6"/>
    <p:sldId id="272" r:id="rId7"/>
    <p:sldId id="368" r:id="rId8"/>
    <p:sldId id="411" r:id="rId9"/>
    <p:sldId id="259" r:id="rId10"/>
    <p:sldId id="292" r:id="rId11"/>
    <p:sldId id="296" r:id="rId12"/>
    <p:sldId id="410" r:id="rId14"/>
    <p:sldId id="294" r:id="rId15"/>
    <p:sldId id="299" r:id="rId16"/>
    <p:sldId id="370" r:id="rId17"/>
    <p:sldId id="412" r:id="rId18"/>
    <p:sldId id="311" r:id="rId19"/>
    <p:sldId id="416" r:id="rId20"/>
    <p:sldId id="302" r:id="rId21"/>
    <p:sldId id="304" r:id="rId22"/>
    <p:sldId id="310" r:id="rId23"/>
    <p:sldId id="319" r:id="rId24"/>
    <p:sldId id="320" r:id="rId25"/>
    <p:sldId id="321" r:id="rId26"/>
    <p:sldId id="322" r:id="rId27"/>
    <p:sldId id="428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0" clrIdx="0"/>
  <p:cmAuthor id="7" name="www.xkb1.com" initials="w" lastIdx="0" clrIdx="1"/>
  <p:cmAuthor id="1" name="User" initials="" lastIdx="0" clrIdx="1"/>
  <p:cmAuthor id="2" name="王常胜" initials="王" lastIdx="0" clrIdx="0"/>
  <p:cmAuthor id="3" name="Pueschner, Franziska {FA~Shanghai}" initials="P" lastIdx="0" clrIdx="0"/>
  <p:cmAuthor id="4" name="as" initials="a" lastIdx="0" clrIdx="0"/>
  <p:cmAuthor id="5" name="CHINESE-BC06F90" initials="C" lastIdx="0" clrIdx="0"/>
  <p:cmAuthor id="75" name="作者" initials="A" lastIdx="0" clrIdx="24"/>
  <p:cmAuthor id="6" name="lenovo" initials="l" lastIdx="0" clrIdx="0"/>
  <p:cmAuthor id="9" name="dongyu" initials="d" lastIdx="0" clrIdx="8"/>
  <p:cmAuthor id="11" name="微软用户" initials="微" lastIdx="0" clrIdx="0"/>
  <p:cmAuthor id="12" name="jinli" initials="j" lastIdx="0" clrIdx="0"/>
  <p:cmAuthor id="8" name="MING" initials="M" lastIdx="0" clrIdx="2"/>
  <p:cmAuthor id="10" name="新课标第一网" initials="新" lastIdx="0" clrIdx="0"/>
  <p:cmAuthor id="13" name="PC" initials="P" lastIdx="0" clrIdx="12"/>
  <p:cmAuthor id="14" name="user" initials="u" lastIdx="0" clrIdx="0"/>
  <p:cmAuthor id="16" name="Nicole Li  李倩" initials="N" lastIdx="0" clrIdx="0"/>
  <p:cmAuthor id="17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-141288" y="858838"/>
            <a:ext cx="7635876" cy="42957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2701C7B4-9605-4599-B96E-08FF27C139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>
                <a:latin typeface="楷体_GB2312" panose="02010609030101010101" charset="-122"/>
                <a:ea typeface="楷体_GB2312" panose="02010609030101010101" charset="-122"/>
                <a:sym typeface="+mn-ea"/>
              </a:rPr>
              <a:t>教师总结：体验生活，激发兴趣；增强问题意识，培养研究能力。</a:t>
            </a:r>
            <a:endParaRPr lang="zh-CN" altLang="en-US">
              <a:latin typeface="楷体_GB2312" panose="02010609030101010101" charset="-122"/>
              <a:ea typeface="楷体_GB2312" panose="02010609030101010101" charset="-122"/>
              <a:sym typeface="+mn-ea"/>
            </a:endParaRPr>
          </a:p>
          <a:p>
            <a:r>
              <a:rPr lang="zh-CN" altLang="en-US"/>
              <a:t>过渡：在实践中学习，还要充分了解时代发展特征，请看孔子、专家陶勇的材料。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E9FEE-DEF8-4DE7-9171-B28AB86F87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41E8264F-B12E-45F9-B9EB-4A7441D556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lide可扩展性版式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  <a:solidFill>
            <a:srgbClr val="0070C0"/>
          </a:solidFill>
        </p:grpSpPr>
        <p:sp>
          <p:nvSpPr>
            <p:cNvPr id="10" name="矩形 9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jpeg"/><Relationship Id="rId7" Type="http://schemas.openxmlformats.org/officeDocument/2006/relationships/tags" Target="../tags/tag18.xml"/><Relationship Id="rId6" Type="http://schemas.openxmlformats.org/officeDocument/2006/relationships/image" Target="../media/image3.jpe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9" Type="http://schemas.openxmlformats.org/officeDocument/2006/relationships/notesSlide" Target="../notesSlides/notesSlide1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59.xml"/><Relationship Id="rId26" Type="http://schemas.openxmlformats.org/officeDocument/2006/relationships/tags" Target="../tags/tag58.xml"/><Relationship Id="rId25" Type="http://schemas.openxmlformats.org/officeDocument/2006/relationships/image" Target="../media/image24.jpeg"/><Relationship Id="rId24" Type="http://schemas.openxmlformats.org/officeDocument/2006/relationships/tags" Target="../tags/tag57.xml"/><Relationship Id="rId23" Type="http://schemas.openxmlformats.org/officeDocument/2006/relationships/tags" Target="../tags/tag56.xml"/><Relationship Id="rId22" Type="http://schemas.openxmlformats.org/officeDocument/2006/relationships/tags" Target="../tags/tag55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tags" Target="../tags/tag35.xml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3.xml"/><Relationship Id="rId5" Type="http://schemas.openxmlformats.org/officeDocument/2006/relationships/image" Target="../media/image26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5.jpeg"/><Relationship Id="rId1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4.jpe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76.xml"/><Relationship Id="rId2" Type="http://schemas.openxmlformats.org/officeDocument/2006/relationships/image" Target="../media/image24.jpe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image" Target="../media/image33.jpeg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image" Target="../media/image32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tags" Target="../tags/tag84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tags" Target="../tags/tag19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24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9.png"/><Relationship Id="rId7" Type="http://schemas.openxmlformats.org/officeDocument/2006/relationships/tags" Target="../tags/tag98.xml"/><Relationship Id="rId6" Type="http://schemas.openxmlformats.org/officeDocument/2006/relationships/image" Target="../media/image38.jpeg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image" Target="../media/image37.png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tags" Target="../tags/tag24.xml"/><Relationship Id="rId2" Type="http://schemas.openxmlformats.org/officeDocument/2006/relationships/image" Target="../media/image10.png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tags" Target="../tags/tag26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2.jpeg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10.xml"/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tags" Target="../tags/tag30.xml"/><Relationship Id="rId4" Type="http://schemas.openxmlformats.org/officeDocument/2006/relationships/image" Target="../media/image17.png"/><Relationship Id="rId3" Type="http://schemas.openxmlformats.org/officeDocument/2006/relationships/tags" Target="../tags/tag29.xml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slide" Target="slide7.xml"/><Relationship Id="rId6" Type="http://schemas.openxmlformats.org/officeDocument/2006/relationships/tags" Target="../tags/tag33.xml"/><Relationship Id="rId5" Type="http://schemas.openxmlformats.org/officeDocument/2006/relationships/image" Target="../media/image23.png"/><Relationship Id="rId4" Type="http://schemas.openxmlformats.org/officeDocument/2006/relationships/tags" Target="../tags/tag32.xml"/><Relationship Id="rId3" Type="http://schemas.openxmlformats.org/officeDocument/2006/relationships/image" Target="../media/image22.png"/><Relationship Id="rId2" Type="http://schemas.openxmlformats.org/officeDocument/2006/relationships/tags" Target="../tags/tag31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120596" y="210001"/>
            <a:ext cx="11406754" cy="5970454"/>
            <a:chOff x="0" y="373406"/>
            <a:chExt cx="12206605" cy="363978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0" y="403214"/>
              <a:ext cx="1464945" cy="36099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eaVert" wrap="square" lIns="431800" tIns="36195" rIns="756285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3928110" y="388609"/>
              <a:ext cx="2832735" cy="36099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eaVert" wrap="square" lIns="1259840" tIns="71755" rIns="1296035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10741660" y="418454"/>
              <a:ext cx="1464945" cy="35801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eaVert" wrap="square" lIns="431800" tIns="36195" rIns="756285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/>
            <p:cNvPicPr/>
            <p:nvPr>
              <p:custDataLst>
                <p:tags r:id="rId5"/>
              </p:custDataLst>
            </p:nvPr>
          </p:nvPicPr>
          <p:blipFill>
            <a:blip r:embed="rId6"/>
            <a:srcRect l="3271" t="4911" r="3800" b="5171"/>
            <a:stretch>
              <a:fillRect/>
            </a:stretch>
          </p:blipFill>
          <p:spPr>
            <a:xfrm>
              <a:off x="5530473" y="373406"/>
              <a:ext cx="6493510" cy="3564890"/>
            </a:xfrm>
            <a:prstGeom prst="rect">
              <a:avLst/>
            </a:prstGeom>
            <a:noFill/>
            <a:ln w="28575" cmpd="sng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  <p:pic>
          <p:nvPicPr>
            <p:cNvPr id="101" name="图片 100"/>
            <p:cNvPicPr/>
            <p:nvPr>
              <p:custDataLst>
                <p:tags r:id="rId7"/>
              </p:custDataLst>
            </p:nvPr>
          </p:nvPicPr>
          <p:blipFill>
            <a:blip r:embed="rId8"/>
            <a:srcRect l="3698" t="4583" r="2832" b="13473"/>
            <a:stretch>
              <a:fillRect/>
            </a:stretch>
          </p:blipFill>
          <p:spPr>
            <a:xfrm>
              <a:off x="129865" y="388646"/>
              <a:ext cx="5313680" cy="3549650"/>
            </a:xfrm>
            <a:prstGeom prst="rect">
              <a:avLst/>
            </a:prstGeom>
            <a:noFill/>
            <a:ln w="28575" cmpd="sng">
              <a:noFill/>
              <a:prstDash val="soli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</p:pic>
      </p:grpSp>
      <p:pic>
        <p:nvPicPr>
          <p:cNvPr id="2054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423" y="541655"/>
            <a:ext cx="5821362" cy="158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738745" y="5261610"/>
            <a:ext cx="3788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2060"/>
                </a:solidFill>
              </a:rPr>
              <a:t>      </a:t>
            </a:r>
            <a:r>
              <a:rPr lang="zh-CN" altLang="en-US" sz="2400" b="1">
                <a:solidFill>
                  <a:srgbClr val="002060"/>
                </a:solidFill>
                <a:highlight>
                  <a:srgbClr val="C0C0C0"/>
                </a:highlight>
              </a:rPr>
              <a:t>锦丰初级中学</a:t>
            </a:r>
            <a:r>
              <a:rPr lang="en-US" altLang="zh-CN" sz="2400" b="1">
                <a:solidFill>
                  <a:srgbClr val="002060"/>
                </a:solidFill>
                <a:highlight>
                  <a:srgbClr val="C0C0C0"/>
                </a:highlight>
              </a:rPr>
              <a:t>——</a:t>
            </a:r>
            <a:r>
              <a:rPr lang="zh-CN" altLang="en-US" sz="2400" b="1">
                <a:solidFill>
                  <a:srgbClr val="002060"/>
                </a:solidFill>
                <a:highlight>
                  <a:srgbClr val="C0C0C0"/>
                </a:highlight>
              </a:rPr>
              <a:t>赵庆南</a:t>
            </a:r>
            <a:endParaRPr lang="zh-CN" altLang="en-US" sz="2400" b="1">
              <a:solidFill>
                <a:srgbClr val="002060"/>
              </a:solidFill>
              <a:highlight>
                <a:srgbClr val="C0C0C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"/>
          <p:cNvSpPr txBox="1"/>
          <p:nvPr>
            <p:custDataLst>
              <p:tags r:id="rId1"/>
            </p:custDataLst>
          </p:nvPr>
        </p:nvSpPr>
        <p:spPr>
          <a:xfrm>
            <a:off x="5456083" y="908685"/>
            <a:ext cx="2219960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转移注意力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>
            <p:custDataLst>
              <p:tags r:id="rId2"/>
            </p:custDataLst>
          </p:nvPr>
        </p:nvSpPr>
        <p:spPr>
          <a:xfrm>
            <a:off x="1162050" y="680085"/>
            <a:ext cx="3959860" cy="1642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 </a:t>
            </a:r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不要总想着考试，听一听舒缓的音乐，以缓解内心的压力。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听歌、跑步、打球</a:t>
            </a:r>
            <a:r>
              <a:rPr lang="en-US" altLang="zh-CN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......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20000"/>
              </a:lnSpc>
            </a:pP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9" name="TextBox 9"/>
          <p:cNvSpPr txBox="1"/>
          <p:nvPr>
            <p:custDataLst>
              <p:tags r:id="rId3"/>
            </p:custDataLst>
          </p:nvPr>
        </p:nvSpPr>
        <p:spPr>
          <a:xfrm>
            <a:off x="8370572" y="2545335"/>
            <a:ext cx="2316480" cy="52197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保持身体放松</a:t>
            </a:r>
            <a:endParaRPr lang="zh-CN" altLang="en-US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7776210" y="3435985"/>
            <a:ext cx="3962400" cy="97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比如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: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深呼吸、保持微笑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......</a:t>
            </a:r>
            <a:endParaRPr lang="en-US" altLang="zh-CN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22" name="TextBox 9"/>
          <p:cNvSpPr txBox="1"/>
          <p:nvPr>
            <p:custDataLst>
              <p:tags r:id="rId5"/>
            </p:custDataLst>
          </p:nvPr>
        </p:nvSpPr>
        <p:spPr>
          <a:xfrm>
            <a:off x="2197026" y="2843716"/>
            <a:ext cx="2327910" cy="52197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r"/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保持适度紧张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1981835" y="3517265"/>
            <a:ext cx="2912110" cy="1273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 </a:t>
            </a:r>
            <a:r>
              <a:rPr lang="zh-CN" altLang="en-US" sz="20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考试之前适度的紧张和焦虑是正常的，学会与这些情绪和平相处。</a:t>
            </a:r>
            <a:endParaRPr lang="zh-CN" altLang="en-US" sz="20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6" name="TextBox 9"/>
          <p:cNvSpPr txBox="1"/>
          <p:nvPr>
            <p:custDataLst>
              <p:tags r:id="rId7"/>
            </p:custDataLst>
          </p:nvPr>
        </p:nvSpPr>
        <p:spPr>
          <a:xfrm>
            <a:off x="5675932" y="5555992"/>
            <a:ext cx="1612900" cy="52197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自我暗示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>
            <p:custDataLst>
              <p:tags r:id="rId8"/>
            </p:custDataLst>
          </p:nvPr>
        </p:nvSpPr>
        <p:spPr>
          <a:xfrm>
            <a:off x="3606267" y="6344422"/>
            <a:ext cx="5931535" cy="53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  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经常提醒自己，我能够做好，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我能行。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2" name="组合 30"/>
          <p:cNvGrpSpPr/>
          <p:nvPr>
            <p:custDataLst>
              <p:tags r:id="rId9"/>
            </p:custDataLst>
          </p:nvPr>
        </p:nvGrpSpPr>
        <p:grpSpPr>
          <a:xfrm>
            <a:off x="4717578" y="1556385"/>
            <a:ext cx="3531870" cy="3383280"/>
            <a:chOff x="6221" y="2740"/>
            <a:chExt cx="6785" cy="6113"/>
          </a:xfrm>
        </p:grpSpPr>
        <p:sp>
          <p:nvSpPr>
            <p:cNvPr id="32" name="椭圆 31"/>
            <p:cNvSpPr/>
            <p:nvPr>
              <p:custDataLst>
                <p:tags r:id="rId10"/>
              </p:custDataLst>
            </p:nvPr>
          </p:nvSpPr>
          <p:spPr>
            <a:xfrm>
              <a:off x="7925" y="4317"/>
              <a:ext cx="3474" cy="34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11"/>
              </p:custDataLst>
            </p:nvPr>
          </p:nvSpPr>
          <p:spPr>
            <a:xfrm>
              <a:off x="8134" y="4526"/>
              <a:ext cx="3057" cy="3057"/>
            </a:xfrm>
            <a:prstGeom prst="ellipse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600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1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7036" y="3428"/>
              <a:ext cx="5253" cy="5253"/>
            </a:xfrm>
            <a:custGeom>
              <a:avLst/>
              <a:gdLst>
                <a:gd name="T0" fmla="*/ 1145 w 2290"/>
                <a:gd name="T1" fmla="*/ 2290 h 2290"/>
                <a:gd name="T2" fmla="*/ 335 w 2290"/>
                <a:gd name="T3" fmla="*/ 1954 h 2290"/>
                <a:gd name="T4" fmla="*/ 0 w 2290"/>
                <a:gd name="T5" fmla="*/ 1145 h 2290"/>
                <a:gd name="T6" fmla="*/ 335 w 2290"/>
                <a:gd name="T7" fmla="*/ 335 h 2290"/>
                <a:gd name="T8" fmla="*/ 1145 w 2290"/>
                <a:gd name="T9" fmla="*/ 0 h 2290"/>
                <a:gd name="T10" fmla="*/ 1954 w 2290"/>
                <a:gd name="T11" fmla="*/ 335 h 2290"/>
                <a:gd name="T12" fmla="*/ 2290 w 2290"/>
                <a:gd name="T13" fmla="*/ 1145 h 2290"/>
                <a:gd name="T14" fmla="*/ 1954 w 2290"/>
                <a:gd name="T15" fmla="*/ 1954 h 2290"/>
                <a:gd name="T16" fmla="*/ 1145 w 2290"/>
                <a:gd name="T17" fmla="*/ 2290 h 2290"/>
                <a:gd name="T18" fmla="*/ 1145 w 2290"/>
                <a:gd name="T19" fmla="*/ 40 h 2290"/>
                <a:gd name="T20" fmla="*/ 40 w 2290"/>
                <a:gd name="T21" fmla="*/ 1145 h 2290"/>
                <a:gd name="T22" fmla="*/ 1145 w 2290"/>
                <a:gd name="T23" fmla="*/ 2250 h 2290"/>
                <a:gd name="T24" fmla="*/ 2250 w 2290"/>
                <a:gd name="T25" fmla="*/ 1145 h 2290"/>
                <a:gd name="T26" fmla="*/ 1145 w 2290"/>
                <a:gd name="T27" fmla="*/ 4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0" h="2290">
                  <a:moveTo>
                    <a:pt x="1145" y="2290"/>
                  </a:moveTo>
                  <a:cubicBezTo>
                    <a:pt x="839" y="2290"/>
                    <a:pt x="551" y="2170"/>
                    <a:pt x="335" y="1954"/>
                  </a:cubicBezTo>
                  <a:cubicBezTo>
                    <a:pt x="119" y="1738"/>
                    <a:pt x="0" y="1450"/>
                    <a:pt x="0" y="1145"/>
                  </a:cubicBezTo>
                  <a:cubicBezTo>
                    <a:pt x="0" y="839"/>
                    <a:pt x="119" y="551"/>
                    <a:pt x="335" y="335"/>
                  </a:cubicBezTo>
                  <a:cubicBezTo>
                    <a:pt x="551" y="119"/>
                    <a:pt x="839" y="0"/>
                    <a:pt x="1145" y="0"/>
                  </a:cubicBezTo>
                  <a:cubicBezTo>
                    <a:pt x="1451" y="0"/>
                    <a:pt x="1738" y="119"/>
                    <a:pt x="1954" y="335"/>
                  </a:cubicBezTo>
                  <a:cubicBezTo>
                    <a:pt x="2171" y="551"/>
                    <a:pt x="2290" y="839"/>
                    <a:pt x="2290" y="1145"/>
                  </a:cubicBezTo>
                  <a:cubicBezTo>
                    <a:pt x="2290" y="1450"/>
                    <a:pt x="2171" y="1738"/>
                    <a:pt x="1954" y="1954"/>
                  </a:cubicBezTo>
                  <a:cubicBezTo>
                    <a:pt x="1738" y="2170"/>
                    <a:pt x="1451" y="2290"/>
                    <a:pt x="1145" y="2290"/>
                  </a:cubicBezTo>
                  <a:close/>
                  <a:moveTo>
                    <a:pt x="1145" y="40"/>
                  </a:moveTo>
                  <a:cubicBezTo>
                    <a:pt x="535" y="40"/>
                    <a:pt x="40" y="535"/>
                    <a:pt x="40" y="1145"/>
                  </a:cubicBezTo>
                  <a:cubicBezTo>
                    <a:pt x="40" y="1754"/>
                    <a:pt x="535" y="2250"/>
                    <a:pt x="1145" y="2250"/>
                  </a:cubicBezTo>
                  <a:cubicBezTo>
                    <a:pt x="1754" y="2250"/>
                    <a:pt x="2250" y="1754"/>
                    <a:pt x="2250" y="1145"/>
                  </a:cubicBezTo>
                  <a:cubicBezTo>
                    <a:pt x="2250" y="535"/>
                    <a:pt x="1754" y="40"/>
                    <a:pt x="1145" y="4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5" name="Oval 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30" y="2740"/>
              <a:ext cx="1464" cy="146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6" name="Oval 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0634" y="7389"/>
              <a:ext cx="1464" cy="146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8"/>
            <p:cNvSpPr/>
            <p:nvPr>
              <p:custDataLst>
                <p:tags r:id="rId15"/>
              </p:custDataLst>
            </p:nvPr>
          </p:nvSpPr>
          <p:spPr bwMode="auto">
            <a:xfrm>
              <a:off x="6221" y="4611"/>
              <a:ext cx="1674" cy="1672"/>
            </a:xfrm>
            <a:custGeom>
              <a:avLst/>
              <a:gdLst>
                <a:gd name="T0" fmla="*/ 597 w 828"/>
                <a:gd name="T1" fmla="*/ 101 h 828"/>
                <a:gd name="T2" fmla="*/ 726 w 828"/>
                <a:gd name="T3" fmla="*/ 598 h 828"/>
                <a:gd name="T4" fmla="*/ 230 w 828"/>
                <a:gd name="T5" fmla="*/ 726 h 828"/>
                <a:gd name="T6" fmla="*/ 101 w 828"/>
                <a:gd name="T7" fmla="*/ 230 h 828"/>
                <a:gd name="T8" fmla="*/ 597 w 828"/>
                <a:gd name="T9" fmla="*/ 101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5" h="825">
                  <a:moveTo>
                    <a:pt x="597" y="101"/>
                  </a:moveTo>
                  <a:cubicBezTo>
                    <a:pt x="770" y="203"/>
                    <a:pt x="828" y="425"/>
                    <a:pt x="726" y="598"/>
                  </a:cubicBezTo>
                  <a:cubicBezTo>
                    <a:pt x="625" y="770"/>
                    <a:pt x="402" y="828"/>
                    <a:pt x="230" y="726"/>
                  </a:cubicBezTo>
                  <a:cubicBezTo>
                    <a:pt x="57" y="625"/>
                    <a:pt x="0" y="403"/>
                    <a:pt x="101" y="230"/>
                  </a:cubicBezTo>
                  <a:cubicBezTo>
                    <a:pt x="203" y="58"/>
                    <a:pt x="425" y="0"/>
                    <a:pt x="597" y="10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9"/>
            <p:cNvSpPr/>
            <p:nvPr>
              <p:custDataLst>
                <p:tags r:id="rId16"/>
              </p:custDataLst>
            </p:nvPr>
          </p:nvSpPr>
          <p:spPr bwMode="auto">
            <a:xfrm>
              <a:off x="11334" y="4603"/>
              <a:ext cx="1672" cy="1672"/>
            </a:xfrm>
            <a:custGeom>
              <a:avLst/>
              <a:gdLst>
                <a:gd name="T0" fmla="*/ 598 w 828"/>
                <a:gd name="T1" fmla="*/ 102 h 828"/>
                <a:gd name="T2" fmla="*/ 726 w 828"/>
                <a:gd name="T3" fmla="*/ 598 h 828"/>
                <a:gd name="T4" fmla="*/ 230 w 828"/>
                <a:gd name="T5" fmla="*/ 727 h 828"/>
                <a:gd name="T6" fmla="*/ 101 w 828"/>
                <a:gd name="T7" fmla="*/ 230 h 828"/>
                <a:gd name="T8" fmla="*/ 598 w 828"/>
                <a:gd name="T9" fmla="*/ 10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5" h="825">
                  <a:moveTo>
                    <a:pt x="598" y="102"/>
                  </a:moveTo>
                  <a:cubicBezTo>
                    <a:pt x="770" y="203"/>
                    <a:pt x="828" y="425"/>
                    <a:pt x="726" y="598"/>
                  </a:cubicBezTo>
                  <a:cubicBezTo>
                    <a:pt x="625" y="771"/>
                    <a:pt x="403" y="828"/>
                    <a:pt x="230" y="727"/>
                  </a:cubicBezTo>
                  <a:cubicBezTo>
                    <a:pt x="57" y="625"/>
                    <a:pt x="0" y="403"/>
                    <a:pt x="101" y="230"/>
                  </a:cubicBezTo>
                  <a:cubicBezTo>
                    <a:pt x="203" y="58"/>
                    <a:pt x="425" y="0"/>
                    <a:pt x="598" y="10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11"/>
            <p:cNvSpPr/>
            <p:nvPr>
              <p:custDataLst>
                <p:tags r:id="rId17"/>
              </p:custDataLst>
            </p:nvPr>
          </p:nvSpPr>
          <p:spPr bwMode="auto">
            <a:xfrm>
              <a:off x="7025" y="7156"/>
              <a:ext cx="1674" cy="1672"/>
            </a:xfrm>
            <a:custGeom>
              <a:avLst/>
              <a:gdLst>
                <a:gd name="T0" fmla="*/ 230 w 828"/>
                <a:gd name="T1" fmla="*/ 102 h 828"/>
                <a:gd name="T2" fmla="*/ 101 w 828"/>
                <a:gd name="T3" fmla="*/ 598 h 828"/>
                <a:gd name="T4" fmla="*/ 597 w 828"/>
                <a:gd name="T5" fmla="*/ 727 h 828"/>
                <a:gd name="T6" fmla="*/ 726 w 828"/>
                <a:gd name="T7" fmla="*/ 230 h 828"/>
                <a:gd name="T8" fmla="*/ 230 w 828"/>
                <a:gd name="T9" fmla="*/ 10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5" h="825">
                  <a:moveTo>
                    <a:pt x="230" y="102"/>
                  </a:moveTo>
                  <a:cubicBezTo>
                    <a:pt x="57" y="203"/>
                    <a:pt x="0" y="425"/>
                    <a:pt x="101" y="598"/>
                  </a:cubicBezTo>
                  <a:cubicBezTo>
                    <a:pt x="203" y="771"/>
                    <a:pt x="425" y="828"/>
                    <a:pt x="597" y="727"/>
                  </a:cubicBezTo>
                  <a:cubicBezTo>
                    <a:pt x="770" y="625"/>
                    <a:pt x="828" y="403"/>
                    <a:pt x="726" y="230"/>
                  </a:cubicBezTo>
                  <a:cubicBezTo>
                    <a:pt x="625" y="58"/>
                    <a:pt x="402" y="0"/>
                    <a:pt x="230" y="10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952"/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7569" y="7706"/>
              <a:ext cx="561" cy="573"/>
            </a:xfrm>
            <a:custGeom>
              <a:avLst/>
              <a:gdLst>
                <a:gd name="T0" fmla="*/ 114 w 173"/>
                <a:gd name="T1" fmla="*/ 165 h 177"/>
                <a:gd name="T2" fmla="*/ 87 w 173"/>
                <a:gd name="T3" fmla="*/ 177 h 177"/>
                <a:gd name="T4" fmla="*/ 59 w 173"/>
                <a:gd name="T5" fmla="*/ 165 h 177"/>
                <a:gd name="T6" fmla="*/ 45 w 173"/>
                <a:gd name="T7" fmla="*/ 129 h 177"/>
                <a:gd name="T8" fmla="*/ 87 w 173"/>
                <a:gd name="T9" fmla="*/ 28 h 177"/>
                <a:gd name="T10" fmla="*/ 129 w 173"/>
                <a:gd name="T11" fmla="*/ 129 h 177"/>
                <a:gd name="T12" fmla="*/ 87 w 173"/>
                <a:gd name="T13" fmla="*/ 80 h 177"/>
                <a:gd name="T14" fmla="*/ 106 w 173"/>
                <a:gd name="T15" fmla="*/ 78 h 177"/>
                <a:gd name="T16" fmla="*/ 107 w 173"/>
                <a:gd name="T17" fmla="*/ 89 h 177"/>
                <a:gd name="T18" fmla="*/ 94 w 173"/>
                <a:gd name="T19" fmla="*/ 86 h 177"/>
                <a:gd name="T20" fmla="*/ 80 w 173"/>
                <a:gd name="T21" fmla="*/ 86 h 177"/>
                <a:gd name="T22" fmla="*/ 66 w 173"/>
                <a:gd name="T23" fmla="*/ 89 h 177"/>
                <a:gd name="T24" fmla="*/ 67 w 173"/>
                <a:gd name="T25" fmla="*/ 78 h 177"/>
                <a:gd name="T26" fmla="*/ 87 w 173"/>
                <a:gd name="T27" fmla="*/ 80 h 177"/>
                <a:gd name="T28" fmla="*/ 87 w 173"/>
                <a:gd name="T29" fmla="*/ 22 h 177"/>
                <a:gd name="T30" fmla="*/ 87 w 173"/>
                <a:gd name="T31" fmla="*/ 0 h 177"/>
                <a:gd name="T32" fmla="*/ 125 w 173"/>
                <a:gd name="T33" fmla="*/ 29 h 177"/>
                <a:gd name="T34" fmla="*/ 118 w 173"/>
                <a:gd name="T35" fmla="*/ 25 h 177"/>
                <a:gd name="T36" fmla="*/ 132 w 173"/>
                <a:gd name="T37" fmla="*/ 18 h 177"/>
                <a:gd name="T38" fmla="*/ 149 w 173"/>
                <a:gd name="T39" fmla="*/ 56 h 177"/>
                <a:gd name="T40" fmla="*/ 156 w 173"/>
                <a:gd name="T41" fmla="*/ 42 h 177"/>
                <a:gd name="T42" fmla="*/ 149 w 173"/>
                <a:gd name="T43" fmla="*/ 56 h 177"/>
                <a:gd name="T44" fmla="*/ 151 w 173"/>
                <a:gd name="T45" fmla="*/ 87 h 177"/>
                <a:gd name="T46" fmla="*/ 173 w 173"/>
                <a:gd name="T47" fmla="*/ 87 h 177"/>
                <a:gd name="T48" fmla="*/ 144 w 173"/>
                <a:gd name="T49" fmla="*/ 125 h 177"/>
                <a:gd name="T50" fmla="*/ 149 w 173"/>
                <a:gd name="T51" fmla="*/ 118 h 177"/>
                <a:gd name="T52" fmla="*/ 156 w 173"/>
                <a:gd name="T53" fmla="*/ 132 h 177"/>
                <a:gd name="T54" fmla="*/ 25 w 173"/>
                <a:gd name="T55" fmla="*/ 118 h 177"/>
                <a:gd name="T56" fmla="*/ 17 w 173"/>
                <a:gd name="T57" fmla="*/ 132 h 177"/>
                <a:gd name="T58" fmla="*/ 25 w 173"/>
                <a:gd name="T59" fmla="*/ 118 h 177"/>
                <a:gd name="T60" fmla="*/ 22 w 173"/>
                <a:gd name="T61" fmla="*/ 87 h 177"/>
                <a:gd name="T62" fmla="*/ 0 w 173"/>
                <a:gd name="T63" fmla="*/ 87 h 177"/>
                <a:gd name="T64" fmla="*/ 29 w 173"/>
                <a:gd name="T65" fmla="*/ 49 h 177"/>
                <a:gd name="T66" fmla="*/ 25 w 173"/>
                <a:gd name="T67" fmla="*/ 56 h 177"/>
                <a:gd name="T68" fmla="*/ 17 w 173"/>
                <a:gd name="T69" fmla="*/ 42 h 177"/>
                <a:gd name="T70" fmla="*/ 56 w 173"/>
                <a:gd name="T71" fmla="*/ 25 h 177"/>
                <a:gd name="T72" fmla="*/ 42 w 173"/>
                <a:gd name="T73" fmla="*/ 18 h 177"/>
                <a:gd name="T74" fmla="*/ 56 w 173"/>
                <a:gd name="T75" fmla="*/ 25 h 177"/>
                <a:gd name="T76" fmla="*/ 110 w 173"/>
                <a:gd name="T77" fmla="*/ 126 h 177"/>
                <a:gd name="T78" fmla="*/ 119 w 173"/>
                <a:gd name="T79" fmla="*/ 55 h 177"/>
                <a:gd name="T80" fmla="*/ 41 w 173"/>
                <a:gd name="T81" fmla="*/ 87 h 177"/>
                <a:gd name="T82" fmla="*/ 63 w 173"/>
                <a:gd name="T83" fmla="*/ 126 h 177"/>
                <a:gd name="T84" fmla="*/ 67 w 173"/>
                <a:gd name="T85" fmla="*/ 143 h 177"/>
                <a:gd name="T86" fmla="*/ 74 w 173"/>
                <a:gd name="T87" fmla="*/ 151 h 177"/>
                <a:gd name="T88" fmla="*/ 83 w 173"/>
                <a:gd name="T89" fmla="*/ 162 h 177"/>
                <a:gd name="T90" fmla="*/ 90 w 173"/>
                <a:gd name="T91" fmla="*/ 162 h 177"/>
                <a:gd name="T92" fmla="*/ 92 w 173"/>
                <a:gd name="T93" fmla="*/ 158 h 177"/>
                <a:gd name="T94" fmla="*/ 107 w 173"/>
                <a:gd name="T95" fmla="*/ 14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3" h="177">
                  <a:moveTo>
                    <a:pt x="121" y="136"/>
                  </a:moveTo>
                  <a:cubicBezTo>
                    <a:pt x="121" y="158"/>
                    <a:pt x="121" y="158"/>
                    <a:pt x="121" y="158"/>
                  </a:cubicBezTo>
                  <a:cubicBezTo>
                    <a:pt x="121" y="162"/>
                    <a:pt x="118" y="165"/>
                    <a:pt x="114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4" y="168"/>
                    <a:pt x="102" y="170"/>
                    <a:pt x="100" y="172"/>
                  </a:cubicBezTo>
                  <a:cubicBezTo>
                    <a:pt x="97" y="175"/>
                    <a:pt x="92" y="177"/>
                    <a:pt x="87" y="177"/>
                  </a:cubicBezTo>
                  <a:cubicBezTo>
                    <a:pt x="81" y="177"/>
                    <a:pt x="77" y="175"/>
                    <a:pt x="73" y="172"/>
                  </a:cubicBezTo>
                  <a:cubicBezTo>
                    <a:pt x="71" y="170"/>
                    <a:pt x="70" y="168"/>
                    <a:pt x="6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6" y="165"/>
                    <a:pt x="52" y="162"/>
                    <a:pt x="52" y="158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0" y="134"/>
                    <a:pt x="47" y="131"/>
                    <a:pt x="45" y="129"/>
                  </a:cubicBezTo>
                  <a:cubicBezTo>
                    <a:pt x="34" y="118"/>
                    <a:pt x="27" y="103"/>
                    <a:pt x="27" y="87"/>
                  </a:cubicBezTo>
                  <a:cubicBezTo>
                    <a:pt x="27" y="71"/>
                    <a:pt x="34" y="56"/>
                    <a:pt x="45" y="45"/>
                  </a:cubicBezTo>
                  <a:cubicBezTo>
                    <a:pt x="56" y="34"/>
                    <a:pt x="71" y="28"/>
                    <a:pt x="87" y="28"/>
                  </a:cubicBezTo>
                  <a:cubicBezTo>
                    <a:pt x="102" y="28"/>
                    <a:pt x="117" y="34"/>
                    <a:pt x="129" y="45"/>
                  </a:cubicBezTo>
                  <a:cubicBezTo>
                    <a:pt x="140" y="56"/>
                    <a:pt x="146" y="71"/>
                    <a:pt x="146" y="87"/>
                  </a:cubicBezTo>
                  <a:cubicBezTo>
                    <a:pt x="146" y="103"/>
                    <a:pt x="140" y="118"/>
                    <a:pt x="129" y="129"/>
                  </a:cubicBezTo>
                  <a:cubicBezTo>
                    <a:pt x="126" y="131"/>
                    <a:pt x="124" y="134"/>
                    <a:pt x="121" y="136"/>
                  </a:cubicBezTo>
                  <a:close/>
                  <a:moveTo>
                    <a:pt x="87" y="80"/>
                  </a:moveTo>
                  <a:cubicBezTo>
                    <a:pt x="87" y="80"/>
                    <a:pt x="87" y="80"/>
                    <a:pt x="87" y="80"/>
                  </a:cubicBezTo>
                  <a:cubicBezTo>
                    <a:pt x="88" y="79"/>
                    <a:pt x="89" y="79"/>
                    <a:pt x="90" y="78"/>
                  </a:cubicBezTo>
                  <a:cubicBezTo>
                    <a:pt x="93" y="77"/>
                    <a:pt x="96" y="77"/>
                    <a:pt x="98" y="77"/>
                  </a:cubicBezTo>
                  <a:cubicBezTo>
                    <a:pt x="101" y="77"/>
                    <a:pt x="104" y="77"/>
                    <a:pt x="106" y="78"/>
                  </a:cubicBezTo>
                  <a:cubicBezTo>
                    <a:pt x="109" y="79"/>
                    <a:pt x="111" y="81"/>
                    <a:pt x="113" y="83"/>
                  </a:cubicBezTo>
                  <a:cubicBezTo>
                    <a:pt x="115" y="84"/>
                    <a:pt x="115" y="87"/>
                    <a:pt x="113" y="89"/>
                  </a:cubicBezTo>
                  <a:cubicBezTo>
                    <a:pt x="112" y="90"/>
                    <a:pt x="109" y="90"/>
                    <a:pt x="107" y="89"/>
                  </a:cubicBezTo>
                  <a:cubicBezTo>
                    <a:pt x="106" y="87"/>
                    <a:pt x="105" y="87"/>
                    <a:pt x="103" y="86"/>
                  </a:cubicBezTo>
                  <a:cubicBezTo>
                    <a:pt x="102" y="85"/>
                    <a:pt x="100" y="85"/>
                    <a:pt x="98" y="85"/>
                  </a:cubicBezTo>
                  <a:cubicBezTo>
                    <a:pt x="97" y="85"/>
                    <a:pt x="95" y="85"/>
                    <a:pt x="94" y="86"/>
                  </a:cubicBezTo>
                  <a:cubicBezTo>
                    <a:pt x="92" y="87"/>
                    <a:pt x="91" y="87"/>
                    <a:pt x="90" y="89"/>
                  </a:cubicBezTo>
                  <a:cubicBezTo>
                    <a:pt x="88" y="90"/>
                    <a:pt x="85" y="90"/>
                    <a:pt x="84" y="89"/>
                  </a:cubicBezTo>
                  <a:cubicBezTo>
                    <a:pt x="82" y="87"/>
                    <a:pt x="81" y="87"/>
                    <a:pt x="80" y="86"/>
                  </a:cubicBezTo>
                  <a:cubicBezTo>
                    <a:pt x="78" y="85"/>
                    <a:pt x="76" y="85"/>
                    <a:pt x="75" y="85"/>
                  </a:cubicBezTo>
                  <a:cubicBezTo>
                    <a:pt x="73" y="85"/>
                    <a:pt x="72" y="85"/>
                    <a:pt x="70" y="86"/>
                  </a:cubicBezTo>
                  <a:cubicBezTo>
                    <a:pt x="69" y="87"/>
                    <a:pt x="67" y="87"/>
                    <a:pt x="66" y="89"/>
                  </a:cubicBezTo>
                  <a:cubicBezTo>
                    <a:pt x="64" y="90"/>
                    <a:pt x="62" y="90"/>
                    <a:pt x="60" y="89"/>
                  </a:cubicBezTo>
                  <a:cubicBezTo>
                    <a:pt x="58" y="87"/>
                    <a:pt x="58" y="84"/>
                    <a:pt x="60" y="83"/>
                  </a:cubicBezTo>
                  <a:cubicBezTo>
                    <a:pt x="62" y="81"/>
                    <a:pt x="64" y="79"/>
                    <a:pt x="67" y="78"/>
                  </a:cubicBezTo>
                  <a:cubicBezTo>
                    <a:pt x="69" y="77"/>
                    <a:pt x="72" y="77"/>
                    <a:pt x="75" y="77"/>
                  </a:cubicBezTo>
                  <a:cubicBezTo>
                    <a:pt x="78" y="77"/>
                    <a:pt x="80" y="77"/>
                    <a:pt x="83" y="78"/>
                  </a:cubicBezTo>
                  <a:cubicBezTo>
                    <a:pt x="84" y="79"/>
                    <a:pt x="85" y="79"/>
                    <a:pt x="87" y="80"/>
                  </a:cubicBezTo>
                  <a:close/>
                  <a:moveTo>
                    <a:pt x="91" y="18"/>
                  </a:moveTo>
                  <a:cubicBezTo>
                    <a:pt x="91" y="18"/>
                    <a:pt x="91" y="18"/>
                    <a:pt x="91" y="18"/>
                  </a:cubicBezTo>
                  <a:cubicBezTo>
                    <a:pt x="91" y="20"/>
                    <a:pt x="89" y="22"/>
                    <a:pt x="87" y="22"/>
                  </a:cubicBezTo>
                  <a:cubicBezTo>
                    <a:pt x="84" y="22"/>
                    <a:pt x="82" y="20"/>
                    <a:pt x="82" y="1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2"/>
                    <a:pt x="84" y="0"/>
                    <a:pt x="87" y="0"/>
                  </a:cubicBezTo>
                  <a:cubicBezTo>
                    <a:pt x="89" y="0"/>
                    <a:pt x="91" y="2"/>
                    <a:pt x="91" y="5"/>
                  </a:cubicBezTo>
                  <a:cubicBezTo>
                    <a:pt x="91" y="18"/>
                    <a:pt x="91" y="18"/>
                    <a:pt x="91" y="18"/>
                  </a:cubicBezTo>
                  <a:close/>
                  <a:moveTo>
                    <a:pt x="125" y="29"/>
                  </a:moveTo>
                  <a:cubicBezTo>
                    <a:pt x="125" y="29"/>
                    <a:pt x="125" y="29"/>
                    <a:pt x="125" y="29"/>
                  </a:cubicBezTo>
                  <a:cubicBezTo>
                    <a:pt x="124" y="31"/>
                    <a:pt x="121" y="32"/>
                    <a:pt x="119" y="31"/>
                  </a:cubicBezTo>
                  <a:cubicBezTo>
                    <a:pt x="117" y="30"/>
                    <a:pt x="116" y="27"/>
                    <a:pt x="118" y="25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5" y="11"/>
                    <a:pt x="128" y="11"/>
                    <a:pt x="130" y="12"/>
                  </a:cubicBezTo>
                  <a:cubicBezTo>
                    <a:pt x="132" y="13"/>
                    <a:pt x="133" y="16"/>
                    <a:pt x="132" y="18"/>
                  </a:cubicBezTo>
                  <a:cubicBezTo>
                    <a:pt x="125" y="29"/>
                    <a:pt x="125" y="29"/>
                    <a:pt x="125" y="29"/>
                  </a:cubicBezTo>
                  <a:close/>
                  <a:moveTo>
                    <a:pt x="149" y="56"/>
                  </a:moveTo>
                  <a:cubicBezTo>
                    <a:pt x="149" y="56"/>
                    <a:pt x="149" y="56"/>
                    <a:pt x="149" y="56"/>
                  </a:cubicBezTo>
                  <a:cubicBezTo>
                    <a:pt x="146" y="57"/>
                    <a:pt x="144" y="57"/>
                    <a:pt x="143" y="55"/>
                  </a:cubicBezTo>
                  <a:cubicBezTo>
                    <a:pt x="142" y="53"/>
                    <a:pt x="142" y="50"/>
                    <a:pt x="144" y="49"/>
                  </a:cubicBezTo>
                  <a:cubicBezTo>
                    <a:pt x="156" y="42"/>
                    <a:pt x="156" y="42"/>
                    <a:pt x="156" y="42"/>
                  </a:cubicBezTo>
                  <a:cubicBezTo>
                    <a:pt x="158" y="41"/>
                    <a:pt x="161" y="42"/>
                    <a:pt x="162" y="44"/>
                  </a:cubicBezTo>
                  <a:cubicBezTo>
                    <a:pt x="163" y="46"/>
                    <a:pt x="162" y="48"/>
                    <a:pt x="160" y="49"/>
                  </a:cubicBezTo>
                  <a:cubicBezTo>
                    <a:pt x="149" y="56"/>
                    <a:pt x="149" y="56"/>
                    <a:pt x="149" y="56"/>
                  </a:cubicBezTo>
                  <a:close/>
                  <a:moveTo>
                    <a:pt x="156" y="91"/>
                  </a:moveTo>
                  <a:cubicBezTo>
                    <a:pt x="156" y="91"/>
                    <a:pt x="156" y="91"/>
                    <a:pt x="156" y="91"/>
                  </a:cubicBezTo>
                  <a:cubicBezTo>
                    <a:pt x="153" y="91"/>
                    <a:pt x="151" y="89"/>
                    <a:pt x="151" y="87"/>
                  </a:cubicBezTo>
                  <a:cubicBezTo>
                    <a:pt x="151" y="85"/>
                    <a:pt x="153" y="83"/>
                    <a:pt x="156" y="83"/>
                  </a:cubicBezTo>
                  <a:cubicBezTo>
                    <a:pt x="169" y="83"/>
                    <a:pt x="169" y="83"/>
                    <a:pt x="169" y="83"/>
                  </a:cubicBezTo>
                  <a:cubicBezTo>
                    <a:pt x="171" y="83"/>
                    <a:pt x="173" y="85"/>
                    <a:pt x="173" y="87"/>
                  </a:cubicBezTo>
                  <a:cubicBezTo>
                    <a:pt x="173" y="89"/>
                    <a:pt x="171" y="91"/>
                    <a:pt x="169" y="91"/>
                  </a:cubicBezTo>
                  <a:cubicBezTo>
                    <a:pt x="156" y="91"/>
                    <a:pt x="156" y="91"/>
                    <a:pt x="156" y="91"/>
                  </a:cubicBezTo>
                  <a:close/>
                  <a:moveTo>
                    <a:pt x="144" y="125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2" y="124"/>
                    <a:pt x="142" y="121"/>
                    <a:pt x="143" y="119"/>
                  </a:cubicBezTo>
                  <a:cubicBezTo>
                    <a:pt x="144" y="117"/>
                    <a:pt x="146" y="117"/>
                    <a:pt x="149" y="118"/>
                  </a:cubicBezTo>
                  <a:cubicBezTo>
                    <a:pt x="160" y="125"/>
                    <a:pt x="160" y="125"/>
                    <a:pt x="160" y="125"/>
                  </a:cubicBezTo>
                  <a:cubicBezTo>
                    <a:pt x="162" y="126"/>
                    <a:pt x="163" y="128"/>
                    <a:pt x="162" y="130"/>
                  </a:cubicBezTo>
                  <a:cubicBezTo>
                    <a:pt x="161" y="132"/>
                    <a:pt x="158" y="133"/>
                    <a:pt x="156" y="132"/>
                  </a:cubicBezTo>
                  <a:cubicBezTo>
                    <a:pt x="144" y="125"/>
                    <a:pt x="144" y="125"/>
                    <a:pt x="144" y="125"/>
                  </a:cubicBezTo>
                  <a:close/>
                  <a:moveTo>
                    <a:pt x="25" y="118"/>
                  </a:moveTo>
                  <a:cubicBezTo>
                    <a:pt x="25" y="118"/>
                    <a:pt x="25" y="118"/>
                    <a:pt x="25" y="118"/>
                  </a:cubicBezTo>
                  <a:cubicBezTo>
                    <a:pt x="27" y="117"/>
                    <a:pt x="29" y="117"/>
                    <a:pt x="30" y="119"/>
                  </a:cubicBezTo>
                  <a:cubicBezTo>
                    <a:pt x="32" y="121"/>
                    <a:pt x="31" y="124"/>
                    <a:pt x="29" y="125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5" y="133"/>
                    <a:pt x="13" y="132"/>
                    <a:pt x="11" y="130"/>
                  </a:cubicBezTo>
                  <a:cubicBezTo>
                    <a:pt x="10" y="128"/>
                    <a:pt x="11" y="126"/>
                    <a:pt x="13" y="125"/>
                  </a:cubicBezTo>
                  <a:cubicBezTo>
                    <a:pt x="25" y="118"/>
                    <a:pt x="25" y="118"/>
                    <a:pt x="25" y="118"/>
                  </a:cubicBezTo>
                  <a:close/>
                  <a:moveTo>
                    <a:pt x="18" y="83"/>
                  </a:moveTo>
                  <a:cubicBezTo>
                    <a:pt x="18" y="83"/>
                    <a:pt x="18" y="83"/>
                    <a:pt x="18" y="83"/>
                  </a:cubicBezTo>
                  <a:cubicBezTo>
                    <a:pt x="20" y="83"/>
                    <a:pt x="22" y="85"/>
                    <a:pt x="22" y="87"/>
                  </a:cubicBezTo>
                  <a:cubicBezTo>
                    <a:pt x="22" y="89"/>
                    <a:pt x="20" y="91"/>
                    <a:pt x="18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2" y="91"/>
                    <a:pt x="0" y="89"/>
                    <a:pt x="0" y="87"/>
                  </a:cubicBezTo>
                  <a:cubicBezTo>
                    <a:pt x="0" y="85"/>
                    <a:pt x="2" y="83"/>
                    <a:pt x="4" y="83"/>
                  </a:cubicBezTo>
                  <a:cubicBezTo>
                    <a:pt x="18" y="83"/>
                    <a:pt x="18" y="83"/>
                    <a:pt x="18" y="83"/>
                  </a:cubicBezTo>
                  <a:close/>
                  <a:moveTo>
                    <a:pt x="29" y="49"/>
                  </a:moveTo>
                  <a:cubicBezTo>
                    <a:pt x="29" y="49"/>
                    <a:pt x="29" y="49"/>
                    <a:pt x="29" y="49"/>
                  </a:cubicBezTo>
                  <a:cubicBezTo>
                    <a:pt x="31" y="50"/>
                    <a:pt x="32" y="53"/>
                    <a:pt x="30" y="55"/>
                  </a:cubicBezTo>
                  <a:cubicBezTo>
                    <a:pt x="29" y="57"/>
                    <a:pt x="27" y="57"/>
                    <a:pt x="25" y="56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8"/>
                    <a:pt x="10" y="46"/>
                    <a:pt x="11" y="44"/>
                  </a:cubicBezTo>
                  <a:cubicBezTo>
                    <a:pt x="13" y="42"/>
                    <a:pt x="15" y="41"/>
                    <a:pt x="17" y="42"/>
                  </a:cubicBezTo>
                  <a:cubicBezTo>
                    <a:pt x="29" y="49"/>
                    <a:pt x="29" y="49"/>
                    <a:pt x="29" y="49"/>
                  </a:cubicBezTo>
                  <a:close/>
                  <a:moveTo>
                    <a:pt x="56" y="25"/>
                  </a:moveTo>
                  <a:cubicBezTo>
                    <a:pt x="56" y="25"/>
                    <a:pt x="56" y="25"/>
                    <a:pt x="56" y="25"/>
                  </a:cubicBezTo>
                  <a:cubicBezTo>
                    <a:pt x="57" y="27"/>
                    <a:pt x="56" y="30"/>
                    <a:pt x="54" y="31"/>
                  </a:cubicBezTo>
                  <a:cubicBezTo>
                    <a:pt x="52" y="32"/>
                    <a:pt x="50" y="31"/>
                    <a:pt x="48" y="29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6"/>
                    <a:pt x="41" y="13"/>
                    <a:pt x="43" y="12"/>
                  </a:cubicBezTo>
                  <a:cubicBezTo>
                    <a:pt x="45" y="11"/>
                    <a:pt x="48" y="11"/>
                    <a:pt x="49" y="13"/>
                  </a:cubicBezTo>
                  <a:cubicBezTo>
                    <a:pt x="56" y="25"/>
                    <a:pt x="56" y="25"/>
                    <a:pt x="56" y="25"/>
                  </a:cubicBezTo>
                  <a:close/>
                  <a:moveTo>
                    <a:pt x="110" y="126"/>
                  </a:moveTo>
                  <a:cubicBezTo>
                    <a:pt x="110" y="126"/>
                    <a:pt x="110" y="126"/>
                    <a:pt x="110" y="126"/>
                  </a:cubicBezTo>
                  <a:cubicBezTo>
                    <a:pt x="110" y="126"/>
                    <a:pt x="110" y="126"/>
                    <a:pt x="110" y="126"/>
                  </a:cubicBezTo>
                  <a:cubicBezTo>
                    <a:pt x="113" y="124"/>
                    <a:pt x="116" y="121"/>
                    <a:pt x="119" y="119"/>
                  </a:cubicBezTo>
                  <a:cubicBezTo>
                    <a:pt x="127" y="110"/>
                    <a:pt x="132" y="99"/>
                    <a:pt x="132" y="87"/>
                  </a:cubicBezTo>
                  <a:cubicBezTo>
                    <a:pt x="132" y="75"/>
                    <a:pt x="127" y="64"/>
                    <a:pt x="119" y="55"/>
                  </a:cubicBezTo>
                  <a:cubicBezTo>
                    <a:pt x="110" y="47"/>
                    <a:pt x="99" y="42"/>
                    <a:pt x="87" y="42"/>
                  </a:cubicBezTo>
                  <a:cubicBezTo>
                    <a:pt x="75" y="42"/>
                    <a:pt x="63" y="47"/>
                    <a:pt x="55" y="55"/>
                  </a:cubicBezTo>
                  <a:cubicBezTo>
                    <a:pt x="46" y="64"/>
                    <a:pt x="41" y="75"/>
                    <a:pt x="41" y="87"/>
                  </a:cubicBezTo>
                  <a:cubicBezTo>
                    <a:pt x="41" y="99"/>
                    <a:pt x="46" y="110"/>
                    <a:pt x="55" y="119"/>
                  </a:cubicBezTo>
                  <a:cubicBezTo>
                    <a:pt x="57" y="121"/>
                    <a:pt x="60" y="124"/>
                    <a:pt x="63" y="126"/>
                  </a:cubicBezTo>
                  <a:cubicBezTo>
                    <a:pt x="63" y="126"/>
                    <a:pt x="63" y="126"/>
                    <a:pt x="63" y="126"/>
                  </a:cubicBezTo>
                  <a:cubicBezTo>
                    <a:pt x="70" y="130"/>
                    <a:pt x="78" y="132"/>
                    <a:pt x="87" y="132"/>
                  </a:cubicBezTo>
                  <a:cubicBezTo>
                    <a:pt x="95" y="132"/>
                    <a:pt x="103" y="130"/>
                    <a:pt x="110" y="126"/>
                  </a:cubicBezTo>
                  <a:close/>
                  <a:moveTo>
                    <a:pt x="67" y="143"/>
                  </a:moveTo>
                  <a:cubicBezTo>
                    <a:pt x="67" y="143"/>
                    <a:pt x="67" y="143"/>
                    <a:pt x="67" y="143"/>
                  </a:cubicBezTo>
                  <a:cubicBezTo>
                    <a:pt x="67" y="151"/>
                    <a:pt x="67" y="151"/>
                    <a:pt x="67" y="151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8" y="151"/>
                    <a:pt x="81" y="154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59"/>
                    <a:pt x="82" y="161"/>
                    <a:pt x="83" y="162"/>
                  </a:cubicBezTo>
                  <a:cubicBezTo>
                    <a:pt x="83" y="162"/>
                    <a:pt x="83" y="162"/>
                    <a:pt x="83" y="162"/>
                  </a:cubicBezTo>
                  <a:cubicBezTo>
                    <a:pt x="84" y="163"/>
                    <a:pt x="85" y="163"/>
                    <a:pt x="87" y="163"/>
                  </a:cubicBezTo>
                  <a:cubicBezTo>
                    <a:pt x="88" y="163"/>
                    <a:pt x="89" y="163"/>
                    <a:pt x="90" y="162"/>
                  </a:cubicBezTo>
                  <a:cubicBezTo>
                    <a:pt x="90" y="162"/>
                    <a:pt x="90" y="162"/>
                    <a:pt x="90" y="162"/>
                  </a:cubicBezTo>
                  <a:cubicBezTo>
                    <a:pt x="91" y="161"/>
                    <a:pt x="92" y="160"/>
                    <a:pt x="92" y="158"/>
                  </a:cubicBezTo>
                  <a:cubicBezTo>
                    <a:pt x="92" y="158"/>
                    <a:pt x="92" y="158"/>
                    <a:pt x="92" y="158"/>
                  </a:cubicBezTo>
                  <a:cubicBezTo>
                    <a:pt x="92" y="154"/>
                    <a:pt x="95" y="151"/>
                    <a:pt x="99" y="151"/>
                  </a:cubicBezTo>
                  <a:cubicBezTo>
                    <a:pt x="107" y="151"/>
                    <a:pt x="107" y="151"/>
                    <a:pt x="107" y="151"/>
                  </a:cubicBezTo>
                  <a:cubicBezTo>
                    <a:pt x="107" y="143"/>
                    <a:pt x="107" y="143"/>
                    <a:pt x="107" y="143"/>
                  </a:cubicBezTo>
                  <a:cubicBezTo>
                    <a:pt x="100" y="145"/>
                    <a:pt x="94" y="146"/>
                    <a:pt x="87" y="146"/>
                  </a:cubicBezTo>
                  <a:cubicBezTo>
                    <a:pt x="80" y="146"/>
                    <a:pt x="73" y="145"/>
                    <a:pt x="67" y="1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958"/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11090" y="7847"/>
              <a:ext cx="552" cy="548"/>
            </a:xfrm>
            <a:custGeom>
              <a:avLst/>
              <a:gdLst>
                <a:gd name="T0" fmla="*/ 34 w 170"/>
                <a:gd name="T1" fmla="*/ 63 h 169"/>
                <a:gd name="T2" fmla="*/ 36 w 170"/>
                <a:gd name="T3" fmla="*/ 49 h 169"/>
                <a:gd name="T4" fmla="*/ 42 w 170"/>
                <a:gd name="T5" fmla="*/ 42 h 169"/>
                <a:gd name="T6" fmla="*/ 49 w 170"/>
                <a:gd name="T7" fmla="*/ 36 h 169"/>
                <a:gd name="T8" fmla="*/ 63 w 170"/>
                <a:gd name="T9" fmla="*/ 33 h 169"/>
                <a:gd name="T10" fmla="*/ 54 w 170"/>
                <a:gd name="T11" fmla="*/ 43 h 169"/>
                <a:gd name="T12" fmla="*/ 43 w 170"/>
                <a:gd name="T13" fmla="*/ 54 h 169"/>
                <a:gd name="T14" fmla="*/ 136 w 170"/>
                <a:gd name="T15" fmla="*/ 126 h 169"/>
                <a:gd name="T16" fmla="*/ 167 w 170"/>
                <a:gd name="T17" fmla="*/ 156 h 169"/>
                <a:gd name="T18" fmla="*/ 157 w 170"/>
                <a:gd name="T19" fmla="*/ 166 h 169"/>
                <a:gd name="T20" fmla="*/ 107 w 170"/>
                <a:gd name="T21" fmla="*/ 148 h 169"/>
                <a:gd name="T22" fmla="*/ 48 w 170"/>
                <a:gd name="T23" fmla="*/ 148 h 169"/>
                <a:gd name="T24" fmla="*/ 23 w 170"/>
                <a:gd name="T25" fmla="*/ 131 h 169"/>
                <a:gd name="T26" fmla="*/ 6 w 170"/>
                <a:gd name="T27" fmla="*/ 106 h 169"/>
                <a:gd name="T28" fmla="*/ 0 w 170"/>
                <a:gd name="T29" fmla="*/ 77 h 169"/>
                <a:gd name="T30" fmla="*/ 23 w 170"/>
                <a:gd name="T31" fmla="*/ 22 h 169"/>
                <a:gd name="T32" fmla="*/ 107 w 170"/>
                <a:gd name="T33" fmla="*/ 6 h 169"/>
                <a:gd name="T34" fmla="*/ 132 w 170"/>
                <a:gd name="T35" fmla="*/ 22 h 169"/>
                <a:gd name="T36" fmla="*/ 148 w 170"/>
                <a:gd name="T37" fmla="*/ 47 h 169"/>
                <a:gd name="T38" fmla="*/ 154 w 170"/>
                <a:gd name="T39" fmla="*/ 77 h 169"/>
                <a:gd name="T40" fmla="*/ 136 w 170"/>
                <a:gd name="T41" fmla="*/ 126 h 169"/>
                <a:gd name="T42" fmla="*/ 101 w 170"/>
                <a:gd name="T43" fmla="*/ 19 h 169"/>
                <a:gd name="T44" fmla="*/ 33 w 170"/>
                <a:gd name="T45" fmla="*/ 32 h 169"/>
                <a:gd name="T46" fmla="*/ 15 w 170"/>
                <a:gd name="T47" fmla="*/ 77 h 169"/>
                <a:gd name="T48" fmla="*/ 19 w 170"/>
                <a:gd name="T49" fmla="*/ 101 h 169"/>
                <a:gd name="T50" fmla="*/ 33 w 170"/>
                <a:gd name="T51" fmla="*/ 121 h 169"/>
                <a:gd name="T52" fmla="*/ 53 w 170"/>
                <a:gd name="T53" fmla="*/ 135 h 169"/>
                <a:gd name="T54" fmla="*/ 77 w 170"/>
                <a:gd name="T55" fmla="*/ 140 h 169"/>
                <a:gd name="T56" fmla="*/ 122 w 170"/>
                <a:gd name="T57" fmla="*/ 121 h 169"/>
                <a:gd name="T58" fmla="*/ 122 w 170"/>
                <a:gd name="T59" fmla="*/ 121 h 169"/>
                <a:gd name="T60" fmla="*/ 140 w 170"/>
                <a:gd name="T61" fmla="*/ 77 h 169"/>
                <a:gd name="T62" fmla="*/ 135 w 170"/>
                <a:gd name="T63" fmla="*/ 53 h 169"/>
                <a:gd name="T64" fmla="*/ 122 w 170"/>
                <a:gd name="T65" fmla="*/ 32 h 169"/>
                <a:gd name="T66" fmla="*/ 119 w 170"/>
                <a:gd name="T67" fmla="*/ 77 h 169"/>
                <a:gd name="T68" fmla="*/ 123 w 170"/>
                <a:gd name="T69" fmla="*/ 73 h 169"/>
                <a:gd name="T70" fmla="*/ 123 w 170"/>
                <a:gd name="T71" fmla="*/ 96 h 169"/>
                <a:gd name="T72" fmla="*/ 113 w 170"/>
                <a:gd name="T73" fmla="*/ 112 h 169"/>
                <a:gd name="T74" fmla="*/ 77 w 170"/>
                <a:gd name="T75" fmla="*/ 127 h 169"/>
                <a:gd name="T76" fmla="*/ 77 w 170"/>
                <a:gd name="T77" fmla="*/ 118 h 169"/>
                <a:gd name="T78" fmla="*/ 106 w 170"/>
                <a:gd name="T79" fmla="*/ 106 h 169"/>
                <a:gd name="T80" fmla="*/ 115 w 170"/>
                <a:gd name="T81" fmla="*/ 9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69">
                  <a:moveTo>
                    <a:pt x="39" y="61"/>
                  </a:moveTo>
                  <a:cubicBezTo>
                    <a:pt x="38" y="63"/>
                    <a:pt x="36" y="64"/>
                    <a:pt x="34" y="63"/>
                  </a:cubicBezTo>
                  <a:cubicBezTo>
                    <a:pt x="32" y="62"/>
                    <a:pt x="31" y="60"/>
                    <a:pt x="31" y="57"/>
                  </a:cubicBezTo>
                  <a:cubicBezTo>
                    <a:pt x="33" y="55"/>
                    <a:pt x="34" y="52"/>
                    <a:pt x="36" y="49"/>
                  </a:cubicBezTo>
                  <a:cubicBezTo>
                    <a:pt x="38" y="46"/>
                    <a:pt x="40" y="44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4" y="39"/>
                    <a:pt x="47" y="37"/>
                    <a:pt x="49" y="36"/>
                  </a:cubicBezTo>
                  <a:cubicBezTo>
                    <a:pt x="52" y="34"/>
                    <a:pt x="55" y="32"/>
                    <a:pt x="58" y="31"/>
                  </a:cubicBezTo>
                  <a:cubicBezTo>
                    <a:pt x="60" y="30"/>
                    <a:pt x="63" y="31"/>
                    <a:pt x="63" y="33"/>
                  </a:cubicBezTo>
                  <a:cubicBezTo>
                    <a:pt x="64" y="35"/>
                    <a:pt x="63" y="38"/>
                    <a:pt x="61" y="39"/>
                  </a:cubicBezTo>
                  <a:cubicBezTo>
                    <a:pt x="59" y="40"/>
                    <a:pt x="56" y="41"/>
                    <a:pt x="54" y="43"/>
                  </a:cubicBezTo>
                  <a:cubicBezTo>
                    <a:pt x="52" y="44"/>
                    <a:pt x="50" y="46"/>
                    <a:pt x="48" y="48"/>
                  </a:cubicBezTo>
                  <a:cubicBezTo>
                    <a:pt x="46" y="49"/>
                    <a:pt x="44" y="51"/>
                    <a:pt x="43" y="54"/>
                  </a:cubicBezTo>
                  <a:cubicBezTo>
                    <a:pt x="42" y="56"/>
                    <a:pt x="40" y="58"/>
                    <a:pt x="39" y="61"/>
                  </a:cubicBezTo>
                  <a:close/>
                  <a:moveTo>
                    <a:pt x="136" y="126"/>
                  </a:moveTo>
                  <a:cubicBezTo>
                    <a:pt x="136" y="126"/>
                    <a:pt x="136" y="126"/>
                    <a:pt x="136" y="126"/>
                  </a:cubicBezTo>
                  <a:cubicBezTo>
                    <a:pt x="167" y="156"/>
                    <a:pt x="167" y="156"/>
                    <a:pt x="167" y="156"/>
                  </a:cubicBezTo>
                  <a:cubicBezTo>
                    <a:pt x="170" y="159"/>
                    <a:pt x="170" y="164"/>
                    <a:pt x="167" y="166"/>
                  </a:cubicBezTo>
                  <a:cubicBezTo>
                    <a:pt x="164" y="169"/>
                    <a:pt x="160" y="169"/>
                    <a:pt x="157" y="166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1" y="141"/>
                    <a:pt x="114" y="145"/>
                    <a:pt x="107" y="148"/>
                  </a:cubicBezTo>
                  <a:cubicBezTo>
                    <a:pt x="98" y="152"/>
                    <a:pt x="88" y="154"/>
                    <a:pt x="77" y="154"/>
                  </a:cubicBezTo>
                  <a:cubicBezTo>
                    <a:pt x="67" y="154"/>
                    <a:pt x="57" y="152"/>
                    <a:pt x="48" y="148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38" y="144"/>
                    <a:pt x="30" y="138"/>
                    <a:pt x="23" y="131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16" y="124"/>
                    <a:pt x="10" y="116"/>
                    <a:pt x="6" y="106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2" y="97"/>
                    <a:pt x="0" y="87"/>
                    <a:pt x="0" y="77"/>
                  </a:cubicBezTo>
                  <a:cubicBezTo>
                    <a:pt x="0" y="66"/>
                    <a:pt x="2" y="56"/>
                    <a:pt x="6" y="47"/>
                  </a:cubicBezTo>
                  <a:cubicBezTo>
                    <a:pt x="10" y="38"/>
                    <a:pt x="16" y="29"/>
                    <a:pt x="23" y="22"/>
                  </a:cubicBezTo>
                  <a:cubicBezTo>
                    <a:pt x="37" y="8"/>
                    <a:pt x="56" y="0"/>
                    <a:pt x="77" y="0"/>
                  </a:cubicBezTo>
                  <a:cubicBezTo>
                    <a:pt x="88" y="0"/>
                    <a:pt x="98" y="2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16" y="10"/>
                    <a:pt x="125" y="15"/>
                    <a:pt x="132" y="22"/>
                  </a:cubicBezTo>
                  <a:cubicBezTo>
                    <a:pt x="132" y="23"/>
                    <a:pt x="132" y="23"/>
                    <a:pt x="132" y="23"/>
                  </a:cubicBezTo>
                  <a:cubicBezTo>
                    <a:pt x="139" y="30"/>
                    <a:pt x="144" y="38"/>
                    <a:pt x="148" y="47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52" y="57"/>
                    <a:pt x="154" y="67"/>
                    <a:pt x="154" y="77"/>
                  </a:cubicBezTo>
                  <a:cubicBezTo>
                    <a:pt x="154" y="87"/>
                    <a:pt x="152" y="97"/>
                    <a:pt x="148" y="106"/>
                  </a:cubicBezTo>
                  <a:cubicBezTo>
                    <a:pt x="145" y="113"/>
                    <a:pt x="141" y="120"/>
                    <a:pt x="136" y="126"/>
                  </a:cubicBezTo>
                  <a:close/>
                  <a:moveTo>
                    <a:pt x="101" y="19"/>
                  </a:moveTo>
                  <a:cubicBezTo>
                    <a:pt x="101" y="19"/>
                    <a:pt x="101" y="19"/>
                    <a:pt x="101" y="19"/>
                  </a:cubicBezTo>
                  <a:cubicBezTo>
                    <a:pt x="94" y="16"/>
                    <a:pt x="86" y="14"/>
                    <a:pt x="77" y="14"/>
                  </a:cubicBezTo>
                  <a:cubicBezTo>
                    <a:pt x="60" y="14"/>
                    <a:pt x="44" y="21"/>
                    <a:pt x="33" y="32"/>
                  </a:cubicBezTo>
                  <a:cubicBezTo>
                    <a:pt x="27" y="38"/>
                    <a:pt x="22" y="45"/>
                    <a:pt x="19" y="53"/>
                  </a:cubicBezTo>
                  <a:cubicBezTo>
                    <a:pt x="16" y="60"/>
                    <a:pt x="15" y="68"/>
                    <a:pt x="15" y="77"/>
                  </a:cubicBezTo>
                  <a:cubicBezTo>
                    <a:pt x="15" y="85"/>
                    <a:pt x="16" y="93"/>
                    <a:pt x="19" y="100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22" y="108"/>
                    <a:pt x="27" y="115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9" y="127"/>
                    <a:pt x="46" y="132"/>
                    <a:pt x="53" y="135"/>
                  </a:cubicBezTo>
                  <a:cubicBezTo>
                    <a:pt x="53" y="135"/>
                    <a:pt x="53" y="135"/>
                    <a:pt x="53" y="135"/>
                  </a:cubicBezTo>
                  <a:cubicBezTo>
                    <a:pt x="61" y="138"/>
                    <a:pt x="69" y="140"/>
                    <a:pt x="77" y="140"/>
                  </a:cubicBezTo>
                  <a:cubicBezTo>
                    <a:pt x="86" y="140"/>
                    <a:pt x="94" y="138"/>
                    <a:pt x="101" y="135"/>
                  </a:cubicBezTo>
                  <a:cubicBezTo>
                    <a:pt x="109" y="132"/>
                    <a:pt x="116" y="127"/>
                    <a:pt x="122" y="121"/>
                  </a:cubicBezTo>
                  <a:cubicBezTo>
                    <a:pt x="122" y="121"/>
                    <a:pt x="122" y="121"/>
                    <a:pt x="122" y="121"/>
                  </a:cubicBezTo>
                  <a:cubicBezTo>
                    <a:pt x="122" y="121"/>
                    <a:pt x="122" y="121"/>
                    <a:pt x="122" y="121"/>
                  </a:cubicBezTo>
                  <a:cubicBezTo>
                    <a:pt x="127" y="115"/>
                    <a:pt x="132" y="108"/>
                    <a:pt x="135" y="101"/>
                  </a:cubicBezTo>
                  <a:cubicBezTo>
                    <a:pt x="138" y="93"/>
                    <a:pt x="140" y="85"/>
                    <a:pt x="140" y="77"/>
                  </a:cubicBezTo>
                  <a:cubicBezTo>
                    <a:pt x="140" y="68"/>
                    <a:pt x="138" y="60"/>
                    <a:pt x="135" y="53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2" y="45"/>
                    <a:pt x="128" y="38"/>
                    <a:pt x="122" y="33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16" y="27"/>
                    <a:pt x="109" y="22"/>
                    <a:pt x="101" y="19"/>
                  </a:cubicBezTo>
                  <a:close/>
                  <a:moveTo>
                    <a:pt x="119" y="77"/>
                  </a:moveTo>
                  <a:cubicBezTo>
                    <a:pt x="119" y="77"/>
                    <a:pt x="119" y="77"/>
                    <a:pt x="119" y="77"/>
                  </a:cubicBezTo>
                  <a:cubicBezTo>
                    <a:pt x="119" y="74"/>
                    <a:pt x="120" y="73"/>
                    <a:pt x="123" y="73"/>
                  </a:cubicBezTo>
                  <a:cubicBezTo>
                    <a:pt x="125" y="73"/>
                    <a:pt x="127" y="74"/>
                    <a:pt x="127" y="77"/>
                  </a:cubicBezTo>
                  <a:cubicBezTo>
                    <a:pt x="127" y="83"/>
                    <a:pt x="126" y="90"/>
                    <a:pt x="123" y="96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1" y="102"/>
                    <a:pt x="117" y="107"/>
                    <a:pt x="113" y="112"/>
                  </a:cubicBezTo>
                  <a:cubicBezTo>
                    <a:pt x="108" y="117"/>
                    <a:pt x="102" y="120"/>
                    <a:pt x="96" y="123"/>
                  </a:cubicBezTo>
                  <a:cubicBezTo>
                    <a:pt x="90" y="125"/>
                    <a:pt x="84" y="127"/>
                    <a:pt x="77" y="127"/>
                  </a:cubicBezTo>
                  <a:cubicBezTo>
                    <a:pt x="75" y="127"/>
                    <a:pt x="73" y="125"/>
                    <a:pt x="73" y="122"/>
                  </a:cubicBezTo>
                  <a:cubicBezTo>
                    <a:pt x="73" y="120"/>
                    <a:pt x="75" y="118"/>
                    <a:pt x="77" y="118"/>
                  </a:cubicBezTo>
                  <a:cubicBezTo>
                    <a:pt x="83" y="118"/>
                    <a:pt x="88" y="117"/>
                    <a:pt x="93" y="115"/>
                  </a:cubicBezTo>
                  <a:cubicBezTo>
                    <a:pt x="98" y="113"/>
                    <a:pt x="102" y="110"/>
                    <a:pt x="106" y="106"/>
                  </a:cubicBezTo>
                  <a:cubicBezTo>
                    <a:pt x="110" y="102"/>
                    <a:pt x="113" y="98"/>
                    <a:pt x="115" y="93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8" y="88"/>
                    <a:pt x="119" y="82"/>
                    <a:pt x="119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980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6761" y="5227"/>
              <a:ext cx="599" cy="493"/>
            </a:xfrm>
            <a:custGeom>
              <a:avLst/>
              <a:gdLst>
                <a:gd name="T0" fmla="*/ 8 w 184"/>
                <a:gd name="T1" fmla="*/ 0 h 153"/>
                <a:gd name="T2" fmla="*/ 184 w 184"/>
                <a:gd name="T3" fmla="*/ 7 h 153"/>
                <a:gd name="T4" fmla="*/ 184 w 184"/>
                <a:gd name="T5" fmla="*/ 129 h 153"/>
                <a:gd name="T6" fmla="*/ 177 w 184"/>
                <a:gd name="T7" fmla="*/ 136 h 153"/>
                <a:gd name="T8" fmla="*/ 99 w 184"/>
                <a:gd name="T9" fmla="*/ 143 h 153"/>
                <a:gd name="T10" fmla="*/ 138 w 184"/>
                <a:gd name="T11" fmla="*/ 144 h 153"/>
                <a:gd name="T12" fmla="*/ 138 w 184"/>
                <a:gd name="T13" fmla="*/ 153 h 153"/>
                <a:gd name="T14" fmla="*/ 42 w 184"/>
                <a:gd name="T15" fmla="*/ 148 h 153"/>
                <a:gd name="T16" fmla="*/ 85 w 184"/>
                <a:gd name="T17" fmla="*/ 144 h 153"/>
                <a:gd name="T18" fmla="*/ 85 w 184"/>
                <a:gd name="T19" fmla="*/ 136 h 153"/>
                <a:gd name="T20" fmla="*/ 0 w 184"/>
                <a:gd name="T21" fmla="*/ 129 h 153"/>
                <a:gd name="T22" fmla="*/ 0 w 184"/>
                <a:gd name="T23" fmla="*/ 7 h 153"/>
                <a:gd name="T24" fmla="*/ 96 w 184"/>
                <a:gd name="T25" fmla="*/ 29 h 153"/>
                <a:gd name="T26" fmla="*/ 131 w 184"/>
                <a:gd name="T27" fmla="*/ 63 h 153"/>
                <a:gd name="T28" fmla="*/ 138 w 184"/>
                <a:gd name="T29" fmla="*/ 68 h 153"/>
                <a:gd name="T30" fmla="*/ 131 w 184"/>
                <a:gd name="T31" fmla="*/ 72 h 153"/>
                <a:gd name="T32" fmla="*/ 96 w 184"/>
                <a:gd name="T33" fmla="*/ 109 h 153"/>
                <a:gd name="T34" fmla="*/ 88 w 184"/>
                <a:gd name="T35" fmla="*/ 109 h 153"/>
                <a:gd name="T36" fmla="*/ 53 w 184"/>
                <a:gd name="T37" fmla="*/ 72 h 153"/>
                <a:gd name="T38" fmla="*/ 47 w 184"/>
                <a:gd name="T39" fmla="*/ 68 h 153"/>
                <a:gd name="T40" fmla="*/ 53 w 184"/>
                <a:gd name="T41" fmla="*/ 63 h 153"/>
                <a:gd name="T42" fmla="*/ 88 w 184"/>
                <a:gd name="T43" fmla="*/ 26 h 153"/>
                <a:gd name="T44" fmla="*/ 96 w 184"/>
                <a:gd name="T45" fmla="*/ 26 h 153"/>
                <a:gd name="T46" fmla="*/ 96 w 184"/>
                <a:gd name="T47" fmla="*/ 37 h 153"/>
                <a:gd name="T48" fmla="*/ 96 w 184"/>
                <a:gd name="T49" fmla="*/ 43 h 153"/>
                <a:gd name="T50" fmla="*/ 88 w 184"/>
                <a:gd name="T51" fmla="*/ 43 h 153"/>
                <a:gd name="T52" fmla="*/ 62 w 184"/>
                <a:gd name="T53" fmla="*/ 63 h 153"/>
                <a:gd name="T54" fmla="*/ 71 w 184"/>
                <a:gd name="T55" fmla="*/ 68 h 153"/>
                <a:gd name="T56" fmla="*/ 62 w 184"/>
                <a:gd name="T57" fmla="*/ 72 h 153"/>
                <a:gd name="T58" fmla="*/ 88 w 184"/>
                <a:gd name="T59" fmla="*/ 93 h 153"/>
                <a:gd name="T60" fmla="*/ 96 w 184"/>
                <a:gd name="T61" fmla="*/ 93 h 153"/>
                <a:gd name="T62" fmla="*/ 123 w 184"/>
                <a:gd name="T63" fmla="*/ 72 h 153"/>
                <a:gd name="T64" fmla="*/ 113 w 184"/>
                <a:gd name="T65" fmla="*/ 68 h 153"/>
                <a:gd name="T66" fmla="*/ 123 w 184"/>
                <a:gd name="T67" fmla="*/ 63 h 153"/>
                <a:gd name="T68" fmla="*/ 157 w 184"/>
                <a:gd name="T69" fmla="*/ 102 h 153"/>
                <a:gd name="T70" fmla="*/ 164 w 184"/>
                <a:gd name="T71" fmla="*/ 109 h 153"/>
                <a:gd name="T72" fmla="*/ 150 w 184"/>
                <a:gd name="T73" fmla="*/ 109 h 153"/>
                <a:gd name="T74" fmla="*/ 170 w 184"/>
                <a:gd name="T75" fmla="*/ 14 h 153"/>
                <a:gd name="T76" fmla="*/ 15 w 184"/>
                <a:gd name="T77" fmla="*/ 14 h 153"/>
                <a:gd name="T78" fmla="*/ 170 w 184"/>
                <a:gd name="T79" fmla="*/ 12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4" h="153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81" y="0"/>
                    <a:pt x="184" y="3"/>
                    <a:pt x="184" y="7"/>
                  </a:cubicBezTo>
                  <a:cubicBezTo>
                    <a:pt x="184" y="7"/>
                    <a:pt x="184" y="7"/>
                    <a:pt x="184" y="7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32"/>
                    <a:pt x="181" y="136"/>
                    <a:pt x="177" y="136"/>
                  </a:cubicBezTo>
                  <a:cubicBezTo>
                    <a:pt x="177" y="136"/>
                    <a:pt x="177" y="136"/>
                    <a:pt x="177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99" y="143"/>
                    <a:pt x="99" y="143"/>
                    <a:pt x="99" y="143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138" y="144"/>
                    <a:pt x="138" y="144"/>
                    <a:pt x="138" y="144"/>
                  </a:cubicBezTo>
                  <a:cubicBezTo>
                    <a:pt x="141" y="144"/>
                    <a:pt x="143" y="146"/>
                    <a:pt x="143" y="148"/>
                  </a:cubicBezTo>
                  <a:cubicBezTo>
                    <a:pt x="143" y="151"/>
                    <a:pt x="141" y="153"/>
                    <a:pt x="138" y="153"/>
                  </a:cubicBezTo>
                  <a:cubicBezTo>
                    <a:pt x="46" y="153"/>
                    <a:pt x="46" y="153"/>
                    <a:pt x="46" y="153"/>
                  </a:cubicBezTo>
                  <a:cubicBezTo>
                    <a:pt x="44" y="153"/>
                    <a:pt x="42" y="151"/>
                    <a:pt x="42" y="148"/>
                  </a:cubicBezTo>
                  <a:cubicBezTo>
                    <a:pt x="42" y="146"/>
                    <a:pt x="44" y="144"/>
                    <a:pt x="46" y="144"/>
                  </a:cubicBezTo>
                  <a:cubicBezTo>
                    <a:pt x="85" y="144"/>
                    <a:pt x="85" y="144"/>
                    <a:pt x="85" y="144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4" y="136"/>
                    <a:pt x="0" y="132"/>
                    <a:pt x="0" y="129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lose/>
                  <a:moveTo>
                    <a:pt x="96" y="29"/>
                  </a:moveTo>
                  <a:cubicBezTo>
                    <a:pt x="96" y="29"/>
                    <a:pt x="96" y="29"/>
                    <a:pt x="96" y="29"/>
                  </a:cubicBezTo>
                  <a:cubicBezTo>
                    <a:pt x="115" y="31"/>
                    <a:pt x="129" y="45"/>
                    <a:pt x="131" y="63"/>
                  </a:cubicBezTo>
                  <a:cubicBezTo>
                    <a:pt x="134" y="63"/>
                    <a:pt x="134" y="63"/>
                    <a:pt x="134" y="63"/>
                  </a:cubicBezTo>
                  <a:cubicBezTo>
                    <a:pt x="136" y="63"/>
                    <a:pt x="138" y="65"/>
                    <a:pt x="138" y="68"/>
                  </a:cubicBezTo>
                  <a:cubicBezTo>
                    <a:pt x="138" y="70"/>
                    <a:pt x="136" y="72"/>
                    <a:pt x="134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29" y="90"/>
                    <a:pt x="115" y="105"/>
                    <a:pt x="96" y="107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6" y="111"/>
                    <a:pt x="94" y="113"/>
                    <a:pt x="92" y="113"/>
                  </a:cubicBezTo>
                  <a:cubicBezTo>
                    <a:pt x="90" y="113"/>
                    <a:pt x="88" y="111"/>
                    <a:pt x="88" y="109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70" y="105"/>
                    <a:pt x="55" y="90"/>
                    <a:pt x="53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48" y="72"/>
                    <a:pt x="47" y="70"/>
                    <a:pt x="47" y="68"/>
                  </a:cubicBezTo>
                  <a:cubicBezTo>
                    <a:pt x="47" y="65"/>
                    <a:pt x="48" y="63"/>
                    <a:pt x="51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5" y="45"/>
                    <a:pt x="70" y="31"/>
                    <a:pt x="88" y="29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8" y="24"/>
                    <a:pt x="90" y="22"/>
                    <a:pt x="92" y="22"/>
                  </a:cubicBezTo>
                  <a:cubicBezTo>
                    <a:pt x="94" y="22"/>
                    <a:pt x="96" y="24"/>
                    <a:pt x="96" y="26"/>
                  </a:cubicBezTo>
                  <a:cubicBezTo>
                    <a:pt x="96" y="29"/>
                    <a:pt x="96" y="29"/>
                    <a:pt x="96" y="29"/>
                  </a:cubicBezTo>
                  <a:close/>
                  <a:moveTo>
                    <a:pt x="96" y="37"/>
                  </a:moveTo>
                  <a:cubicBezTo>
                    <a:pt x="96" y="37"/>
                    <a:pt x="96" y="37"/>
                    <a:pt x="96" y="37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6" y="45"/>
                    <a:pt x="94" y="47"/>
                    <a:pt x="92" y="47"/>
                  </a:cubicBezTo>
                  <a:cubicBezTo>
                    <a:pt x="90" y="47"/>
                    <a:pt x="88" y="45"/>
                    <a:pt x="88" y="43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74" y="39"/>
                    <a:pt x="64" y="50"/>
                    <a:pt x="62" y="63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9" y="63"/>
                    <a:pt x="71" y="65"/>
                    <a:pt x="71" y="68"/>
                  </a:cubicBezTo>
                  <a:cubicBezTo>
                    <a:pt x="71" y="70"/>
                    <a:pt x="69" y="72"/>
                    <a:pt x="67" y="72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4" y="85"/>
                    <a:pt x="74" y="96"/>
                    <a:pt x="88" y="98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88" y="90"/>
                    <a:pt x="90" y="89"/>
                    <a:pt x="92" y="89"/>
                  </a:cubicBezTo>
                  <a:cubicBezTo>
                    <a:pt x="94" y="89"/>
                    <a:pt x="96" y="90"/>
                    <a:pt x="96" y="93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110" y="96"/>
                    <a:pt x="121" y="85"/>
                    <a:pt x="123" y="72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5" y="72"/>
                    <a:pt x="113" y="70"/>
                    <a:pt x="113" y="68"/>
                  </a:cubicBezTo>
                  <a:cubicBezTo>
                    <a:pt x="113" y="65"/>
                    <a:pt x="115" y="63"/>
                    <a:pt x="117" y="63"/>
                  </a:cubicBezTo>
                  <a:cubicBezTo>
                    <a:pt x="123" y="63"/>
                    <a:pt x="123" y="63"/>
                    <a:pt x="123" y="63"/>
                  </a:cubicBezTo>
                  <a:cubicBezTo>
                    <a:pt x="121" y="50"/>
                    <a:pt x="110" y="39"/>
                    <a:pt x="96" y="37"/>
                  </a:cubicBezTo>
                  <a:close/>
                  <a:moveTo>
                    <a:pt x="157" y="102"/>
                  </a:moveTo>
                  <a:cubicBezTo>
                    <a:pt x="157" y="102"/>
                    <a:pt x="157" y="102"/>
                    <a:pt x="157" y="102"/>
                  </a:cubicBezTo>
                  <a:cubicBezTo>
                    <a:pt x="161" y="102"/>
                    <a:pt x="164" y="105"/>
                    <a:pt x="164" y="109"/>
                  </a:cubicBezTo>
                  <a:cubicBezTo>
                    <a:pt x="164" y="113"/>
                    <a:pt x="161" y="116"/>
                    <a:pt x="157" y="116"/>
                  </a:cubicBezTo>
                  <a:cubicBezTo>
                    <a:pt x="153" y="116"/>
                    <a:pt x="150" y="113"/>
                    <a:pt x="150" y="109"/>
                  </a:cubicBezTo>
                  <a:cubicBezTo>
                    <a:pt x="150" y="105"/>
                    <a:pt x="153" y="102"/>
                    <a:pt x="157" y="102"/>
                  </a:cubicBezTo>
                  <a:close/>
                  <a:moveTo>
                    <a:pt x="170" y="14"/>
                  </a:moveTo>
                  <a:cubicBezTo>
                    <a:pt x="170" y="14"/>
                    <a:pt x="170" y="14"/>
                    <a:pt x="170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50"/>
                    <a:pt x="15" y="86"/>
                    <a:pt x="15" y="121"/>
                  </a:cubicBezTo>
                  <a:cubicBezTo>
                    <a:pt x="66" y="121"/>
                    <a:pt x="118" y="121"/>
                    <a:pt x="170" y="121"/>
                  </a:cubicBezTo>
                  <a:cubicBezTo>
                    <a:pt x="170" y="86"/>
                    <a:pt x="170" y="50"/>
                    <a:pt x="17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171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9398" y="3251"/>
              <a:ext cx="527" cy="441"/>
            </a:xfrm>
            <a:custGeom>
              <a:avLst/>
              <a:gdLst>
                <a:gd name="T0" fmla="*/ 7 w 183"/>
                <a:gd name="T1" fmla="*/ 0 h 152"/>
                <a:gd name="T2" fmla="*/ 7 w 183"/>
                <a:gd name="T3" fmla="*/ 0 h 152"/>
                <a:gd name="T4" fmla="*/ 176 w 183"/>
                <a:gd name="T5" fmla="*/ 0 h 152"/>
                <a:gd name="T6" fmla="*/ 183 w 183"/>
                <a:gd name="T7" fmla="*/ 7 h 152"/>
                <a:gd name="T8" fmla="*/ 183 w 183"/>
                <a:gd name="T9" fmla="*/ 7 h 152"/>
                <a:gd name="T10" fmla="*/ 183 w 183"/>
                <a:gd name="T11" fmla="*/ 129 h 152"/>
                <a:gd name="T12" fmla="*/ 176 w 183"/>
                <a:gd name="T13" fmla="*/ 136 h 152"/>
                <a:gd name="T14" fmla="*/ 176 w 183"/>
                <a:gd name="T15" fmla="*/ 136 h 152"/>
                <a:gd name="T16" fmla="*/ 99 w 183"/>
                <a:gd name="T17" fmla="*/ 136 h 152"/>
                <a:gd name="T18" fmla="*/ 99 w 183"/>
                <a:gd name="T19" fmla="*/ 143 h 152"/>
                <a:gd name="T20" fmla="*/ 99 w 183"/>
                <a:gd name="T21" fmla="*/ 144 h 152"/>
                <a:gd name="T22" fmla="*/ 138 w 183"/>
                <a:gd name="T23" fmla="*/ 144 h 152"/>
                <a:gd name="T24" fmla="*/ 142 w 183"/>
                <a:gd name="T25" fmla="*/ 148 h 152"/>
                <a:gd name="T26" fmla="*/ 138 w 183"/>
                <a:gd name="T27" fmla="*/ 152 h 152"/>
                <a:gd name="T28" fmla="*/ 45 w 183"/>
                <a:gd name="T29" fmla="*/ 152 h 152"/>
                <a:gd name="T30" fmla="*/ 41 w 183"/>
                <a:gd name="T31" fmla="*/ 148 h 152"/>
                <a:gd name="T32" fmla="*/ 45 w 183"/>
                <a:gd name="T33" fmla="*/ 144 h 152"/>
                <a:gd name="T34" fmla="*/ 85 w 183"/>
                <a:gd name="T35" fmla="*/ 144 h 152"/>
                <a:gd name="T36" fmla="*/ 85 w 183"/>
                <a:gd name="T37" fmla="*/ 143 h 152"/>
                <a:gd name="T38" fmla="*/ 85 w 183"/>
                <a:gd name="T39" fmla="*/ 136 h 152"/>
                <a:gd name="T40" fmla="*/ 7 w 183"/>
                <a:gd name="T41" fmla="*/ 136 h 152"/>
                <a:gd name="T42" fmla="*/ 0 w 183"/>
                <a:gd name="T43" fmla="*/ 129 h 152"/>
                <a:gd name="T44" fmla="*/ 0 w 183"/>
                <a:gd name="T45" fmla="*/ 128 h 152"/>
                <a:gd name="T46" fmla="*/ 0 w 183"/>
                <a:gd name="T47" fmla="*/ 7 h 152"/>
                <a:gd name="T48" fmla="*/ 7 w 183"/>
                <a:gd name="T49" fmla="*/ 0 h 152"/>
                <a:gd name="T50" fmla="*/ 157 w 183"/>
                <a:gd name="T51" fmla="*/ 102 h 152"/>
                <a:gd name="T52" fmla="*/ 157 w 183"/>
                <a:gd name="T53" fmla="*/ 102 h 152"/>
                <a:gd name="T54" fmla="*/ 150 w 183"/>
                <a:gd name="T55" fmla="*/ 109 h 152"/>
                <a:gd name="T56" fmla="*/ 157 w 183"/>
                <a:gd name="T57" fmla="*/ 116 h 152"/>
                <a:gd name="T58" fmla="*/ 164 w 183"/>
                <a:gd name="T59" fmla="*/ 109 h 152"/>
                <a:gd name="T60" fmla="*/ 157 w 183"/>
                <a:gd name="T61" fmla="*/ 102 h 152"/>
                <a:gd name="T62" fmla="*/ 169 w 183"/>
                <a:gd name="T63" fmla="*/ 14 h 152"/>
                <a:gd name="T64" fmla="*/ 169 w 183"/>
                <a:gd name="T65" fmla="*/ 14 h 152"/>
                <a:gd name="T66" fmla="*/ 14 w 183"/>
                <a:gd name="T67" fmla="*/ 14 h 152"/>
                <a:gd name="T68" fmla="*/ 14 w 183"/>
                <a:gd name="T69" fmla="*/ 121 h 152"/>
                <a:gd name="T70" fmla="*/ 169 w 183"/>
                <a:gd name="T71" fmla="*/ 121 h 152"/>
                <a:gd name="T72" fmla="*/ 169 w 183"/>
                <a:gd name="T73" fmla="*/ 1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3" h="152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0" y="0"/>
                    <a:pt x="183" y="3"/>
                    <a:pt x="183" y="7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83" y="129"/>
                    <a:pt x="183" y="129"/>
                    <a:pt x="183" y="129"/>
                  </a:cubicBezTo>
                  <a:cubicBezTo>
                    <a:pt x="183" y="132"/>
                    <a:pt x="180" y="136"/>
                    <a:pt x="176" y="136"/>
                  </a:cubicBezTo>
                  <a:cubicBezTo>
                    <a:pt x="176" y="136"/>
                    <a:pt x="176" y="136"/>
                    <a:pt x="176" y="136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99" y="143"/>
                    <a:pt x="99" y="143"/>
                    <a:pt x="99" y="143"/>
                  </a:cubicBezTo>
                  <a:cubicBezTo>
                    <a:pt x="99" y="144"/>
                    <a:pt x="99" y="144"/>
                    <a:pt x="99" y="144"/>
                  </a:cubicBezTo>
                  <a:cubicBezTo>
                    <a:pt x="138" y="144"/>
                    <a:pt x="138" y="144"/>
                    <a:pt x="138" y="144"/>
                  </a:cubicBezTo>
                  <a:cubicBezTo>
                    <a:pt x="140" y="144"/>
                    <a:pt x="142" y="146"/>
                    <a:pt x="142" y="148"/>
                  </a:cubicBezTo>
                  <a:cubicBezTo>
                    <a:pt x="142" y="151"/>
                    <a:pt x="140" y="152"/>
                    <a:pt x="138" y="152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3" y="152"/>
                    <a:pt x="41" y="151"/>
                    <a:pt x="41" y="148"/>
                  </a:cubicBezTo>
                  <a:cubicBezTo>
                    <a:pt x="41" y="146"/>
                    <a:pt x="43" y="144"/>
                    <a:pt x="45" y="144"/>
                  </a:cubicBezTo>
                  <a:cubicBezTo>
                    <a:pt x="85" y="144"/>
                    <a:pt x="85" y="144"/>
                    <a:pt x="85" y="144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3" y="136"/>
                    <a:pt x="0" y="132"/>
                    <a:pt x="0" y="129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  <a:moveTo>
                    <a:pt x="157" y="102"/>
                  </a:moveTo>
                  <a:cubicBezTo>
                    <a:pt x="157" y="102"/>
                    <a:pt x="157" y="102"/>
                    <a:pt x="157" y="102"/>
                  </a:cubicBezTo>
                  <a:cubicBezTo>
                    <a:pt x="153" y="102"/>
                    <a:pt x="150" y="105"/>
                    <a:pt x="150" y="109"/>
                  </a:cubicBezTo>
                  <a:cubicBezTo>
                    <a:pt x="150" y="113"/>
                    <a:pt x="153" y="116"/>
                    <a:pt x="157" y="116"/>
                  </a:cubicBezTo>
                  <a:cubicBezTo>
                    <a:pt x="160" y="116"/>
                    <a:pt x="164" y="113"/>
                    <a:pt x="164" y="109"/>
                  </a:cubicBezTo>
                  <a:cubicBezTo>
                    <a:pt x="164" y="105"/>
                    <a:pt x="160" y="102"/>
                    <a:pt x="157" y="102"/>
                  </a:cubicBezTo>
                  <a:close/>
                  <a:moveTo>
                    <a:pt x="169" y="14"/>
                  </a:moveTo>
                  <a:cubicBezTo>
                    <a:pt x="169" y="14"/>
                    <a:pt x="169" y="14"/>
                    <a:pt x="169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50"/>
                    <a:pt x="14" y="86"/>
                    <a:pt x="14" y="121"/>
                  </a:cubicBezTo>
                  <a:cubicBezTo>
                    <a:pt x="66" y="121"/>
                    <a:pt x="117" y="121"/>
                    <a:pt x="169" y="121"/>
                  </a:cubicBezTo>
                  <a:cubicBezTo>
                    <a:pt x="169" y="86"/>
                    <a:pt x="169" y="50"/>
                    <a:pt x="169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  <p:sp>
          <p:nvSpPr>
            <p:cNvPr id="54" name="Freeform 175"/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11904" y="5184"/>
              <a:ext cx="531" cy="512"/>
            </a:xfrm>
            <a:custGeom>
              <a:avLst/>
              <a:gdLst>
                <a:gd name="T0" fmla="*/ 150 w 183"/>
                <a:gd name="T1" fmla="*/ 0 h 177"/>
                <a:gd name="T2" fmla="*/ 183 w 183"/>
                <a:gd name="T3" fmla="*/ 33 h 177"/>
                <a:gd name="T4" fmla="*/ 173 w 183"/>
                <a:gd name="T5" fmla="*/ 130 h 177"/>
                <a:gd name="T6" fmla="*/ 33 w 183"/>
                <a:gd name="T7" fmla="*/ 140 h 177"/>
                <a:gd name="T8" fmla="*/ 0 w 183"/>
                <a:gd name="T9" fmla="*/ 107 h 177"/>
                <a:gd name="T10" fmla="*/ 9 w 183"/>
                <a:gd name="T11" fmla="*/ 9 h 177"/>
                <a:gd name="T12" fmla="*/ 124 w 183"/>
                <a:gd name="T13" fmla="*/ 74 h 177"/>
                <a:gd name="T14" fmla="*/ 94 w 183"/>
                <a:gd name="T15" fmla="*/ 91 h 177"/>
                <a:gd name="T16" fmla="*/ 63 w 183"/>
                <a:gd name="T17" fmla="*/ 109 h 177"/>
                <a:gd name="T18" fmla="*/ 56 w 183"/>
                <a:gd name="T19" fmla="*/ 105 h 177"/>
                <a:gd name="T20" fmla="*/ 56 w 183"/>
                <a:gd name="T21" fmla="*/ 34 h 177"/>
                <a:gd name="T22" fmla="*/ 63 w 183"/>
                <a:gd name="T23" fmla="*/ 31 h 177"/>
                <a:gd name="T24" fmla="*/ 94 w 183"/>
                <a:gd name="T25" fmla="*/ 49 h 177"/>
                <a:gd name="T26" fmla="*/ 126 w 183"/>
                <a:gd name="T27" fmla="*/ 72 h 177"/>
                <a:gd name="T28" fmla="*/ 89 w 183"/>
                <a:gd name="T29" fmla="*/ 84 h 177"/>
                <a:gd name="T30" fmla="*/ 114 w 183"/>
                <a:gd name="T31" fmla="*/ 70 h 177"/>
                <a:gd name="T32" fmla="*/ 89 w 183"/>
                <a:gd name="T33" fmla="*/ 56 h 177"/>
                <a:gd name="T34" fmla="*/ 65 w 183"/>
                <a:gd name="T35" fmla="*/ 70 h 177"/>
                <a:gd name="T36" fmla="*/ 89 w 183"/>
                <a:gd name="T37" fmla="*/ 84 h 177"/>
                <a:gd name="T38" fmla="*/ 59 w 183"/>
                <a:gd name="T39" fmla="*/ 146 h 177"/>
                <a:gd name="T40" fmla="*/ 70 w 183"/>
                <a:gd name="T41" fmla="*/ 151 h 177"/>
                <a:gd name="T42" fmla="*/ 74 w 183"/>
                <a:gd name="T43" fmla="*/ 157 h 177"/>
                <a:gd name="T44" fmla="*/ 176 w 183"/>
                <a:gd name="T45" fmla="*/ 157 h 177"/>
                <a:gd name="T46" fmla="*/ 176 w 183"/>
                <a:gd name="T47" fmla="*/ 166 h 177"/>
                <a:gd name="T48" fmla="*/ 74 w 183"/>
                <a:gd name="T49" fmla="*/ 166 h 177"/>
                <a:gd name="T50" fmla="*/ 70 w 183"/>
                <a:gd name="T51" fmla="*/ 173 h 177"/>
                <a:gd name="T52" fmla="*/ 48 w 183"/>
                <a:gd name="T53" fmla="*/ 173 h 177"/>
                <a:gd name="T54" fmla="*/ 44 w 183"/>
                <a:gd name="T55" fmla="*/ 166 h 177"/>
                <a:gd name="T56" fmla="*/ 3 w 183"/>
                <a:gd name="T57" fmla="*/ 162 h 177"/>
                <a:gd name="T58" fmla="*/ 44 w 183"/>
                <a:gd name="T59" fmla="*/ 157 h 177"/>
                <a:gd name="T60" fmla="*/ 48 w 183"/>
                <a:gd name="T61" fmla="*/ 151 h 177"/>
                <a:gd name="T62" fmla="*/ 64 w 183"/>
                <a:gd name="T63" fmla="*/ 157 h 177"/>
                <a:gd name="T64" fmla="*/ 59 w 183"/>
                <a:gd name="T65" fmla="*/ 154 h 177"/>
                <a:gd name="T66" fmla="*/ 54 w 183"/>
                <a:gd name="T67" fmla="*/ 157 h 177"/>
                <a:gd name="T68" fmla="*/ 54 w 183"/>
                <a:gd name="T69" fmla="*/ 167 h 177"/>
                <a:gd name="T70" fmla="*/ 64 w 183"/>
                <a:gd name="T71" fmla="*/ 167 h 177"/>
                <a:gd name="T72" fmla="*/ 64 w 183"/>
                <a:gd name="T73" fmla="*/ 157 h 177"/>
                <a:gd name="T74" fmla="*/ 150 w 183"/>
                <a:gd name="T75" fmla="*/ 14 h 177"/>
                <a:gd name="T76" fmla="*/ 33 w 183"/>
                <a:gd name="T77" fmla="*/ 14 h 177"/>
                <a:gd name="T78" fmla="*/ 14 w 183"/>
                <a:gd name="T79" fmla="*/ 33 h 177"/>
                <a:gd name="T80" fmla="*/ 19 w 183"/>
                <a:gd name="T81" fmla="*/ 120 h 177"/>
                <a:gd name="T82" fmla="*/ 150 w 183"/>
                <a:gd name="T83" fmla="*/ 126 h 177"/>
                <a:gd name="T84" fmla="*/ 169 w 183"/>
                <a:gd name="T85" fmla="*/ 107 h 177"/>
                <a:gd name="T86" fmla="*/ 163 w 183"/>
                <a:gd name="T87" fmla="*/ 1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177">
                  <a:moveTo>
                    <a:pt x="33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159" y="0"/>
                    <a:pt x="168" y="3"/>
                    <a:pt x="173" y="9"/>
                  </a:cubicBezTo>
                  <a:cubicBezTo>
                    <a:pt x="179" y="15"/>
                    <a:pt x="183" y="24"/>
                    <a:pt x="183" y="33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3" y="116"/>
                    <a:pt x="179" y="124"/>
                    <a:pt x="173" y="130"/>
                  </a:cubicBezTo>
                  <a:cubicBezTo>
                    <a:pt x="168" y="136"/>
                    <a:pt x="159" y="140"/>
                    <a:pt x="150" y="140"/>
                  </a:cubicBezTo>
                  <a:cubicBezTo>
                    <a:pt x="33" y="140"/>
                    <a:pt x="33" y="140"/>
                    <a:pt x="33" y="140"/>
                  </a:cubicBezTo>
                  <a:cubicBezTo>
                    <a:pt x="24" y="140"/>
                    <a:pt x="15" y="136"/>
                    <a:pt x="9" y="130"/>
                  </a:cubicBezTo>
                  <a:cubicBezTo>
                    <a:pt x="3" y="124"/>
                    <a:pt x="0" y="116"/>
                    <a:pt x="0" y="10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4"/>
                    <a:pt x="3" y="15"/>
                    <a:pt x="9" y="9"/>
                  </a:cubicBezTo>
                  <a:cubicBezTo>
                    <a:pt x="15" y="3"/>
                    <a:pt x="24" y="0"/>
                    <a:pt x="33" y="0"/>
                  </a:cubicBezTo>
                  <a:close/>
                  <a:moveTo>
                    <a:pt x="124" y="74"/>
                  </a:moveTo>
                  <a:cubicBezTo>
                    <a:pt x="124" y="74"/>
                    <a:pt x="124" y="74"/>
                    <a:pt x="124" y="74"/>
                  </a:cubicBez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1"/>
                    <a:pt x="94" y="91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1" y="110"/>
                    <a:pt x="58" y="109"/>
                    <a:pt x="57" y="107"/>
                  </a:cubicBezTo>
                  <a:cubicBezTo>
                    <a:pt x="57" y="107"/>
                    <a:pt x="56" y="106"/>
                    <a:pt x="56" y="105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2"/>
                    <a:pt x="58" y="30"/>
                    <a:pt x="61" y="30"/>
                  </a:cubicBezTo>
                  <a:cubicBezTo>
                    <a:pt x="62" y="30"/>
                    <a:pt x="62" y="31"/>
                    <a:pt x="63" y="31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6" y="67"/>
                    <a:pt x="127" y="70"/>
                    <a:pt x="126" y="72"/>
                  </a:cubicBezTo>
                  <a:cubicBezTo>
                    <a:pt x="125" y="73"/>
                    <a:pt x="125" y="73"/>
                    <a:pt x="124" y="74"/>
                  </a:cubicBezTo>
                  <a:close/>
                  <a:moveTo>
                    <a:pt x="89" y="84"/>
                  </a:moveTo>
                  <a:cubicBezTo>
                    <a:pt x="89" y="84"/>
                    <a:pt x="89" y="84"/>
                    <a:pt x="89" y="84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89" y="84"/>
                    <a:pt x="89" y="84"/>
                  </a:cubicBezTo>
                  <a:close/>
                  <a:moveTo>
                    <a:pt x="59" y="146"/>
                  </a:moveTo>
                  <a:cubicBezTo>
                    <a:pt x="59" y="146"/>
                    <a:pt x="59" y="146"/>
                    <a:pt x="59" y="146"/>
                  </a:cubicBezTo>
                  <a:cubicBezTo>
                    <a:pt x="63" y="146"/>
                    <a:pt x="67" y="148"/>
                    <a:pt x="70" y="151"/>
                  </a:cubicBezTo>
                  <a:cubicBezTo>
                    <a:pt x="70" y="151"/>
                    <a:pt x="70" y="151"/>
                    <a:pt x="70" y="151"/>
                  </a:cubicBezTo>
                  <a:cubicBezTo>
                    <a:pt x="72" y="152"/>
                    <a:pt x="73" y="155"/>
                    <a:pt x="74" y="157"/>
                  </a:cubicBezTo>
                  <a:cubicBezTo>
                    <a:pt x="74" y="157"/>
                    <a:pt x="74" y="157"/>
                    <a:pt x="74" y="157"/>
                  </a:cubicBezTo>
                  <a:cubicBezTo>
                    <a:pt x="176" y="157"/>
                    <a:pt x="176" y="157"/>
                    <a:pt x="176" y="157"/>
                  </a:cubicBezTo>
                  <a:cubicBezTo>
                    <a:pt x="178" y="157"/>
                    <a:pt x="180" y="159"/>
                    <a:pt x="180" y="162"/>
                  </a:cubicBezTo>
                  <a:cubicBezTo>
                    <a:pt x="180" y="164"/>
                    <a:pt x="178" y="166"/>
                    <a:pt x="176" y="166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3" y="169"/>
                    <a:pt x="72" y="171"/>
                    <a:pt x="70" y="173"/>
                  </a:cubicBezTo>
                  <a:cubicBezTo>
                    <a:pt x="70" y="173"/>
                    <a:pt x="70" y="173"/>
                    <a:pt x="70" y="173"/>
                  </a:cubicBezTo>
                  <a:cubicBezTo>
                    <a:pt x="67" y="176"/>
                    <a:pt x="63" y="177"/>
                    <a:pt x="59" y="177"/>
                  </a:cubicBezTo>
                  <a:cubicBezTo>
                    <a:pt x="54" y="177"/>
                    <a:pt x="51" y="176"/>
                    <a:pt x="48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6" y="171"/>
                    <a:pt x="44" y="169"/>
                    <a:pt x="44" y="166"/>
                  </a:cubicBezTo>
                  <a:cubicBezTo>
                    <a:pt x="7" y="166"/>
                    <a:pt x="7" y="166"/>
                    <a:pt x="7" y="166"/>
                  </a:cubicBezTo>
                  <a:cubicBezTo>
                    <a:pt x="5" y="166"/>
                    <a:pt x="3" y="164"/>
                    <a:pt x="3" y="162"/>
                  </a:cubicBezTo>
                  <a:cubicBezTo>
                    <a:pt x="3" y="159"/>
                    <a:pt x="5" y="157"/>
                    <a:pt x="7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5"/>
                    <a:pt x="46" y="152"/>
                    <a:pt x="48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51" y="148"/>
                    <a:pt x="54" y="146"/>
                    <a:pt x="59" y="146"/>
                  </a:cubicBezTo>
                  <a:close/>
                  <a:moveTo>
                    <a:pt x="64" y="157"/>
                  </a:moveTo>
                  <a:cubicBezTo>
                    <a:pt x="64" y="157"/>
                    <a:pt x="64" y="157"/>
                    <a:pt x="64" y="157"/>
                  </a:cubicBezTo>
                  <a:cubicBezTo>
                    <a:pt x="63" y="155"/>
                    <a:pt x="61" y="154"/>
                    <a:pt x="59" y="154"/>
                  </a:cubicBezTo>
                  <a:cubicBezTo>
                    <a:pt x="57" y="154"/>
                    <a:pt x="55" y="155"/>
                    <a:pt x="54" y="157"/>
                  </a:cubicBezTo>
                  <a:cubicBezTo>
                    <a:pt x="54" y="157"/>
                    <a:pt x="54" y="157"/>
                    <a:pt x="54" y="157"/>
                  </a:cubicBezTo>
                  <a:cubicBezTo>
                    <a:pt x="52" y="158"/>
                    <a:pt x="52" y="160"/>
                    <a:pt x="52" y="162"/>
                  </a:cubicBezTo>
                  <a:cubicBezTo>
                    <a:pt x="52" y="164"/>
                    <a:pt x="52" y="166"/>
                    <a:pt x="54" y="167"/>
                  </a:cubicBezTo>
                  <a:cubicBezTo>
                    <a:pt x="55" y="168"/>
                    <a:pt x="57" y="169"/>
                    <a:pt x="59" y="169"/>
                  </a:cubicBezTo>
                  <a:cubicBezTo>
                    <a:pt x="61" y="169"/>
                    <a:pt x="63" y="168"/>
                    <a:pt x="64" y="167"/>
                  </a:cubicBezTo>
                  <a:cubicBezTo>
                    <a:pt x="65" y="166"/>
                    <a:pt x="66" y="164"/>
                    <a:pt x="66" y="162"/>
                  </a:cubicBezTo>
                  <a:cubicBezTo>
                    <a:pt x="66" y="160"/>
                    <a:pt x="65" y="158"/>
                    <a:pt x="64" y="157"/>
                  </a:cubicBezTo>
                  <a:cubicBezTo>
                    <a:pt x="64" y="157"/>
                    <a:pt x="64" y="157"/>
                    <a:pt x="64" y="157"/>
                  </a:cubicBezTo>
                  <a:close/>
                  <a:moveTo>
                    <a:pt x="150" y="14"/>
                  </a:moveTo>
                  <a:cubicBezTo>
                    <a:pt x="150" y="14"/>
                    <a:pt x="150" y="14"/>
                    <a:pt x="150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28" y="14"/>
                    <a:pt x="23" y="16"/>
                    <a:pt x="19" y="19"/>
                  </a:cubicBezTo>
                  <a:cubicBezTo>
                    <a:pt x="16" y="23"/>
                    <a:pt x="14" y="28"/>
                    <a:pt x="14" y="33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2"/>
                    <a:pt x="16" y="117"/>
                    <a:pt x="19" y="120"/>
                  </a:cubicBezTo>
                  <a:cubicBezTo>
                    <a:pt x="23" y="124"/>
                    <a:pt x="28" y="126"/>
                    <a:pt x="33" y="126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55" y="126"/>
                    <a:pt x="160" y="124"/>
                    <a:pt x="163" y="120"/>
                  </a:cubicBezTo>
                  <a:cubicBezTo>
                    <a:pt x="167" y="117"/>
                    <a:pt x="169" y="112"/>
                    <a:pt x="169" y="107"/>
                  </a:cubicBezTo>
                  <a:cubicBezTo>
                    <a:pt x="169" y="33"/>
                    <a:pt x="169" y="33"/>
                    <a:pt x="169" y="33"/>
                  </a:cubicBezTo>
                  <a:cubicBezTo>
                    <a:pt x="169" y="28"/>
                    <a:pt x="167" y="23"/>
                    <a:pt x="163" y="19"/>
                  </a:cubicBezTo>
                  <a:cubicBezTo>
                    <a:pt x="160" y="16"/>
                    <a:pt x="155" y="14"/>
                    <a:pt x="15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TextBox 9"/>
          <p:cNvSpPr txBox="1"/>
          <p:nvPr>
            <p:custDataLst>
              <p:tags r:id="rId23"/>
            </p:custDataLst>
          </p:nvPr>
        </p:nvSpPr>
        <p:spPr>
          <a:xfrm>
            <a:off x="5592884" y="2909033"/>
            <a:ext cx="1777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思源黑体 CN Heavy" pitchFamily="34" charset="-122"/>
                <a:ea typeface="思源黑体 CN Heavy" pitchFamily="34" charset="-122"/>
              </a:defRPr>
            </a:lvl1pPr>
          </a:lstStyle>
          <a:p>
            <a:pPr algn="ctr"/>
            <a:r>
              <a:rPr lang="zh-CN" altLang="en-US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缓解</a:t>
            </a:r>
            <a:r>
              <a:rPr lang="en-US" altLang="zh-CN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/</a:t>
            </a:r>
            <a:r>
              <a:rPr lang="zh-CN" altLang="en-US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克服考试压力的方法</a:t>
            </a:r>
            <a:r>
              <a:rPr lang="zh-CN" altLang="en-US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有哪些？</a:t>
            </a:r>
            <a:endParaRPr lang="zh-CN" altLang="en-US" sz="2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16389" name="图片 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0758805" y="1839595"/>
            <a:ext cx="1439545" cy="2573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矩形 30"/>
          <p:cNvSpPr/>
          <p:nvPr>
            <p:custDataLst>
              <p:tags r:id="rId26"/>
            </p:custDataLst>
          </p:nvPr>
        </p:nvSpPr>
        <p:spPr>
          <a:xfrm>
            <a:off x="3488106" y="-52655"/>
            <a:ext cx="4947794" cy="6299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lnSpc>
                <a:spcPts val="4200"/>
              </a:lnSpc>
            </a:pPr>
            <a:r>
              <a:rPr lang="zh-CN" altLang="en-US" sz="32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缓解考试压力的几种方法</a:t>
            </a:r>
            <a:endParaRPr lang="zh-CN" altLang="en-US" sz="3200" b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rot="10800000" flipV="1">
            <a:off x="430530" y="146685"/>
            <a:ext cx="2392680" cy="6851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  <p:bldP spid="19" grpId="0" bldLvl="0" animBg="1"/>
      <p:bldP spid="21" grpId="0"/>
      <p:bldP spid="22" grpId="0" bldLvl="0" animBg="1"/>
      <p:bldP spid="23" grpId="0"/>
      <p:bldP spid="26" grpId="0" bldLvl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>
            <a:hlinkClick r:id="rId1" action="ppaction://hlinksldjump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195705"/>
            <a:ext cx="12312650" cy="905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251710" y="1157605"/>
            <a:ext cx="7057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任务</a:t>
            </a:r>
            <a:r>
              <a:rPr lang="en-US" altLang="zh-CN" sz="4800" b="1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r>
              <a:rPr lang="zh-CN" altLang="en-US" sz="4800" b="1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：感同身受共减压</a:t>
            </a:r>
            <a:endParaRPr lang="zh-CN" altLang="en-US" sz="4800" b="1">
              <a:ln w="12700">
                <a:solidFill>
                  <a:srgbClr val="C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51710" y="2506980"/>
            <a:ext cx="4765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accent6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1</a:t>
            </a:r>
            <a:r>
              <a:rPr lang="zh-CN" altLang="en-US" sz="4800" b="1">
                <a:solidFill>
                  <a:schemeClr val="accent6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、听一听</a:t>
            </a:r>
            <a:endParaRPr lang="zh-CN" altLang="en-US" sz="4800" b="1">
              <a:solidFill>
                <a:schemeClr val="accent6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r>
              <a:rPr lang="en-US" altLang="zh-CN" sz="4800" b="1">
                <a:solidFill>
                  <a:schemeClr val="accent6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2</a:t>
            </a:r>
            <a:r>
              <a:rPr lang="zh-CN" altLang="en-US" sz="4800" b="1">
                <a:solidFill>
                  <a:schemeClr val="accent6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、动一动</a:t>
            </a:r>
            <a:endParaRPr lang="zh-CN" altLang="en-US" sz="4800" b="1">
              <a:solidFill>
                <a:schemeClr val="accent6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pic>
        <p:nvPicPr>
          <p:cNvPr id="2" name="森林鸟声 安静的轻音乐 SPA静心瑜伽 尹慧心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4030" y="6273165"/>
            <a:ext cx="412750" cy="4127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2890" y="81280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1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8443" name="直接连接符 29700"/>
          <p:cNvCxnSpPr/>
          <p:nvPr>
            <p:custDataLst>
              <p:tags r:id="rId2"/>
            </p:custDataLst>
          </p:nvPr>
        </p:nvCxnSpPr>
        <p:spPr>
          <a:xfrm flipV="1">
            <a:off x="4458653" y="1707832"/>
            <a:ext cx="1588" cy="1997075"/>
          </a:xfrm>
          <a:prstGeom prst="line">
            <a:avLst/>
          </a:prstGeom>
          <a:noFill/>
          <a:ln w="76200">
            <a:solidFill>
              <a:srgbClr val="800000"/>
            </a:solidFill>
            <a:bevel/>
            <a:tailEnd type="triangle"/>
          </a:ln>
        </p:spPr>
      </p:cxnSp>
      <p:cxnSp>
        <p:nvCxnSpPr>
          <p:cNvPr id="18444" name="直接连接符 29699"/>
          <p:cNvCxnSpPr/>
          <p:nvPr>
            <p:custDataLst>
              <p:tags r:id="rId3"/>
            </p:custDataLst>
          </p:nvPr>
        </p:nvCxnSpPr>
        <p:spPr>
          <a:xfrm flipV="1">
            <a:off x="4395788" y="3701733"/>
            <a:ext cx="3400425" cy="1588"/>
          </a:xfrm>
          <a:prstGeom prst="line">
            <a:avLst/>
          </a:prstGeom>
          <a:noFill/>
          <a:ln w="76200">
            <a:solidFill>
              <a:srgbClr val="800000"/>
            </a:solidFill>
            <a:bevel/>
            <a:tailEnd type="triangle"/>
          </a:ln>
        </p:spPr>
      </p:cxnSp>
      <p:sp>
        <p:nvSpPr>
          <p:cNvPr id="3" name="任意多边形 29702"/>
          <p:cNvSpPr/>
          <p:nvPr>
            <p:custDataLst>
              <p:tags r:id="rId4"/>
            </p:custDataLst>
          </p:nvPr>
        </p:nvSpPr>
        <p:spPr>
          <a:xfrm>
            <a:off x="4458653" y="1981835"/>
            <a:ext cx="3105150" cy="1722438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315020325" y="2147483646"/>
              </a:cxn>
              <a:cxn ang="0">
                <a:pos x="516632825" y="2147483646"/>
              </a:cxn>
              <a:cxn ang="0">
                <a:pos x="1040825325" y="1993442366"/>
              </a:cxn>
              <a:cxn ang="0">
                <a:pos x="2147483646" y="274696178"/>
              </a:cxn>
              <a:cxn ang="0">
                <a:pos x="2147483646" y="2147483646"/>
              </a:cxn>
            </a:cxnLst>
            <a:rect l="0" t="0" r="0" b="0"/>
            <a:pathLst>
              <a:path w="2608" h="1447">
                <a:moveTo>
                  <a:pt x="0" y="934"/>
                </a:moveTo>
                <a:cubicBezTo>
                  <a:pt x="21" y="934"/>
                  <a:pt x="91" y="940"/>
                  <a:pt x="125" y="935"/>
                </a:cubicBezTo>
                <a:cubicBezTo>
                  <a:pt x="159" y="930"/>
                  <a:pt x="157" y="927"/>
                  <a:pt x="205" y="903"/>
                </a:cubicBezTo>
                <a:cubicBezTo>
                  <a:pt x="253" y="879"/>
                  <a:pt x="225" y="923"/>
                  <a:pt x="413" y="791"/>
                </a:cubicBezTo>
                <a:cubicBezTo>
                  <a:pt x="601" y="659"/>
                  <a:pt x="968" y="0"/>
                  <a:pt x="1334" y="109"/>
                </a:cubicBezTo>
                <a:cubicBezTo>
                  <a:pt x="1700" y="218"/>
                  <a:pt x="2343" y="1168"/>
                  <a:pt x="2608" y="1447"/>
                </a:cubicBezTo>
              </a:path>
            </a:pathLst>
          </a:custGeom>
          <a:noFill/>
          <a:ln w="57150">
            <a:solidFill>
              <a:srgbClr val="800000"/>
            </a:solidFill>
            <a:bevel/>
          </a:ln>
        </p:spPr>
        <p:txBody>
          <a:bodyPr anchor="t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i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29701"/>
          <p:cNvSpPr/>
          <p:nvPr>
            <p:custDataLst>
              <p:tags r:id="rId5"/>
            </p:custDataLst>
          </p:nvPr>
        </p:nvSpPr>
        <p:spPr>
          <a:xfrm>
            <a:off x="3795077" y="2120265"/>
            <a:ext cx="601662" cy="16335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vert" wrap="square" anchor="ctr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30000"/>
              </a:lnSpc>
            </a:pPr>
            <a:r>
              <a:rPr lang="zh-CN" altLang="en-US" sz="2100" b="1" i="0">
                <a:solidFill>
                  <a:srgbClr val="800000"/>
                </a:solidFill>
                <a:latin typeface="黑体" panose="02010609060101010101" charset="-122"/>
                <a:ea typeface="黑体" panose="02010609060101010101" charset="-122"/>
              </a:rPr>
              <a:t>学习效率</a:t>
            </a:r>
            <a:endParaRPr lang="zh-CN" altLang="en-US" sz="2100" b="1" i="0">
              <a:solidFill>
                <a:srgbClr val="8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矩形 29703"/>
          <p:cNvSpPr/>
          <p:nvPr>
            <p:custDataLst>
              <p:tags r:id="rId6"/>
            </p:custDataLst>
          </p:nvPr>
        </p:nvSpPr>
        <p:spPr>
          <a:xfrm>
            <a:off x="7657465" y="3876358"/>
            <a:ext cx="1257300" cy="5111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30000"/>
              </a:lnSpc>
            </a:pPr>
            <a:r>
              <a:rPr lang="zh-CN" altLang="en-US" sz="2100" b="1" i="0">
                <a:solidFill>
                  <a:srgbClr val="800000"/>
                </a:solidFill>
                <a:latin typeface="黑体" panose="02010609060101010101" charset="-122"/>
                <a:ea typeface="黑体" panose="02010609060101010101" charset="-122"/>
              </a:rPr>
              <a:t>学习压力</a:t>
            </a:r>
            <a:endParaRPr lang="zh-CN" altLang="en-US" sz="2100" b="1" i="0">
              <a:solidFill>
                <a:srgbClr val="8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29704"/>
          <p:cNvSpPr/>
          <p:nvPr>
            <p:custDataLst>
              <p:tags r:id="rId7"/>
            </p:custDataLst>
          </p:nvPr>
        </p:nvSpPr>
        <p:spPr>
          <a:xfrm>
            <a:off x="4606290" y="2753360"/>
            <a:ext cx="485775" cy="414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1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A</a:t>
            </a:r>
            <a:endParaRPr lang="en-US" altLang="zh-CN" sz="2100" b="1" i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29705"/>
          <p:cNvSpPr/>
          <p:nvPr>
            <p:custDataLst>
              <p:tags r:id="rId8"/>
            </p:custDataLst>
          </p:nvPr>
        </p:nvSpPr>
        <p:spPr>
          <a:xfrm flipH="1">
            <a:off x="5754370" y="1707515"/>
            <a:ext cx="514350" cy="414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1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endParaRPr lang="en-US" altLang="zh-CN" sz="2100" b="1" i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29706"/>
          <p:cNvSpPr/>
          <p:nvPr>
            <p:custDataLst>
              <p:tags r:id="rId9"/>
            </p:custDataLst>
          </p:nvPr>
        </p:nvSpPr>
        <p:spPr>
          <a:xfrm>
            <a:off x="7563803" y="3287712"/>
            <a:ext cx="374650" cy="4143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1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C</a:t>
            </a:r>
            <a:endParaRPr lang="en-US" altLang="zh-CN" sz="2100" b="1" i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Oval 52"/>
          <p:cNvSpPr/>
          <p:nvPr>
            <p:custDataLst>
              <p:tags r:id="rId10"/>
            </p:custDataLst>
          </p:nvPr>
        </p:nvSpPr>
        <p:spPr>
          <a:xfrm>
            <a:off x="6167120" y="1358265"/>
            <a:ext cx="1771650" cy="920750"/>
          </a:xfrm>
          <a:prstGeom prst="ellipse">
            <a:avLst/>
          </a:prstGeom>
          <a:gradFill rotWithShape="1">
            <a:gsLst>
              <a:gs pos="0">
                <a:srgbClr val="F8F8F8"/>
              </a:gs>
              <a:gs pos="100000">
                <a:srgbClr val="C0C0C0"/>
              </a:gs>
            </a:gsLst>
            <a:lin ang="2700000" scaled="1"/>
          </a:gradFill>
          <a:ln>
            <a:solidFill>
              <a:srgbClr val="969696"/>
            </a:solidFill>
            <a:bevel/>
          </a:ln>
        </p:spPr>
        <p:txBody>
          <a:bodyPr wrap="none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lang="zh-CN" altLang="en-US" sz="21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学习需要</a:t>
            </a:r>
            <a:endParaRPr lang="zh-CN" altLang="en-US" sz="2100" b="1" i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>
              <a:spcBef>
                <a:spcPct val="50000"/>
              </a:spcBef>
            </a:pPr>
            <a:r>
              <a:rPr lang="zh-CN" altLang="en-US" sz="2100" b="1" i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适度的压力</a:t>
            </a:r>
            <a:endParaRPr lang="zh-CN" altLang="en-US" sz="2100" b="1" i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2"/>
          <p:cNvSpPr txBox="1"/>
          <p:nvPr>
            <p:custDataLst>
              <p:tags r:id="rId11"/>
            </p:custDataLst>
          </p:nvPr>
        </p:nvSpPr>
        <p:spPr>
          <a:xfrm>
            <a:off x="4038917" y="470853"/>
            <a:ext cx="3348038" cy="4603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/>
            <a:r>
              <a:rPr lang="zh-CN" altLang="en-US" sz="2400" b="1" i="0" baseline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耶克斯—多德森定律</a:t>
            </a:r>
            <a:endParaRPr lang="zh-CN" altLang="en-US" sz="2400" b="1" i="0" baseline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3577590" y="4392930"/>
            <a:ext cx="4270375" cy="107632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适度的学习压力对我们的学习大有帮助哦！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4470" y="224790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base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base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base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  <p:bldP spid="7" grpId="0"/>
      <p:bldP spid="8" grpId="0"/>
      <p:bldP spid="9" grpId="0"/>
      <p:bldP spid="10" grpId="1" bldLvl="0" animBg="1"/>
      <p:bldP spid="11" grpId="0" bldLvl="0" animBg="1"/>
      <p:bldP spid="18" grpId="18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-1175385" y="-156210"/>
            <a:ext cx="14646275" cy="7357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29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2099" name="矩形 2"/>
          <p:cNvSpPr>
            <a:spLocks noChangeArrowheads="1"/>
          </p:cNvSpPr>
          <p:nvPr/>
        </p:nvSpPr>
        <p:spPr bwMode="auto">
          <a:xfrm>
            <a:off x="494201" y="1350758"/>
            <a:ext cx="10844798" cy="6851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93524" tIns="96762" rIns="193524" bIns="96762">
            <a:spAutoFit/>
          </a:bodyPr>
          <a:lstStyle/>
          <a:p>
            <a:pPr eaLnBrk="1" hangingPunct="1"/>
            <a:r>
              <a:rPr lang="zh-CN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我们应怎样积极面对当下的学习？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方正大标宋简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730" y="204856"/>
            <a:ext cx="7367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课堂笔记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2877" y="2091075"/>
            <a:ext cx="10926245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①我们要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高度重视</a:t>
            </a: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、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积极投入</a:t>
            </a: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，尤其要正确面对可能出现的困难和压力，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调整心态</a:t>
            </a: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，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完成学习任务</a:t>
            </a: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。</a:t>
            </a:r>
            <a:r>
              <a:rPr lang="en-US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pitchFamily="49" charset="-122"/>
              </a:rPr>
              <a:t>P67</a:t>
            </a:r>
            <a:endParaRPr lang="zh-CN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4730" y="3226129"/>
            <a:ext cx="1092624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②有一些学习压力，感到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担心、紧张、焦虑</a:t>
            </a: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，是一种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正常心理现象</a:t>
            </a: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，我们要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坦然面对</a:t>
            </a:r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en-US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P67</a:t>
            </a:r>
            <a:endParaRPr lang="zh-CN" altLang="zh-CN" sz="2400" spc="40" dirty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4312" y="45274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2400" spc="4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③学习应该成为</a:t>
            </a:r>
            <a:r>
              <a:rPr lang="zh-CN" altLang="zh-CN" sz="2400" spc="4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我们的一种生活方式。</a:t>
            </a:r>
            <a:r>
              <a:rPr lang="en-US" altLang="zh-CN" sz="2400" spc="40" dirty="0">
                <a:latin typeface="微软雅黑" panose="020B0503020204020204" charset="-122"/>
                <a:ea typeface="微软雅黑" panose="020B0503020204020204" charset="-122"/>
              </a:rPr>
              <a:t>P69</a:t>
            </a:r>
            <a:endParaRPr lang="zh-CN" altLang="zh-CN" sz="2400" spc="4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-286385" y="-190500"/>
            <a:ext cx="12582525" cy="704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55320" y="1282700"/>
            <a:ext cx="108134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江梦南，学习之余，她总会到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特殊教育学校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做义工，以自己为例，鼓励孩子们积极进步，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带动他们融入社会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，积极乐观地面对生活。</a:t>
            </a:r>
            <a:endParaRPr lang="zh-CN" altLang="en-US" sz="3200" b="1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她积极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筹备协会活动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组织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参加无障碍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论坛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举办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无障碍理念体验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活动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……</a:t>
            </a:r>
            <a:endParaRPr lang="zh-CN" altLang="en-US" sz="3200" b="1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77590" y="4835525"/>
            <a:ext cx="4713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rgbClr val="7030A0"/>
                </a:solidFill>
                <a:effectLst>
                  <a:reflection blurRad="6350" stA="60000" endA="900" endPos="60000" dist="60007" dir="5400000" sy="-100000" algn="bl" rotWithShape="0"/>
                </a:effectLst>
                <a:sym typeface="+mn-ea"/>
              </a:rPr>
              <a:t>主动服务社会</a:t>
            </a:r>
            <a:endParaRPr lang="zh-CN" altLang="en-US" sz="4800" b="1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  <a:solidFill>
                <a:srgbClr val="7030A0"/>
              </a:solidFill>
              <a:effectLst>
                <a:reflection blurRad="6350" stA="60000" endA="900" endPos="60000" dist="60007" dir="5400000" sy="-100000" algn="bl" rotWithShape="0"/>
              </a:effectLst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785" y="0"/>
            <a:ext cx="3663950" cy="6889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p>
            <a:r>
              <a:rPr lang="zh-CN" altLang="en-US" sz="400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实践中学习</a:t>
            </a:r>
            <a:endParaRPr lang="zh-CN" altLang="en-US" sz="4000">
              <a:ln>
                <a:solidFill>
                  <a:srgbClr val="FFFF00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-2606675"/>
            <a:ext cx="12192635" cy="11199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488690" y="826135"/>
            <a:ext cx="5940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任务</a:t>
            </a:r>
            <a:r>
              <a:rPr lang="en-US" altLang="zh-CN" sz="360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3</a:t>
            </a:r>
            <a:r>
              <a:rPr lang="zh-CN" altLang="en-US" sz="360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：齐心合力做策划</a:t>
            </a:r>
            <a:endParaRPr lang="zh-CN" altLang="en-US" sz="3600">
              <a:ln>
                <a:solidFill>
                  <a:srgbClr val="FF000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050" y="1777365"/>
            <a:ext cx="115328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今天，有老师来一中听课，可是学校很大，为了方便他们找到听课教室，并展现一中风貌，班主任让我们班同学做好接待工作，你觉得应该做些什么准备呢？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613410" y="3477895"/>
            <a:ext cx="10733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206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示例：我准备做引导牌，为了做好该项准备，我查阅了</a:t>
            </a:r>
            <a:r>
              <a:rPr lang="en-US" altLang="zh-CN" sz="2400" b="1">
                <a:solidFill>
                  <a:srgbClr val="00206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/</a:t>
            </a:r>
            <a:r>
              <a:rPr lang="zh-CN" altLang="en-US" sz="2400" b="1">
                <a:solidFill>
                  <a:srgbClr val="00206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制作了</a:t>
            </a:r>
            <a:r>
              <a:rPr lang="en-US" altLang="zh-CN" sz="2400" b="1">
                <a:solidFill>
                  <a:srgbClr val="002060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rPr>
              <a:t>...</a:t>
            </a:r>
            <a:endParaRPr lang="en-US" altLang="zh-CN" sz="2400" b="1">
              <a:solidFill>
                <a:srgbClr val="002060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410" y="4392930"/>
            <a:ext cx="8881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要求：</a:t>
            </a:r>
            <a:r>
              <a:rPr lang="en-US" altLang="zh-CN" sz="2800"/>
              <a:t>1</a:t>
            </a:r>
            <a:r>
              <a:rPr lang="zh-CN" altLang="en-US" sz="2800"/>
              <a:t>、小组进行讨论，明确所作的为哪项准备工作</a:t>
            </a:r>
            <a:endParaRPr lang="zh-CN" altLang="en-US" sz="2800"/>
          </a:p>
          <a:p>
            <a:r>
              <a:rPr lang="en-US" altLang="zh-CN" sz="2800"/>
              <a:t>             2</a:t>
            </a:r>
            <a:r>
              <a:rPr lang="zh-CN" altLang="en-US" sz="2800"/>
              <a:t>、小组内一成员做好记录，并做简要发言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614045" y="137160"/>
            <a:ext cx="3663950" cy="6889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p>
            <a:r>
              <a:rPr lang="zh-CN" altLang="en-US" sz="400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实践中学习</a:t>
            </a:r>
            <a:endParaRPr lang="zh-CN" altLang="en-US" sz="4000">
              <a:ln>
                <a:solidFill>
                  <a:srgbClr val="FFFF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59610" y="5638165"/>
            <a:ext cx="84143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重视实践，努力做到知行合一</a:t>
            </a:r>
            <a:endParaRPr lang="zh-CN" altLang="en-US" sz="48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3" grpId="0"/>
      <p:bldP spid="3" grpId="1"/>
      <p:bldP spid="5" grpId="0"/>
      <p:bldP spid="5" grpId="1"/>
      <p:bldP spid="8" grpId="0"/>
      <p:bldP spid="8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-1175385" y="-156210"/>
            <a:ext cx="14646275" cy="7357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2"/>
          <p:cNvSpPr txBox="1"/>
          <p:nvPr>
            <p:custDataLst>
              <p:tags r:id="rId3"/>
            </p:custDataLst>
          </p:nvPr>
        </p:nvSpPr>
        <p:spPr>
          <a:xfrm>
            <a:off x="2896458" y="770078"/>
            <a:ext cx="6523203" cy="67437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lIns="121894" tIns="60946" rIns="121894" bIns="60946">
            <a:spAutoFit/>
          </a:bodyPr>
          <a:lstStyle/>
          <a:p>
            <a:r>
              <a:rPr lang="zh-CN" altLang="en-US" sz="3600" b="1" kern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青少年怎样在实践中学习？</a:t>
            </a:r>
            <a:endParaRPr lang="zh-CN" altLang="en-US" sz="3600" b="1" u="sng" kern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3260" y="323601"/>
            <a:ext cx="7367701" cy="5847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课堂笔记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3060" y="1685290"/>
            <a:ext cx="11609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）我们始终不能停止学习的步伐，要在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生活和工作中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学习，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主动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服务社会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P70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304165" y="2505710"/>
            <a:ext cx="11583035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2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）我们要</a:t>
            </a:r>
            <a:r>
              <a:rPr lang="zh-CN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重视实践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，积极参加</a:t>
            </a:r>
            <a:r>
              <a:rPr lang="zh-CN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社会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调查、志愿服务、科学实验等各类社会实践活动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zh-CN" sz="2400" b="1">
                <a:solidFill>
                  <a:srgbClr val="1D4B1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增强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问题意识，</a:t>
            </a:r>
            <a:r>
              <a:rPr lang="zh-CN" altLang="zh-CN" sz="2400" b="1">
                <a:solidFill>
                  <a:srgbClr val="1D4B1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培养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研究能力，努力做到</a:t>
            </a:r>
            <a:r>
              <a:rPr lang="zh-CN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知行合一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P71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-75565" y="-190500"/>
            <a:ext cx="12425680" cy="7568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1420813" y="4757420"/>
            <a:ext cx="1207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_GB2312" panose="02010609030101010101" charset="-122"/>
                <a:ea typeface="楷体_GB2312" panose="02010609030101010101" charset="-122"/>
              </a:rPr>
              <a:t>科学实验</a:t>
            </a:r>
            <a:endParaRPr lang="zh-CN" altLang="en-US" sz="2000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5665726" y="420797"/>
            <a:ext cx="347392" cy="3940"/>
          </a:xfrm>
          <a:prstGeom prst="line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200">
                  <a:srgbClr val="FF0000"/>
                </a:gs>
                <a:gs pos="90000">
                  <a:srgbClr val="FFC000"/>
                </a:gs>
              </a:gsLst>
              <a:path path="circle">
                <a:fillToRect l="50000" t="50000" r="50000" b="50000"/>
              </a:path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43" y="1823720"/>
            <a:ext cx="1657985" cy="17272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4879170" y="4557762"/>
            <a:ext cx="1497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_GB2312" panose="02010609030101010101" charset="-122"/>
                <a:ea typeface="楷体_GB2312" panose="02010609030101010101" charset="-122"/>
              </a:rPr>
              <a:t>志愿者服务</a:t>
            </a:r>
            <a:endParaRPr lang="zh-CN" altLang="en-US" sz="2000" b="1">
              <a:latin typeface="楷体_GB2312" panose="02010609030101010101" charset="-122"/>
              <a:ea typeface="楷体_GB2312" panose="02010609030101010101" charset="-122"/>
            </a:endParaRPr>
          </a:p>
        </p:txBody>
      </p:sp>
      <p:pic>
        <p:nvPicPr>
          <p:cNvPr id="16" name="图片 15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15435" y="1547495"/>
            <a:ext cx="3192780" cy="2713990"/>
          </a:xfrm>
          <a:prstGeom prst="roundRect">
            <a:avLst>
              <a:gd name="adj" fmla="val 4695"/>
            </a:avLst>
          </a:prstGeom>
        </p:spPr>
      </p:pic>
      <p:pic>
        <p:nvPicPr>
          <p:cNvPr id="102" name="图片 101"/>
          <p:cNvPicPr/>
          <p:nvPr/>
        </p:nvPicPr>
        <p:blipFill>
          <a:blip r:embed="rId9"/>
          <a:stretch>
            <a:fillRect/>
          </a:stretch>
        </p:blipFill>
        <p:spPr>
          <a:xfrm>
            <a:off x="729615" y="1405255"/>
            <a:ext cx="2589530" cy="2998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4115435" y="131445"/>
            <a:ext cx="73298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任务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：美好经历共分享</a:t>
            </a:r>
            <a:endParaRPr lang="zh-CN" altLang="en-US" sz="320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CN" altLang="en-US" sz="320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              </a:t>
            </a:r>
            <a:r>
              <a:rPr lang="en-US" altLang="zh-CN" sz="3200">
                <a:solidFill>
                  <a:schemeClr val="accent1"/>
                </a:solidFill>
              </a:rPr>
              <a:t>——</a:t>
            </a:r>
            <a:r>
              <a:rPr sz="3200" b="1">
                <a:solidFill>
                  <a:schemeClr val="accent1"/>
                </a:solidFill>
                <a:latin typeface="汉仪菱心体简" panose="02010609000101010101" pitchFamily="49" charset="-122"/>
                <a:ea typeface="汉仪菱心体简" panose="02010609000101010101" pitchFamily="49" charset="-122"/>
                <a:sym typeface="+mn-ea"/>
              </a:rPr>
              <a:t>重视参加各类社会实践活动</a:t>
            </a:r>
            <a:endParaRPr sz="3200" b="1">
              <a:solidFill>
                <a:schemeClr val="accent1"/>
              </a:solidFill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  <a:p>
            <a:endParaRPr lang="en-US" altLang="zh-CN" sz="3200" b="1">
              <a:solidFill>
                <a:schemeClr val="accent1"/>
              </a:solidFill>
              <a:latin typeface="汉仪菱心体简" panose="02010609000101010101" pitchFamily="49" charset="-122"/>
              <a:ea typeface="汉仪菱心体简" panose="0201060900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08825" y="4469130"/>
            <a:ext cx="52412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你参加过哪些社会实践活动？</a:t>
            </a:r>
            <a:endParaRPr lang="zh-CN" altLang="en-US" sz="3200" b="1">
              <a:solidFill>
                <a:srgbClr val="7030A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32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它们对你的成长有何意义？</a:t>
            </a:r>
            <a:endParaRPr lang="zh-CN" altLang="en-US" sz="3200" b="1">
              <a:solidFill>
                <a:srgbClr val="7030A0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78105"/>
            <a:ext cx="3663950" cy="6889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p>
            <a:r>
              <a:rPr lang="zh-CN" altLang="en-US" sz="400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实践中学习</a:t>
            </a:r>
            <a:endParaRPr lang="zh-CN" altLang="en-US" sz="4000">
              <a:ln>
                <a:solidFill>
                  <a:srgbClr val="FFFF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8570" y="5666105"/>
            <a:ext cx="2598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实践出真知。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8850" y="5527675"/>
            <a:ext cx="2172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锤炼自己，丰富人生经历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7" grpId="0"/>
      <p:bldP spid="27" grpId="1"/>
      <p:bldP spid="10" grpId="0"/>
      <p:bldP spid="10" grpId="1"/>
      <p:bldP spid="14" grpId="0"/>
      <p:bldP spid="14" grpId="1"/>
      <p:bldP spid="19" grpId="0"/>
      <p:bldP spid="19" grpId="1"/>
      <p:bldP spid="2" grpId="0"/>
      <p:bldP spid="2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-1175385" y="-156210"/>
            <a:ext cx="14646275" cy="7357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3868281" y="407141"/>
            <a:ext cx="674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为什么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要在实践中学习？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19200" y="4445635"/>
            <a:ext cx="1045781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spc="40" dirty="0">
                <a:solidFill>
                  <a:srgbClr val="333333"/>
                </a:solidFill>
                <a:effectLst/>
                <a:latin typeface="+mn-ea"/>
                <a:cs typeface="仿宋" panose="02010609060101010101" pitchFamily="49" charset="-122"/>
              </a:rPr>
              <a:t>③青少年随着生活范围的扩大会遇到越来越多的困惑，要在实践中逐步解决，以促进自身的发展和提升。</a:t>
            </a:r>
            <a:r>
              <a:rPr lang="en-US" altLang="zh-CN" sz="2400" spc="40" dirty="0">
                <a:solidFill>
                  <a:srgbClr val="333333"/>
                </a:solidFill>
                <a:effectLst/>
                <a:latin typeface="+mn-ea"/>
                <a:cs typeface="仿宋" panose="02010609060101010101" pitchFamily="49" charset="-122"/>
              </a:rPr>
              <a:t>P70</a:t>
            </a:r>
            <a:endParaRPr lang="zh-CN" altLang="zh-CN" sz="24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6155" y="310901"/>
            <a:ext cx="7367701" cy="5847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课堂笔记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1895" y="1337310"/>
            <a:ext cx="102088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zh-CN" sz="2400" spc="40" dirty="0">
                <a:solidFill>
                  <a:srgbClr val="333333"/>
                </a:solidFill>
                <a:effectLst/>
                <a:latin typeface="+mn-ea"/>
                <a:cs typeface="仿宋" panose="02010609060101010101" pitchFamily="49" charset="-122"/>
                <a:sym typeface="+mn-ea"/>
              </a:rPr>
              <a:t>①实践出真知。在实践中，我们与外部世界打交道，了解客观实际，把握事物的本来面目，从而提高认识世界、改造世界的能力。P69</a:t>
            </a:r>
            <a:endParaRPr lang="zh-CN" altLang="zh-CN" sz="2400" spc="40" dirty="0">
              <a:solidFill>
                <a:srgbClr val="333333"/>
              </a:solidFill>
              <a:effectLst/>
              <a:latin typeface="+mn-ea"/>
              <a:cs typeface="仿宋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91895" y="3090545"/>
            <a:ext cx="102088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altLang="zh-CN" sz="2400" spc="40" dirty="0">
                <a:solidFill>
                  <a:srgbClr val="333333"/>
                </a:solidFill>
                <a:effectLst/>
                <a:latin typeface="+mn-ea"/>
                <a:cs typeface="仿宋" panose="02010609060101010101" pitchFamily="49" charset="-122"/>
                <a:sym typeface="+mn-ea"/>
              </a:rPr>
              <a:t>②在实践中，我们锤炼自己，丰富人生经历，完善自我，提升自身素质。P69</a:t>
            </a:r>
            <a:endParaRPr lang="zh-CN" altLang="zh-CN" sz="2400" spc="40" dirty="0">
              <a:solidFill>
                <a:srgbClr val="333333"/>
              </a:solidFill>
              <a:effectLst/>
              <a:latin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-1879600" y="0"/>
            <a:ext cx="14533880" cy="7579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644505" y="1055370"/>
            <a:ext cx="798195" cy="50977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</a:rPr>
              <a:t>树立终身学习的理念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2455" y="281305"/>
            <a:ext cx="30397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n>
                  <a:solidFill>
                    <a:srgbClr val="7030A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终身学习</a:t>
            </a:r>
            <a:endParaRPr lang="zh-CN" altLang="en-US" sz="4400">
              <a:ln>
                <a:solidFill>
                  <a:srgbClr val="7030A0"/>
                </a:solidFill>
              </a:ln>
              <a:solidFill>
                <a:schemeClr val="tx2">
                  <a:lumMod val="50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3010" y="6033770"/>
            <a:ext cx="76238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1"/>
                </a:solidFill>
              </a:rPr>
              <a:t>看完江梦南的</a:t>
            </a:r>
            <a:r>
              <a:rPr lang="en-US" altLang="zh-CN" sz="3600">
                <a:solidFill>
                  <a:schemeClr val="accent1"/>
                </a:solidFill>
              </a:rPr>
              <a:t>“</a:t>
            </a:r>
            <a:r>
              <a:rPr lang="zh-CN" altLang="en-US" sz="3600">
                <a:solidFill>
                  <a:schemeClr val="accent1"/>
                </a:solidFill>
              </a:rPr>
              <a:t>再学习</a:t>
            </a:r>
            <a:r>
              <a:rPr lang="en-US" altLang="zh-CN" sz="3600">
                <a:solidFill>
                  <a:schemeClr val="accent1"/>
                </a:solidFill>
              </a:rPr>
              <a:t>”</a:t>
            </a:r>
            <a:r>
              <a:rPr lang="zh-CN" altLang="en-US" sz="3600">
                <a:solidFill>
                  <a:schemeClr val="accent1"/>
                </a:solidFill>
              </a:rPr>
              <a:t>得出什么启示？</a:t>
            </a:r>
            <a:endParaRPr lang="zh-CN" altLang="en-US" sz="3600">
              <a:solidFill>
                <a:schemeClr val="accent1"/>
              </a:solidFill>
            </a:endParaRPr>
          </a:p>
        </p:txBody>
      </p:sp>
      <p:pic>
        <p:nvPicPr>
          <p:cNvPr id="3" name="江梦南继续教育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57375" y="1055370"/>
            <a:ext cx="8477250" cy="466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126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71830" y="6040120"/>
            <a:ext cx="1084897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sym typeface="+mn-ea"/>
              </a:rPr>
              <a:t>增长知识、提高本领，并在创新中不断进步</a:t>
            </a:r>
            <a:endParaRPr lang="zh-CN" altLang="en-US" sz="4000" b="1">
              <a:ln>
                <a:solidFill>
                  <a:schemeClr val="accent3"/>
                </a:solidFill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110" y="51435"/>
            <a:ext cx="34804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effectLst>
                  <a:reflection blurRad="6350" stA="55000" endA="50" endPos="85000" dist="29997" dir="5400000" sy="-100000" algn="bl" rotWithShape="0"/>
                </a:effectLst>
              </a:rPr>
              <a:t>感悟学习</a:t>
            </a:r>
            <a:endParaRPr lang="zh-CN" altLang="en-US" sz="4000">
              <a:solidFill>
                <a:srgbClr val="FF0000"/>
              </a:solidFill>
              <a:effectLst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5" name="习大大讲话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01800" y="887730"/>
            <a:ext cx="8508365" cy="502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-1175385" y="-156210"/>
            <a:ext cx="14646275" cy="7357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" name="矩形 58"/>
          <p:cNvSpPr/>
          <p:nvPr>
            <p:custDataLst>
              <p:tags r:id="rId3"/>
            </p:custDataLst>
          </p:nvPr>
        </p:nvSpPr>
        <p:spPr>
          <a:xfrm>
            <a:off x="510768" y="740869"/>
            <a:ext cx="3423687" cy="612775"/>
          </a:xfrm>
          <a:prstGeom prst="rect">
            <a:avLst/>
          </a:prstGeom>
          <a:solidFill>
            <a:schemeClr val="bg2"/>
          </a:solidFill>
        </p:spPr>
        <p:txBody>
          <a:bodyPr wrap="square" lIns="121894" tIns="60946" rIns="121894" bIns="60946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认识终身学习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4"/>
            </p:custDataLst>
          </p:nvPr>
        </p:nvCxnSpPr>
        <p:spPr>
          <a:xfrm>
            <a:off x="98345" y="6777161"/>
            <a:ext cx="11995628" cy="8255"/>
          </a:xfrm>
          <a:prstGeom prst="line">
            <a:avLst/>
          </a:prstGeom>
          <a:ln w="31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4"/>
          <p:cNvSpPr txBox="1"/>
          <p:nvPr>
            <p:custDataLst>
              <p:tags r:id="rId5"/>
            </p:custDataLst>
          </p:nvPr>
        </p:nvSpPr>
        <p:spPr>
          <a:xfrm>
            <a:off x="510767" y="1457181"/>
            <a:ext cx="11253731" cy="2197735"/>
          </a:xfrm>
          <a:prstGeom prst="rect">
            <a:avLst/>
          </a:prstGeom>
          <a:noFill/>
          <a:ln w="28575" cmpd="dbl">
            <a:noFill/>
            <a:prstDash val="solid"/>
          </a:ln>
        </p:spPr>
        <p:txBody>
          <a:bodyPr wrap="square" lIns="121894" tIns="60946" rIns="121894" bIns="60946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zh-CN" altLang="en-US" sz="2700" b="1" spc="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700" b="1" spc="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700" b="1" spc="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）原因：</a:t>
            </a:r>
            <a:endParaRPr lang="zh-CN" altLang="en-US" sz="2700" b="1" spc="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zh-CN" altLang="en-US" sz="2700" b="1">
                <a:latin typeface="微软雅黑" panose="020B0503020204020204" charset="-122"/>
                <a:sym typeface="Wingdings" panose="05000000000000000000" pitchFamily="2" charset="2"/>
              </a:rPr>
              <a:t>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学习是一个</a:t>
            </a:r>
            <a:r>
              <a:rPr lang="zh-CN" altLang="en-US" sz="27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长期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的过程，学校学习只是其中的一个阶段，终身学习是个人可持续发展的需要。（个人）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zh-CN" altLang="en-US" sz="2700" b="1">
                <a:latin typeface="微软雅黑" panose="020B0503020204020204" charset="-122"/>
                <a:sym typeface="Wingdings" panose="05000000000000000000" pitchFamily="2" charset="2"/>
              </a:rPr>
              <a:t>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我们生活的时代信息量巨大，知识更新周期缩短，实践中的问题层出不穷，树立终身学习的理念是社会发展必然要求。（社会）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TextBox 34"/>
          <p:cNvSpPr txBox="1"/>
          <p:nvPr>
            <p:custDataLst>
              <p:tags r:id="rId6"/>
            </p:custDataLst>
          </p:nvPr>
        </p:nvSpPr>
        <p:spPr>
          <a:xfrm>
            <a:off x="510128" y="3972313"/>
            <a:ext cx="11254577" cy="1367155"/>
          </a:xfrm>
          <a:prstGeom prst="rect">
            <a:avLst/>
          </a:prstGeom>
          <a:noFill/>
          <a:ln w="28575" cmpd="dbl">
            <a:noFill/>
            <a:prstDash val="solid"/>
          </a:ln>
        </p:spPr>
        <p:txBody>
          <a:bodyPr wrap="square" lIns="121894" tIns="60946" rIns="121894" bIns="60946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zh-CN" altLang="en-US" sz="27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（2）做法：</a:t>
            </a:r>
            <a:endParaRPr lang="zh-CN" altLang="en-US" sz="27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buClr>
                <a:schemeClr val="tx1"/>
              </a:buClr>
            </a:pP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</a:t>
            </a:r>
            <a:r>
              <a:rPr lang="zh-CN" altLang="en-US" sz="27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思想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上：树立终身学习理念；养成主动学习、不断探索的习惯。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buClr>
                <a:schemeClr val="tx1"/>
              </a:buClr>
            </a:pP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</a:t>
            </a:r>
            <a:r>
              <a:rPr lang="zh-CN" altLang="en-US" sz="27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行动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上：增强自我更新、学以致用的能力。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TextBox 34"/>
          <p:cNvSpPr txBox="1"/>
          <p:nvPr>
            <p:custDataLst>
              <p:tags r:id="rId7"/>
            </p:custDataLst>
          </p:nvPr>
        </p:nvSpPr>
        <p:spPr>
          <a:xfrm>
            <a:off x="510768" y="5349488"/>
            <a:ext cx="11217336" cy="951230"/>
          </a:xfrm>
          <a:prstGeom prst="rect">
            <a:avLst/>
          </a:prstGeom>
          <a:noFill/>
          <a:ln w="28575" cmpd="dbl">
            <a:noFill/>
            <a:prstDash val="solid"/>
          </a:ln>
        </p:spPr>
        <p:txBody>
          <a:bodyPr wrap="square" lIns="121894" tIns="60946" rIns="121894" bIns="60946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zh-CN" altLang="en-US" sz="27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（3）养成的习惯：（</a:t>
            </a:r>
            <a:r>
              <a:rPr lang="en-US" altLang="zh-CN" sz="27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P73</a:t>
            </a:r>
            <a:r>
              <a:rPr lang="zh-CN" altLang="en-US" sz="27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27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buClr>
                <a:schemeClr val="tx1"/>
              </a:buClr>
            </a:pP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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主动学习。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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及时调节自己的学习方式。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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坚持不懈。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 pitchFamily="2" charset="2"/>
              </a:rPr>
              <a:t></a:t>
            </a:r>
            <a:r>
              <a:rPr lang="zh-CN" altLang="en-US" sz="27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培养敏感性。</a:t>
            </a:r>
            <a:endParaRPr lang="zh-CN" altLang="en-US" sz="27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>
            <a:hlinkClick r:id="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86532" y="5656842"/>
            <a:ext cx="574706" cy="629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60" grpId="1"/>
      <p:bldP spid="59" grpId="0" animBg="1"/>
      <p:bldP spid="5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" name="文本框 117"/>
          <p:cNvSpPr txBox="1"/>
          <p:nvPr/>
        </p:nvSpPr>
        <p:spPr>
          <a:xfrm>
            <a:off x="107950" y="963930"/>
            <a:ext cx="1193292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33350" indent="-133350"/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* </a:t>
            </a:r>
            <a:r>
              <a:rPr lang="zh-CN" sz="3200" b="0">
                <a:ea typeface="宋体" panose="02010600030101010101" pitchFamily="2" charset="-122"/>
              </a:rPr>
              <a:t>1.习近平在同各界优秀青年代表座谈时的讲话中说，青年人正处于学习的黄金时期，应该把学习作为首要任务，作为一种责任、一种精神追求、一种生活方式。之所有要让学习成为我们的一种生活方式,主要是因为①学习对青少年来说既是权利,也是责任和义务  ②学习是适应未来社会需要所必备的一种能力③学会学习,要善于运用不同的学习方式④书本知识的学习是人类增长知识的唯一途径</a:t>
            </a:r>
            <a:r>
              <a:rPr lang="en-US" sz="3200" b="0">
                <a:latin typeface="宋体" panose="02010600030101010101" pitchFamily="2" charset="-122"/>
                <a:ea typeface="宋体" panose="02010600030101010101" pitchFamily="2" charset="-122"/>
              </a:rPr>
              <a:t>    A.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①</a:t>
            </a:r>
            <a:r>
              <a:rPr lang="en-US" sz="3200" b="0">
                <a:latin typeface="宋体" panose="02010600030101010101" pitchFamily="2" charset="-122"/>
                <a:ea typeface="宋体" panose="02010600030101010101" pitchFamily="2" charset="-122"/>
              </a:rPr>
              <a:t>②      B. ②③      C.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0">
                <a:latin typeface="Calibri" panose="020F0502020204030204" charset="0"/>
                <a:ea typeface="宋体" panose="02010600030101010101" pitchFamily="2" charset="-122"/>
              </a:rPr>
              <a:t>①</a:t>
            </a:r>
            <a:r>
              <a:rPr lang="en-US" sz="3200" b="0">
                <a:latin typeface="宋体" panose="02010600030101010101" pitchFamily="2" charset="-122"/>
                <a:ea typeface="宋体" panose="02010600030101010101" pitchFamily="2" charset="-122"/>
              </a:rPr>
              <a:t>②③    D. ②③④</a:t>
            </a:r>
            <a:endParaRPr lang="zh-CN" altLang="en-US" sz="3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" name="文本框 117"/>
          <p:cNvSpPr txBox="1"/>
          <p:nvPr/>
        </p:nvSpPr>
        <p:spPr>
          <a:xfrm>
            <a:off x="721995" y="909320"/>
            <a:ext cx="1056640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33350" indent="-133350"/>
            <a:r>
              <a:rPr lang="en-US" sz="3600" b="0">
                <a:latin typeface="Calibri" panose="020F0502020204030204" charset="0"/>
                <a:ea typeface="宋体" panose="02010600030101010101" pitchFamily="2" charset="-122"/>
              </a:rPr>
              <a:t>* </a:t>
            </a:r>
            <a:r>
              <a:rPr lang="zh-CN" sz="3600" b="0">
                <a:ea typeface="宋体" panose="02010600030101010101" pitchFamily="2" charset="-122"/>
              </a:rPr>
              <a:t>2．“不入虎穴焉得虎子”、“下河才知水深浅”、“人行千里路，胜读十年书”，中国的这些古语同时告诉我们一个道理</a:t>
            </a:r>
            <a:endParaRPr lang="zh-CN" sz="3600" b="0">
              <a:ea typeface="宋体" panose="02010600030101010101" pitchFamily="2" charset="-122"/>
            </a:endParaRPr>
          </a:p>
          <a:p>
            <a:pPr marL="133350" indent="-133350"/>
            <a:r>
              <a:rPr lang="en-US" altLang="zh-CN" sz="3600" b="0">
                <a:ea typeface="宋体" panose="02010600030101010101" pitchFamily="2" charset="-122"/>
              </a:rPr>
              <a:t>     </a:t>
            </a:r>
            <a:r>
              <a:rPr lang="zh-CN" sz="3600" b="0">
                <a:ea typeface="宋体" panose="02010600030101010101" pitchFamily="2" charset="-122"/>
              </a:rPr>
              <a:t>A.学会终身学习  </a:t>
            </a:r>
            <a:r>
              <a:rPr lang="en-US" altLang="zh-CN" sz="3600" b="0">
                <a:ea typeface="宋体" panose="02010600030101010101" pitchFamily="2" charset="-122"/>
              </a:rPr>
              <a:t>            </a:t>
            </a:r>
            <a:r>
              <a:rPr lang="zh-CN" sz="3600" b="0">
                <a:ea typeface="宋体" panose="02010600030101010101" pitchFamily="2" charset="-122"/>
              </a:rPr>
              <a:t>B.在实践中学习   </a:t>
            </a:r>
            <a:endParaRPr lang="zh-CN" sz="3600" b="0">
              <a:ea typeface="宋体" panose="02010600030101010101" pitchFamily="2" charset="-122"/>
            </a:endParaRPr>
          </a:p>
          <a:p>
            <a:pPr marL="133350" indent="-133350"/>
            <a:r>
              <a:rPr lang="en-US" altLang="zh-CN" sz="3600" b="0">
                <a:ea typeface="宋体" panose="02010600030101010101" pitchFamily="2" charset="-122"/>
              </a:rPr>
              <a:t>     </a:t>
            </a:r>
            <a:r>
              <a:rPr lang="zh-CN" sz="3600" b="0">
                <a:ea typeface="宋体" panose="02010600030101010101" pitchFamily="2" charset="-122"/>
              </a:rPr>
              <a:t> C.重视学习方法       </a:t>
            </a:r>
            <a:r>
              <a:rPr lang="en-US" altLang="zh-CN" sz="3600" b="0">
                <a:ea typeface="宋体" panose="02010600030101010101" pitchFamily="2" charset="-122"/>
              </a:rPr>
              <a:t>        </a:t>
            </a:r>
            <a:r>
              <a:rPr lang="zh-CN" sz="3600" b="0">
                <a:ea typeface="宋体" panose="02010600030101010101" pitchFamily="2" charset="-122"/>
              </a:rPr>
              <a:t>D.增强问题意识</a:t>
            </a:r>
            <a:endParaRPr lang="zh-CN" altLang="en-US" sz="3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" name="文本框 117"/>
          <p:cNvSpPr txBox="1"/>
          <p:nvPr/>
        </p:nvSpPr>
        <p:spPr>
          <a:xfrm>
            <a:off x="258445" y="1113790"/>
            <a:ext cx="1148207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33350" indent="-133350"/>
            <a:r>
              <a:rPr lang="en-US" sz="3600" b="0">
                <a:latin typeface="Calibri" panose="020F0502020204030204" charset="0"/>
                <a:ea typeface="宋体" panose="02010600030101010101" pitchFamily="2" charset="-122"/>
              </a:rPr>
              <a:t>* </a:t>
            </a:r>
            <a:r>
              <a:rPr lang="zh-CN" sz="3600" b="0">
                <a:ea typeface="宋体" panose="02010600030101010101" pitchFamily="2" charset="-122"/>
              </a:rPr>
              <a:t>3.“少而好学,如日出之阳:壮而好学,如日中之光;老而好学，如炳烛之明。”《左传》中这一名句所倡导的学习理念主要是</a:t>
            </a:r>
            <a:endParaRPr lang="zh-CN" sz="3600" b="0">
              <a:ea typeface="宋体" panose="02010600030101010101" pitchFamily="2" charset="-122"/>
            </a:endParaRPr>
          </a:p>
          <a:p>
            <a:pPr marL="133350" indent="-133350"/>
            <a:r>
              <a:rPr lang="en-US" altLang="zh-CN" sz="3600" b="0">
                <a:ea typeface="宋体" panose="02010600030101010101" pitchFamily="2" charset="-122"/>
              </a:rPr>
              <a:t>           </a:t>
            </a:r>
            <a:r>
              <a:rPr lang="zh-CN" sz="3600" b="0">
                <a:ea typeface="宋体" panose="02010600030101010101" pitchFamily="2" charset="-122"/>
              </a:rPr>
              <a:t>A</a:t>
            </a:r>
            <a:r>
              <a:rPr lang="en-US" altLang="zh-CN" sz="3600" b="0">
                <a:ea typeface="宋体" panose="02010600030101010101" pitchFamily="2" charset="-122"/>
              </a:rPr>
              <a:t>.</a:t>
            </a:r>
            <a:r>
              <a:rPr lang="zh-CN" sz="3600" b="0">
                <a:ea typeface="宋体" panose="02010600030101010101" pitchFamily="2" charset="-122"/>
              </a:rPr>
              <a:t>终身学习   </a:t>
            </a:r>
            <a:r>
              <a:rPr lang="en-US" altLang="zh-CN" sz="3600" b="0">
                <a:ea typeface="宋体" panose="02010600030101010101" pitchFamily="2" charset="-122"/>
              </a:rPr>
              <a:t>                   </a:t>
            </a:r>
            <a:r>
              <a:rPr lang="zh-CN" sz="3600" b="0">
                <a:ea typeface="宋体" panose="02010600030101010101" pitchFamily="2" charset="-122"/>
              </a:rPr>
              <a:t>B.自主学习   </a:t>
            </a:r>
            <a:endParaRPr lang="zh-CN" sz="3600" b="0">
              <a:ea typeface="宋体" panose="02010600030101010101" pitchFamily="2" charset="-122"/>
            </a:endParaRPr>
          </a:p>
          <a:p>
            <a:pPr marL="133350" indent="-133350"/>
            <a:r>
              <a:rPr lang="zh-CN" sz="3600" b="0">
                <a:ea typeface="宋体" panose="02010600030101010101" pitchFamily="2" charset="-122"/>
              </a:rPr>
              <a:t> </a:t>
            </a:r>
            <a:r>
              <a:rPr lang="en-US" altLang="zh-CN" sz="3600" b="0">
                <a:ea typeface="宋体" panose="02010600030101010101" pitchFamily="2" charset="-122"/>
              </a:rPr>
              <a:t>            </a:t>
            </a:r>
            <a:r>
              <a:rPr lang="zh-CN" sz="3600" b="0">
                <a:ea typeface="宋体" panose="02010600030101010101" pitchFamily="2" charset="-122"/>
              </a:rPr>
              <a:t>C.合作学习      </a:t>
            </a:r>
            <a:r>
              <a:rPr lang="en-US" altLang="zh-CN" sz="3600" b="0">
                <a:ea typeface="宋体" panose="02010600030101010101" pitchFamily="2" charset="-122"/>
              </a:rPr>
              <a:t>               </a:t>
            </a:r>
            <a:r>
              <a:rPr lang="zh-CN" sz="3600" b="0">
                <a:ea typeface="宋体" panose="02010600030101010101" pitchFamily="2" charset="-122"/>
              </a:rPr>
              <a:t>D.探究学习</a:t>
            </a:r>
            <a:endParaRPr lang="zh-CN" altLang="en-US" sz="3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" name="文本框 117"/>
          <p:cNvSpPr txBox="1"/>
          <p:nvPr/>
        </p:nvSpPr>
        <p:spPr>
          <a:xfrm>
            <a:off x="128905" y="294640"/>
            <a:ext cx="1193419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600" b="0">
                <a:latin typeface="Calibri" panose="020F0502020204030204" charset="0"/>
                <a:ea typeface="宋体" panose="02010600030101010101" pitchFamily="2" charset="-122"/>
              </a:rPr>
              <a:t>**  </a:t>
            </a:r>
            <a:r>
              <a:rPr lang="zh-CN" sz="3600" b="0">
                <a:ea typeface="宋体" panose="02010600030101010101" pitchFamily="2" charset="-122"/>
              </a:rPr>
              <a:t>4、2019年5月13日，中共中央政治局会议决定，从今年6月开贴,在全晃开A展“不忘初心、牢记使命”主题教育活动。对主题教育习总书记多次强调:“学习要落实到具体工作中；落实到解决党内存在的突出问题和人民群众身边实际问题上；不能企望通过一两次教育活动，就可以宣布大功告成,‘革命尚未成</a:t>
            </a:r>
            <a:r>
              <a:rPr lang="zh-CN" sz="3600" b="0">
                <a:ea typeface="宋体" panose="02010600030101010101" pitchFamily="2" charset="-122"/>
              </a:rPr>
              <a:t>功。同志仍须努力’，这句话是永远的进行时。”请运用九下第六课《学无止境》的有关知识回答:上述材料是如何体现在实践中学习的?(6分)</a:t>
            </a:r>
            <a:endParaRPr lang="zh-CN" altLang="en-US"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4" y="0"/>
            <a:ext cx="12190412" cy="6957391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809747" y="2214554"/>
            <a:ext cx="4380043" cy="186118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谢谢</a:t>
            </a:r>
            <a:endParaRPr kumimoji="0" lang="zh-CN" altLang="en-US" sz="115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4"/>
            </p:custDataLst>
          </p:nvPr>
        </p:nvCxnSpPr>
        <p:spPr>
          <a:xfrm>
            <a:off x="1271449" y="4068176"/>
            <a:ext cx="3744416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90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92128" y="1845310"/>
            <a:ext cx="5760000" cy="3528000"/>
          </a:xfrm>
          <a:prstGeom prst="roundRect">
            <a:avLst>
              <a:gd name="adj" fmla="val 6695"/>
            </a:avLst>
          </a:prstGeom>
        </p:spPr>
      </p:pic>
      <p:pic>
        <p:nvPicPr>
          <p:cNvPr id="15" name="New picture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469053" y="11010900"/>
            <a:ext cx="355600" cy="2540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04277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715645" y="5115560"/>
            <a:ext cx="1132713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smtClean="0">
                <a:latin typeface="微软雅黑" panose="020B0503020204020204" charset="-122"/>
                <a:ea typeface="微软雅黑" panose="020B0503020204020204" charset="-122"/>
              </a:rPr>
              <a:t>学习对青少年来说既是</a:t>
            </a:r>
            <a:r>
              <a:rPr lang="zh-CN" alt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权利</a:t>
            </a:r>
            <a:r>
              <a:rPr lang="zh-CN" altLang="zh-CN" sz="3200" b="1" smtClean="0">
                <a:latin typeface="微软雅黑" panose="020B0503020204020204" charset="-122"/>
                <a:ea typeface="微软雅黑" panose="020B0503020204020204" charset="-122"/>
              </a:rPr>
              <a:t>，也是</a:t>
            </a:r>
            <a:r>
              <a:rPr lang="zh-CN" alt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责任和义务</a:t>
            </a:r>
            <a:r>
              <a:rPr lang="zh-CN" altLang="zh-CN" sz="3200" b="1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zh-CN" altLang="zh-CN" sz="3200" b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3200" b="1" smtClean="0">
                <a:latin typeface="微软雅黑" panose="020B0503020204020204" charset="-122"/>
                <a:ea typeface="微软雅黑" panose="020B0503020204020204" charset="-122"/>
              </a:rPr>
              <a:t>更是</a:t>
            </a:r>
            <a:r>
              <a:rPr lang="zh-CN" alt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适应未来社会</a:t>
            </a:r>
            <a:r>
              <a:rPr lang="zh-CN" altLang="zh-CN" sz="3200" b="1" smtClean="0">
                <a:latin typeface="微软雅黑" panose="020B0503020204020204" charset="-122"/>
                <a:ea typeface="微软雅黑" panose="020B0503020204020204" charset="-122"/>
              </a:rPr>
              <a:t>需要所必备的一种</a:t>
            </a:r>
            <a:r>
              <a:rPr lang="zh-CN" alt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能力</a:t>
            </a:r>
            <a:r>
              <a:rPr lang="zh-CN" altLang="zh-CN" sz="3200" b="1" smtClean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145415" y="1496060"/>
            <a:ext cx="2847975" cy="30816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400" b="1" noProof="1" smtClean="0">
                <a:latin typeface="方正粗黑宋简体" panose="02000000000000000000" charset="-122"/>
                <a:ea typeface="方正粗黑宋简体" panose="02000000000000000000" charset="-122"/>
              </a:rPr>
              <a:t>第四十六条　中华人民共和国公民有受教育的</a:t>
            </a:r>
            <a:r>
              <a:rPr lang="zh-CN" altLang="en-US" sz="2400" b="1" noProof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权利</a:t>
            </a:r>
            <a:r>
              <a:rPr lang="zh-CN" altLang="en-US" sz="2400" b="1" noProof="1" smtClean="0">
                <a:latin typeface="方正粗黑宋简体" panose="02000000000000000000" charset="-122"/>
                <a:ea typeface="方正粗黑宋简体" panose="02000000000000000000" charset="-122"/>
              </a:rPr>
              <a:t>和</a:t>
            </a:r>
            <a:r>
              <a:rPr lang="zh-CN" altLang="en-US" sz="2400" b="1" noProof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义务</a:t>
            </a:r>
            <a:r>
              <a:rPr lang="zh-CN" altLang="en-US" sz="2400" b="1" noProof="1" smtClean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zh-CN" altLang="en-US" sz="2400" b="1" noProof="1" smtClean="0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r>
              <a:rPr lang="zh-CN" altLang="en-US" sz="2400" b="1" noProof="1" smtClean="0">
                <a:latin typeface="方正粗黑宋简体" panose="02000000000000000000" charset="-122"/>
                <a:ea typeface="方正粗黑宋简体" panose="02000000000000000000" charset="-122"/>
              </a:rPr>
              <a:t>国家培养青年、少年、儿童在品德、智力、体质等方面全面发展。</a:t>
            </a:r>
            <a:endParaRPr lang="zh-CN" altLang="en-US" sz="2400" b="1" noProof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3089910" y="1172845"/>
            <a:ext cx="2946400" cy="3404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315450" y="1172845"/>
            <a:ext cx="2727325" cy="3576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buClrTx/>
              <a:buSzTx/>
              <a:buFontTx/>
            </a:pPr>
            <a:r>
              <a:rPr lang="zh-CN" altLang="en-US" sz="2400" b="1" smtClean="0">
                <a:latin typeface="方正粗黑宋简体" panose="02000000000000000000" charset="-122"/>
                <a:ea typeface="方正粗黑宋简体" panose="02000000000000000000" charset="-122"/>
              </a:rPr>
              <a:t>第一章第四条：凡具有中华人民共和国国籍的适龄儿童、少年，不分性别、民族、种族、家庭财产状况、宗教信仰等，依法享有平等接受义务教育的</a:t>
            </a:r>
            <a:r>
              <a:rPr lang="zh-CN" altLang="en-US" sz="24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权利</a:t>
            </a:r>
            <a:r>
              <a:rPr lang="zh-CN" altLang="en-US" sz="2400" b="1" smtClean="0">
                <a:latin typeface="方正粗黑宋简体" panose="02000000000000000000" charset="-122"/>
                <a:ea typeface="方正粗黑宋简体" panose="02000000000000000000" charset="-122"/>
              </a:rPr>
              <a:t>，并履行接受义务教育的</a:t>
            </a:r>
            <a:r>
              <a:rPr lang="zh-CN" altLang="en-US" sz="24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义务</a:t>
            </a:r>
            <a:r>
              <a:rPr lang="zh-CN" altLang="en-US" sz="2400" b="1" smtClean="0">
                <a:latin typeface="方正粗黑宋简体" panose="02000000000000000000" charset="-122"/>
                <a:ea typeface="方正粗黑宋简体" panose="02000000000000000000" charset="-122"/>
              </a:rPr>
              <a:t>。</a:t>
            </a:r>
            <a:endParaRPr lang="zh-CN" altLang="en-US" sz="2400" b="1" smtClean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6132830" y="1172210"/>
            <a:ext cx="2927350" cy="3404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35" y="0"/>
            <a:ext cx="34804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0000"/>
                </a:solidFill>
                <a:effectLst>
                  <a:reflection blurRad="6350" stA="55000" endA="50" endPos="85000" dist="29997" dir="5400000" sy="-100000" algn="bl" rotWithShape="0"/>
                </a:effectLst>
              </a:rPr>
              <a:t>感悟学习</a:t>
            </a:r>
            <a:endParaRPr lang="zh-CN" altLang="en-US" sz="4000">
              <a:solidFill>
                <a:srgbClr val="FF0000"/>
              </a:solidFill>
              <a:effectLst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" grpId="0"/>
      <p:bldP spid="3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12" y="0"/>
            <a:ext cx="3589088" cy="3632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920" y="909320"/>
            <a:ext cx="4483100" cy="54502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96485" y="984250"/>
            <a:ext cx="702564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</a:rPr>
              <a:t>颁奖词：</a:t>
            </a:r>
            <a:r>
              <a:rPr lang="zh-CN" altLang="en-US" sz="2800"/>
              <a:t>你觉得你和我们一样，我们觉得是的，但你又那么不同寻常。从无声里突围，你心中有嘹亮的号角。在新时代里，你有更坚定的方向，先飞的鸟一定想飞得更远，迟开的鲜花也会怒放。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4846320" y="5005070"/>
            <a:ext cx="6672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你看出来江梦南的</a:t>
            </a:r>
            <a:r>
              <a:rPr lang="zh-CN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</a:rPr>
              <a:t>特别</a:t>
            </a:r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之处了么？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46320" y="3480435"/>
            <a:ext cx="71266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身份标签：</a:t>
            </a:r>
            <a:endParaRPr lang="zh-CN" altLang="en-US" sz="360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CN" altLang="en-US" sz="360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大学生、研究生、清华大学博士生</a:t>
            </a:r>
            <a:endParaRPr lang="zh-CN" altLang="en-US" sz="360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72710" y="5723255"/>
            <a:ext cx="67487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江梦南，  在半岁时，由于耳毒性药物导致极重度神经性耳聋</a:t>
            </a:r>
            <a:r>
              <a:rPr lang="zh-CN" altLang="en-US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84505" y="117475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图片 104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81635" y="-86360"/>
            <a:ext cx="1226629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149465" y="1134745"/>
            <a:ext cx="4518660" cy="3048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她为了能如正常的孩子一样求学，努力学习唇语、练习开口说话，做到与人正常进行交流，</a:t>
            </a:r>
            <a:r>
              <a:rPr lang="zh-CN" altLang="en-US" sz="32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并在普通学校“旁听”课程，完成学业。</a:t>
            </a:r>
            <a:endParaRPr lang="zh-CN" altLang="en-US" sz="3200" b="1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9755" y="4446905"/>
            <a:ext cx="436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高度重视、积极投入。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47060" y="5718175"/>
            <a:ext cx="7406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请思考江梦南对待学习的态度是怎样的？</a:t>
            </a:r>
            <a:endParaRPr lang="zh-CN" altLang="en-US" sz="2800"/>
          </a:p>
        </p:txBody>
      </p:sp>
      <p:pic>
        <p:nvPicPr>
          <p:cNvPr id="7" name="江梦南学前班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962660"/>
            <a:ext cx="6642735" cy="40062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8905" y="95885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4" name="图片 10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929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01015" y="1113790"/>
            <a:ext cx="108997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其实，江梦南由于不能全程看到老师讲课时的嘴型，只能在课下通过看板书和自学付出了比同学多出几倍的努力。 同时，随着接触的学科越来越多，学习方法</a:t>
            </a:r>
            <a:r>
              <a:rPr lang="zh-CN" altLang="en-US" sz="28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也越来越多变，她也曾有过放弃</a:t>
            </a:r>
            <a:r>
              <a:rPr lang="en-US" altLang="zh-CN" sz="28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......</a:t>
            </a:r>
            <a:r>
              <a:rPr lang="zh-CN" altLang="en-US" sz="2800" b="1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606425" y="3618230"/>
            <a:ext cx="10287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阅读材料并思考：是什么曾几何时动摇过江梦南学习的劲头？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501015" y="174625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-354330" y="-104140"/>
            <a:ext cx="13148310" cy="7449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0" y="897255"/>
            <a:ext cx="10193020" cy="13411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p>
            <a:pPr algn="ctr"/>
            <a:r>
              <a:rPr lang="zh-CN" altLang="en-US" sz="5400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任务</a:t>
            </a:r>
            <a:r>
              <a:rPr lang="en-US" altLang="zh-CN" sz="5400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1</a:t>
            </a:r>
            <a:r>
              <a:rPr lang="zh-CN" altLang="en-US" sz="5400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：七嘴八舌诉衷肠</a:t>
            </a:r>
            <a:endParaRPr lang="zh-CN" altLang="en-US" sz="5400" b="1">
              <a:ln w="12700">
                <a:solidFill>
                  <a:schemeClr val="accent5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18945" y="3030855"/>
            <a:ext cx="82175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、说一说你有过什么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hlinkClick r:id="rId2" action="ppaction://hlinksldjump"/>
              </a:rPr>
              <a:t>学习压力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？并说说这些压力的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hlinkClick r:id="rId3" action="ppaction://hlinksldjump"/>
              </a:rPr>
              <a:t>由来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en-US" altLang="zh-CN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、谈一谈你是怎样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hlinkClick r:id="rId4" action="ppaction://hlinksldjump"/>
              </a:rPr>
              <a:t>缓解</a:t>
            </a:r>
            <a:r>
              <a:rPr lang="zh-CN" altLang="en-US" sz="40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的？</a:t>
            </a:r>
            <a:endParaRPr lang="zh-CN" altLang="en-US" sz="40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269875" y="0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4239260" y="5951220"/>
            <a:ext cx="4408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</a:rPr>
              <a:t>正常的</a:t>
            </a:r>
            <a:r>
              <a:rPr lang="zh-CN" altLang="en-US" sz="4000" b="1"/>
              <a:t>心理现象</a:t>
            </a:r>
            <a:endParaRPr lang="zh-CN" altLang="en-US" sz="4000" b="1"/>
          </a:p>
        </p:txBody>
      </p:sp>
      <p:pic>
        <p:nvPicPr>
          <p:cNvPr id="2081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6850" y="3780790"/>
            <a:ext cx="3648075" cy="3077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3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87360" y="3853815"/>
            <a:ext cx="3916680" cy="2660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 r="6841" b="13500"/>
          <a:stretch>
            <a:fillRect/>
          </a:stretch>
        </p:blipFill>
        <p:spPr bwMode="auto">
          <a:xfrm>
            <a:off x="8270240" y="496570"/>
            <a:ext cx="3733800" cy="3054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06" name="图片 105"/>
          <p:cNvPicPr/>
          <p:nvPr/>
        </p:nvPicPr>
        <p:blipFill>
          <a:blip r:embed="rId7"/>
          <a:stretch>
            <a:fillRect/>
          </a:stretch>
        </p:blipFill>
        <p:spPr>
          <a:xfrm>
            <a:off x="90805" y="597535"/>
            <a:ext cx="3517265" cy="3250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8"/>
          <a:stretch>
            <a:fillRect/>
          </a:stretch>
        </p:blipFill>
        <p:spPr>
          <a:xfrm>
            <a:off x="4032885" y="365760"/>
            <a:ext cx="3812540" cy="3315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232400" y="1744345"/>
            <a:ext cx="1413510" cy="43300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8000" b="1">
                <a:solidFill>
                  <a:srgbClr val="C00000"/>
                </a:solidFill>
              </a:rPr>
              <a:t>感同身受</a:t>
            </a:r>
            <a:endParaRPr lang="zh-CN" altLang="en-US" sz="8000" b="1">
              <a:solidFill>
                <a:srgbClr val="C00000"/>
              </a:solidFill>
            </a:endParaRPr>
          </a:p>
        </p:txBody>
      </p:sp>
      <p:sp>
        <p:nvSpPr>
          <p:cNvPr id="5" name="下箭头 4"/>
          <p:cNvSpPr/>
          <p:nvPr/>
        </p:nvSpPr>
        <p:spPr>
          <a:xfrm rot="18720000">
            <a:off x="4208780" y="2875915"/>
            <a:ext cx="473075" cy="1583690"/>
          </a:xfrm>
          <a:prstGeom prst="downArrow">
            <a:avLst/>
          </a:prstGeom>
          <a:gradFill>
            <a:gsLst>
              <a:gs pos="6500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 rot="21420000">
            <a:off x="5654675" y="2486660"/>
            <a:ext cx="473075" cy="1583690"/>
          </a:xfrm>
          <a:prstGeom prst="downArrow">
            <a:avLst/>
          </a:prstGeom>
          <a:gradFill flip="none">
            <a:gsLst>
              <a:gs pos="6500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 rot="2520000">
            <a:off x="7059295" y="2834640"/>
            <a:ext cx="473075" cy="1583690"/>
          </a:xfrm>
          <a:prstGeom prst="downArrow">
            <a:avLst/>
          </a:prstGeom>
          <a:gradFill>
            <a:gsLst>
              <a:gs pos="6500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480560" y="4081780"/>
            <a:ext cx="3230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学习压力</a:t>
            </a:r>
            <a:endParaRPr lang="zh-CN" altLang="en-US" sz="6000" b="1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9260" y="5367655"/>
            <a:ext cx="5218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2"/>
                </a:solidFill>
                <a:latin typeface="华文宋体" panose="02010600040101010101" charset="-122"/>
                <a:ea typeface="华文宋体" panose="02010600040101010101" charset="-122"/>
              </a:rPr>
              <a:t>担心、紧张、焦虑等</a:t>
            </a:r>
            <a:endParaRPr lang="zh-CN" altLang="en-US" sz="3200" b="1">
              <a:solidFill>
                <a:schemeClr val="tx2"/>
              </a:solidFill>
              <a:latin typeface="华文宋体" panose="02010600040101010101" charset="-122"/>
              <a:ea typeface="华文宋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4625" y="0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上箭头 1">
            <a:hlinkClick r:id="rId9" action="ppaction://hlinksldjump"/>
          </p:cNvPr>
          <p:cNvSpPr/>
          <p:nvPr/>
        </p:nvSpPr>
        <p:spPr>
          <a:xfrm>
            <a:off x="11651615" y="5708015"/>
            <a:ext cx="352425" cy="6921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5" grpId="1" animBg="1"/>
      <p:bldP spid="6" grpId="1" animBg="1"/>
      <p:bldP spid="7" grpId="1" animBg="1"/>
      <p:bldP spid="8" grpId="0"/>
      <p:bldP spid="8" grpId="1"/>
      <p:bldP spid="10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-74930"/>
            <a:ext cx="12919710" cy="6932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图片 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2115" y="853440"/>
            <a:ext cx="4781550" cy="2647315"/>
          </a:xfrm>
          <a:prstGeom prst="rect">
            <a:avLst/>
          </a:prstGeom>
          <a:noFill/>
          <a:ln w="38100" cap="sq">
            <a:solidFill>
              <a:prstClr val="black"/>
            </a:solidFill>
            <a:miter lim="800000"/>
            <a:headEnd/>
            <a:tailEnd/>
          </a:ln>
          <a:effectLst>
            <a:outerShdw blurRad="50800" dist="38100" dir="2700000" algn="tl">
              <a:srgbClr val="000000">
                <a:alpha val="42999"/>
              </a:srgbClr>
            </a:outerShdw>
          </a:effectLst>
        </p:spPr>
      </p:pic>
      <p:pic>
        <p:nvPicPr>
          <p:cNvPr id="8195" name="图片 1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21705" y="853440"/>
            <a:ext cx="4968875" cy="2647315"/>
          </a:xfrm>
          <a:prstGeom prst="rect">
            <a:avLst/>
          </a:prstGeom>
          <a:noFill/>
          <a:ln w="38100" cap="sq">
            <a:solidFill>
              <a:prstClr val="black"/>
            </a:solidFill>
            <a:miter lim="800000"/>
            <a:headEnd/>
            <a:tailEnd/>
          </a:ln>
          <a:effectLst>
            <a:outerShdw blurRad="50800" dist="38100" dir="2700000" algn="tl">
              <a:srgbClr val="000000">
                <a:alpha val="42999"/>
              </a:srgbClr>
            </a:outerShdw>
          </a:effectLst>
        </p:spPr>
      </p:pic>
      <p:sp>
        <p:nvSpPr>
          <p:cNvPr id="133132" name="矩形 16"/>
          <p:cNvSpPr/>
          <p:nvPr>
            <p:custDataLst>
              <p:tags r:id="rId6"/>
            </p:custDataLst>
          </p:nvPr>
        </p:nvSpPr>
        <p:spPr>
          <a:xfrm>
            <a:off x="346075" y="3740150"/>
            <a:ext cx="10854690" cy="12109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eaLnBrk="1" hangingPunct="1">
              <a:lnSpc>
                <a:spcPct val="130000"/>
              </a:lnSpc>
            </a:pPr>
            <a:r>
              <a:rPr lang="zh-CN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初中课程多，学习任务重；学习遇到困难：同学竞争；父母和老师较高的期望；成绩下滑的苦恼；面临的考试很重要等等。</a:t>
            </a:r>
            <a:endParaRPr lang="zh-CN" altLang="en-US" sz="2800" b="1">
              <a:solidFill>
                <a:srgbClr val="FF0000"/>
              </a:solidFill>
              <a:latin typeface="Calibri" panose="020F0502020204030204" charset="0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1940" y="5041900"/>
            <a:ext cx="10918190" cy="9531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学习新知识，对以往学习进行总结梳理；对学习方法、学习能力和学习品质提出了更高的要求。</a:t>
            </a:r>
            <a:endParaRPr lang="zh-CN" altLang="zh-CN" sz="28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1940" y="6085840"/>
            <a:ext cx="10918825" cy="5219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在这个阶段，面临升学、就业等挑战。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12115" y="0"/>
            <a:ext cx="2392680" cy="7067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面对学习</a:t>
            </a:r>
            <a:endParaRPr lang="zh-CN" altLang="en-US" sz="4000" b="1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上箭头 3">
            <a:hlinkClick r:id="rId7" action="ppaction://hlinksldjump"/>
          </p:cNvPr>
          <p:cNvSpPr/>
          <p:nvPr/>
        </p:nvSpPr>
        <p:spPr>
          <a:xfrm>
            <a:off x="11292840" y="5868035"/>
            <a:ext cx="485775" cy="7772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2" grpId="0" bldLvl="0" animBg="1"/>
      <p:bldP spid="5" grpId="0" bldLvl="0" animBg="1"/>
      <p:bldP spid="5" grpId="1" animBg="1"/>
      <p:bldP spid="3" grpId="0" bldLvl="0" animBg="1"/>
      <p:bldP spid="3" grpId="1" animBg="1"/>
    </p:bldLst>
  </p:timing>
</p:sld>
</file>

<file path=ppt/tags/tag1.xml><?xml version="1.0" encoding="utf-8"?>
<p:tagLst xmlns:p="http://schemas.openxmlformats.org/presentationml/2006/main">
  <p:tag name="AS_UNIQUEID" val="2996"/>
</p:tagLst>
</file>

<file path=ppt/tags/tag10.xml><?xml version="1.0" encoding="utf-8"?>
<p:tagLst xmlns:p="http://schemas.openxmlformats.org/presentationml/2006/main">
  <p:tag name="AS_UNIQUEID" val="3007"/>
</p:tagLst>
</file>

<file path=ppt/tags/tag11.xml><?xml version="1.0" encoding="utf-8"?>
<p:tagLst xmlns:p="http://schemas.openxmlformats.org/presentationml/2006/main">
  <p:tag name="AS_UNIQUEID" val="3008"/>
</p:tagLst>
</file>

<file path=ppt/tags/tag12.xml><?xml version="1.0" encoding="utf-8"?>
<p:tagLst xmlns:p="http://schemas.openxmlformats.org/presentationml/2006/main">
  <p:tag name="AS_UNIQUEID" val="3009"/>
</p:tagLst>
</file>

<file path=ppt/tags/tag13.xml><?xml version="1.0" encoding="utf-8"?>
<p:tagLst xmlns:p="http://schemas.openxmlformats.org/presentationml/2006/main">
  <p:tag name="AS_UNIQUEID" val="3033"/>
</p:tagLst>
</file>

<file path=ppt/tags/tag14.xml><?xml version="1.0" encoding="utf-8"?>
<p:tagLst xmlns:p="http://schemas.openxmlformats.org/presentationml/2006/main">
  <p:tag name="AS_UNIQUEID" val="2"/>
</p:tagLst>
</file>

<file path=ppt/tags/tag15.xml><?xml version="1.0" encoding="utf-8"?>
<p:tagLst xmlns:p="http://schemas.openxmlformats.org/presentationml/2006/main">
  <p:tag name="AS_UNIQUEID" val="3"/>
</p:tagLst>
</file>

<file path=ppt/tags/tag16.xml><?xml version="1.0" encoding="utf-8"?>
<p:tagLst xmlns:p="http://schemas.openxmlformats.org/presentationml/2006/main">
  <p:tag name="AS_UNIQUEID" val="5"/>
</p:tagLst>
</file>

<file path=ppt/tags/tag17.xml><?xml version="1.0" encoding="utf-8"?>
<p:tagLst xmlns:p="http://schemas.openxmlformats.org/presentationml/2006/main">
  <p:tag name="AS_UNIQUEID" val="6"/>
  <p:tag name="KSO_WM_UNIT_PLACING_PICTURE_USER_VIEWPORT" val="{&quot;height&quot;:9208.82607750415,&quot;width&quot;:9555.930285611765}"/>
</p:tagLst>
</file>

<file path=ppt/tags/tag18.xml><?xml version="1.0" encoding="utf-8"?>
<p:tagLst xmlns:p="http://schemas.openxmlformats.org/presentationml/2006/main">
  <p:tag name="AS_UNIQUEID" val="7"/>
</p:tagLst>
</file>

<file path=ppt/tags/tag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423*3679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AS_UNIQUEID" val="2997"/>
</p:tagLst>
</file>

<file path=ppt/tags/tag20.xml><?xml version="1.0" encoding="utf-8"?>
<p:tagLst xmlns:p="http://schemas.openxmlformats.org/presentationml/2006/main">
  <p:tag name="AS_UNIQUEID" val="8211"/>
</p:tagLst>
</file>

<file path=ppt/tags/tag21.xml><?xml version="1.0" encoding="utf-8"?>
<p:tagLst xmlns:p="http://schemas.openxmlformats.org/presentationml/2006/main">
  <p:tag name="AS_UNIQUEID" val="8212"/>
  <p:tag name="KSO_WM_UNIT_PLACING_PICTURE_USER_VIEWPORT" val="{&quot;height&quot;:4853,&quot;width&quot;:4485}"/>
</p:tagLst>
</file>

<file path=ppt/tags/tag22.xml><?xml version="1.0" encoding="utf-8"?>
<p:tagLst xmlns:p="http://schemas.openxmlformats.org/presentationml/2006/main">
  <p:tag name="KSO_WM_TEMPLATE_CATEGORY" val="custom"/>
  <p:tag name="KSO_WM_TEMPLATE_INDEX" val="20205686"/>
</p:tagLst>
</file>

<file path=ppt/tags/tag23.xml><?xml version="1.0" encoding="utf-8"?>
<p:tagLst xmlns:p="http://schemas.openxmlformats.org/presentationml/2006/main">
  <p:tag name="KSO_WM_UNIT_PLACING_PICTURE_USER_VIEWPORT" val="{&quot;height&quot;:5720,&quot;width&quot;:5652.107086614174}"/>
</p:tagLst>
</file>

<file path=ppt/tags/tag24.xml><?xml version="1.0" encoding="utf-8"?>
<p:tagLst xmlns:p="http://schemas.openxmlformats.org/presentationml/2006/main">
  <p:tag name="KSO_WM_UNIT_PLACING_PICTURE_USER_VIEWPORT" val="{&quot;height&quot;:9347,&quot;width&quot;:7060}"/>
</p:tagLst>
</file>

<file path=ppt/tags/tag25.xml><?xml version="1.0" encoding="utf-8"?>
<p:tagLst xmlns:p="http://schemas.openxmlformats.org/presentationml/2006/main">
  <p:tag name="KSO_WM_UNIT_PLACING_PICTURE_USER_VIEWPORT" val="{&quot;height&quot;:10801,&quot;width&quot;:19317}"/>
</p:tagLst>
</file>

<file path=ppt/tags/tag2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954*2878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7.xml><?xml version="1.0" encoding="utf-8"?>
<p:tagLst xmlns:p="http://schemas.openxmlformats.org/presentationml/2006/main">
  <p:tag name="KSO_WM_UNIT_PLACING_PICTURE_USER_VIEWPORT" val="{&quot;height&quot;:10912,&quot;width&quot;:19201}"/>
</p:tagLst>
</file>

<file path=ppt/tags/tag28.xml><?xml version="1.0" encoding="utf-8"?>
<p:tagLst xmlns:p="http://schemas.openxmlformats.org/presentationml/2006/main">
  <p:tag name="KSO_WM_UNIT_PLACING_PICTURE_USER_VIEWPORT" val="{&quot;height&quot;:4100,&quot;width&quot;:5472.500787401575}"/>
</p:tagLst>
</file>

<file path=ppt/tags/tag29.xml><?xml version="1.0" encoding="utf-8"?>
<p:tagLst xmlns:p="http://schemas.openxmlformats.org/presentationml/2006/main">
  <p:tag name="KSO_WM_UNIT_PLACING_PICTURE_USER_VIEWPORT" val="{&quot;height&quot;:4037.5007874015746,&quot;width&quot;:5845}"/>
</p:tagLst>
</file>

<file path=ppt/tags/tag3.xml><?xml version="1.0" encoding="utf-8"?>
<p:tagLst xmlns:p="http://schemas.openxmlformats.org/presentationml/2006/main">
  <p:tag name="AS_UNIQUEID" val="2998"/>
</p:tagLst>
</file>

<file path=ppt/tags/tag30.xml><?xml version="1.0" encoding="utf-8"?>
<p:tagLst xmlns:p="http://schemas.openxmlformats.org/presentationml/2006/main">
  <p:tag name="AS_UNIQUEID" val="3054"/>
  <p:tag name="KSO_WM_UNIT_PLACING_PICTURE_USER_VIEWPORT" val="{&quot;height&quot;:5198.333858267716,&quot;width&quot;:8251.274015748031}"/>
</p:tagLst>
</file>

<file path=ppt/tags/tag31.xml><?xml version="1.0" encoding="utf-8"?>
<p:tagLst xmlns:p="http://schemas.openxmlformats.org/presentationml/2006/main">
  <p:tag name="AS_UNIQUEID" val="226"/>
</p:tagLst>
</file>

<file path=ppt/tags/tag32.xml><?xml version="1.0" encoding="utf-8"?>
<p:tagLst xmlns:p="http://schemas.openxmlformats.org/presentationml/2006/main">
  <p:tag name="AS_UNIQUEID" val="227"/>
</p:tagLst>
</file>

<file path=ppt/tags/tag33.xml><?xml version="1.0" encoding="utf-8"?>
<p:tagLst xmlns:p="http://schemas.openxmlformats.org/presentationml/2006/main">
  <p:tag name="AS_UNIQUEID" val="38"/>
</p:tagLst>
</file>

<file path=ppt/tags/tag34.xml><?xml version="1.0" encoding="utf-8"?>
<p:tagLst xmlns:p="http://schemas.openxmlformats.org/presentationml/2006/main">
  <p:tag name="AS_UNIQUEID" val="2671"/>
</p:tagLst>
</file>

<file path=ppt/tags/tag35.xml><?xml version="1.0" encoding="utf-8"?>
<p:tagLst xmlns:p="http://schemas.openxmlformats.org/presentationml/2006/main">
  <p:tag name="AS_UNIQUEID" val="2672"/>
</p:tagLst>
</file>

<file path=ppt/tags/tag36.xml><?xml version="1.0" encoding="utf-8"?>
<p:tagLst xmlns:p="http://schemas.openxmlformats.org/presentationml/2006/main">
  <p:tag name="AS_UNIQUEID" val="2673"/>
</p:tagLst>
</file>

<file path=ppt/tags/tag37.xml><?xml version="1.0" encoding="utf-8"?>
<p:tagLst xmlns:p="http://schemas.openxmlformats.org/presentationml/2006/main">
  <p:tag name="AS_UNIQUEID" val="2674"/>
</p:tagLst>
</file>

<file path=ppt/tags/tag38.xml><?xml version="1.0" encoding="utf-8"?>
<p:tagLst xmlns:p="http://schemas.openxmlformats.org/presentationml/2006/main">
  <p:tag name="AS_UNIQUEID" val="2675"/>
</p:tagLst>
</file>

<file path=ppt/tags/tag39.xml><?xml version="1.0" encoding="utf-8"?>
<p:tagLst xmlns:p="http://schemas.openxmlformats.org/presentationml/2006/main">
  <p:tag name="AS_UNIQUEID" val="2676"/>
</p:tagLst>
</file>

<file path=ppt/tags/tag4.xml><?xml version="1.0" encoding="utf-8"?>
<p:tagLst xmlns:p="http://schemas.openxmlformats.org/presentationml/2006/main">
  <p:tag name="AS_UNIQUEID" val="2999"/>
</p:tagLst>
</file>

<file path=ppt/tags/tag40.xml><?xml version="1.0" encoding="utf-8"?>
<p:tagLst xmlns:p="http://schemas.openxmlformats.org/presentationml/2006/main">
  <p:tag name="AS_UNIQUEID" val="2677"/>
</p:tagLst>
</file>

<file path=ppt/tags/tag41.xml><?xml version="1.0" encoding="utf-8"?>
<p:tagLst xmlns:p="http://schemas.openxmlformats.org/presentationml/2006/main">
  <p:tag name="AS_UNIQUEID" val="2678"/>
</p:tagLst>
</file>

<file path=ppt/tags/tag42.xml><?xml version="1.0" encoding="utf-8"?>
<p:tagLst xmlns:p="http://schemas.openxmlformats.org/presentationml/2006/main">
  <p:tag name="AS_UNIQUEID" val="2680"/>
</p:tagLst>
</file>

<file path=ppt/tags/tag43.xml><?xml version="1.0" encoding="utf-8"?>
<p:tagLst xmlns:p="http://schemas.openxmlformats.org/presentationml/2006/main">
  <p:tag name="AS_UNIQUEID" val="2681"/>
</p:tagLst>
</file>

<file path=ppt/tags/tag44.xml><?xml version="1.0" encoding="utf-8"?>
<p:tagLst xmlns:p="http://schemas.openxmlformats.org/presentationml/2006/main">
  <p:tag name="AS_UNIQUEID" val="2682"/>
</p:tagLst>
</file>

<file path=ppt/tags/tag45.xml><?xml version="1.0" encoding="utf-8"?>
<p:tagLst xmlns:p="http://schemas.openxmlformats.org/presentationml/2006/main">
  <p:tag name="AS_UNIQUEID" val="2683"/>
</p:tagLst>
</file>

<file path=ppt/tags/tag46.xml><?xml version="1.0" encoding="utf-8"?>
<p:tagLst xmlns:p="http://schemas.openxmlformats.org/presentationml/2006/main">
  <p:tag name="AS_UNIQUEID" val="2684"/>
</p:tagLst>
</file>

<file path=ppt/tags/tag47.xml><?xml version="1.0" encoding="utf-8"?>
<p:tagLst xmlns:p="http://schemas.openxmlformats.org/presentationml/2006/main">
  <p:tag name="AS_UNIQUEID" val="2685"/>
</p:tagLst>
</file>

<file path=ppt/tags/tag48.xml><?xml version="1.0" encoding="utf-8"?>
<p:tagLst xmlns:p="http://schemas.openxmlformats.org/presentationml/2006/main">
  <p:tag name="AS_UNIQUEID" val="2686"/>
</p:tagLst>
</file>

<file path=ppt/tags/tag49.xml><?xml version="1.0" encoding="utf-8"?>
<p:tagLst xmlns:p="http://schemas.openxmlformats.org/presentationml/2006/main">
  <p:tag name="AS_UNIQUEID" val="2687"/>
</p:tagLst>
</file>

<file path=ppt/tags/tag5.xml><?xml version="1.0" encoding="utf-8"?>
<p:tagLst xmlns:p="http://schemas.openxmlformats.org/presentationml/2006/main">
  <p:tag name="AS_UNIQUEID" val="3001"/>
</p:tagLst>
</file>

<file path=ppt/tags/tag50.xml><?xml version="1.0" encoding="utf-8"?>
<p:tagLst xmlns:p="http://schemas.openxmlformats.org/presentationml/2006/main">
  <p:tag name="AS_UNIQUEID" val="2688"/>
</p:tagLst>
</file>

<file path=ppt/tags/tag51.xml><?xml version="1.0" encoding="utf-8"?>
<p:tagLst xmlns:p="http://schemas.openxmlformats.org/presentationml/2006/main">
  <p:tag name="AS_UNIQUEID" val="2689"/>
</p:tagLst>
</file>

<file path=ppt/tags/tag52.xml><?xml version="1.0" encoding="utf-8"?>
<p:tagLst xmlns:p="http://schemas.openxmlformats.org/presentationml/2006/main">
  <p:tag name="AS_UNIQUEID" val="2690"/>
</p:tagLst>
</file>

<file path=ppt/tags/tag53.xml><?xml version="1.0" encoding="utf-8"?>
<p:tagLst xmlns:p="http://schemas.openxmlformats.org/presentationml/2006/main">
  <p:tag name="AS_UNIQUEID" val="2691"/>
</p:tagLst>
</file>

<file path=ppt/tags/tag54.xml><?xml version="1.0" encoding="utf-8"?>
<p:tagLst xmlns:p="http://schemas.openxmlformats.org/presentationml/2006/main">
  <p:tag name="AS_UNIQUEID" val="2692"/>
</p:tagLst>
</file>

<file path=ppt/tags/tag55.xml><?xml version="1.0" encoding="utf-8"?>
<p:tagLst xmlns:p="http://schemas.openxmlformats.org/presentationml/2006/main">
  <p:tag name="AS_UNIQUEID" val="2693"/>
</p:tagLst>
</file>

<file path=ppt/tags/tag56.xml><?xml version="1.0" encoding="utf-8"?>
<p:tagLst xmlns:p="http://schemas.openxmlformats.org/presentationml/2006/main">
  <p:tag name="AS_UNIQUEID" val="2694"/>
</p:tagLst>
</file>

<file path=ppt/tags/tag57.xml><?xml version="1.0" encoding="utf-8"?>
<p:tagLst xmlns:p="http://schemas.openxmlformats.org/presentationml/2006/main">
  <p:tag name="AS_UNIQUEID" val="8102"/>
</p:tagLst>
</file>

<file path=ppt/tags/tag58.xml><?xml version="1.0" encoding="utf-8"?>
<p:tagLst xmlns:p="http://schemas.openxmlformats.org/presentationml/2006/main">
  <p:tag name="AS_UNIQUEID" val="8202"/>
</p:tagLst>
</file>

<file path=ppt/tags/tag59.xml><?xml version="1.0" encoding="utf-8"?>
<p:tagLst xmlns:p="http://schemas.openxmlformats.org/presentationml/2006/main">
  <p:tag name="KSO_WM_TEMPLATE_CATEGORY" val="custom"/>
  <p:tag name="KSO_WM_TEMPLATE_INDEX" val="20205686"/>
</p:tagLst>
</file>

<file path=ppt/tags/tag6.xml><?xml version="1.0" encoding="utf-8"?>
<p:tagLst xmlns:p="http://schemas.openxmlformats.org/presentationml/2006/main">
  <p:tag name="AS_UNIQUEID" val="3002"/>
</p:tagLst>
</file>

<file path=ppt/tags/tag60.xml><?xml version="1.0" encoding="utf-8"?>
<p:tagLst xmlns:p="http://schemas.openxmlformats.org/presentationml/2006/main">
  <p:tag name="AS_UNIQUEID" val="2665"/>
</p:tagLst>
</file>

<file path=ppt/tags/tag61.xml><?xml version="1.0" encoding="utf-8"?>
<p:tagLst xmlns:p="http://schemas.openxmlformats.org/presentationml/2006/main">
  <p:tag name="AS_UNIQUEID" val="2666"/>
</p:tagLst>
</file>

<file path=ppt/tags/tag62.xml><?xml version="1.0" encoding="utf-8"?>
<p:tagLst xmlns:p="http://schemas.openxmlformats.org/presentationml/2006/main">
  <p:tag name="AS_UNIQUEID" val="2667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AS_UNIQUEID" val="319"/>
</p:tagLst>
</file>

<file path=ppt/tags/tag65.xml><?xml version="1.0" encoding="utf-8"?>
<p:tagLst xmlns:p="http://schemas.openxmlformats.org/presentationml/2006/main">
  <p:tag name="AS_UNIQUEID" val="320"/>
</p:tagLst>
</file>

<file path=ppt/tags/tag66.xml><?xml version="1.0" encoding="utf-8"?>
<p:tagLst xmlns:p="http://schemas.openxmlformats.org/presentationml/2006/main">
  <p:tag name="AS_UNIQUEID" val="321"/>
</p:tagLst>
</file>

<file path=ppt/tags/tag67.xml><?xml version="1.0" encoding="utf-8"?>
<p:tagLst xmlns:p="http://schemas.openxmlformats.org/presentationml/2006/main">
  <p:tag name="AS_UNIQUEID" val="322"/>
</p:tagLst>
</file>

<file path=ppt/tags/tag68.xml><?xml version="1.0" encoding="utf-8"?>
<p:tagLst xmlns:p="http://schemas.openxmlformats.org/presentationml/2006/main">
  <p:tag name="AS_UNIQUEID" val="323"/>
</p:tagLst>
</file>

<file path=ppt/tags/tag69.xml><?xml version="1.0" encoding="utf-8"?>
<p:tagLst xmlns:p="http://schemas.openxmlformats.org/presentationml/2006/main">
  <p:tag name="AS_UNIQUEID" val="324"/>
</p:tagLst>
</file>

<file path=ppt/tags/tag7.xml><?xml version="1.0" encoding="utf-8"?>
<p:tagLst xmlns:p="http://schemas.openxmlformats.org/presentationml/2006/main">
  <p:tag name="AS_UNIQUEID" val="3003"/>
</p:tagLst>
</file>

<file path=ppt/tags/tag70.xml><?xml version="1.0" encoding="utf-8"?>
<p:tagLst xmlns:p="http://schemas.openxmlformats.org/presentationml/2006/main">
  <p:tag name="AS_UNIQUEID" val="325"/>
</p:tagLst>
</file>

<file path=ppt/tags/tag71.xml><?xml version="1.0" encoding="utf-8"?>
<p:tagLst xmlns:p="http://schemas.openxmlformats.org/presentationml/2006/main">
  <p:tag name="AS_UNIQUEID" val="326"/>
</p:tagLst>
</file>

<file path=ppt/tags/tag72.xml><?xml version="1.0" encoding="utf-8"?>
<p:tagLst xmlns:p="http://schemas.openxmlformats.org/presentationml/2006/main">
  <p:tag name="AS_UNIQUEID" val="327"/>
</p:tagLst>
</file>

<file path=ppt/tags/tag73.xml><?xml version="1.0" encoding="utf-8"?>
<p:tagLst xmlns:p="http://schemas.openxmlformats.org/presentationml/2006/main">
  <p:tag name="AS_UNIQUEID" val="328"/>
</p:tagLst>
</file>

<file path=ppt/tags/tag74.xml><?xml version="1.0" encoding="utf-8"?>
<p:tagLst xmlns:p="http://schemas.openxmlformats.org/presentationml/2006/main">
  <p:tag name="AS_UNIQUEID" val="2691"/>
</p:tagLst>
</file>

<file path=ppt/tags/tag75.xml><?xml version="1.0" encoding="utf-8"?>
<p:tagLst xmlns:p="http://schemas.openxmlformats.org/presentationml/2006/main">
  <p:tag name="KSO_WM_BEAUTIFY_FLAG" val="#wm#"/>
  <p:tag name="KSO_WM_SPECIAL_SOURCE" val="bdnull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AS_UNIQUEID" val="2674"/>
</p:tagLst>
</file>

<file path=ppt/tags/tag77.xml><?xml version="1.0" encoding="utf-8"?>
<p:tagLst xmlns:p="http://schemas.openxmlformats.org/presentationml/2006/main">
  <p:tag name="AS_UNIQUEID" val="11368"/>
</p:tagLst>
</file>

<file path=ppt/tags/tag78.xml><?xml version="1.0" encoding="utf-8"?>
<p:tagLst xmlns:p="http://schemas.openxmlformats.org/presentationml/2006/main">
  <p:tag name="AS_UNIQUEID" val="11371"/>
</p:tagLst>
</file>

<file path=ppt/tags/tag79.xml><?xml version="1.0" encoding="utf-8"?>
<p:tagLst xmlns:p="http://schemas.openxmlformats.org/presentationml/2006/main">
  <p:tag name="AS_UNIQUEID" val="11374"/>
</p:tagLst>
</file>

<file path=ppt/tags/tag8.xml><?xml version="1.0" encoding="utf-8"?>
<p:tagLst xmlns:p="http://schemas.openxmlformats.org/presentationml/2006/main">
  <p:tag name="AS_UNIQUEID" val="3004"/>
</p:tagLst>
</file>

<file path=ppt/tags/tag80.xml><?xml version="1.0" encoding="utf-8"?>
<p:tagLst xmlns:p="http://schemas.openxmlformats.org/presentationml/2006/main">
  <p:tag name="AS_UNIQUEID" val="11375"/>
</p:tagLst>
</file>

<file path=ppt/tags/tag81.xml><?xml version="1.0" encoding="utf-8"?>
<p:tagLst xmlns:p="http://schemas.openxmlformats.org/presentationml/2006/main">
  <p:tag name="AS_UNIQUEID" val="11377"/>
</p:tagLst>
</file>

<file path=ppt/tags/tag82.xml><?xml version="1.0" encoding="utf-8"?>
<p:tagLst xmlns:p="http://schemas.openxmlformats.org/presentationml/2006/main">
  <p:tag name="AS_UNIQUEID" val="11347"/>
</p:tagLst>
</file>

<file path=ppt/tags/tag83.xml><?xml version="1.0" encoding="utf-8"?>
<p:tagLst xmlns:p="http://schemas.openxmlformats.org/presentationml/2006/main">
  <p:tag name="AS_UNIQUEID" val="11348"/>
</p:tagLst>
</file>

<file path=ppt/tags/tag8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99*3396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5.xml><?xml version="1.0" encoding="utf-8"?>
<p:tagLst xmlns:p="http://schemas.openxmlformats.org/presentationml/2006/main">
  <p:tag name="AS_UNIQUEID" val="2873"/>
</p:tagLst>
</file>

<file path=ppt/tags/tag86.xml><?xml version="1.0" encoding="utf-8"?>
<p:tagLst xmlns:p="http://schemas.openxmlformats.org/presentationml/2006/main">
  <p:tag name="AS_UNIQUEID" val="660"/>
</p:tagLst>
</file>

<file path=ppt/tags/tag87.xml><?xml version="1.0" encoding="utf-8"?>
<p:tagLst xmlns:p="http://schemas.openxmlformats.org/presentationml/2006/main">
  <p:tag name="AS_UNIQUEID" val="665"/>
</p:tagLst>
</file>

<file path=ppt/tags/tag88.xml><?xml version="1.0" encoding="utf-8"?>
<p:tagLst xmlns:p="http://schemas.openxmlformats.org/presentationml/2006/main">
  <p:tag name="AS_UNIQUEID" val="667"/>
</p:tagLst>
</file>

<file path=ppt/tags/tag89.xml><?xml version="1.0" encoding="utf-8"?>
<p:tagLst xmlns:p="http://schemas.openxmlformats.org/presentationml/2006/main">
  <p:tag name="AS_UNIQUEID" val="669"/>
</p:tagLst>
</file>

<file path=ppt/tags/tag9.xml><?xml version="1.0" encoding="utf-8"?>
<p:tagLst xmlns:p="http://schemas.openxmlformats.org/presentationml/2006/main">
  <p:tag name="AS_UNIQUEID" val="3006"/>
</p:tagLst>
</file>

<file path=ppt/tags/tag90.xml><?xml version="1.0" encoding="utf-8"?>
<p:tagLst xmlns:p="http://schemas.openxmlformats.org/presentationml/2006/main">
  <p:tag name="AS_UNIQUEID" val="3137"/>
</p:tagLst>
</file>

<file path=ppt/tags/tag91.xml><?xml version="1.0" encoding="utf-8"?>
<p:tagLst xmlns:p="http://schemas.openxmlformats.org/presentationml/2006/main">
  <p:tag name="AS_UNIQUEID" val="2853"/>
</p:tagLst>
</file>

<file path=ppt/tags/tag92.xml><?xml version="1.0" encoding="utf-8"?>
<p:tagLst xmlns:p="http://schemas.openxmlformats.org/presentationml/2006/main">
  <p:tag name="AS_UNIQUEID" val="2854"/>
</p:tagLst>
</file>

<file path=ppt/tags/tag93.xml><?xml version="1.0" encoding="utf-8"?>
<p:tagLst xmlns:p="http://schemas.openxmlformats.org/presentationml/2006/main">
  <p:tag name="AS_UNIQUEID" val="2855"/>
</p:tagLst>
</file>

<file path=ppt/tags/tag94.xml><?xml version="1.0" encoding="utf-8"?>
<p:tagLst xmlns:p="http://schemas.openxmlformats.org/presentationml/2006/main">
  <p:tag name="AS_UNIQUEID" val="11580"/>
</p:tagLst>
</file>

<file path=ppt/tags/tag95.xml><?xml version="1.0" encoding="utf-8"?>
<p:tagLst xmlns:p="http://schemas.openxmlformats.org/presentationml/2006/main">
  <p:tag name="AS_UNIQUEID" val="11581"/>
</p:tagLst>
</file>

<file path=ppt/tags/tag96.xml><?xml version="1.0" encoding="utf-8"?>
<p:tagLst xmlns:p="http://schemas.openxmlformats.org/presentationml/2006/main">
  <p:tag name="AS_UNIQUEID" val="11582"/>
</p:tagLst>
</file>

<file path=ppt/tags/tag97.xml><?xml version="1.0" encoding="utf-8"?>
<p:tagLst xmlns:p="http://schemas.openxmlformats.org/presentationml/2006/main">
  <p:tag name="AS_UNIQUEID" val="11583"/>
</p:tagLst>
</file>

<file path=ppt/tags/tag98.xml><?xml version="1.0" encoding="utf-8"?>
<p:tagLst xmlns:p="http://schemas.openxmlformats.org/presentationml/2006/main">
  <p:tag name="AS_UNIQUEID" val="11584"/>
</p:tagLst>
</file>

<file path=ppt/tags/tag99.xml><?xml version="1.0" encoding="utf-8"?>
<p:tagLst xmlns:p="http://schemas.openxmlformats.org/presentationml/2006/main">
  <p:tag name="COMMONDATA" val="eyJoZGlkIjoiOWFmMzFjMDQ1Y2M1MTU1OWZmODAwMjNlOGEyNTYwNzgifQ=="/>
  <p:tag name="KSO_WPP_MARK_KEY" val="13f76e32-ac9c-42eb-997f-9b97a04f26b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2779</Words>
  <Application>WPS 演示</Application>
  <PresentationFormat>宽屏</PresentationFormat>
  <Paragraphs>216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等线</vt:lpstr>
      <vt:lpstr>微软雅黑</vt:lpstr>
      <vt:lpstr>方正粗黑宋简体</vt:lpstr>
      <vt:lpstr>华文楷体</vt:lpstr>
      <vt:lpstr>华文宋体</vt:lpstr>
      <vt:lpstr>Calibri</vt:lpstr>
      <vt:lpstr>楷体</vt:lpstr>
      <vt:lpstr>黑体</vt:lpstr>
      <vt:lpstr>思源黑体 CN Heavy</vt:lpstr>
      <vt:lpstr>Arial Unicode MS</vt:lpstr>
      <vt:lpstr>幼圆</vt:lpstr>
      <vt:lpstr>方正大标宋简体</vt:lpstr>
      <vt:lpstr>仿宋</vt:lpstr>
      <vt:lpstr>Times New Roman</vt:lpstr>
      <vt:lpstr>楷体_GB2312</vt:lpstr>
      <vt:lpstr>新宋体</vt:lpstr>
      <vt:lpstr>汉仪菱心体简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123</dc:creator>
  <cp:lastModifiedBy>123</cp:lastModifiedBy>
  <cp:revision>176</cp:revision>
  <dcterms:created xsi:type="dcterms:W3CDTF">2022-11-07T08:16:00Z</dcterms:created>
  <dcterms:modified xsi:type="dcterms:W3CDTF">2022-11-24T02:48:25Z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BD9E8975D8974CC4A90100CCAC3207FD</vt:lpwstr>
  </property>
  <property fmtid="{D5CDD505-2E9C-101B-9397-08002B2CF9AE}" pid="3" name="KSOProductBuildVer">
    <vt:lpwstr>2052-11.1.0.12763</vt:lpwstr>
  </property>
</Properties>
</file>