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heme/theme4.xml" ContentType="application/vnd.openxmlformats-officedocument.them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2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3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4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9" r:id="rId3"/>
  </p:sldMasterIdLst>
  <p:notesMasterIdLst>
    <p:notesMasterId r:id="rId15"/>
  </p:notesMasterIdLst>
  <p:sldIdLst>
    <p:sldId id="257" r:id="rId4"/>
    <p:sldId id="266" r:id="rId5"/>
    <p:sldId id="281" r:id="rId6"/>
    <p:sldId id="273" r:id="rId7"/>
    <p:sldId id="274" r:id="rId8"/>
    <p:sldId id="269" r:id="rId9"/>
    <p:sldId id="267" r:id="rId10"/>
    <p:sldId id="280" r:id="rId11"/>
    <p:sldId id="276" r:id="rId12"/>
    <p:sldId id="271" r:id="rId13"/>
    <p:sldId id="272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33"/>
    <a:srgbClr val="0066CC"/>
    <a:srgbClr val="D9D9D9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04" y="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7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2.jpe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2.jpe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3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4.png"/><Relationship Id="rId5" Type="http://schemas.openxmlformats.org/officeDocument/2006/relationships/tags" Target="../tags/tag136.xml"/><Relationship Id="rId10" Type="http://schemas.openxmlformats.org/officeDocument/2006/relationships/image" Target="../media/image3.png"/><Relationship Id="rId4" Type="http://schemas.openxmlformats.org/officeDocument/2006/relationships/tags" Target="../tags/tag135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10" Type="http://schemas.openxmlformats.org/officeDocument/2006/relationships/image" Target="../media/image4.png"/><Relationship Id="rId4" Type="http://schemas.openxmlformats.org/officeDocument/2006/relationships/tags" Target="../tags/tag143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10" Type="http://schemas.openxmlformats.org/officeDocument/2006/relationships/image" Target="../media/image4.png"/><Relationship Id="rId4" Type="http://schemas.openxmlformats.org/officeDocument/2006/relationships/tags" Target="../tags/tag151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10" Type="http://schemas.openxmlformats.org/officeDocument/2006/relationships/image" Target="../media/image5.png"/><Relationship Id="rId4" Type="http://schemas.openxmlformats.org/officeDocument/2006/relationships/tags" Target="../tags/tag159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image" Target="../media/image3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68.xml"/><Relationship Id="rId10" Type="http://schemas.openxmlformats.org/officeDocument/2006/relationships/tags" Target="../tags/tag173.xml"/><Relationship Id="rId4" Type="http://schemas.openxmlformats.org/officeDocument/2006/relationships/tags" Target="../tags/tag167.xml"/><Relationship Id="rId9" Type="http://schemas.openxmlformats.org/officeDocument/2006/relationships/tags" Target="../tags/tag17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image" Target="../media/image7.png"/><Relationship Id="rId5" Type="http://schemas.openxmlformats.org/officeDocument/2006/relationships/tags" Target="../tags/tag178.xml"/><Relationship Id="rId10" Type="http://schemas.openxmlformats.org/officeDocument/2006/relationships/image" Target="../media/image6.png"/><Relationship Id="rId4" Type="http://schemas.openxmlformats.org/officeDocument/2006/relationships/tags" Target="../tags/tag177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9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98.xml"/><Relationship Id="rId4" Type="http://schemas.openxmlformats.org/officeDocument/2006/relationships/tags" Target="../tags/tag19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7" Type="http://schemas.openxmlformats.org/officeDocument/2006/relationships/image" Target="../media/image2.jpeg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03.xml"/><Relationship Id="rId4" Type="http://schemas.openxmlformats.org/officeDocument/2006/relationships/tags" Target="../tags/tag20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9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2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4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35.xml"/><Relationship Id="rId4" Type="http://schemas.openxmlformats.org/officeDocument/2006/relationships/tags" Target="../tags/tag23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3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7" Type="http://schemas.openxmlformats.org/officeDocument/2006/relationships/image" Target="../media/image2.jpe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44.xml"/><Relationship Id="rId4" Type="http://schemas.openxmlformats.org/officeDocument/2006/relationships/tags" Target="../tags/tag24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7" Type="http://schemas.openxmlformats.org/officeDocument/2006/relationships/image" Target="../media/image3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49.xml"/><Relationship Id="rId4" Type="http://schemas.openxmlformats.org/officeDocument/2006/relationships/tags" Target="../tags/tag248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image" Target="../media/image4.png"/><Relationship Id="rId5" Type="http://schemas.openxmlformats.org/officeDocument/2006/relationships/tags" Target="../tags/tag254.xml"/><Relationship Id="rId10" Type="http://schemas.openxmlformats.org/officeDocument/2006/relationships/image" Target="../media/image3.png"/><Relationship Id="rId4" Type="http://schemas.openxmlformats.org/officeDocument/2006/relationships/tags" Target="../tags/tag253.xml"/><Relationship Id="rId9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10" Type="http://schemas.openxmlformats.org/officeDocument/2006/relationships/image" Target="../media/image4.png"/><Relationship Id="rId4" Type="http://schemas.openxmlformats.org/officeDocument/2006/relationships/tags" Target="../tags/tag261.xml"/><Relationship Id="rId9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10" Type="http://schemas.openxmlformats.org/officeDocument/2006/relationships/image" Target="../media/image4.png"/><Relationship Id="rId4" Type="http://schemas.openxmlformats.org/officeDocument/2006/relationships/tags" Target="../tags/tag269.xml"/><Relationship Id="rId9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10" Type="http://schemas.openxmlformats.org/officeDocument/2006/relationships/image" Target="../media/image5.png"/><Relationship Id="rId4" Type="http://schemas.openxmlformats.org/officeDocument/2006/relationships/tags" Target="../tags/tag277.xml"/><Relationship Id="rId9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12" Type="http://schemas.openxmlformats.org/officeDocument/2006/relationships/image" Target="../media/image3.png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86.xml"/><Relationship Id="rId10" Type="http://schemas.openxmlformats.org/officeDocument/2006/relationships/tags" Target="../tags/tag291.xml"/><Relationship Id="rId4" Type="http://schemas.openxmlformats.org/officeDocument/2006/relationships/tags" Target="../tags/tag285.xml"/><Relationship Id="rId9" Type="http://schemas.openxmlformats.org/officeDocument/2006/relationships/tags" Target="../tags/tag290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image" Target="../media/image7.png"/><Relationship Id="rId5" Type="http://schemas.openxmlformats.org/officeDocument/2006/relationships/tags" Target="../tags/tag296.xml"/><Relationship Id="rId10" Type="http://schemas.openxmlformats.org/officeDocument/2006/relationships/image" Target="../media/image6.png"/><Relationship Id="rId4" Type="http://schemas.openxmlformats.org/officeDocument/2006/relationships/tags" Target="../tags/tag295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810" y="-13335"/>
            <a:ext cx="12174855" cy="68560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612500" y="2404110"/>
            <a:ext cx="6967001" cy="1249344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7200" b="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2612500" y="3732166"/>
            <a:ext cx="6967001" cy="950984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493282" y="4174945"/>
            <a:ext cx="7205436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493282" y="3066080"/>
            <a:ext cx="7205436" cy="107798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8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2022/11/20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109470" y="2179955"/>
            <a:ext cx="7792720" cy="1568450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109470" y="3785235"/>
            <a:ext cx="7792720" cy="104521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4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10071100" y="5712875"/>
            <a:ext cx="2120900" cy="114512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88290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>
            <a:off x="10071100" y="5713095"/>
            <a:ext cx="2120900" cy="11449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>
            <a:off x="0" y="-191135"/>
            <a:ext cx="1281430" cy="20821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13970" y="-4445"/>
            <a:ext cx="508698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>
            <a:off x="0" y="-191366"/>
            <a:ext cx="1281113" cy="2081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 flipH="1">
            <a:off x="10910887" y="-191366"/>
            <a:ext cx="1281113" cy="2081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3810" y="502094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>
            <a:off x="10579100" y="5987155"/>
            <a:ext cx="1612900" cy="8708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8003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2" cstate="print"/>
          <a:srcRect/>
          <a:stretch>
            <a:fillRect/>
          </a:stretch>
        </p:blipFill>
        <p:spPr>
          <a:xfrm>
            <a:off x="10071100" y="5712875"/>
            <a:ext cx="2120900" cy="1145124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>
            <a:off x="9385300" y="5342890"/>
            <a:ext cx="2806700" cy="1515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>
            <a:off x="0" y="-344805"/>
            <a:ext cx="1904365" cy="30949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810" y="-13335"/>
            <a:ext cx="12174855" cy="68560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612500" y="2404110"/>
            <a:ext cx="6967001" cy="1249344"/>
          </a:xfrm>
        </p:spPr>
        <p:txBody>
          <a:bodyPr lIns="90170" tIns="46990" rIns="90170" bIns="46990" anchor="b" anchorCtr="0">
            <a:normAutofit/>
          </a:bodyPr>
          <a:lstStyle>
            <a:lvl1pPr algn="ctr">
              <a:defRPr sz="7200" b="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2612500" y="3732166"/>
            <a:ext cx="6967001" cy="950984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493282" y="4174945"/>
            <a:ext cx="7205436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493282" y="3066080"/>
            <a:ext cx="7205436" cy="107798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8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2022/11/20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109470" y="2179955"/>
            <a:ext cx="7792720" cy="1568450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109470" y="3785235"/>
            <a:ext cx="7792720" cy="104521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4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10071100" y="5712875"/>
            <a:ext cx="2120900" cy="114512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88290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>
            <a:off x="10071100" y="5713095"/>
            <a:ext cx="2120900" cy="11449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>
            <a:off x="0" y="-191135"/>
            <a:ext cx="1281430" cy="20821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13970" y="-4445"/>
            <a:ext cx="508698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>
            <a:off x="0" y="-191366"/>
            <a:ext cx="1281113" cy="2081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 flipH="1">
            <a:off x="10910887" y="-191366"/>
            <a:ext cx="1281113" cy="2081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3810" y="502094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>
            <a:off x="10579100" y="5987155"/>
            <a:ext cx="1612900" cy="8708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8003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2" cstate="print"/>
          <a:srcRect/>
          <a:stretch>
            <a:fillRect/>
          </a:stretch>
        </p:blipFill>
        <p:spPr>
          <a:xfrm>
            <a:off x="10071100" y="5712875"/>
            <a:ext cx="2120900" cy="1145124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>
            <a:off x="9385300" y="5342890"/>
            <a:ext cx="2806700" cy="1515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>
            <a:off x="0" y="-344805"/>
            <a:ext cx="1904365" cy="30949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2022/11/20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6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6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67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ags" Target="../tags/tag18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tags" Target="../tags/tag187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ags" Target="../tags/tag18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ags" Target="../tags/tag186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tags" Target="../tags/tag185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ags" Target="../tags/tag1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323.xml"/><Relationship Id="rId1" Type="http://schemas.openxmlformats.org/officeDocument/2006/relationships/tags" Target="../tags/tag3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4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tags" Target="../tags/tag3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314.xml"/><Relationship Id="rId1" Type="http://schemas.openxmlformats.org/officeDocument/2006/relationships/tags" Target="../tags/tag3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316.xml"/><Relationship Id="rId1" Type="http://schemas.openxmlformats.org/officeDocument/2006/relationships/tags" Target="../tags/tag3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321.xml"/><Relationship Id="rId4" Type="http://schemas.openxmlformats.org/officeDocument/2006/relationships/tags" Target="../tags/tag3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1" y="800100"/>
            <a:ext cx="11023600" cy="31049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Black" pitchFamily="34" charset="0"/>
                <a:ea typeface="Segoe UI Black" pitchFamily="34" charset="0"/>
              </a:rPr>
              <a:t>Cosplay</a:t>
            </a:r>
            <a:br>
              <a:rPr lang="en-US" altLang="zh-CN" sz="4800" dirty="0">
                <a:latin typeface="隶书" pitchFamily="49" charset="-122"/>
                <a:ea typeface="隶书" pitchFamily="49" charset="-122"/>
              </a:rPr>
            </a:br>
            <a:r>
              <a:rPr lang="en-US" altLang="zh-CN" sz="4800" dirty="0"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zh-CN" sz="5400" b="1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研读</a:t>
            </a:r>
            <a:r>
              <a:rPr lang="zh-CN" altLang="en-US" sz="5400" b="1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人物对话</a:t>
            </a:r>
            <a:r>
              <a:rPr lang="en-US" altLang="zh-CN" sz="5400" b="1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zh-CN" sz="5400" b="1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走</a:t>
            </a:r>
            <a:r>
              <a:rPr lang="zh-CN" altLang="en-US" sz="5400" b="1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近</a:t>
            </a:r>
            <a:r>
              <a:rPr lang="zh-CN" altLang="zh-CN" sz="5400" b="1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小说人物</a:t>
            </a:r>
            <a:br>
              <a:rPr lang="en-US" altLang="zh-CN" sz="4800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</a:br>
            <a:r>
              <a:rPr lang="en-US" altLang="zh-CN" sz="3200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——</a:t>
            </a:r>
            <a:r>
              <a:rPr lang="zh-CN" altLang="zh-CN" sz="3200" b="1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九年级第四单元小说人物</a:t>
            </a:r>
            <a:r>
              <a:rPr lang="zh-CN" altLang="en-US" sz="3200" b="1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形象</a:t>
            </a:r>
            <a:r>
              <a:rPr lang="zh-CN" altLang="zh-CN" sz="3200" b="1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专题探究</a:t>
            </a:r>
            <a:r>
              <a:rPr lang="zh-CN" altLang="en-US" sz="3200" b="1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（一）</a:t>
            </a:r>
            <a:endParaRPr lang="zh-CN" altLang="en-US" sz="4800" dirty="0">
              <a:solidFill>
                <a:srgbClr val="990033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526438" y="4646567"/>
            <a:ext cx="6967001" cy="950984"/>
          </a:xfrm>
        </p:spPr>
        <p:txBody>
          <a:bodyPr>
            <a:normAutofit lnSpcReduction="10000"/>
          </a:bodyPr>
          <a:lstStyle/>
          <a:p>
            <a:r>
              <a:rPr lang="zh-CN" altLang="en-US" b="1" dirty="0">
                <a:solidFill>
                  <a:schemeClr val="dk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梁丰初级中学     田耳凤</a:t>
            </a:r>
            <a:endParaRPr lang="en-US" altLang="zh-CN" b="1" dirty="0">
              <a:solidFill>
                <a:schemeClr val="dk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b="1" dirty="0">
                <a:solidFill>
                  <a:schemeClr val="dk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2022.11.18</a:t>
            </a:r>
            <a:endParaRPr lang="zh-CN" altLang="en-US" b="1" dirty="0">
              <a:solidFill>
                <a:schemeClr val="dk1">
                  <a:lumMod val="85000"/>
                  <a:lumOff val="15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9017" y="847912"/>
            <a:ext cx="9970700" cy="40513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dirty="0"/>
              <a:t>      </a:t>
            </a:r>
            <a:r>
              <a:rPr lang="zh-CN" altLang="zh-CN" sz="2800" dirty="0">
                <a:solidFill>
                  <a:srgbClr val="0066CC"/>
                </a:solidFill>
                <a:latin typeface="隶书" pitchFamily="49" charset="-122"/>
              </a:rPr>
              <a:t>一部完全没有对话的小说，注定了是沉闷的、毫无生气的。在似乎无休止的叙述与描写暂时停止，从而转让给人物对话时，将会使阅读进入充满兴趣的状态，其情形犹如走在荒寂的野道上，忽然听到了人的谈话声。</a:t>
            </a:r>
            <a:br>
              <a:rPr lang="zh-CN" altLang="zh-CN" sz="2800" dirty="0">
                <a:solidFill>
                  <a:srgbClr val="0066CC"/>
                </a:solidFill>
                <a:latin typeface="隶书" pitchFamily="49" charset="-122"/>
              </a:rPr>
            </a:br>
            <a:r>
              <a:rPr lang="en-US" altLang="zh-CN" sz="2800" dirty="0">
                <a:solidFill>
                  <a:srgbClr val="0066CC"/>
                </a:solidFill>
                <a:latin typeface="隶书" pitchFamily="49" charset="-122"/>
              </a:rPr>
              <a:t>                                  </a:t>
            </a:r>
            <a:r>
              <a:rPr lang="zh-CN" altLang="zh-CN" sz="2800" dirty="0">
                <a:solidFill>
                  <a:srgbClr val="0066CC"/>
                </a:solidFill>
                <a:latin typeface="隶书" pitchFamily="49" charset="-122"/>
              </a:rPr>
              <a:t>——曹文轩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9570" y="224155"/>
            <a:ext cx="7792720" cy="1568450"/>
          </a:xfrm>
        </p:spPr>
        <p:txBody>
          <a:bodyPr>
            <a:noAutofit/>
          </a:bodyPr>
          <a:lstStyle/>
          <a:p>
            <a:r>
              <a:rPr lang="zh-CN" altLang="en-US" sz="4000" b="1" dirty="0">
                <a:solidFill>
                  <a:srgbClr val="0066CC"/>
                </a:solidFill>
              </a:rPr>
              <a:t>这节课能引发你怎样的思考？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775970" y="2718435"/>
            <a:ext cx="10095230" cy="1045210"/>
          </a:xfrm>
        </p:spPr>
        <p:txBody>
          <a:bodyPr>
            <a:noAutofit/>
          </a:bodyPr>
          <a:lstStyle/>
          <a:p>
            <a:r>
              <a:rPr lang="zh-CN" altLang="en-US" sz="3600" b="1" dirty="0"/>
              <a:t>小说，我们还可以进行怎样的专题探究？</a:t>
            </a:r>
            <a:r>
              <a:rPr lang="en-US" altLang="zh-CN" sz="3600" b="1" dirty="0"/>
              <a:t>……</a:t>
            </a:r>
            <a:endParaRPr lang="zh-CN" altLang="en-US" sz="3600" b="1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 dirty="0"/>
              <a:t>任务一：熟悉剧本，走近</a:t>
            </a:r>
            <a:r>
              <a:rPr lang="zh-CN" altLang="en-US" dirty="0"/>
              <a:t>对话</a:t>
            </a:r>
            <a:endParaRPr lang="zh-CN" alt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098232" y="2324964"/>
            <a:ext cx="9992901" cy="34452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990033"/>
                </a:solidFill>
              </a:rPr>
              <a:t>人物对话是</a:t>
            </a:r>
            <a:r>
              <a:rPr lang="zh-CN" altLang="zh-CN" sz="2800" b="1" dirty="0">
                <a:solidFill>
                  <a:srgbClr val="990033"/>
                </a:solidFill>
              </a:rPr>
              <a:t>从课文中提取出来的。为</a:t>
            </a:r>
            <a:r>
              <a:rPr lang="zh-CN" altLang="en-US" sz="2800" b="1" dirty="0">
                <a:solidFill>
                  <a:srgbClr val="990033"/>
                </a:solidFill>
              </a:rPr>
              <a:t>完整地</a:t>
            </a:r>
            <a:r>
              <a:rPr lang="zh-CN" altLang="zh-CN" sz="2800" b="1" dirty="0">
                <a:solidFill>
                  <a:srgbClr val="990033"/>
                </a:solidFill>
              </a:rPr>
              <a:t>了解</a:t>
            </a:r>
            <a:r>
              <a:rPr lang="zh-CN" altLang="en-US" sz="2800" b="1" dirty="0">
                <a:solidFill>
                  <a:srgbClr val="990033"/>
                </a:solidFill>
              </a:rPr>
              <a:t>小说</a:t>
            </a:r>
            <a:r>
              <a:rPr lang="zh-CN" altLang="zh-CN" sz="2800" b="1" dirty="0">
                <a:solidFill>
                  <a:srgbClr val="990033"/>
                </a:solidFill>
              </a:rPr>
              <a:t>故事的情节，理清人物的关系，更清晰地梳理“台词”</a:t>
            </a:r>
            <a:r>
              <a:rPr lang="zh-CN" altLang="en-US" sz="2800" b="1" dirty="0">
                <a:solidFill>
                  <a:srgbClr val="990033"/>
                </a:solidFill>
              </a:rPr>
              <a:t>前后的背景</a:t>
            </a:r>
            <a:r>
              <a:rPr lang="zh-CN" altLang="zh-CN" sz="2800" b="1" dirty="0">
                <a:solidFill>
                  <a:srgbClr val="990033"/>
                </a:solidFill>
              </a:rPr>
              <a:t> ，</a:t>
            </a:r>
            <a:r>
              <a:rPr lang="zh-CN" altLang="zh-CN" sz="2800" b="1" dirty="0">
                <a:solidFill>
                  <a:srgbClr val="0066CC"/>
                </a:solidFill>
              </a:rPr>
              <a:t>大家仿照《故乡》“台词”片段一</a:t>
            </a:r>
            <a:r>
              <a:rPr lang="en-US" altLang="zh-CN" sz="2800" b="1" dirty="0">
                <a:solidFill>
                  <a:srgbClr val="0066CC"/>
                </a:solidFill>
              </a:rPr>
              <a:t> </a:t>
            </a:r>
            <a:r>
              <a:rPr lang="zh-CN" altLang="zh-CN" sz="2800" b="1" u="sng" dirty="0">
                <a:solidFill>
                  <a:srgbClr val="0066CC"/>
                </a:solidFill>
              </a:rPr>
              <a:t>回忆“小英雄”闰土 </a:t>
            </a:r>
            <a:r>
              <a:rPr lang="zh-CN" altLang="zh-CN" sz="2800" b="1" dirty="0">
                <a:solidFill>
                  <a:srgbClr val="0066CC"/>
                </a:solidFill>
              </a:rPr>
              <a:t>，给其他片段命名。 </a:t>
            </a:r>
            <a:r>
              <a:rPr lang="zh-CN" altLang="zh-CN" sz="2800" b="1" dirty="0">
                <a:solidFill>
                  <a:srgbClr val="990033"/>
                </a:solidFill>
              </a:rPr>
              <a:t>填在片段横线处。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l="8125" r="3731"/>
          <a:stretch>
            <a:fillRect/>
          </a:stretch>
        </p:blipFill>
        <p:spPr bwMode="auto">
          <a:xfrm>
            <a:off x="787400" y="342900"/>
            <a:ext cx="4800600" cy="614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13404"/>
          <a:stretch>
            <a:fillRect/>
          </a:stretch>
        </p:blipFill>
        <p:spPr bwMode="auto">
          <a:xfrm>
            <a:off x="6107246" y="304800"/>
            <a:ext cx="5005254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2743200" y="1257300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514600" y="3683000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476500" y="4813300"/>
            <a:ext cx="1714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708900" y="685800"/>
            <a:ext cx="1485900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026400" y="2489200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861300" y="3263900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115300" y="4673600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845300" y="5842000"/>
            <a:ext cx="1485900" cy="2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588500" y="5930900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 dirty="0"/>
              <a:t>任务二：海选角色，进行“试戏” 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087475" y="2432541"/>
            <a:ext cx="9992901" cy="3445200"/>
          </a:xfrm>
        </p:spPr>
        <p:txBody>
          <a:bodyPr>
            <a:normAutofit/>
          </a:bodyPr>
          <a:lstStyle/>
          <a:p>
            <a:r>
              <a:rPr lang="zh-CN" altLang="zh-CN" sz="3200" b="1" dirty="0">
                <a:solidFill>
                  <a:srgbClr val="990033"/>
                </a:solidFill>
              </a:rPr>
              <a:t>请</a:t>
            </a:r>
            <a:r>
              <a:rPr lang="zh-CN" altLang="en-US" sz="3200" b="1" dirty="0">
                <a:solidFill>
                  <a:srgbClr val="990033"/>
                </a:solidFill>
              </a:rPr>
              <a:t>你</a:t>
            </a:r>
            <a:r>
              <a:rPr lang="zh-CN" altLang="zh-CN" sz="3200" b="1" dirty="0">
                <a:solidFill>
                  <a:srgbClr val="990033"/>
                </a:solidFill>
              </a:rPr>
              <a:t>与周围同学配戏，</a:t>
            </a:r>
            <a:r>
              <a:rPr lang="zh-CN" altLang="zh-CN" sz="3200" b="1" dirty="0">
                <a:solidFill>
                  <a:srgbClr val="0066CC"/>
                </a:solidFill>
              </a:rPr>
              <a:t>任意选取以上</a:t>
            </a:r>
            <a:r>
              <a:rPr lang="zh-CN" altLang="en-US" sz="3200" b="1" dirty="0">
                <a:solidFill>
                  <a:srgbClr val="0066CC"/>
                </a:solidFill>
              </a:rPr>
              <a:t>其中一个</a:t>
            </a:r>
            <a:r>
              <a:rPr lang="zh-CN" altLang="zh-CN" sz="3200" b="1" dirty="0">
                <a:solidFill>
                  <a:srgbClr val="0066CC"/>
                </a:solidFill>
              </a:rPr>
              <a:t>对话片段进行表演性试说“台词”</a:t>
            </a:r>
            <a:r>
              <a:rPr lang="zh-CN" altLang="zh-CN" sz="3200" b="1" dirty="0">
                <a:solidFill>
                  <a:srgbClr val="990033"/>
                </a:solidFill>
              </a:rPr>
              <a:t>。其他同学认真观赏，结合同学“台词”的处理，</a:t>
            </a:r>
            <a:r>
              <a:rPr lang="zh-CN" altLang="en-US" sz="3200" b="1" dirty="0">
                <a:solidFill>
                  <a:srgbClr val="0066CC"/>
                </a:solidFill>
              </a:rPr>
              <a:t>对表演的同学给予评价</a:t>
            </a:r>
            <a:r>
              <a:rPr lang="zh-CN" altLang="zh-CN" sz="3200" b="1" dirty="0">
                <a:solidFill>
                  <a:srgbClr val="0066CC"/>
                </a:solidFill>
              </a:rPr>
              <a:t>。</a:t>
            </a:r>
          </a:p>
          <a:p>
            <a:pPr>
              <a:buNone/>
            </a:pPr>
            <a:endParaRPr lang="zh-CN" altLang="zh-CN" sz="2800" dirty="0">
              <a:solidFill>
                <a:srgbClr val="990033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6717" y="547562"/>
            <a:ext cx="9626400" cy="723600"/>
          </a:xfrm>
        </p:spPr>
        <p:txBody>
          <a:bodyPr/>
          <a:lstStyle/>
          <a:p>
            <a:r>
              <a:rPr lang="zh-CN" altLang="zh-CN" dirty="0"/>
              <a:t>任务三：细读对话，</a:t>
            </a:r>
            <a:r>
              <a:rPr lang="zh-CN" altLang="en-US" dirty="0"/>
              <a:t>角色</a:t>
            </a:r>
            <a:r>
              <a:rPr lang="zh-CN" altLang="zh-CN" dirty="0"/>
              <a:t>“讲戏”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601439" y="2054710"/>
            <a:ext cx="6982702" cy="2775473"/>
          </a:xfrm>
        </p:spPr>
        <p:txBody>
          <a:bodyPr>
            <a:normAutofit/>
          </a:bodyPr>
          <a:lstStyle/>
          <a:p>
            <a:r>
              <a:rPr lang="zh-CN" altLang="zh-CN" sz="2800" b="1" dirty="0">
                <a:solidFill>
                  <a:srgbClr val="0066CC"/>
                </a:solidFill>
              </a:rPr>
              <a:t>如果现在</a:t>
            </a:r>
            <a:r>
              <a:rPr lang="zh-CN" altLang="en-US" sz="2800" b="1" dirty="0">
                <a:solidFill>
                  <a:srgbClr val="0066CC"/>
                </a:solidFill>
              </a:rPr>
              <a:t>你被选中了，就是其中的一个角色</a:t>
            </a:r>
            <a:r>
              <a:rPr lang="zh-CN" altLang="zh-CN" sz="2800" b="1" dirty="0">
                <a:solidFill>
                  <a:srgbClr val="0066CC"/>
                </a:solidFill>
              </a:rPr>
              <a:t>，你</a:t>
            </a:r>
            <a:r>
              <a:rPr lang="zh-CN" altLang="en-US" sz="2800" b="1" dirty="0">
                <a:solidFill>
                  <a:srgbClr val="0066CC"/>
                </a:solidFill>
              </a:rPr>
              <a:t>觉得怎么演更好</a:t>
            </a:r>
            <a:r>
              <a:rPr lang="zh-CN" altLang="zh-CN" sz="2800" b="1" dirty="0">
                <a:solidFill>
                  <a:srgbClr val="0066CC"/>
                </a:solidFill>
              </a:rPr>
              <a:t>，结合“台词”片段，就其中一点或几点</a:t>
            </a:r>
            <a:r>
              <a:rPr lang="zh-CN" altLang="en-US" sz="2800" b="1" dirty="0">
                <a:solidFill>
                  <a:srgbClr val="0066CC"/>
                </a:solidFill>
              </a:rPr>
              <a:t>说说你对“台词”的理解</a:t>
            </a:r>
            <a:r>
              <a:rPr lang="zh-CN" altLang="zh-CN" sz="2800" b="1" dirty="0">
                <a:solidFill>
                  <a:srgbClr val="0066CC"/>
                </a:solidFill>
              </a:rPr>
              <a:t>。</a:t>
            </a:r>
          </a:p>
          <a:p>
            <a:pPr>
              <a:buNone/>
            </a:pPr>
            <a:endParaRPr lang="zh-CN" altLang="zh-CN" sz="2800" dirty="0">
              <a:solidFill>
                <a:srgbClr val="990033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78097" y="714937"/>
            <a:ext cx="3216535" cy="52794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       </a:t>
            </a:r>
            <a:r>
              <a:rPr lang="zh-CN" altLang="zh-CN" sz="2400" b="1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言为心声</a:t>
            </a:r>
            <a:endParaRPr lang="en-US" altLang="zh-CN" sz="2400" b="1" dirty="0">
              <a:solidFill>
                <a:srgbClr val="990033"/>
              </a:solidFill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990033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2400" b="1" dirty="0">
                <a:solidFill>
                  <a:srgbClr val="990033"/>
                </a:solidFill>
                <a:latin typeface="楷体" pitchFamily="49" charset="-122"/>
                <a:ea typeface="楷体" pitchFamily="49" charset="-122"/>
              </a:rPr>
              <a:t>一个人的个性、心理显现在他对</a:t>
            </a:r>
            <a:r>
              <a:rPr lang="zh-CN" altLang="zh-CN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话语权</a:t>
            </a:r>
            <a:r>
              <a:rPr lang="zh-CN" altLang="zh-CN" sz="2400" b="1" dirty="0">
                <a:solidFill>
                  <a:srgbClr val="990033"/>
                </a:solidFill>
                <a:latin typeface="楷体" pitchFamily="49" charset="-122"/>
                <a:ea typeface="楷体" pitchFamily="49" charset="-122"/>
              </a:rPr>
              <a:t>的控制上，显现在他说话的</a:t>
            </a:r>
            <a:r>
              <a:rPr lang="zh-CN" altLang="zh-CN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语气语调</a:t>
            </a:r>
            <a:r>
              <a:rPr lang="zh-CN" altLang="zh-CN" sz="2400" b="1" dirty="0">
                <a:solidFill>
                  <a:srgbClr val="990033"/>
                </a:solidFill>
                <a:latin typeface="楷体" pitchFamily="49" charset="-122"/>
                <a:ea typeface="楷体" pitchFamily="49" charset="-122"/>
              </a:rPr>
              <a:t>上，显现在他</a:t>
            </a:r>
            <a:r>
              <a:rPr lang="zh-CN" altLang="zh-CN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“欲言又止”</a:t>
            </a:r>
            <a:r>
              <a:rPr lang="zh-CN" altLang="zh-CN" sz="2400" b="1" dirty="0">
                <a:solidFill>
                  <a:srgbClr val="990033"/>
                </a:solidFill>
                <a:latin typeface="楷体" pitchFamily="49" charset="-122"/>
                <a:ea typeface="楷体" pitchFamily="49" charset="-122"/>
              </a:rPr>
              <a:t>上</a:t>
            </a:r>
            <a:r>
              <a:rPr lang="en-US" altLang="zh-CN" sz="2400" b="1" dirty="0">
                <a:solidFill>
                  <a:srgbClr val="990033"/>
                </a:solidFill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zh-CN" sz="2400" b="1" dirty="0">
                <a:solidFill>
                  <a:srgbClr val="990033"/>
                </a:solidFill>
                <a:latin typeface="楷体" pitchFamily="49" charset="-122"/>
                <a:ea typeface="楷体" pitchFamily="49" charset="-122"/>
              </a:rPr>
              <a:t>甚至台词里的</a:t>
            </a:r>
            <a:r>
              <a:rPr lang="zh-CN" altLang="zh-CN" sz="24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标点符号</a:t>
            </a:r>
            <a:r>
              <a:rPr lang="zh-CN" altLang="zh-CN" sz="2400" b="1" dirty="0">
                <a:solidFill>
                  <a:srgbClr val="990033"/>
                </a:solidFill>
                <a:latin typeface="楷体" pitchFamily="49" charset="-122"/>
                <a:ea typeface="楷体" pitchFamily="49" charset="-122"/>
              </a:rPr>
              <a:t>也是人物心理和性格的提示</a:t>
            </a:r>
            <a:r>
              <a:rPr lang="zh-CN" altLang="en-US" sz="2400" b="1" dirty="0">
                <a:solidFill>
                  <a:srgbClr val="990033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22299" y="626034"/>
          <a:ext cx="10756900" cy="5238974"/>
        </p:xfrm>
        <a:graphic>
          <a:graphicData uri="http://schemas.openxmlformats.org/drawingml/2006/table">
            <a:tbl>
              <a:tblPr/>
              <a:tblGrid>
                <a:gridCol w="2374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5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0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3629">
                <a:tc gridSpan="2">
                  <a:txBody>
                    <a:bodyPr/>
                    <a:lstStyle/>
                    <a:p>
                      <a:pPr indent="534035" algn="just"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          </a:t>
                      </a:r>
                      <a:r>
                        <a:rPr lang="zh-CN" sz="20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对白处理</a:t>
                      </a:r>
                      <a:endParaRPr lang="zh-CN" sz="20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片段</a:t>
                      </a:r>
                      <a:r>
                        <a:rPr lang="en-US" sz="18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/</a:t>
                      </a:r>
                      <a:r>
                        <a:rPr lang="zh-CN" sz="18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角色</a:t>
                      </a:r>
                      <a:endParaRPr lang="zh-CN" sz="18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   </a:t>
                      </a:r>
                      <a:r>
                        <a:rPr lang="zh-CN" sz="20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具体</a:t>
                      </a:r>
                      <a:r>
                        <a:rPr lang="zh-CN" altLang="en-US" sz="20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字词、</a:t>
                      </a:r>
                      <a:r>
                        <a:rPr lang="zh-CN" sz="20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语句</a:t>
                      </a:r>
                      <a:r>
                        <a:rPr lang="zh-CN" altLang="en-US" sz="20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等</a:t>
                      </a:r>
                      <a:endParaRPr lang="zh-CN" sz="20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人物之间怎样</a:t>
                      </a:r>
                      <a:r>
                        <a:rPr lang="zh-CN" altLang="en-US" sz="16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的</a:t>
                      </a:r>
                      <a:r>
                        <a:rPr lang="zh-CN" sz="16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关系？人物怎样的</a:t>
                      </a:r>
                      <a:r>
                        <a:rPr lang="zh-CN" altLang="en-US" sz="16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内心世界</a:t>
                      </a:r>
                      <a:r>
                        <a:rPr lang="zh-CN" sz="16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en-US" sz="16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个性特征</a:t>
                      </a:r>
                      <a:r>
                        <a:rPr lang="en-US" altLang="zh-CN" sz="1600" b="1" kern="100" dirty="0">
                          <a:latin typeface="华文楷体" pitchFamily="2" charset="-122"/>
                          <a:ea typeface="华文楷体" pitchFamily="2" charset="-122"/>
                          <a:cs typeface="Times New Roman"/>
                        </a:rPr>
                        <a:t>……</a:t>
                      </a:r>
                      <a:endParaRPr lang="zh-CN" sz="16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5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990033"/>
                          </a:solidFill>
                          <a:latin typeface="华文楷体" pitchFamily="2" charset="-122"/>
                          <a:ea typeface="华文楷体" pitchFamily="2" charset="-122"/>
                          <a:cs typeface="Arial"/>
                        </a:rPr>
                        <a:t>对话语权的</a:t>
                      </a:r>
                      <a:r>
                        <a:rPr lang="zh-CN" altLang="en-US" sz="2000" b="1" kern="100" dirty="0">
                          <a:solidFill>
                            <a:srgbClr val="990033"/>
                          </a:solidFill>
                          <a:latin typeface="华文楷体" pitchFamily="2" charset="-122"/>
                          <a:ea typeface="华文楷体" pitchFamily="2" charset="-122"/>
                          <a:cs typeface="Arial"/>
                        </a:rPr>
                        <a:t>“</a:t>
                      </a:r>
                      <a:r>
                        <a:rPr lang="zh-CN" sz="2000" b="1" kern="100" dirty="0">
                          <a:solidFill>
                            <a:srgbClr val="990033"/>
                          </a:solidFill>
                          <a:latin typeface="华文楷体" pitchFamily="2" charset="-122"/>
                          <a:ea typeface="华文楷体" pitchFamily="2" charset="-122"/>
                          <a:cs typeface="Arial"/>
                        </a:rPr>
                        <a:t>控制</a:t>
                      </a:r>
                      <a:r>
                        <a:rPr lang="zh-CN" altLang="en-US" sz="2000" b="1" kern="100" dirty="0">
                          <a:solidFill>
                            <a:srgbClr val="990033"/>
                          </a:solidFill>
                          <a:latin typeface="华文楷体" pitchFamily="2" charset="-122"/>
                          <a:ea typeface="华文楷体" pitchFamily="2" charset="-122"/>
                          <a:cs typeface="Arial"/>
                        </a:rPr>
                        <a:t>”</a:t>
                      </a:r>
                      <a:endParaRPr lang="zh-CN" sz="2000" b="1" kern="100" dirty="0">
                        <a:solidFill>
                          <a:srgbClr val="990033"/>
                        </a:solidFill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华文楷体" pitchFamily="2" charset="-122"/>
                          <a:ea typeface="华文楷体" pitchFamily="2" charset="-122"/>
                          <a:cs typeface="Arial"/>
                        </a:rPr>
                        <a:t>话语篇幅</a:t>
                      </a:r>
                      <a:r>
                        <a:rPr lang="zh-CN" altLang="en-US" sz="1800" b="1" kern="100" dirty="0">
                          <a:latin typeface="华文楷体" pitchFamily="2" charset="-122"/>
                          <a:ea typeface="华文楷体" pitchFamily="2" charset="-122"/>
                          <a:cs typeface="Arial"/>
                        </a:rPr>
                        <a:t>的</a:t>
                      </a:r>
                      <a:r>
                        <a:rPr lang="zh-CN" sz="1800" b="1" kern="100" dirty="0">
                          <a:latin typeface="华文楷体" pitchFamily="2" charset="-122"/>
                          <a:ea typeface="华文楷体" pitchFamily="2" charset="-122"/>
                          <a:cs typeface="Arial"/>
                        </a:rPr>
                        <a:t>占比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00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990033"/>
                          </a:solidFill>
                          <a:latin typeface="华文楷体" pitchFamily="2" charset="-122"/>
                          <a:ea typeface="华文楷体" pitchFamily="2" charset="-122"/>
                          <a:cs typeface="Arial"/>
                        </a:rPr>
                        <a:t>凸显话语意图的字词</a:t>
                      </a:r>
                      <a:endParaRPr lang="zh-CN" sz="1800" b="1" kern="100" dirty="0">
                        <a:solidFill>
                          <a:srgbClr val="990033"/>
                        </a:solidFill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>
                          <a:latin typeface="华文楷体" pitchFamily="2" charset="-122"/>
                          <a:ea typeface="华文楷体" pitchFamily="2" charset="-122"/>
                          <a:cs typeface="Arial"/>
                        </a:rPr>
                        <a:t> </a:t>
                      </a:r>
                      <a:endParaRPr lang="zh-CN" sz="1800" b="1" kern="100" dirty="0">
                        <a:solidFill>
                          <a:srgbClr val="FF0000"/>
                        </a:solidFill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2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rgbClr val="FF0000"/>
                        </a:solidFill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45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990033"/>
                          </a:solidFill>
                          <a:latin typeface="华文楷体" pitchFamily="2" charset="-122"/>
                          <a:ea typeface="华文楷体" pitchFamily="2" charset="-122"/>
                          <a:cs typeface="Arial"/>
                        </a:rPr>
                        <a:t>说话的语气语调</a:t>
                      </a:r>
                      <a:endParaRPr lang="zh-CN" sz="2000" b="1" kern="100" dirty="0">
                        <a:solidFill>
                          <a:srgbClr val="990033"/>
                        </a:solidFill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rgbClr val="FF0000"/>
                        </a:solidFill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70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sz="1800" b="1" kern="100" dirty="0">
                        <a:solidFill>
                          <a:srgbClr val="FF0000"/>
                        </a:solidFill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dirty="0">
                        <a:latin typeface="华文楷体" pitchFamily="2" charset="-122"/>
                        <a:ea typeface="华文楷体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073400" y="2470835"/>
            <a:ext cx="97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zh-CN" b="1" kern="100" dirty="0">
                <a:latin typeface="华文楷体" pitchFamily="2" charset="-122"/>
                <a:ea typeface="华文楷体" pitchFamily="2" charset="-122"/>
                <a:cs typeface="Arial"/>
              </a:rPr>
              <a:t>称呼词</a:t>
            </a:r>
            <a:r>
              <a:rPr lang="en-US" altLang="zh-CN" b="1" kern="100" dirty="0">
                <a:latin typeface="华文楷体" pitchFamily="2" charset="-122"/>
                <a:ea typeface="华文楷体" pitchFamily="2" charset="-122"/>
                <a:cs typeface="Arial"/>
              </a:rPr>
              <a:t>  </a:t>
            </a:r>
          </a:p>
          <a:p>
            <a:pPr>
              <a:defRPr/>
            </a:pPr>
            <a:r>
              <a:rPr lang="en-US" altLang="zh-CN" b="1" kern="100" dirty="0">
                <a:latin typeface="华文楷体" pitchFamily="2" charset="-122"/>
                <a:ea typeface="华文楷体" pitchFamily="2" charset="-122"/>
                <a:cs typeface="Arial"/>
              </a:rPr>
              <a:t>    </a:t>
            </a:r>
            <a:r>
              <a:rPr lang="en-US" altLang="zh-CN" b="1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Arial"/>
              </a:rPr>
              <a:t>1</a:t>
            </a:r>
            <a:r>
              <a:rPr lang="en-US" altLang="zh-CN" b="1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/>
              </a:rPr>
              <a:t> </a:t>
            </a:r>
            <a:r>
              <a:rPr lang="zh-CN" altLang="en-US" b="1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/>
              </a:rPr>
              <a:t>、</a:t>
            </a:r>
            <a:r>
              <a:rPr lang="en-US" altLang="zh-CN" b="1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Arial"/>
              </a:rPr>
              <a:t>2</a:t>
            </a:r>
            <a:endParaRPr lang="zh-CN" altLang="zh-CN" b="1" kern="1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Times New Roman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6042" y="3267045"/>
            <a:ext cx="13103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100" dirty="0">
                <a:latin typeface="华文楷体" pitchFamily="2" charset="-122"/>
                <a:ea typeface="华文楷体" pitchFamily="2" charset="-122"/>
                <a:cs typeface="Arial"/>
              </a:rPr>
              <a:t>其他重要字词</a:t>
            </a:r>
            <a:r>
              <a:rPr lang="en-US" altLang="zh-CN" b="1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Arial"/>
              </a:rPr>
              <a:t>   </a:t>
            </a:r>
            <a:r>
              <a:rPr lang="en-US" altLang="zh-CN" sz="2000" b="1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Arial"/>
              </a:rPr>
              <a:t>3</a:t>
            </a:r>
            <a:r>
              <a:rPr lang="zh-CN" altLang="en-US" sz="2000" b="1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Arial"/>
              </a:rPr>
              <a:t>、</a:t>
            </a:r>
            <a:r>
              <a:rPr lang="en-US" altLang="zh-CN" sz="2000" b="1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Arial"/>
              </a:rPr>
              <a:t>4</a:t>
            </a:r>
            <a:endParaRPr lang="zh-CN" altLang="zh-CN" sz="2000" b="1" kern="1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35300" y="4286935"/>
            <a:ext cx="101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kern="100" dirty="0">
                <a:latin typeface="华文楷体" pitchFamily="2" charset="-122"/>
                <a:ea typeface="华文楷体" pitchFamily="2" charset="-122"/>
                <a:cs typeface="Arial"/>
              </a:rPr>
              <a:t>标点符号</a:t>
            </a:r>
            <a:r>
              <a:rPr lang="en-US" altLang="zh-CN" b="1" kern="100" dirty="0">
                <a:latin typeface="华文楷体" pitchFamily="2" charset="-122"/>
                <a:ea typeface="华文楷体" pitchFamily="2" charset="-122"/>
                <a:cs typeface="Arial"/>
              </a:rPr>
              <a:t>  </a:t>
            </a:r>
            <a:r>
              <a:rPr lang="en-US" altLang="zh-CN" b="1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Arial"/>
              </a:rPr>
              <a:t>5</a:t>
            </a:r>
            <a:r>
              <a:rPr lang="zh-CN" altLang="en-US" b="1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Arial"/>
              </a:rPr>
              <a:t>、</a:t>
            </a:r>
            <a:r>
              <a:rPr lang="en-US" altLang="zh-CN" b="1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Arial"/>
              </a:rPr>
              <a:t>6</a:t>
            </a:r>
            <a:endParaRPr lang="zh-CN" altLang="zh-CN" b="1" kern="1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39854" y="532713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latin typeface="华文楷体" pitchFamily="2" charset="-122"/>
                <a:ea typeface="华文楷体" pitchFamily="2" charset="-122"/>
                <a:cs typeface="Arial"/>
              </a:rPr>
              <a:t>语气词</a:t>
            </a:r>
            <a:r>
              <a:rPr lang="en-US" altLang="zh-CN" b="1" kern="100" dirty="0">
                <a:latin typeface="华文楷体" pitchFamily="2" charset="-122"/>
                <a:ea typeface="华文楷体" pitchFamily="2" charset="-122"/>
                <a:cs typeface="Arial"/>
              </a:rPr>
              <a:t>   </a:t>
            </a:r>
            <a:r>
              <a:rPr lang="en-US" altLang="zh-CN" b="1" kern="1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/>
              </a:rPr>
              <a:t>7</a:t>
            </a:r>
            <a:endParaRPr lang="zh-CN" altLang="zh-CN" b="1" kern="1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10"/>
          <p:cNvSpPr>
            <a:spLocks noGrp="1"/>
          </p:cNvSpPr>
          <p:nvPr>
            <p:ph type="body" sz="quarter" idx="13"/>
          </p:nvPr>
        </p:nvSpPr>
        <p:spPr>
          <a:xfrm>
            <a:off x="342900" y="1014700"/>
            <a:ext cx="4648200" cy="55385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zh-CN" sz="2600" b="1" dirty="0"/>
              <a:t>我这时很兴奋，</a:t>
            </a:r>
            <a:r>
              <a:rPr lang="zh-CN" altLang="zh-CN" sz="2600" b="1" dirty="0">
                <a:solidFill>
                  <a:srgbClr val="C00000"/>
                </a:solidFill>
              </a:rPr>
              <a:t>但不知道怎么说才好</a:t>
            </a:r>
            <a:r>
              <a:rPr lang="zh-CN" altLang="zh-CN" sz="2600" b="1" dirty="0"/>
              <a:t>，只是说：</a:t>
            </a:r>
          </a:p>
          <a:p>
            <a:pPr>
              <a:lnSpc>
                <a:spcPct val="110000"/>
              </a:lnSpc>
            </a:pPr>
            <a:r>
              <a:rPr lang="zh-CN" altLang="zh-CN" sz="2600" b="1" dirty="0"/>
              <a:t>“阿！闰土哥，——你来了？……”</a:t>
            </a:r>
          </a:p>
          <a:p>
            <a:pPr>
              <a:lnSpc>
                <a:spcPct val="110000"/>
              </a:lnSpc>
            </a:pPr>
            <a:r>
              <a:rPr lang="zh-CN" altLang="zh-CN" sz="2600" b="1" dirty="0"/>
              <a:t>我接着便有许多话，想要连珠一般涌出：角鸡，跳鱼儿，贝壳，猹，……但又总觉得被什么挡着似的，单在脑里面回旋，</a:t>
            </a:r>
            <a:r>
              <a:rPr lang="zh-CN" altLang="zh-CN" sz="2600" b="1" dirty="0">
                <a:solidFill>
                  <a:srgbClr val="C00000"/>
                </a:solidFill>
              </a:rPr>
              <a:t>吐不出口外去。</a:t>
            </a:r>
          </a:p>
          <a:p>
            <a:pPr>
              <a:lnSpc>
                <a:spcPct val="110000"/>
              </a:lnSpc>
            </a:pPr>
            <a:r>
              <a:rPr lang="zh-CN" altLang="zh-CN" sz="2600" b="1" dirty="0"/>
              <a:t>他站住了，脸上现出欢喜和凄凉的神情；动着嘴唇，</a:t>
            </a:r>
            <a:r>
              <a:rPr lang="zh-CN" altLang="zh-CN" sz="2600" b="1" dirty="0">
                <a:solidFill>
                  <a:srgbClr val="C00000"/>
                </a:solidFill>
              </a:rPr>
              <a:t>却没有作声</a:t>
            </a:r>
            <a:r>
              <a:rPr lang="zh-CN" altLang="zh-CN" sz="2600" b="1" dirty="0"/>
              <a:t>。他的态度终于恭敬起来了，分明的叫道：</a:t>
            </a:r>
          </a:p>
          <a:p>
            <a:pPr>
              <a:lnSpc>
                <a:spcPct val="110000"/>
              </a:lnSpc>
            </a:pPr>
            <a:r>
              <a:rPr lang="zh-CN" altLang="zh-CN" sz="2600" b="1" dirty="0"/>
              <a:t>“老爷！……”</a:t>
            </a:r>
          </a:p>
          <a:p>
            <a:pPr>
              <a:lnSpc>
                <a:spcPct val="110000"/>
              </a:lnSpc>
            </a:pPr>
            <a:r>
              <a:rPr lang="zh-CN" altLang="zh-CN" sz="2600" b="1" dirty="0"/>
              <a:t>我似乎打了一个寒噤；我就知道，我们之间已经隔了一层可悲的厚障壁了。</a:t>
            </a:r>
            <a:r>
              <a:rPr lang="zh-CN" altLang="zh-CN" sz="2600" b="1" dirty="0">
                <a:solidFill>
                  <a:srgbClr val="C00000"/>
                </a:solidFill>
              </a:rPr>
              <a:t>我也说不出话。</a:t>
            </a:r>
          </a:p>
          <a:p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14"/>
          </p:nvPr>
        </p:nvSpPr>
        <p:spPr>
          <a:xfrm>
            <a:off x="5228200" y="808039"/>
            <a:ext cx="6747900" cy="3421061"/>
          </a:xfrm>
          <a:prstGeom prst="wedgeRoundRectCallout">
            <a:avLst>
              <a:gd name="adj1" fmla="val -54859"/>
              <a:gd name="adj2" fmla="val 465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4" name="内容占位符 11"/>
          <p:cNvSpPr txBox="1">
            <a:spLocks/>
          </p:cNvSpPr>
          <p:nvPr/>
        </p:nvSpPr>
        <p:spPr>
          <a:xfrm>
            <a:off x="5346700" y="1167900"/>
            <a:ext cx="6273800" cy="28944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2400" b="1" i="0" u="none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如果当时“我”和闰土还有话要说，可能会说什么？请你设计对白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2800" b="0" i="0" u="none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我：</a:t>
            </a:r>
            <a:r>
              <a:rPr kumimoji="0" lang="en-US" altLang="zh-CN" sz="2800" b="0" i="0" u="none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                                  </a:t>
            </a:r>
            <a:r>
              <a:rPr kumimoji="0" lang="en-US" altLang="zh-CN" sz="2800" b="0" i="0" u="sng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                                                                       </a:t>
            </a:r>
            <a:endParaRPr kumimoji="0" lang="zh-CN" altLang="zh-CN" sz="28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2800" b="0" i="0" u="none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闰土：</a:t>
            </a:r>
            <a:endParaRPr kumimoji="0" lang="zh-CN" altLang="en-US" sz="28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616700" y="3403600"/>
            <a:ext cx="49530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6311900" y="2717800"/>
            <a:ext cx="52070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5960" y="0"/>
            <a:ext cx="9626400" cy="723600"/>
          </a:xfrm>
        </p:spPr>
        <p:txBody>
          <a:bodyPr/>
          <a:lstStyle/>
          <a:p>
            <a:r>
              <a:rPr lang="zh-CN" altLang="zh-CN" dirty="0"/>
              <a:t>任务</a:t>
            </a:r>
            <a:r>
              <a:rPr lang="zh-CN" altLang="en-US" dirty="0"/>
              <a:t>四</a:t>
            </a:r>
            <a:r>
              <a:rPr lang="zh-CN" altLang="zh-CN" dirty="0"/>
              <a:t>：细读</a:t>
            </a:r>
            <a:r>
              <a:rPr lang="zh-CN" altLang="en-US" dirty="0"/>
              <a:t>文本</a:t>
            </a:r>
            <a:r>
              <a:rPr lang="zh-CN" altLang="zh-CN" dirty="0"/>
              <a:t>，</a:t>
            </a:r>
            <a:r>
              <a:rPr lang="zh-CN" altLang="en-US" dirty="0"/>
              <a:t>角色</a:t>
            </a:r>
            <a:r>
              <a:rPr lang="zh-CN" altLang="zh-CN" dirty="0"/>
              <a:t>“</a:t>
            </a:r>
            <a:r>
              <a:rPr lang="zh-CN" altLang="en-US" dirty="0"/>
              <a:t>加</a:t>
            </a:r>
            <a:r>
              <a:rPr lang="zh-CN" altLang="zh-CN" dirty="0"/>
              <a:t>戏”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10"/>
          <p:cNvSpPr>
            <a:spLocks noGrp="1"/>
          </p:cNvSpPr>
          <p:nvPr>
            <p:ph type="body" sz="quarter" idx="13"/>
          </p:nvPr>
        </p:nvSpPr>
        <p:spPr>
          <a:xfrm>
            <a:off x="342900" y="1014700"/>
            <a:ext cx="4648200" cy="55385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zh-CN" sz="2600" b="1" dirty="0">
                <a:solidFill>
                  <a:srgbClr val="990033"/>
                </a:solidFill>
              </a:rPr>
              <a:t>我这时</a:t>
            </a:r>
            <a:r>
              <a:rPr lang="zh-CN" altLang="zh-CN" sz="2600" b="1" dirty="0">
                <a:solidFill>
                  <a:srgbClr val="0000FF"/>
                </a:solidFill>
              </a:rPr>
              <a:t>很兴奋</a:t>
            </a:r>
            <a:r>
              <a:rPr lang="zh-CN" altLang="zh-CN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，但不知道怎么说才好，只是说：</a:t>
            </a:r>
          </a:p>
          <a:p>
            <a:pPr>
              <a:lnSpc>
                <a:spcPct val="110000"/>
              </a:lnSpc>
            </a:pPr>
            <a:r>
              <a:rPr lang="zh-CN" altLang="zh-CN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“阿！闰土哥，——你来了？……”</a:t>
            </a:r>
          </a:p>
          <a:p>
            <a:pPr>
              <a:lnSpc>
                <a:spcPct val="110000"/>
              </a:lnSpc>
            </a:pPr>
            <a:r>
              <a:rPr lang="zh-CN" altLang="zh-CN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我接着便有许多话，想要连珠一般涌出：角鸡，跳鱼儿，贝壳，猹，……但又总觉得被什么挡着似的，单在脑里面回旋，吐不出口外去。</a:t>
            </a:r>
          </a:p>
          <a:p>
            <a:pPr>
              <a:lnSpc>
                <a:spcPct val="110000"/>
              </a:lnSpc>
            </a:pPr>
            <a:r>
              <a:rPr lang="zh-CN" altLang="zh-CN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他站住了，</a:t>
            </a:r>
            <a:r>
              <a:rPr lang="zh-CN" altLang="zh-CN" sz="2600" b="1" dirty="0">
                <a:solidFill>
                  <a:srgbClr val="990033"/>
                </a:solidFill>
              </a:rPr>
              <a:t>脸上现出</a:t>
            </a:r>
            <a:r>
              <a:rPr lang="zh-CN" altLang="zh-CN" sz="2600" b="1" dirty="0">
                <a:solidFill>
                  <a:srgbClr val="0000FF"/>
                </a:solidFill>
              </a:rPr>
              <a:t>欢喜和凄凉</a:t>
            </a:r>
            <a:r>
              <a:rPr lang="zh-CN" altLang="zh-CN" sz="2600" b="1" dirty="0">
                <a:solidFill>
                  <a:srgbClr val="990033"/>
                </a:solidFill>
              </a:rPr>
              <a:t>的神情</a:t>
            </a:r>
            <a:r>
              <a:rPr lang="zh-CN" altLang="zh-CN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；动着嘴唇，却没有作声。他的态度终于恭敬起来了，分明的叫道：</a:t>
            </a:r>
          </a:p>
          <a:p>
            <a:pPr>
              <a:lnSpc>
                <a:spcPct val="110000"/>
              </a:lnSpc>
            </a:pPr>
            <a:r>
              <a:rPr lang="zh-CN" altLang="zh-CN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“老爷！……”</a:t>
            </a:r>
          </a:p>
          <a:p>
            <a:pPr>
              <a:lnSpc>
                <a:spcPct val="110000"/>
              </a:lnSpc>
            </a:pPr>
            <a:r>
              <a:rPr lang="zh-CN" altLang="zh-CN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我似乎打了一个寒噤；我就知道，我们之间已经隔了一层可悲的厚障壁了。我也说不出话。</a:t>
            </a:r>
          </a:p>
          <a:p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14"/>
          </p:nvPr>
        </p:nvSpPr>
        <p:spPr>
          <a:xfrm>
            <a:off x="5228200" y="808039"/>
            <a:ext cx="6747900" cy="3421061"/>
          </a:xfrm>
          <a:prstGeom prst="wedgeRoundRectCallout">
            <a:avLst>
              <a:gd name="adj1" fmla="val -54859"/>
              <a:gd name="adj2" fmla="val 465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14" name="内容占位符 11"/>
          <p:cNvSpPr txBox="1">
            <a:spLocks/>
          </p:cNvSpPr>
          <p:nvPr/>
        </p:nvSpPr>
        <p:spPr>
          <a:xfrm>
            <a:off x="5346700" y="1167900"/>
            <a:ext cx="6273800" cy="28944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2400" b="1" i="0" u="none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如果当时“我”和闰土还有话要说，可能会说什么？请你设计对白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2800" b="0" i="0" u="none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我：</a:t>
            </a:r>
            <a:r>
              <a:rPr kumimoji="0" lang="en-US" altLang="zh-CN" sz="2800" b="0" i="0" u="none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                                  </a:t>
            </a:r>
            <a:r>
              <a:rPr kumimoji="0" lang="en-US" altLang="zh-CN" sz="2800" b="0" i="0" u="sng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                                                                       </a:t>
            </a:r>
            <a:endParaRPr kumimoji="0" lang="zh-CN" altLang="zh-CN" sz="28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2800" b="0" i="0" u="none" strike="noStrike" kern="1200" cap="none" spc="15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闰土：</a:t>
            </a:r>
            <a:endParaRPr kumimoji="0" lang="zh-CN" altLang="en-US" sz="28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6616700" y="3403600"/>
            <a:ext cx="49530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6311900" y="2717800"/>
            <a:ext cx="5207000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占位符 12"/>
          <p:cNvSpPr txBox="1">
            <a:spLocks/>
          </p:cNvSpPr>
          <p:nvPr/>
        </p:nvSpPr>
        <p:spPr>
          <a:xfrm>
            <a:off x="5689600" y="4804100"/>
            <a:ext cx="5969000" cy="1291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思考：这样的对白放到小说中去，好不好？</a:t>
            </a:r>
            <a:r>
              <a:rPr kumimoji="0" lang="zh-CN" altLang="zh-CN" sz="2800" b="1" i="0" strike="noStrike" kern="1200" cap="none" spc="1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hlinkClick r:id="" action="ppaction://noaction"/>
              </a:rPr>
              <a:t>理由？</a:t>
            </a:r>
            <a:endParaRPr kumimoji="0" lang="zh-CN" altLang="zh-CN" sz="2800" b="1" i="0" strike="noStrike" kern="1200" cap="none" spc="15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5960" y="0"/>
            <a:ext cx="9626400" cy="723600"/>
          </a:xfrm>
        </p:spPr>
        <p:txBody>
          <a:bodyPr/>
          <a:lstStyle/>
          <a:p>
            <a:r>
              <a:rPr lang="zh-CN" altLang="zh-CN" dirty="0"/>
              <a:t>任务</a:t>
            </a:r>
            <a:r>
              <a:rPr lang="zh-CN" altLang="en-US" dirty="0"/>
              <a:t>四</a:t>
            </a:r>
            <a:r>
              <a:rPr lang="zh-CN" altLang="zh-CN" dirty="0"/>
              <a:t>：细读</a:t>
            </a:r>
            <a:r>
              <a:rPr lang="zh-CN" altLang="en-US" dirty="0"/>
              <a:t>文本</a:t>
            </a:r>
            <a:r>
              <a:rPr lang="zh-CN" altLang="zh-CN" dirty="0"/>
              <a:t>，</a:t>
            </a:r>
            <a:r>
              <a:rPr lang="zh-CN" altLang="en-US" dirty="0"/>
              <a:t>角色</a:t>
            </a:r>
            <a:r>
              <a:rPr lang="zh-CN" altLang="zh-CN" dirty="0"/>
              <a:t>“</a:t>
            </a:r>
            <a:r>
              <a:rPr lang="zh-CN" altLang="en-US" dirty="0"/>
              <a:t>加</a:t>
            </a:r>
            <a:r>
              <a:rPr lang="zh-CN" altLang="zh-CN" dirty="0"/>
              <a:t>戏”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312703" y="0"/>
            <a:ext cx="9626400" cy="798008"/>
          </a:xfrm>
        </p:spPr>
        <p:txBody>
          <a:bodyPr>
            <a:normAutofit/>
          </a:bodyPr>
          <a:lstStyle/>
          <a:p>
            <a:r>
              <a:rPr lang="zh-CN" altLang="zh-CN" sz="4000" dirty="0"/>
              <a:t>“小演员”</a:t>
            </a:r>
            <a:r>
              <a:rPr lang="zh-CN" altLang="en-US" sz="4000" dirty="0"/>
              <a:t>请就位</a:t>
            </a:r>
            <a:endParaRPr lang="zh-CN" altLang="zh-CN" sz="4000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0" y="825500"/>
            <a:ext cx="4017925" cy="421640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ts val="1500"/>
              </a:lnSpc>
            </a:pPr>
            <a:r>
              <a:rPr lang="zh-CN" altLang="zh-CN" sz="1800" b="1" dirty="0">
                <a:solidFill>
                  <a:srgbClr val="0066CC"/>
                </a:solidFill>
              </a:rPr>
              <a:t>闰土：……</a:t>
            </a:r>
            <a:endParaRPr lang="zh-CN" altLang="zh-CN" sz="1800" dirty="0">
              <a:solidFill>
                <a:srgbClr val="0066CC"/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zh-CN" sz="1800" b="1" dirty="0">
                <a:solidFill>
                  <a:srgbClr val="990033"/>
                </a:solidFill>
              </a:rPr>
              <a:t>我（迅哥儿）：管贼吗？</a:t>
            </a:r>
            <a:endParaRPr lang="zh-CN" altLang="zh-CN" sz="1800" dirty="0">
              <a:solidFill>
                <a:srgbClr val="990033"/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zh-CN" sz="1800" b="1" dirty="0">
                <a:solidFill>
                  <a:srgbClr val="0066CC"/>
                </a:solidFill>
              </a:rPr>
              <a:t>闰土：……</a:t>
            </a:r>
            <a:endParaRPr lang="zh-CN" altLang="zh-CN" sz="1800" dirty="0">
              <a:solidFill>
                <a:srgbClr val="0066CC"/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zh-CN" sz="1800" b="1" dirty="0">
                <a:solidFill>
                  <a:srgbClr val="990033"/>
                </a:solidFill>
              </a:rPr>
              <a:t>我（迅哥儿）：他不咬人么？</a:t>
            </a:r>
            <a:endParaRPr lang="en-US" altLang="zh-CN" sz="1800" dirty="0">
              <a:solidFill>
                <a:srgbClr val="990033"/>
              </a:solidFill>
            </a:endParaRPr>
          </a:p>
          <a:p>
            <a:pPr>
              <a:lnSpc>
                <a:spcPts val="1500"/>
              </a:lnSpc>
            </a:pPr>
            <a:endParaRPr lang="zh-CN" altLang="zh-CN" sz="1800" dirty="0">
              <a:solidFill>
                <a:srgbClr val="0066CC"/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zh-CN" sz="1800" b="1" dirty="0">
                <a:solidFill>
                  <a:srgbClr val="990033"/>
                </a:solidFill>
              </a:rPr>
              <a:t>宏儿：我们坐火车去么？</a:t>
            </a:r>
            <a:endParaRPr lang="zh-CN" altLang="zh-CN" sz="1800" dirty="0">
              <a:solidFill>
                <a:srgbClr val="990033"/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zh-CN" sz="1800" b="1" dirty="0">
                <a:solidFill>
                  <a:srgbClr val="0066CC"/>
                </a:solidFill>
              </a:rPr>
              <a:t>我：我们坐火车去。</a:t>
            </a:r>
            <a:endParaRPr lang="zh-CN" altLang="zh-CN" sz="1800" dirty="0">
              <a:solidFill>
                <a:srgbClr val="0066CC"/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zh-CN" sz="1800" b="1" dirty="0">
                <a:solidFill>
                  <a:srgbClr val="990033"/>
                </a:solidFill>
              </a:rPr>
              <a:t>宏儿：船呢？</a:t>
            </a:r>
            <a:endParaRPr lang="zh-CN" altLang="zh-CN" sz="1800" dirty="0">
              <a:solidFill>
                <a:srgbClr val="990033"/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zh-CN" sz="1800" b="1" dirty="0">
                <a:solidFill>
                  <a:srgbClr val="0066CC"/>
                </a:solidFill>
              </a:rPr>
              <a:t>我：先坐船，……</a:t>
            </a:r>
            <a:endParaRPr lang="zh-CN" altLang="zh-CN" sz="1800" dirty="0">
              <a:solidFill>
                <a:srgbClr val="0066CC"/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zh-CN" sz="1800" b="1" dirty="0">
                <a:solidFill>
                  <a:srgbClr val="990033"/>
                </a:solidFill>
              </a:rPr>
              <a:t>宏儿：大伯！我们什么时候回来？</a:t>
            </a:r>
            <a:endParaRPr lang="zh-CN" altLang="zh-CN" sz="1800" dirty="0">
              <a:solidFill>
                <a:srgbClr val="990033"/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zh-CN" sz="1800" b="1" dirty="0">
                <a:solidFill>
                  <a:srgbClr val="0066CC"/>
                </a:solidFill>
              </a:rPr>
              <a:t>我：回来？你怎么还没有走就想回来了。</a:t>
            </a:r>
            <a:endParaRPr lang="zh-CN" altLang="zh-CN" sz="1800" dirty="0">
              <a:solidFill>
                <a:srgbClr val="0066CC"/>
              </a:solidFill>
            </a:endParaRPr>
          </a:p>
          <a:p>
            <a:pPr>
              <a:lnSpc>
                <a:spcPts val="1500"/>
              </a:lnSpc>
            </a:pPr>
            <a:r>
              <a:rPr lang="zh-CN" altLang="zh-CN" sz="1800" b="1" dirty="0">
                <a:solidFill>
                  <a:srgbClr val="990033"/>
                </a:solidFill>
              </a:rPr>
              <a:t>宏儿：可是，水生约我到他家玩去咧……</a:t>
            </a:r>
            <a:endParaRPr lang="zh-CN" altLang="zh-CN" sz="1800" dirty="0">
              <a:solidFill>
                <a:srgbClr val="990033"/>
              </a:solidFill>
            </a:endParaRPr>
          </a:p>
          <a:p>
            <a:pPr>
              <a:buNone/>
            </a:pPr>
            <a:endParaRPr lang="zh-CN" altLang="zh-CN" sz="2800" dirty="0">
              <a:solidFill>
                <a:srgbClr val="0066CC"/>
              </a:solidFill>
            </a:endParaRPr>
          </a:p>
        </p:txBody>
      </p:sp>
      <p:sp>
        <p:nvSpPr>
          <p:cNvPr id="5" name="内容占位符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084675" y="825500"/>
            <a:ext cx="3916325" cy="42418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101600" tIns="0" rIns="82550" bIns="0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zh-CN" b="1" spc="150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若瑟夫：应该付您多少钱，先生？</a:t>
            </a:r>
          </a:p>
          <a:p>
            <a:pPr>
              <a:lnSpc>
                <a:spcPct val="150000"/>
              </a:lnSpc>
            </a:pPr>
            <a:r>
              <a:rPr lang="zh-CN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于勒：</a:t>
            </a:r>
            <a:r>
              <a:rPr lang="en-US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法郎</a:t>
            </a:r>
            <a:r>
              <a:rPr lang="en-US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50</a:t>
            </a:r>
            <a:r>
              <a:rPr lang="zh-CN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生丁。</a:t>
            </a:r>
          </a:p>
          <a:p>
            <a:pPr>
              <a:lnSpc>
                <a:spcPct val="150000"/>
              </a:lnSpc>
            </a:pPr>
            <a:r>
              <a:rPr lang="zh-CN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于勒：上帝保佑您，我的年轻的先生！</a:t>
            </a:r>
          </a:p>
          <a:p>
            <a:pPr>
              <a:lnSpc>
                <a:spcPct val="150000"/>
              </a:lnSpc>
            </a:pPr>
            <a:r>
              <a:rPr lang="en-US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（若瑟夫回父母身边）</a:t>
            </a:r>
          </a:p>
          <a:p>
            <a:pPr>
              <a:lnSpc>
                <a:spcPct val="150000"/>
              </a:lnSpc>
            </a:pPr>
            <a:r>
              <a:rPr lang="zh-CN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克拉丽丝：吃了</a:t>
            </a:r>
            <a:r>
              <a:rPr lang="en-US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个法郎？这是不可能的。</a:t>
            </a:r>
          </a:p>
          <a:p>
            <a:pPr>
              <a:lnSpc>
                <a:spcPct val="150000"/>
              </a:lnSpc>
            </a:pPr>
            <a:r>
              <a:rPr lang="zh-CN" altLang="zh-CN" b="1" spc="150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若瑟夫：我给了他</a:t>
            </a:r>
            <a:r>
              <a:rPr lang="en-US" altLang="zh-CN" b="1" spc="150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zh-CN" b="1" spc="150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个铜子的小费。</a:t>
            </a:r>
          </a:p>
          <a:p>
            <a:pPr>
              <a:lnSpc>
                <a:spcPct val="150000"/>
              </a:lnSpc>
            </a:pPr>
            <a:r>
              <a:rPr lang="zh-CN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克拉丽丝：你简直是疯了！拿</a:t>
            </a:r>
            <a:r>
              <a:rPr lang="en-US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个铜子给这个人，给这个流氓！</a:t>
            </a:r>
          </a:p>
        </p:txBody>
      </p:sp>
      <p:sp>
        <p:nvSpPr>
          <p:cNvPr id="6" name="内容占位符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161375" y="825500"/>
            <a:ext cx="3789325" cy="421640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101600" tIns="0" rIns="82550" bIns="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b="1" spc="150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杜小康：我要回家……</a:t>
            </a:r>
          </a:p>
          <a:p>
            <a:pPr>
              <a:lnSpc>
                <a:spcPct val="150000"/>
              </a:lnSpc>
            </a:pPr>
            <a:r>
              <a:rPr lang="zh-CN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杜雍和：明年春天之前就回家，柳树还没有发芽时就回家……我要让你读书，无忧无虑地读书…… </a:t>
            </a:r>
          </a:p>
          <a:p>
            <a:pPr>
              <a:lnSpc>
                <a:spcPct val="150000"/>
              </a:lnSpc>
            </a:pPr>
            <a:r>
              <a:rPr lang="zh-CN" altLang="zh-CN" b="1" spc="150" dirty="0">
                <a:solidFill>
                  <a:srgbClr val="990033"/>
                </a:solidFill>
                <a:latin typeface="隶书" pitchFamily="49" charset="-122"/>
                <a:ea typeface="隶书" pitchFamily="49" charset="-122"/>
              </a:rPr>
              <a:t>杜小康：蛋！爸！鸭蛋！鸭下蛋了！</a:t>
            </a:r>
          </a:p>
          <a:p>
            <a:pPr>
              <a:lnSpc>
                <a:spcPct val="150000"/>
              </a:lnSpc>
            </a:pPr>
            <a:r>
              <a:rPr lang="zh-CN" altLang="zh-CN" b="1" spc="150" dirty="0">
                <a:solidFill>
                  <a:srgbClr val="0066CC"/>
                </a:solidFill>
                <a:latin typeface="隶书" pitchFamily="49" charset="-122"/>
                <a:ea typeface="隶书" pitchFamily="49" charset="-122"/>
              </a:rPr>
              <a:t>杜雍和：下蛋了，下蛋了……</a:t>
            </a:r>
          </a:p>
          <a:p>
            <a:pPr marR="0" lvl="0" indent="-22860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zh-CN" b="1" spc="150" dirty="0">
              <a:solidFill>
                <a:srgbClr val="0066CC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5242173"/>
            <a:ext cx="9880600" cy="16158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dirty="0">
                <a:ln>
                  <a:noFill/>
                </a:ln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  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面对成人复杂的世界，他们真的有话要说，如果可以“加戏”的话，小演员又会对其他角色或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观众</a:t>
            </a:r>
            <a:r>
              <a:rPr kumimoji="0" lang="zh-CN" sz="2400" b="1" i="0" u="none" strike="noStrike" cap="none" normalizeH="0" baseline="0" dirty="0">
                <a:ln>
                  <a:noFill/>
                </a:ln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说些什么呢？</a:t>
            </a:r>
            <a:endParaRPr kumimoji="0" lang="zh-CN" sz="2400" b="0" i="0" u="none" strike="noStrike" cap="none" normalizeH="0" baseline="0" dirty="0">
              <a:ln>
                <a:noFill/>
              </a:ln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228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sng" strike="noStrike" cap="none" normalizeH="0" baseline="0" dirty="0">
                <a:ln>
                  <a:noFill/>
                </a:ln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                                                                 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QwYjJiZWM2NDc0NzVkODIyZWEzMmU3NTk1NTIyN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0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0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809"/>
  <p:tag name="KSO_WM_TEMPLATE_THUMBS_INDEX" val="1、4、7、8、9、10、11、12、13、14、1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09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809"/>
  <p:tag name="KSO_WM_SLIDE_LAYOUT" val="a_b"/>
  <p:tag name="KSO_WM_SLIDE_LAYOUT_CNT" val="1_1"/>
  <p:tag name="KSO_WM_TEMPLATE_THUMBS_INDEX" val="1、4、7、8、9、10、11、12、13、14、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中国古韵文化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9_1*a*1"/>
  <p:tag name="KSO_WM_TEMPLATE_CATEGORY" val="custom"/>
  <p:tag name="KSO_WM_TEMPLATE_INDEX" val="20202809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09_1*b*1"/>
  <p:tag name="KSO_WM_TEMPLATE_CATEGORY" val="custom"/>
  <p:tag name="KSO_WM_TEMPLATE_INDEX" val="20202809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09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09"/>
  <p:tag name="KSO_WM_SLIDE_LAYOUT" val="a_f"/>
  <p:tag name="KSO_WM_SLIDE_LAYOUT_CNT" val="1_1"/>
  <p:tag name="KSO_WM_TEMPLATE_MASTER_TYPE" val="1"/>
  <p:tag name="KSO_WM_TEMPLATE_COLOR_TYP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9_9*a*1"/>
  <p:tag name="KSO_WM_TEMPLATE_CATEGORY" val="custom"/>
  <p:tag name="KSO_WM_TEMPLATE_INDEX" val="20202809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0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809_9*f*1"/>
  <p:tag name="KSO_WM_TEMPLATE_CATEGORY" val="custom"/>
  <p:tag name="KSO_WM_TEMPLATE_INDEX" val="20202809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09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09"/>
  <p:tag name="KSO_WM_SLIDE_LAYOUT" val="a_f"/>
  <p:tag name="KSO_WM_SLIDE_LAYOUT_CNT" val="1_1"/>
  <p:tag name="KSO_WM_TEMPLATE_MASTER_TYPE" val="1"/>
  <p:tag name="KSO_WM_TEMPLATE_COLOR_TYP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9_9*a*1"/>
  <p:tag name="KSO_WM_TEMPLATE_CATEGORY" val="custom"/>
  <p:tag name="KSO_WM_TEMPLATE_INDEX" val="20202809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0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809_9*f*1"/>
  <p:tag name="KSO_WM_TEMPLATE_CATEGORY" val="custom"/>
  <p:tag name="KSO_WM_TEMPLATE_INDEX" val="20202809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09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09"/>
  <p:tag name="KSO_WM_SLIDE_LAYOUT" val="a_f"/>
  <p:tag name="KSO_WM_SLIDE_LAYOUT_CNT" val="1_1"/>
  <p:tag name="KSO_WM_TEMPLATE_MASTER_TYPE" val="1"/>
  <p:tag name="KSO_WM_TEMPLATE_COLOR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9_9*a*1"/>
  <p:tag name="KSO_WM_TEMPLATE_CATEGORY" val="custom"/>
  <p:tag name="KSO_WM_TEMPLATE_INDEX" val="20202809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0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809_9*f*1"/>
  <p:tag name="KSO_WM_TEMPLATE_CATEGORY" val="custom"/>
  <p:tag name="KSO_WM_TEMPLATE_INDEX" val="20202809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09_12"/>
  <p:tag name="KSO_WM_TEMPLATE_SUBCATEGORY" val="0"/>
  <p:tag name="KSO_WM_SLIDE_TYPE" val="text"/>
  <p:tag name="KSO_WM_SLIDE_SUBTYPE" val="picTxt"/>
  <p:tag name="KSO_WM_SLIDE_ITEM_CNT" val="0"/>
  <p:tag name="KSO_WM_SLIDE_INDEX" val="12"/>
  <p:tag name="KSO_WM_SLIDE_SIZE" val="866*434"/>
  <p:tag name="KSO_WM_SLIDE_POSITION" val="45*52"/>
  <p:tag name="KSO_WM_TAG_VERSION" val="1.0"/>
  <p:tag name="KSO_WM_BEAUTIFY_FLAG" val="#wm#"/>
  <p:tag name="KSO_WM_TEMPLATE_CATEGORY" val="custom"/>
  <p:tag name="KSO_WM_TEMPLATE_INDEX" val="20202809"/>
  <p:tag name="KSO_WM_SLIDE_LAYOUT" val="a_d_f"/>
  <p:tag name="KSO_WM_SLIDE_LAYOUT_CNT" val="1_1_1"/>
  <p:tag name="KSO_WM_TEMPLATE_MASTER_TYPE" val="1"/>
  <p:tag name="KSO_WM_TEMPLATE_COLOR_TYP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09_10"/>
  <p:tag name="KSO_WM_TEMPLATE_SUBCATEGORY" val="0"/>
  <p:tag name="KSO_WM_SLIDE_TYPE" val="text"/>
  <p:tag name="KSO_WM_SLIDE_SUBTYPE" val="picTxt"/>
  <p:tag name="KSO_WM_SLIDE_ITEM_CNT" val="0"/>
  <p:tag name="KSO_WM_SLIDE_INDEX" val="10"/>
  <p:tag name="KSO_WM_SLIDE_SIZE" val="848*400"/>
  <p:tag name="KSO_WM_SLIDE_POSITION" val="45*60"/>
  <p:tag name="KSO_WM_TAG_VERSION" val="1.0"/>
  <p:tag name="KSO_WM_BEAUTIFY_FLAG" val="#wm#"/>
  <p:tag name="KSO_WM_TEMPLATE_CATEGORY" val="custom"/>
  <p:tag name="KSO_WM_TEMPLATE_INDEX" val="20202809"/>
  <p:tag name="KSO_WM_SLIDE_LAYOUT" val="a_d_f"/>
  <p:tag name="KSO_WM_SLIDE_LAYOUT_CNT" val="1_1_1"/>
  <p:tag name="KSO_WM_TEMPLATE_MASTER_TYPE" val="1"/>
  <p:tag name="KSO_WM_TEMPLATE_COLOR_TYP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9_9*a*1"/>
  <p:tag name="KSO_WM_TEMPLATE_CATEGORY" val="custom"/>
  <p:tag name="KSO_WM_TEMPLATE_INDEX" val="20202809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09_10"/>
  <p:tag name="KSO_WM_TEMPLATE_SUBCATEGORY" val="0"/>
  <p:tag name="KSO_WM_SLIDE_TYPE" val="text"/>
  <p:tag name="KSO_WM_SLIDE_SUBTYPE" val="picTxt"/>
  <p:tag name="KSO_WM_SLIDE_ITEM_CNT" val="0"/>
  <p:tag name="KSO_WM_SLIDE_INDEX" val="10"/>
  <p:tag name="KSO_WM_SLIDE_SIZE" val="848*400"/>
  <p:tag name="KSO_WM_SLIDE_POSITION" val="45*60"/>
  <p:tag name="KSO_WM_TAG_VERSION" val="1.0"/>
  <p:tag name="KSO_WM_BEAUTIFY_FLAG" val="#wm#"/>
  <p:tag name="KSO_WM_TEMPLATE_CATEGORY" val="custom"/>
  <p:tag name="KSO_WM_TEMPLATE_INDEX" val="20202809"/>
  <p:tag name="KSO_WM_SLIDE_LAYOUT" val="a_d_f"/>
  <p:tag name="KSO_WM_SLIDE_LAYOUT_CNT" val="1_1_1"/>
  <p:tag name="KSO_WM_TEMPLATE_MASTER_TYPE" val="1"/>
  <p:tag name="KSO_WM_TEMPLATE_COLOR_TYPE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9_9*a*1"/>
  <p:tag name="KSO_WM_TEMPLATE_CATEGORY" val="custom"/>
  <p:tag name="KSO_WM_TEMPLATE_INDEX" val="20202809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09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809"/>
  <p:tag name="KSO_WM_SLIDE_LAYOUT" val="a_f"/>
  <p:tag name="KSO_WM_SLIDE_LAYOUT_CNT" val="1_1"/>
  <p:tag name="KSO_WM_TEMPLATE_MASTER_TYPE" val="1"/>
  <p:tag name="KSO_WM_TEMPLATE_COLOR_TYPE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9_9*a*1"/>
  <p:tag name="KSO_WM_TEMPLATE_CATEGORY" val="custom"/>
  <p:tag name="KSO_WM_TEMPLATE_INDEX" val="20202809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0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809_9*f*1"/>
  <p:tag name="KSO_WM_TEMPLATE_CATEGORY" val="custom"/>
  <p:tag name="KSO_WM_TEMPLATE_INDEX" val="20202809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0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809_9*f*1"/>
  <p:tag name="KSO_WM_TEMPLATE_CATEGORY" val="custom"/>
  <p:tag name="KSO_WM_TEMPLATE_INDEX" val="20202809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0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NOCLEAR" val="0"/>
  <p:tag name="KSO_WM_UNIT_VALUE" val="4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809_9*f*1"/>
  <p:tag name="KSO_WM_TEMPLATE_CATEGORY" val="custom"/>
  <p:tag name="KSO_WM_TEMPLATE_INDEX" val="20202809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09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809"/>
  <p:tag name="KSO_WM_SLIDE_LAYOUT" val="a_f"/>
  <p:tag name="KSO_WM_SLIDE_LAYOUT_CNT" val="1_1"/>
  <p:tag name="KSO_WM_TEMPLATE_MASTER_TYPE" val="1"/>
  <p:tag name="KSO_WM_TEMPLATE_COLOR_TYP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9_14*a*1"/>
  <p:tag name="KSO_WM_TEMPLATE_CATEGORY" val="custom"/>
  <p:tag name="KSO_WM_TEMPLATE_INDEX" val="20202809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09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809"/>
  <p:tag name="KSO_WM_SLIDE_LAYOUT" val="a_b"/>
  <p:tag name="KSO_WM_SLIDE_LAYOUT_CNT" val="1_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09_15*a*1"/>
  <p:tag name="KSO_WM_TEMPLATE_CATEGORY" val="custom"/>
  <p:tag name="KSO_WM_TEMPLATE_INDEX" val="20202809"/>
  <p:tag name="KSO_WM_UNIT_LAYERLEVEL" val="1"/>
  <p:tag name="KSO_WM_TAG_VERSION" val="1.0"/>
  <p:tag name="KSO_WM_BEAUTIFY_FLAG" val="#wm#"/>
  <p:tag name="KSO_WM_UNIT_PRESET_TEXT" val="感谢您的观看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09_15*b*1"/>
  <p:tag name="KSO_WM_TEMPLATE_CATEGORY" val="custom"/>
  <p:tag name="KSO_WM_TEMPLATE_INDEX" val="20202809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0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0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809"/>
  <p:tag name="KSO_WM_TEMPLATE_THUMBS_INDEX" val="1、4、7、8、9、10、11、12、13、14、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20202809">
      <a:dk1>
        <a:sysClr val="windowText" lastClr="000000"/>
      </a:dk1>
      <a:lt1>
        <a:sysClr val="window" lastClr="FFFFFF"/>
      </a:lt1>
      <a:dk2>
        <a:srgbClr val="EFECEB"/>
      </a:dk2>
      <a:lt2>
        <a:srgbClr val="FFFFFF"/>
      </a:lt2>
      <a:accent1>
        <a:srgbClr val="ACC4B3"/>
      </a:accent1>
      <a:accent2>
        <a:srgbClr val="AFC4AC"/>
      </a:accent2>
      <a:accent3>
        <a:srgbClr val="B8C4AC"/>
      </a:accent3>
      <a:accent4>
        <a:srgbClr val="C2C4AC"/>
      </a:accent4>
      <a:accent5>
        <a:srgbClr val="C4BDAC"/>
      </a:accent5>
      <a:accent6>
        <a:srgbClr val="C4B3AC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20202809">
      <a:dk1>
        <a:sysClr val="windowText" lastClr="000000"/>
      </a:dk1>
      <a:lt1>
        <a:sysClr val="window" lastClr="FFFFFF"/>
      </a:lt1>
      <a:dk2>
        <a:srgbClr val="EFECEB"/>
      </a:dk2>
      <a:lt2>
        <a:srgbClr val="FFFFFF"/>
      </a:lt2>
      <a:accent1>
        <a:srgbClr val="ACC4B3"/>
      </a:accent1>
      <a:accent2>
        <a:srgbClr val="AFC4AC"/>
      </a:accent2>
      <a:accent3>
        <a:srgbClr val="B8C4AC"/>
      </a:accent3>
      <a:accent4>
        <a:srgbClr val="C2C4AC"/>
      </a:accent4>
      <a:accent5>
        <a:srgbClr val="C4BDAC"/>
      </a:accent5>
      <a:accent6>
        <a:srgbClr val="C4B3AC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1048</Words>
  <Application>Microsoft Office PowerPoint</Application>
  <PresentationFormat>宽屏</PresentationFormat>
  <Paragraphs>79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华文楷体</vt:lpstr>
      <vt:lpstr>楷体</vt:lpstr>
      <vt:lpstr>隶书</vt:lpstr>
      <vt:lpstr>宋体</vt:lpstr>
      <vt:lpstr>Arial</vt:lpstr>
      <vt:lpstr>Calibri</vt:lpstr>
      <vt:lpstr>Segoe UI Black</vt:lpstr>
      <vt:lpstr>Wingdings</vt:lpstr>
      <vt:lpstr>Office 主题​​</vt:lpstr>
      <vt:lpstr>1_Office 主题​​</vt:lpstr>
      <vt:lpstr>2_Office 主题​​</vt:lpstr>
      <vt:lpstr>Cosplay  研读人物对话  走近小说人物 ——九年级第四单元小说人物形象专题探究（一）</vt:lpstr>
      <vt:lpstr>任务一：熟悉剧本，走近对话</vt:lpstr>
      <vt:lpstr>PowerPoint 演示文稿</vt:lpstr>
      <vt:lpstr>任务二：海选角色，进行“试戏” </vt:lpstr>
      <vt:lpstr>任务三：细读对话，角色“讲戏”</vt:lpstr>
      <vt:lpstr>PowerPoint 演示文稿</vt:lpstr>
      <vt:lpstr>任务四：细读文本，角色“加戏”</vt:lpstr>
      <vt:lpstr>任务四：细读文本，角色“加戏”</vt:lpstr>
      <vt:lpstr>“小演员”请就位</vt:lpstr>
      <vt:lpstr>      一部完全没有对话的小说，注定了是沉闷的、毫无生气的。在似乎无休止的叙述与描写暂时停止，从而转让给人物对话时，将会使阅读进入充满兴趣的状态，其情形犹如走在荒寂的野道上，忽然听到了人的谈话声。                                   ——曹文轩</vt:lpstr>
      <vt:lpstr>这节课能引发你怎样的思考？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Cosplay：  研读台词剧本，走进小说人物 ——九年级第四单元小说人物对话专题探究</dc:title>
  <dc:creator/>
  <cp:lastModifiedBy>tian erfeng</cp:lastModifiedBy>
  <cp:revision>255</cp:revision>
  <dcterms:created xsi:type="dcterms:W3CDTF">2019-06-19T02:08:00Z</dcterms:created>
  <dcterms:modified xsi:type="dcterms:W3CDTF">2022-11-20T14:43:25Z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2052-11.1.0.11753</vt:lpwstr>
  </property>
  <property fmtid="{D5CDD505-2E9C-101B-9397-08002B2CF9AE}" pid="3" name="ICV">
    <vt:lpwstr>B7012EE9C63343CA82C84EA986370CFA</vt:lpwstr>
  </property>
</Properties>
</file>