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53" r:id="rId3"/>
    <p:sldId id="354" r:id="rId5"/>
    <p:sldId id="355" r:id="rId6"/>
    <p:sldId id="356" r:id="rId7"/>
    <p:sldId id="357" r:id="rId8"/>
    <p:sldId id="446" r:id="rId9"/>
    <p:sldId id="416" r:id="rId10"/>
    <p:sldId id="648" r:id="rId11"/>
    <p:sldId id="603" r:id="rId12"/>
    <p:sldId id="554" r:id="rId13"/>
    <p:sldId id="574" r:id="rId14"/>
    <p:sldId id="625" r:id="rId15"/>
    <p:sldId id="555" r:id="rId16"/>
    <p:sldId id="556" r:id="rId17"/>
    <p:sldId id="363" r:id="rId18"/>
    <p:sldId id="364" r:id="rId19"/>
    <p:sldId id="590" r:id="rId20"/>
    <p:sldId id="591" r:id="rId21"/>
    <p:sldId id="476" r:id="rId22"/>
    <p:sldId id="568" r:id="rId23"/>
    <p:sldId id="641" r:id="rId24"/>
    <p:sldId id="575" r:id="rId25"/>
    <p:sldId id="649" r:id="rId26"/>
    <p:sldId id="589" r:id="rId27"/>
    <p:sldId id="525" r:id="rId28"/>
    <p:sldId id="552" r:id="rId29"/>
    <p:sldId id="623" r:id="rId30"/>
    <p:sldId id="553" r:id="rId31"/>
  </p:sldIdLst>
  <p:sldSz cx="12192000" cy="6858000"/>
  <p:notesSz cx="6858000" cy="9144000"/>
  <p:custDataLst>
    <p:tags r:id="rId3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</p:showPr>
  <p:clrMru>
    <a:srgbClr val="A22EA5"/>
    <a:srgbClr val="44CE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571" autoAdjust="0"/>
    <p:restoredTop sz="93706"/>
  </p:normalViewPr>
  <p:slideViewPr>
    <p:cSldViewPr snapToGrid="0">
      <p:cViewPr varScale="1">
        <p:scale>
          <a:sx n="67" d="100"/>
          <a:sy n="67" d="100"/>
        </p:scale>
        <p:origin x="296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5" Type="http://schemas.openxmlformats.org/officeDocument/2006/relationships/tags" Target="tags/tag50.xml"/><Relationship Id="rId34" Type="http://schemas.openxmlformats.org/officeDocument/2006/relationships/tableStyles" Target="tableStyles.xml"/><Relationship Id="rId33" Type="http://schemas.openxmlformats.org/officeDocument/2006/relationships/viewProps" Target="viewProps.xml"/><Relationship Id="rId32" Type="http://schemas.openxmlformats.org/officeDocument/2006/relationships/presProps" Target="presProps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219BF-5A6F-4998-A5D4-2AE5090D6FF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8721A4-81E4-4387-8B38-7B50E996438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54CF3D-CC07-4505-87FA-2994252D4EA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image2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任意多边形 3"/>
          <p:cNvSpPr/>
          <p:nvPr userDrawn="1"/>
        </p:nvSpPr>
        <p:spPr>
          <a:xfrm>
            <a:off x="-19050" y="2844113"/>
            <a:ext cx="12192000" cy="2269594"/>
          </a:xfrm>
          <a:custGeom>
            <a:avLst/>
            <a:gdLst>
              <a:gd name="connsiteX0" fmla="*/ 0 w 12192000"/>
              <a:gd name="connsiteY0" fmla="*/ 934663 h 2269594"/>
              <a:gd name="connsiteX1" fmla="*/ 3276600 w 12192000"/>
              <a:gd name="connsiteY1" fmla="*/ 1213 h 2269594"/>
              <a:gd name="connsiteX2" fmla="*/ 6115050 w 12192000"/>
              <a:gd name="connsiteY2" fmla="*/ 1106113 h 2269594"/>
              <a:gd name="connsiteX3" fmla="*/ 9753600 w 12192000"/>
              <a:gd name="connsiteY3" fmla="*/ 2268163 h 2269594"/>
              <a:gd name="connsiteX4" fmla="*/ 12192000 w 12192000"/>
              <a:gd name="connsiteY4" fmla="*/ 1296613 h 2269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2269594">
                <a:moveTo>
                  <a:pt x="0" y="934663"/>
                </a:moveTo>
                <a:cubicBezTo>
                  <a:pt x="1128712" y="453650"/>
                  <a:pt x="2257425" y="-27362"/>
                  <a:pt x="3276600" y="1213"/>
                </a:cubicBezTo>
                <a:cubicBezTo>
                  <a:pt x="4295775" y="29788"/>
                  <a:pt x="5035550" y="728288"/>
                  <a:pt x="6115050" y="1106113"/>
                </a:cubicBezTo>
                <a:cubicBezTo>
                  <a:pt x="7194550" y="1483938"/>
                  <a:pt x="8740775" y="2236413"/>
                  <a:pt x="9753600" y="2268163"/>
                </a:cubicBezTo>
                <a:cubicBezTo>
                  <a:pt x="10766425" y="2299913"/>
                  <a:pt x="11479212" y="1798263"/>
                  <a:pt x="12192000" y="1296613"/>
                </a:cubicBezTo>
              </a:path>
            </a:pathLst>
          </a:custGeom>
          <a:noFill/>
          <a:ln w="12700" cap="flat" cmpd="sng" algn="ctr">
            <a:gradFill flip="none" rotWithShape="1">
              <a:gsLst>
                <a:gs pos="3000">
                  <a:srgbClr val="2C1042"/>
                </a:gs>
                <a:gs pos="98165">
                  <a:sysClr val="window" lastClr="FFFFFF"/>
                </a:gs>
                <a:gs pos="48000">
                  <a:srgbClr val="080832"/>
                </a:gs>
                <a:gs pos="14000">
                  <a:sysClr val="window" lastClr="FFFFFF"/>
                </a:gs>
              </a:gsLst>
              <a:lin ang="5400000" scaled="1"/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545" t="14162" r="25664" b="-2446"/>
          <a:stretch>
            <a:fillRect/>
          </a:stretch>
        </p:blipFill>
        <p:spPr>
          <a:xfrm rot="6720000">
            <a:off x="3709711" y="1162811"/>
            <a:ext cx="5188834" cy="4881020"/>
          </a:xfrm>
          <a:prstGeom prst="rect">
            <a:avLst/>
          </a:prstGeom>
          <a:effectLst>
            <a:outerShdw blurRad="63500" sx="105000" sy="105000" algn="ctr" rotWithShape="0">
              <a:prstClr val="black">
                <a:alpha val="40000"/>
              </a:prstClr>
            </a:outerShdw>
          </a:effectLst>
        </p:spPr>
      </p:pic>
      <p:sp>
        <p:nvSpPr>
          <p:cNvPr id="6" name="椭圆 5"/>
          <p:cNvSpPr/>
          <p:nvPr userDrawn="1"/>
        </p:nvSpPr>
        <p:spPr>
          <a:xfrm rot="5400000">
            <a:off x="3375673" y="779900"/>
            <a:ext cx="5463526" cy="5463526"/>
          </a:xfrm>
          <a:prstGeom prst="ellipse">
            <a:avLst/>
          </a:prstGeom>
          <a:noFill/>
          <a:ln w="28575" cap="flat" cmpd="sng" algn="ctr">
            <a:gradFill flip="none" rotWithShape="1">
              <a:gsLst>
                <a:gs pos="78000">
                  <a:sysClr val="window" lastClr="FFFFFF"/>
                </a:gs>
                <a:gs pos="96000">
                  <a:srgbClr val="1F0D3C"/>
                </a:gs>
              </a:gsLst>
              <a:path path="rect">
                <a:fillToRect l="50000" t="50000" r="50000" b="50000"/>
              </a:path>
              <a:tileRect/>
            </a:gra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1224679" y="1542084"/>
            <a:ext cx="2111541" cy="1382072"/>
          </a:xfrm>
          <a:custGeom>
            <a:avLst/>
            <a:gdLst>
              <a:gd name="connsiteX0" fmla="*/ 0 w 2111541"/>
              <a:gd name="connsiteY0" fmla="*/ 0 h 1382072"/>
              <a:gd name="connsiteX1" fmla="*/ 2111541 w 2111541"/>
              <a:gd name="connsiteY1" fmla="*/ 0 h 1382072"/>
              <a:gd name="connsiteX2" fmla="*/ 2111541 w 2111541"/>
              <a:gd name="connsiteY2" fmla="*/ 1382072 h 1382072"/>
              <a:gd name="connsiteX3" fmla="*/ 0 w 2111541"/>
              <a:gd name="connsiteY3" fmla="*/ 1382072 h 13820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1541" h="1382072">
                <a:moveTo>
                  <a:pt x="0" y="0"/>
                </a:moveTo>
                <a:lnTo>
                  <a:pt x="2111541" y="0"/>
                </a:lnTo>
                <a:lnTo>
                  <a:pt x="2111541" y="1382072"/>
                </a:lnTo>
                <a:lnTo>
                  <a:pt x="0" y="1382072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224679" y="4697057"/>
            <a:ext cx="2015530" cy="1358277"/>
          </a:xfrm>
          <a:custGeom>
            <a:avLst/>
            <a:gdLst>
              <a:gd name="connsiteX0" fmla="*/ 0 w 2015530"/>
              <a:gd name="connsiteY0" fmla="*/ 0 h 1358277"/>
              <a:gd name="connsiteX1" fmla="*/ 2015530 w 2015530"/>
              <a:gd name="connsiteY1" fmla="*/ 0 h 1358277"/>
              <a:gd name="connsiteX2" fmla="*/ 2015530 w 2015530"/>
              <a:gd name="connsiteY2" fmla="*/ 1358277 h 1358277"/>
              <a:gd name="connsiteX3" fmla="*/ 0 w 2015530"/>
              <a:gd name="connsiteY3" fmla="*/ 1358277 h 1358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15530" h="1358277">
                <a:moveTo>
                  <a:pt x="0" y="0"/>
                </a:moveTo>
                <a:lnTo>
                  <a:pt x="2015530" y="0"/>
                </a:lnTo>
                <a:lnTo>
                  <a:pt x="2015530" y="1358277"/>
                </a:lnTo>
                <a:lnTo>
                  <a:pt x="0" y="13582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/>
          <p:cNvSpPr>
            <a:spLocks noGrp="1"/>
          </p:cNvSpPr>
          <p:nvPr>
            <p:ph type="pic" sz="quarter" idx="12"/>
          </p:nvPr>
        </p:nvSpPr>
        <p:spPr>
          <a:xfrm>
            <a:off x="8808827" y="3119470"/>
            <a:ext cx="2108069" cy="1366549"/>
          </a:xfrm>
          <a:custGeom>
            <a:avLst/>
            <a:gdLst>
              <a:gd name="connsiteX0" fmla="*/ 0 w 2108069"/>
              <a:gd name="connsiteY0" fmla="*/ 0 h 1366549"/>
              <a:gd name="connsiteX1" fmla="*/ 2108069 w 2108069"/>
              <a:gd name="connsiteY1" fmla="*/ 0 h 1366549"/>
              <a:gd name="connsiteX2" fmla="*/ 2108069 w 2108069"/>
              <a:gd name="connsiteY2" fmla="*/ 1366549 h 1366549"/>
              <a:gd name="connsiteX3" fmla="*/ 0 w 2108069"/>
              <a:gd name="connsiteY3" fmla="*/ 1366549 h 1366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08069" h="1366549">
                <a:moveTo>
                  <a:pt x="0" y="0"/>
                </a:moveTo>
                <a:lnTo>
                  <a:pt x="2108069" y="0"/>
                </a:lnTo>
                <a:lnTo>
                  <a:pt x="2108069" y="1366549"/>
                </a:lnTo>
                <a:lnTo>
                  <a:pt x="0" y="136654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5026478" y="3886203"/>
            <a:ext cx="2139043" cy="2139043"/>
          </a:xfrm>
          <a:custGeom>
            <a:avLst/>
            <a:gdLst>
              <a:gd name="connsiteX0" fmla="*/ 0 w 2139043"/>
              <a:gd name="connsiteY0" fmla="*/ 0 h 2139043"/>
              <a:gd name="connsiteX1" fmla="*/ 2139043 w 2139043"/>
              <a:gd name="connsiteY1" fmla="*/ 0 h 2139043"/>
              <a:gd name="connsiteX2" fmla="*/ 2139043 w 2139043"/>
              <a:gd name="connsiteY2" fmla="*/ 2139043 h 2139043"/>
              <a:gd name="connsiteX3" fmla="*/ 0 w 2139043"/>
              <a:gd name="connsiteY3" fmla="*/ 2139043 h 21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043" h="2139043">
                <a:moveTo>
                  <a:pt x="0" y="0"/>
                </a:moveTo>
                <a:lnTo>
                  <a:pt x="2139043" y="0"/>
                </a:lnTo>
                <a:lnTo>
                  <a:pt x="2139043" y="2139043"/>
                </a:lnTo>
                <a:lnTo>
                  <a:pt x="0" y="2139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7557406" y="1552352"/>
            <a:ext cx="2139043" cy="2139043"/>
          </a:xfrm>
          <a:custGeom>
            <a:avLst/>
            <a:gdLst>
              <a:gd name="connsiteX0" fmla="*/ 0 w 2139043"/>
              <a:gd name="connsiteY0" fmla="*/ 0 h 2139043"/>
              <a:gd name="connsiteX1" fmla="*/ 2139043 w 2139043"/>
              <a:gd name="connsiteY1" fmla="*/ 0 h 2139043"/>
              <a:gd name="connsiteX2" fmla="*/ 2139043 w 2139043"/>
              <a:gd name="connsiteY2" fmla="*/ 2139043 h 2139043"/>
              <a:gd name="connsiteX3" fmla="*/ 0 w 2139043"/>
              <a:gd name="connsiteY3" fmla="*/ 2139043 h 2139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39043" h="2139043">
                <a:moveTo>
                  <a:pt x="0" y="0"/>
                </a:moveTo>
                <a:lnTo>
                  <a:pt x="2139043" y="0"/>
                </a:lnTo>
                <a:lnTo>
                  <a:pt x="2139043" y="2139043"/>
                </a:lnTo>
                <a:lnTo>
                  <a:pt x="0" y="213904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图片占位符 4"/>
          <p:cNvSpPr>
            <a:spLocks noGrp="1"/>
          </p:cNvSpPr>
          <p:nvPr>
            <p:ph type="pic" sz="quarter" idx="10"/>
          </p:nvPr>
        </p:nvSpPr>
        <p:spPr>
          <a:xfrm>
            <a:off x="8549020" y="1739279"/>
            <a:ext cx="2612466" cy="4100681"/>
          </a:xfrm>
          <a:custGeom>
            <a:avLst/>
            <a:gdLst>
              <a:gd name="connsiteX0" fmla="*/ 0 w 2612466"/>
              <a:gd name="connsiteY0" fmla="*/ 0 h 4100681"/>
              <a:gd name="connsiteX1" fmla="*/ 2612466 w 2612466"/>
              <a:gd name="connsiteY1" fmla="*/ 0 h 4100681"/>
              <a:gd name="connsiteX2" fmla="*/ 2612466 w 2612466"/>
              <a:gd name="connsiteY2" fmla="*/ 4100681 h 4100681"/>
              <a:gd name="connsiteX3" fmla="*/ 0 w 2612466"/>
              <a:gd name="connsiteY3" fmla="*/ 4100681 h 41006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2466" h="4100681">
                <a:moveTo>
                  <a:pt x="0" y="0"/>
                </a:moveTo>
                <a:lnTo>
                  <a:pt x="2612466" y="0"/>
                </a:lnTo>
                <a:lnTo>
                  <a:pt x="2612466" y="4100681"/>
                </a:lnTo>
                <a:lnTo>
                  <a:pt x="0" y="410068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203200" sx="102000" sy="102000" algn="ctr" rotWithShape="0">
              <a:prstClr val="black">
                <a:alpha val="61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2652874" y="1960238"/>
            <a:ext cx="3443126" cy="1650384"/>
          </a:xfrm>
          <a:custGeom>
            <a:avLst/>
            <a:gdLst>
              <a:gd name="connsiteX0" fmla="*/ 0 w 3443126"/>
              <a:gd name="connsiteY0" fmla="*/ 0 h 1650384"/>
              <a:gd name="connsiteX1" fmla="*/ 3443126 w 3443126"/>
              <a:gd name="connsiteY1" fmla="*/ 0 h 1650384"/>
              <a:gd name="connsiteX2" fmla="*/ 3443126 w 3443126"/>
              <a:gd name="connsiteY2" fmla="*/ 1650384 h 1650384"/>
              <a:gd name="connsiteX3" fmla="*/ 0 w 3443126"/>
              <a:gd name="connsiteY3" fmla="*/ 1650384 h 165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126" h="1650384">
                <a:moveTo>
                  <a:pt x="0" y="0"/>
                </a:moveTo>
                <a:lnTo>
                  <a:pt x="3443126" y="0"/>
                </a:lnTo>
                <a:lnTo>
                  <a:pt x="3443126" y="1650384"/>
                </a:lnTo>
                <a:lnTo>
                  <a:pt x="0" y="1650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770974" y="3968105"/>
            <a:ext cx="3443126" cy="1650384"/>
          </a:xfrm>
          <a:custGeom>
            <a:avLst/>
            <a:gdLst>
              <a:gd name="connsiteX0" fmla="*/ 0 w 3443126"/>
              <a:gd name="connsiteY0" fmla="*/ 0 h 1650384"/>
              <a:gd name="connsiteX1" fmla="*/ 3443126 w 3443126"/>
              <a:gd name="connsiteY1" fmla="*/ 0 h 1650384"/>
              <a:gd name="connsiteX2" fmla="*/ 3443126 w 3443126"/>
              <a:gd name="connsiteY2" fmla="*/ 1650384 h 1650384"/>
              <a:gd name="connsiteX3" fmla="*/ 0 w 3443126"/>
              <a:gd name="connsiteY3" fmla="*/ 1650384 h 16503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43126" h="1650384">
                <a:moveTo>
                  <a:pt x="0" y="0"/>
                </a:moveTo>
                <a:lnTo>
                  <a:pt x="3443126" y="0"/>
                </a:lnTo>
                <a:lnTo>
                  <a:pt x="3443126" y="1650384"/>
                </a:lnTo>
                <a:lnTo>
                  <a:pt x="0" y="165038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493977" y="2542201"/>
            <a:ext cx="1692000" cy="2484000"/>
          </a:xfrm>
          <a:custGeom>
            <a:avLst/>
            <a:gdLst>
              <a:gd name="connsiteX0" fmla="*/ 0 w 1692000"/>
              <a:gd name="connsiteY0" fmla="*/ 0 h 2484000"/>
              <a:gd name="connsiteX1" fmla="*/ 1692000 w 1692000"/>
              <a:gd name="connsiteY1" fmla="*/ 0 h 2484000"/>
              <a:gd name="connsiteX2" fmla="*/ 1692000 w 1692000"/>
              <a:gd name="connsiteY2" fmla="*/ 2484000 h 2484000"/>
              <a:gd name="connsiteX3" fmla="*/ 0 w 1692000"/>
              <a:gd name="connsiteY3" fmla="*/ 24840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2000" h="2484000">
                <a:moveTo>
                  <a:pt x="0" y="0"/>
                </a:moveTo>
                <a:lnTo>
                  <a:pt x="1692000" y="0"/>
                </a:lnTo>
                <a:lnTo>
                  <a:pt x="1692000" y="2484000"/>
                </a:lnTo>
                <a:lnTo>
                  <a:pt x="0" y="248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 dirty="0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3709123" y="2542201"/>
            <a:ext cx="1692000" cy="2484000"/>
          </a:xfrm>
          <a:custGeom>
            <a:avLst/>
            <a:gdLst>
              <a:gd name="connsiteX0" fmla="*/ 0 w 1692000"/>
              <a:gd name="connsiteY0" fmla="*/ 0 h 2484000"/>
              <a:gd name="connsiteX1" fmla="*/ 1692000 w 1692000"/>
              <a:gd name="connsiteY1" fmla="*/ 0 h 2484000"/>
              <a:gd name="connsiteX2" fmla="*/ 1692000 w 1692000"/>
              <a:gd name="connsiteY2" fmla="*/ 2484000 h 2484000"/>
              <a:gd name="connsiteX3" fmla="*/ 0 w 1692000"/>
              <a:gd name="connsiteY3" fmla="*/ 2484000 h 248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92000" h="2484000">
                <a:moveTo>
                  <a:pt x="0" y="0"/>
                </a:moveTo>
                <a:lnTo>
                  <a:pt x="1692000" y="0"/>
                </a:lnTo>
                <a:lnTo>
                  <a:pt x="1692000" y="2484000"/>
                </a:lnTo>
                <a:lnTo>
                  <a:pt x="0" y="2484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874713" y="1772900"/>
            <a:ext cx="5112606" cy="4032926"/>
          </a:xfrm>
          <a:custGeom>
            <a:avLst/>
            <a:gdLst>
              <a:gd name="connsiteX0" fmla="*/ 0 w 5112606"/>
              <a:gd name="connsiteY0" fmla="*/ 0 h 4032926"/>
              <a:gd name="connsiteX1" fmla="*/ 5112606 w 5112606"/>
              <a:gd name="connsiteY1" fmla="*/ 0 h 4032926"/>
              <a:gd name="connsiteX2" fmla="*/ 5112606 w 5112606"/>
              <a:gd name="connsiteY2" fmla="*/ 4032926 h 4032926"/>
              <a:gd name="connsiteX3" fmla="*/ 0 w 5112606"/>
              <a:gd name="connsiteY3" fmla="*/ 4032926 h 4032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112606" h="4032926">
                <a:moveTo>
                  <a:pt x="0" y="0"/>
                </a:moveTo>
                <a:lnTo>
                  <a:pt x="5112606" y="0"/>
                </a:lnTo>
                <a:lnTo>
                  <a:pt x="5112606" y="4032926"/>
                </a:lnTo>
                <a:lnTo>
                  <a:pt x="0" y="4032926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8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893763" y="1617190"/>
            <a:ext cx="5022273" cy="2695038"/>
          </a:xfrm>
          <a:custGeom>
            <a:avLst/>
            <a:gdLst>
              <a:gd name="connsiteX0" fmla="*/ 0 w 5022273"/>
              <a:gd name="connsiteY0" fmla="*/ 0 h 2695038"/>
              <a:gd name="connsiteX1" fmla="*/ 5022273 w 5022273"/>
              <a:gd name="connsiteY1" fmla="*/ 0 h 2695038"/>
              <a:gd name="connsiteX2" fmla="*/ 5022273 w 5022273"/>
              <a:gd name="connsiteY2" fmla="*/ 2695038 h 2695038"/>
              <a:gd name="connsiteX3" fmla="*/ 0 w 5022273"/>
              <a:gd name="connsiteY3" fmla="*/ 2695038 h 269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273" h="2695038">
                <a:moveTo>
                  <a:pt x="0" y="0"/>
                </a:moveTo>
                <a:lnTo>
                  <a:pt x="5022273" y="0"/>
                </a:lnTo>
                <a:lnTo>
                  <a:pt x="5022273" y="2695038"/>
                </a:lnTo>
                <a:lnTo>
                  <a:pt x="0" y="26950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6116782" y="1617190"/>
            <a:ext cx="5022273" cy="2695038"/>
          </a:xfrm>
          <a:custGeom>
            <a:avLst/>
            <a:gdLst>
              <a:gd name="connsiteX0" fmla="*/ 0 w 5022273"/>
              <a:gd name="connsiteY0" fmla="*/ 0 h 2695038"/>
              <a:gd name="connsiteX1" fmla="*/ 5022273 w 5022273"/>
              <a:gd name="connsiteY1" fmla="*/ 0 h 2695038"/>
              <a:gd name="connsiteX2" fmla="*/ 5022273 w 5022273"/>
              <a:gd name="connsiteY2" fmla="*/ 2695038 h 2695038"/>
              <a:gd name="connsiteX3" fmla="*/ 0 w 5022273"/>
              <a:gd name="connsiteY3" fmla="*/ 2695038 h 2695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022273" h="2695038">
                <a:moveTo>
                  <a:pt x="0" y="0"/>
                </a:moveTo>
                <a:lnTo>
                  <a:pt x="5022273" y="0"/>
                </a:lnTo>
                <a:lnTo>
                  <a:pt x="5022273" y="2695038"/>
                </a:lnTo>
                <a:lnTo>
                  <a:pt x="0" y="269503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81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" name="文本框 3"/>
          <p:cNvSpPr txBox="1"/>
          <p:nvPr userDrawn="1"/>
        </p:nvSpPr>
        <p:spPr>
          <a:xfrm>
            <a:off x="5759217" y="3592265"/>
            <a:ext cx="4742885" cy="3065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  <a:endParaRPr lang="zh-CN" altLang="en-US" sz="3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  <a:endParaRPr lang="en-US" altLang="zh-CN" sz="600" dirty="0">
              <a:solidFill>
                <a:schemeClr val="bg1">
                  <a:alpha val="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圆角矩形 6"/>
          <p:cNvSpPr/>
          <p:nvPr userDrawn="1"/>
        </p:nvSpPr>
        <p:spPr>
          <a:xfrm>
            <a:off x="4033570" y="4115254"/>
            <a:ext cx="863883" cy="575922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8" name="圆角矩形 7"/>
          <p:cNvSpPr/>
          <p:nvPr userDrawn="1"/>
        </p:nvSpPr>
        <p:spPr>
          <a:xfrm>
            <a:off x="6915295" y="4307933"/>
            <a:ext cx="1007863" cy="671204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" name="圆角矩形 8"/>
          <p:cNvSpPr/>
          <p:nvPr userDrawn="1"/>
        </p:nvSpPr>
        <p:spPr>
          <a:xfrm>
            <a:off x="7658489" y="1718403"/>
            <a:ext cx="988806" cy="658498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0" name="圆角矩形 9"/>
          <p:cNvSpPr/>
          <p:nvPr userDrawn="1"/>
        </p:nvSpPr>
        <p:spPr>
          <a:xfrm>
            <a:off x="8691761" y="3160324"/>
            <a:ext cx="1007863" cy="671204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1" name="圆角矩形 10"/>
          <p:cNvSpPr/>
          <p:nvPr userDrawn="1"/>
        </p:nvSpPr>
        <p:spPr>
          <a:xfrm>
            <a:off x="4374464" y="1112838"/>
            <a:ext cx="868117" cy="580156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2" name="圆角矩形 11"/>
          <p:cNvSpPr/>
          <p:nvPr userDrawn="1"/>
        </p:nvSpPr>
        <p:spPr>
          <a:xfrm>
            <a:off x="2964303" y="1951312"/>
            <a:ext cx="1194191" cy="796127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3" name="圆角矩形 12"/>
          <p:cNvSpPr/>
          <p:nvPr userDrawn="1"/>
        </p:nvSpPr>
        <p:spPr>
          <a:xfrm>
            <a:off x="8378391" y="1426207"/>
            <a:ext cx="719902" cy="480640"/>
          </a:xfrm>
          <a:prstGeom prst="round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4" name="圆角矩形 13"/>
          <p:cNvSpPr/>
          <p:nvPr userDrawn="1"/>
        </p:nvSpPr>
        <p:spPr>
          <a:xfrm>
            <a:off x="6752259" y="3058691"/>
            <a:ext cx="421354" cy="279491"/>
          </a:xfrm>
          <a:prstGeom prst="round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5" name="圆角矩形 14"/>
          <p:cNvSpPr/>
          <p:nvPr userDrawn="1"/>
        </p:nvSpPr>
        <p:spPr>
          <a:xfrm>
            <a:off x="5932841" y="2948588"/>
            <a:ext cx="330308" cy="220205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6" name="圆角矩形 15"/>
          <p:cNvSpPr/>
          <p:nvPr userDrawn="1"/>
        </p:nvSpPr>
        <p:spPr>
          <a:xfrm>
            <a:off x="5113423" y="2531469"/>
            <a:ext cx="503932" cy="334543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7" name="圆角矩形 16"/>
          <p:cNvSpPr/>
          <p:nvPr userDrawn="1"/>
        </p:nvSpPr>
        <p:spPr>
          <a:xfrm>
            <a:off x="7258308" y="3496985"/>
            <a:ext cx="506050" cy="334543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18" name="圆角矩形 17"/>
          <p:cNvSpPr/>
          <p:nvPr userDrawn="1"/>
        </p:nvSpPr>
        <p:spPr>
          <a:xfrm>
            <a:off x="5522073" y="3344535"/>
            <a:ext cx="698729" cy="467936"/>
          </a:xfrm>
          <a:prstGeom prst="round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zh-CN" dirty="0">
                <a:solidFill>
                  <a:prstClr val="white"/>
                </a:solidFill>
              </a:rPr>
              <a:t> </a:t>
            </a:r>
            <a:endParaRPr lang="zh-CN" altLang="en-US" dirty="0">
              <a:solidFill>
                <a:prstClr val="white"/>
              </a:solidFill>
            </a:endParaRPr>
          </a:p>
        </p:txBody>
      </p:sp>
      <p:sp>
        <p:nvSpPr>
          <p:cNvPr id="19" name="圆角矩形 18"/>
          <p:cNvSpPr/>
          <p:nvPr userDrawn="1"/>
        </p:nvSpPr>
        <p:spPr>
          <a:xfrm>
            <a:off x="334543" y="1474906"/>
            <a:ext cx="1363579" cy="908348"/>
          </a:xfrm>
          <a:prstGeom prst="round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0" name="圆角矩形 19"/>
          <p:cNvSpPr/>
          <p:nvPr userDrawn="1"/>
        </p:nvSpPr>
        <p:spPr>
          <a:xfrm>
            <a:off x="2447667" y="3827293"/>
            <a:ext cx="516636" cy="343012"/>
          </a:xfrm>
          <a:prstGeom prst="round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1" name="圆角矩形 20"/>
          <p:cNvSpPr/>
          <p:nvPr userDrawn="1"/>
        </p:nvSpPr>
        <p:spPr>
          <a:xfrm>
            <a:off x="4791585" y="2336672"/>
            <a:ext cx="421354" cy="279491"/>
          </a:xfrm>
          <a:prstGeom prst="round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2" name="圆角矩形 21"/>
          <p:cNvSpPr/>
          <p:nvPr userDrawn="1"/>
        </p:nvSpPr>
        <p:spPr>
          <a:xfrm>
            <a:off x="6362665" y="2578051"/>
            <a:ext cx="179975" cy="120689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23" name="圆角矩形 22"/>
          <p:cNvSpPr/>
          <p:nvPr userDrawn="1"/>
        </p:nvSpPr>
        <p:spPr>
          <a:xfrm>
            <a:off x="10766773" y="3041752"/>
            <a:ext cx="2174527" cy="1450392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24" name="组合 21"/>
          <p:cNvGrpSpPr/>
          <p:nvPr userDrawn="1"/>
        </p:nvGrpSpPr>
        <p:grpSpPr bwMode="auto">
          <a:xfrm>
            <a:off x="9780083" y="1612535"/>
            <a:ext cx="1306410" cy="872352"/>
            <a:chOff x="9396536" y="4759791"/>
            <a:chExt cx="1630360" cy="1086906"/>
          </a:xfrm>
        </p:grpSpPr>
        <p:sp>
          <p:nvSpPr>
            <p:cNvPr id="25" name="圆角矩形 24"/>
            <p:cNvSpPr/>
            <p:nvPr/>
          </p:nvSpPr>
          <p:spPr>
            <a:xfrm>
              <a:off x="9396536" y="4759791"/>
              <a:ext cx="1630360" cy="1086906"/>
            </a:xfrm>
            <a:prstGeom prst="roundRect">
              <a:avLst/>
            </a:prstGeom>
            <a:noFill/>
            <a:ln w="9525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圆角矩形 25"/>
            <p:cNvSpPr/>
            <p:nvPr/>
          </p:nvSpPr>
          <p:spPr>
            <a:xfrm>
              <a:off x="9539226" y="4941821"/>
              <a:ext cx="1344981" cy="722845"/>
            </a:xfrm>
            <a:prstGeom prst="roundRect">
              <a:avLst/>
            </a:prstGeom>
            <a:noFill/>
            <a:ln w="9525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4"/>
          <p:cNvGrpSpPr/>
          <p:nvPr userDrawn="1"/>
        </p:nvGrpSpPr>
        <p:grpSpPr bwMode="auto">
          <a:xfrm>
            <a:off x="4590435" y="3173028"/>
            <a:ext cx="546279" cy="366304"/>
            <a:chOff x="9396536" y="4759791"/>
            <a:chExt cx="1630360" cy="1086906"/>
          </a:xfrm>
        </p:grpSpPr>
        <p:sp>
          <p:nvSpPr>
            <p:cNvPr id="28" name="圆角矩形 27"/>
            <p:cNvSpPr/>
            <p:nvPr/>
          </p:nvSpPr>
          <p:spPr>
            <a:xfrm>
              <a:off x="9396536" y="4759791"/>
              <a:ext cx="1630360" cy="1086906"/>
            </a:xfrm>
            <a:prstGeom prst="roundRect">
              <a:avLst/>
            </a:prstGeom>
            <a:noFill/>
            <a:ln w="9525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圆角矩形 28"/>
            <p:cNvSpPr/>
            <p:nvPr/>
          </p:nvSpPr>
          <p:spPr>
            <a:xfrm>
              <a:off x="9535559" y="4941991"/>
              <a:ext cx="1352314" cy="722506"/>
            </a:xfrm>
            <a:prstGeom prst="roundRect">
              <a:avLst/>
            </a:prstGeom>
            <a:noFill/>
            <a:ln w="9525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7"/>
          <p:cNvGrpSpPr/>
          <p:nvPr userDrawn="1"/>
        </p:nvGrpSpPr>
        <p:grpSpPr bwMode="auto">
          <a:xfrm>
            <a:off x="6709912" y="2186339"/>
            <a:ext cx="444645" cy="296430"/>
            <a:chOff x="9396536" y="4759791"/>
            <a:chExt cx="1630360" cy="1086906"/>
          </a:xfrm>
        </p:grpSpPr>
        <p:sp>
          <p:nvSpPr>
            <p:cNvPr id="31" name="圆角矩形 30"/>
            <p:cNvSpPr/>
            <p:nvPr/>
          </p:nvSpPr>
          <p:spPr>
            <a:xfrm>
              <a:off x="9396536" y="4759791"/>
              <a:ext cx="1630360" cy="1086906"/>
            </a:xfrm>
            <a:prstGeom prst="roundRect">
              <a:avLst/>
            </a:prstGeom>
            <a:noFill/>
            <a:ln w="9525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圆角矩形 31"/>
            <p:cNvSpPr/>
            <p:nvPr/>
          </p:nvSpPr>
          <p:spPr>
            <a:xfrm>
              <a:off x="9536281" y="4946118"/>
              <a:ext cx="1350870" cy="714253"/>
            </a:xfrm>
            <a:prstGeom prst="roundRect">
              <a:avLst/>
            </a:prstGeom>
            <a:noFill/>
            <a:ln w="9525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3" name="圆角矩形 32"/>
          <p:cNvSpPr/>
          <p:nvPr userDrawn="1"/>
        </p:nvSpPr>
        <p:spPr>
          <a:xfrm>
            <a:off x="431941" y="4805513"/>
            <a:ext cx="1439804" cy="959163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4" name="圆角矩形 33"/>
          <p:cNvSpPr/>
          <p:nvPr userDrawn="1"/>
        </p:nvSpPr>
        <p:spPr>
          <a:xfrm>
            <a:off x="6195393" y="3094686"/>
            <a:ext cx="211736" cy="139746"/>
          </a:xfrm>
          <a:prstGeom prst="roundRect">
            <a:avLst/>
          </a:prstGeom>
          <a:solidFill>
            <a:srgbClr val="0070C0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35" name="组合 32"/>
          <p:cNvGrpSpPr/>
          <p:nvPr userDrawn="1"/>
        </p:nvGrpSpPr>
        <p:grpSpPr bwMode="auto">
          <a:xfrm>
            <a:off x="1295824" y="3251371"/>
            <a:ext cx="830005" cy="552630"/>
            <a:chOff x="9396536" y="4759791"/>
            <a:chExt cx="1630360" cy="1086906"/>
          </a:xfrm>
        </p:grpSpPr>
        <p:sp>
          <p:nvSpPr>
            <p:cNvPr id="36" name="圆角矩形 35"/>
            <p:cNvSpPr/>
            <p:nvPr/>
          </p:nvSpPr>
          <p:spPr>
            <a:xfrm>
              <a:off x="9396536" y="4759791"/>
              <a:ext cx="1630360" cy="1086906"/>
            </a:xfrm>
            <a:prstGeom prst="roundRect">
              <a:avLst/>
            </a:prstGeom>
            <a:noFill/>
            <a:ln w="19050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7" name="圆角矩形 36"/>
            <p:cNvSpPr/>
            <p:nvPr/>
          </p:nvSpPr>
          <p:spPr>
            <a:xfrm>
              <a:off x="9537945" y="4943024"/>
              <a:ext cx="1347542" cy="720439"/>
            </a:xfrm>
            <a:prstGeom prst="roundRect">
              <a:avLst/>
            </a:prstGeom>
            <a:noFill/>
            <a:ln w="19050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38" name="圆角矩形 37"/>
          <p:cNvSpPr/>
          <p:nvPr userDrawn="1"/>
        </p:nvSpPr>
        <p:spPr>
          <a:xfrm>
            <a:off x="7351471" y="2836369"/>
            <a:ext cx="307018" cy="205383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39" name="圆角矩形 38"/>
          <p:cNvSpPr/>
          <p:nvPr userDrawn="1"/>
        </p:nvSpPr>
        <p:spPr>
          <a:xfrm>
            <a:off x="4039922" y="3441933"/>
            <a:ext cx="330308" cy="220205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40" name="圆角矩形 39"/>
          <p:cNvSpPr/>
          <p:nvPr userDrawn="1"/>
        </p:nvSpPr>
        <p:spPr>
          <a:xfrm>
            <a:off x="5977306" y="3922573"/>
            <a:ext cx="503932" cy="336661"/>
          </a:xfrm>
          <a:prstGeom prst="roundRect">
            <a:avLst/>
          </a:prstGeom>
          <a:noFill/>
          <a:ln w="19050">
            <a:solidFill>
              <a:srgbClr val="0070C0">
                <a:alpha val="5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41" name="组合 38"/>
          <p:cNvGrpSpPr/>
          <p:nvPr userDrawn="1"/>
        </p:nvGrpSpPr>
        <p:grpSpPr bwMode="auto">
          <a:xfrm>
            <a:off x="8643061" y="4339694"/>
            <a:ext cx="817301" cy="544161"/>
            <a:chOff x="9396536" y="4759791"/>
            <a:chExt cx="1630360" cy="1086906"/>
          </a:xfrm>
        </p:grpSpPr>
        <p:sp>
          <p:nvSpPr>
            <p:cNvPr id="42" name="圆角矩形 41"/>
            <p:cNvSpPr/>
            <p:nvPr/>
          </p:nvSpPr>
          <p:spPr>
            <a:xfrm>
              <a:off x="9396536" y="4759791"/>
              <a:ext cx="1630360" cy="1086906"/>
            </a:xfrm>
            <a:prstGeom prst="roundRect">
              <a:avLst/>
            </a:prstGeom>
            <a:noFill/>
            <a:ln w="12700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43" name="圆角矩形 42"/>
            <p:cNvSpPr/>
            <p:nvPr/>
          </p:nvSpPr>
          <p:spPr>
            <a:xfrm>
              <a:off x="9540143" y="4941646"/>
              <a:ext cx="1343146" cy="723196"/>
            </a:xfrm>
            <a:prstGeom prst="roundRect">
              <a:avLst/>
            </a:prstGeom>
            <a:noFill/>
            <a:ln w="12700">
              <a:solidFill>
                <a:srgbClr val="0070C0">
                  <a:alpha val="5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5.png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tags" Target="../tags/tag17.xml"/><Relationship Id="rId4" Type="http://schemas.microsoft.com/office/2007/relationships/media" Target="../media/media4.mp4"/><Relationship Id="rId3" Type="http://schemas.openxmlformats.org/officeDocument/2006/relationships/video" Target="../media/media4.mp4"/><Relationship Id="rId2" Type="http://schemas.openxmlformats.org/officeDocument/2006/relationships/image" Target="../media/image3.png"/><Relationship Id="rId1" Type="http://schemas.openxmlformats.org/officeDocument/2006/relationships/tags" Target="../tags/tag16.xml"/></Relationships>
</file>

<file path=ppt/slides/_rels/slide11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Relationship Id="rId3" Type="http://schemas.openxmlformats.org/officeDocument/2006/relationships/tags" Target="../tags/tag19.xml"/><Relationship Id="rId2" Type="http://schemas.openxmlformats.org/officeDocument/2006/relationships/image" Target="../media/image3.png"/><Relationship Id="rId1" Type="http://schemas.openxmlformats.org/officeDocument/2006/relationships/tags" Target="../tags/tag18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2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23.png"/><Relationship Id="rId4" Type="http://schemas.openxmlformats.org/officeDocument/2006/relationships/image" Target="../media/image17.png"/><Relationship Id="rId3" Type="http://schemas.openxmlformats.org/officeDocument/2006/relationships/tags" Target="../tags/tag21.xml"/><Relationship Id="rId2" Type="http://schemas.openxmlformats.org/officeDocument/2006/relationships/image" Target="../media/image3.png"/><Relationship Id="rId1" Type="http://schemas.openxmlformats.org/officeDocument/2006/relationships/tags" Target="../tags/tag20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tags" Target="../tags/tag23.xml"/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1" Type="http://schemas.openxmlformats.org/officeDocument/2006/relationships/notesSlide" Target="../notesSlides/notesSlide13.xml"/><Relationship Id="rId10" Type="http://schemas.openxmlformats.org/officeDocument/2006/relationships/slideLayout" Target="../slideLayouts/slideLayout3.xml"/><Relationship Id="rId1" Type="http://schemas.openxmlformats.org/officeDocument/2006/relationships/tags" Target="../tags/tag22.xml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27.xml"/><Relationship Id="rId8" Type="http://schemas.microsoft.com/office/2007/relationships/media" Target="../media/media5.mp4"/><Relationship Id="rId7" Type="http://schemas.openxmlformats.org/officeDocument/2006/relationships/video" Target="../media/media5.mp4"/><Relationship Id="rId6" Type="http://schemas.openxmlformats.org/officeDocument/2006/relationships/image" Target="../media/image30.png"/><Relationship Id="rId5" Type="http://schemas.openxmlformats.org/officeDocument/2006/relationships/tags" Target="../tags/tag26.xml"/><Relationship Id="rId4" Type="http://schemas.openxmlformats.org/officeDocument/2006/relationships/image" Target="../media/image25.png"/><Relationship Id="rId3" Type="http://schemas.openxmlformats.org/officeDocument/2006/relationships/tags" Target="../tags/tag25.xml"/><Relationship Id="rId2" Type="http://schemas.openxmlformats.org/officeDocument/2006/relationships/image" Target="../media/image3.png"/><Relationship Id="rId16" Type="http://schemas.openxmlformats.org/officeDocument/2006/relationships/notesSlide" Target="../notesSlides/notesSlide14.xml"/><Relationship Id="rId15" Type="http://schemas.openxmlformats.org/officeDocument/2006/relationships/slideLayout" Target="../slideLayouts/slideLayout3.xml"/><Relationship Id="rId14" Type="http://schemas.openxmlformats.org/officeDocument/2006/relationships/image" Target="../media/image32.png"/><Relationship Id="rId13" Type="http://schemas.openxmlformats.org/officeDocument/2006/relationships/tags" Target="../tags/tag28.xml"/><Relationship Id="rId12" Type="http://schemas.microsoft.com/office/2007/relationships/media" Target="../media/media6.mp4"/><Relationship Id="rId11" Type="http://schemas.openxmlformats.org/officeDocument/2006/relationships/video" Target="../media/media6.mp4"/><Relationship Id="rId10" Type="http://schemas.openxmlformats.org/officeDocument/2006/relationships/image" Target="../media/image31.png"/><Relationship Id="rId1" Type="http://schemas.openxmlformats.org/officeDocument/2006/relationships/tags" Target="../tags/tag24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image" Target="../media/image31.png"/><Relationship Id="rId6" Type="http://schemas.openxmlformats.org/officeDocument/2006/relationships/tags" Target="../tags/tag31.xml"/><Relationship Id="rId5" Type="http://schemas.microsoft.com/office/2007/relationships/media" Target="../media/media5.mp4"/><Relationship Id="rId4" Type="http://schemas.openxmlformats.org/officeDocument/2006/relationships/video" Target="../media/media5.mp4"/><Relationship Id="rId3" Type="http://schemas.openxmlformats.org/officeDocument/2006/relationships/tags" Target="../tags/tag30.xml"/><Relationship Id="rId2" Type="http://schemas.openxmlformats.org/officeDocument/2006/relationships/image" Target="../media/image25.png"/><Relationship Id="rId14" Type="http://schemas.openxmlformats.org/officeDocument/2006/relationships/notesSlide" Target="../notesSlides/notesSlide15.xml"/><Relationship Id="rId13" Type="http://schemas.openxmlformats.org/officeDocument/2006/relationships/slideLayout" Target="../slideLayouts/slideLayout2.xml"/><Relationship Id="rId12" Type="http://schemas.openxmlformats.org/officeDocument/2006/relationships/image" Target="../media/image3.png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tags" Target="../tags/tag29.xml"/></Relationships>
</file>

<file path=ppt/slides/_rels/slide1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tags" Target="../tags/tag36.xml"/></Relationships>
</file>

<file path=ppt/slides/_rels/slide1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tags" Target="../tags/tag37.xml"/></Relationships>
</file>

<file path=ppt/slides/_rels/slide1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8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29.png"/><Relationship Id="rId2" Type="http://schemas.openxmlformats.org/officeDocument/2006/relationships/image" Target="../media/image3.png"/><Relationship Id="rId1" Type="http://schemas.openxmlformats.org/officeDocument/2006/relationships/tags" Target="../tags/tag38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3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5" Type="http://schemas.openxmlformats.org/officeDocument/2006/relationships/tags" Target="../tags/tag3.xml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openxmlformats.org/officeDocument/2006/relationships/image" Target="../media/image3.png"/><Relationship Id="rId1" Type="http://schemas.openxmlformats.org/officeDocument/2006/relationships/tags" Target="../tags/tag2.xml"/></Relationships>
</file>

<file path=ppt/slides/_rels/slide20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20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4.png"/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tags" Target="../tags/tag40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1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41.xml"/></Relationships>
</file>

<file path=ppt/slides/_rels/slide22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tags" Target="../tags/tag42.xml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6.png"/><Relationship Id="rId2" Type="http://schemas.openxmlformats.org/officeDocument/2006/relationships/image" Target="../media/image3.png"/><Relationship Id="rId1" Type="http://schemas.openxmlformats.org/officeDocument/2006/relationships/tags" Target="../tags/tag4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4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44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5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1" Type="http://schemas.openxmlformats.org/officeDocument/2006/relationships/tags" Target="../tags/tag45.xml"/></Relationships>
</file>

<file path=ppt/slides/_rels/slide2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6.xml"/><Relationship Id="rId4" Type="http://schemas.openxmlformats.org/officeDocument/2006/relationships/slideLayout" Target="../slideLayouts/slideLayout2.xml"/><Relationship Id="rId3" Type="http://schemas.openxmlformats.org/officeDocument/2006/relationships/tags" Target="../tags/tag47.xml"/><Relationship Id="rId2" Type="http://schemas.openxmlformats.org/officeDocument/2006/relationships/image" Target="../media/image3.png"/><Relationship Id="rId1" Type="http://schemas.openxmlformats.org/officeDocument/2006/relationships/tags" Target="../tags/tag46.xml"/></Relationships>
</file>

<file path=ppt/slides/_rels/slide2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27.xml"/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7.png"/><Relationship Id="rId2" Type="http://schemas.openxmlformats.org/officeDocument/2006/relationships/image" Target="../media/image3.png"/><Relationship Id="rId1" Type="http://schemas.openxmlformats.org/officeDocument/2006/relationships/tags" Target="../tags/tag48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.png"/><Relationship Id="rId1" Type="http://schemas.openxmlformats.org/officeDocument/2006/relationships/tags" Target="../tags/tag4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8.png"/><Relationship Id="rId5" Type="http://schemas.openxmlformats.org/officeDocument/2006/relationships/tags" Target="../tags/tag6.xml"/><Relationship Id="rId4" Type="http://schemas.openxmlformats.org/officeDocument/2006/relationships/image" Target="../media/image7.png"/><Relationship Id="rId3" Type="http://schemas.openxmlformats.org/officeDocument/2006/relationships/tags" Target="../tags/tag5.xml"/><Relationship Id="rId2" Type="http://schemas.openxmlformats.org/officeDocument/2006/relationships/image" Target="../media/image3.png"/><Relationship Id="rId1" Type="http://schemas.openxmlformats.org/officeDocument/2006/relationships/tags" Target="../tags/tag4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tags" Target="../tags/tag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12.png"/><Relationship Id="rId3" Type="http://schemas.openxmlformats.org/officeDocument/2006/relationships/image" Target="../media/image11.png"/><Relationship Id="rId2" Type="http://schemas.openxmlformats.org/officeDocument/2006/relationships/image" Target="../media/image3.png"/><Relationship Id="rId1" Type="http://schemas.openxmlformats.org/officeDocument/2006/relationships/tags" Target="../tags/tag8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6.xml"/><Relationship Id="rId6" Type="http://schemas.openxmlformats.org/officeDocument/2006/relationships/slideLayout" Target="../slideLayouts/slideLayout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9.xml"/><Relationship Id="rId2" Type="http://schemas.openxmlformats.org/officeDocument/2006/relationships/image" Target="../media/image13.png"/><Relationship Id="rId1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7.xml"/><Relationship Id="rId7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tags" Target="../tags/tag11.xml"/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tags" Target="../tags/tag10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tags" Target="../tags/tag12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5.xml"/><Relationship Id="rId8" Type="http://schemas.microsoft.com/office/2007/relationships/media" Target="../media/media3.mp4"/><Relationship Id="rId7" Type="http://schemas.openxmlformats.org/officeDocument/2006/relationships/video" Target="../media/media3.mp4"/><Relationship Id="rId6" Type="http://schemas.openxmlformats.org/officeDocument/2006/relationships/image" Target="../media/image20.png"/><Relationship Id="rId5" Type="http://schemas.openxmlformats.org/officeDocument/2006/relationships/tags" Target="../tags/tag14.xml"/><Relationship Id="rId4" Type="http://schemas.microsoft.com/office/2007/relationships/media" Target="../media/media2.mp4"/><Relationship Id="rId3" Type="http://schemas.openxmlformats.org/officeDocument/2006/relationships/video" Target="../media/media2.mp4"/><Relationship Id="rId2" Type="http://schemas.openxmlformats.org/officeDocument/2006/relationships/image" Target="../media/image3.png"/><Relationship Id="rId12" Type="http://schemas.openxmlformats.org/officeDocument/2006/relationships/notesSlide" Target="../notesSlides/notesSlide9.xml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21.png"/><Relationship Id="rId1" Type="http://schemas.openxmlformats.org/officeDocument/2006/relationships/tags" Target="../tags/tag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"/>
          <p:cNvSpPr txBox="1">
            <a:spLocks noChangeArrowheads="1"/>
          </p:cNvSpPr>
          <p:nvPr/>
        </p:nvSpPr>
        <p:spPr bwMode="auto">
          <a:xfrm>
            <a:off x="2924810" y="582078"/>
            <a:ext cx="10139363" cy="86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l" eaLnBrk="1" hangingPunct="1"/>
            <a:r>
              <a:rPr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飞马物流AGV</a:t>
            </a:r>
            <a:r>
              <a:rPr lang="zh-CN" sz="5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样机制作</a:t>
            </a:r>
            <a:endParaRPr lang="zh-CN" sz="5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8" name="文本框 50"/>
          <p:cNvSpPr txBox="1">
            <a:spLocks noChangeArrowheads="1"/>
          </p:cNvSpPr>
          <p:nvPr/>
        </p:nvSpPr>
        <p:spPr bwMode="auto">
          <a:xfrm>
            <a:off x="6877050" y="4735168"/>
            <a:ext cx="316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l" eaLnBrk="1" hangingPunct="1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开课人：刘金山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rot="5400000" flipV="1">
            <a:off x="4871811" y="6863235"/>
            <a:ext cx="10989945" cy="3749040"/>
          </a:xfrm>
          <a:prstGeom prst="rect">
            <a:avLst/>
          </a:prstGeom>
        </p:spPr>
      </p:pic>
      <p:pic>
        <p:nvPicPr>
          <p:cNvPr id="4" name="图片 3" descr="armbot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64420" y="777875"/>
            <a:ext cx="1962785" cy="1072515"/>
          </a:xfrm>
          <a:prstGeom prst="rect">
            <a:avLst/>
          </a:prstGeom>
        </p:spPr>
      </p:pic>
      <p:pic>
        <p:nvPicPr>
          <p:cNvPr id="27" name="Picture 11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5185"/>
          <a:stretch>
            <a:fillRect/>
          </a:stretch>
        </p:blipFill>
        <p:spPr>
          <a:xfrm>
            <a:off x="280670" y="1808480"/>
            <a:ext cx="5008245" cy="4907280"/>
          </a:xfrm>
          <a:prstGeom prst="rect">
            <a:avLst/>
          </a:prstGeom>
        </p:spPr>
      </p:pic>
      <p:pic>
        <p:nvPicPr>
          <p:cNvPr id="32" name="图片 31" descr="680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51635" y="3288030"/>
            <a:ext cx="2163445" cy="1078865"/>
          </a:xfrm>
          <a:prstGeom prst="rect">
            <a:avLst/>
          </a:prstGeom>
        </p:spPr>
      </p:pic>
      <p:sp>
        <p:nvSpPr>
          <p:cNvPr id="35" name="Rectangle 3"/>
          <p:cNvSpPr txBox="1">
            <a:spLocks noChangeArrowheads="1"/>
          </p:cNvSpPr>
          <p:nvPr/>
        </p:nvSpPr>
        <p:spPr bwMode="auto">
          <a:xfrm>
            <a:off x="1734820" y="4541520"/>
            <a:ext cx="2093595" cy="52324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dist" latinLnBrk="0"/>
            <a:r>
              <a:rPr lang="zh-CN" sz="2800">
                <a:effectLst/>
                <a:latin typeface="微软雅黑" panose="020B0503020204020204" pitchFamily="34" charset="-122"/>
                <a:ea typeface="微软雅黑" panose="020B0503020204020204" pitchFamily="34" charset="-122"/>
              </a:rPr>
              <a:t>飞马物流</a:t>
            </a:r>
            <a:endParaRPr lang="en-US" altLang="zh-CN" sz="2800">
              <a:effectLst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8" grpId="0"/>
      <p:bldP spid="3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30079" y="787105"/>
            <a:ext cx="3279772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麦轮结构分析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4" name="1667968806551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62200" y="1754505"/>
            <a:ext cx="7656830" cy="35687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2663825" y="5346065"/>
            <a:ext cx="6996430" cy="11988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麦轮由两大部分组成：轮毂和辊子（roller）。轮毂是整个轮子的主体支架，辊子则是安装在轮毂上的鼓状物。轮毂轴与辊子转轴呈 45° 角</a:t>
            </a:r>
            <a:r>
              <a:rPr lang="en-US" altLang="zh-CN" sz="2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 </a:t>
            </a:r>
            <a:r>
              <a:rPr lang="zh-CN" altLang="en-US" sz="24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。</a:t>
            </a:r>
            <a:endParaRPr lang="zh-CN" altLang="en-US" sz="24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7" repeatCount="indefinite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175450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硬件</a:t>
            </a:r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麦轮讲解</a:t>
            </a:r>
            <a:endParaRPr lang="zh-CN" sz="5400" b="0">
              <a:effectLst/>
              <a:latin typeface="+mj-ea"/>
              <a:ea typeface="+mj-ea"/>
            </a:endParaRPr>
          </a:p>
          <a:p>
            <a:pPr algn="ctr" latinLnBrk="0"/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30079" y="787105"/>
            <a:ext cx="3279772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麦轮结构分析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16785" y="2124075"/>
            <a:ext cx="1809750" cy="2609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980" y="2181225"/>
            <a:ext cx="1524000" cy="2495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54935" y="5060315"/>
            <a:ext cx="1054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A</a:t>
            </a:r>
            <a:r>
              <a:rPr lang="zh-CN" altLang="en-US" sz="4000">
                <a:solidFill>
                  <a:schemeClr val="bg1"/>
                </a:solidFill>
              </a:rPr>
              <a:t>轮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64295" y="5060315"/>
            <a:ext cx="1054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B</a:t>
            </a:r>
            <a:r>
              <a:rPr lang="zh-CN" altLang="en-US" sz="4000">
                <a:solidFill>
                  <a:schemeClr val="bg1"/>
                </a:solidFill>
              </a:rPr>
              <a:t>轮</a:t>
            </a:r>
            <a:endParaRPr lang="zh-CN" altLang="en-US" sz="40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175450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硬件</a:t>
            </a:r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麦轮讲解</a:t>
            </a:r>
            <a:endParaRPr lang="zh-CN" sz="5400" b="0">
              <a:effectLst/>
              <a:latin typeface="+mj-ea"/>
              <a:ea typeface="+mj-ea"/>
            </a:endParaRPr>
          </a:p>
          <a:p>
            <a:pPr algn="ctr" latinLnBrk="0"/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430079" y="787105"/>
            <a:ext cx="3279772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麦轮结构分析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216785" y="2124075"/>
            <a:ext cx="1809750" cy="260985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29980" y="2181225"/>
            <a:ext cx="1524000" cy="2495550"/>
          </a:xfrm>
          <a:prstGeom prst="rect">
            <a:avLst/>
          </a:prstGeom>
        </p:spPr>
      </p:pic>
      <p:sp>
        <p:nvSpPr>
          <p:cNvPr id="6" name="文本框 5"/>
          <p:cNvSpPr txBox="1"/>
          <p:nvPr/>
        </p:nvSpPr>
        <p:spPr>
          <a:xfrm>
            <a:off x="2654935" y="5060315"/>
            <a:ext cx="1054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A</a:t>
            </a:r>
            <a:r>
              <a:rPr lang="zh-CN" altLang="en-US" sz="4000">
                <a:solidFill>
                  <a:schemeClr val="bg1"/>
                </a:solidFill>
              </a:rPr>
              <a:t>轮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8964295" y="5060315"/>
            <a:ext cx="105473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000">
                <a:solidFill>
                  <a:schemeClr val="bg1"/>
                </a:solidFill>
              </a:rPr>
              <a:t>B</a:t>
            </a:r>
            <a:r>
              <a:rPr lang="zh-CN" altLang="en-US" sz="4000">
                <a:solidFill>
                  <a:schemeClr val="bg1"/>
                </a:solidFill>
              </a:rPr>
              <a:t>轮</a:t>
            </a:r>
            <a:endParaRPr lang="zh-CN" altLang="en-US" sz="4000">
              <a:solidFill>
                <a:schemeClr val="bg1"/>
              </a:solidFill>
            </a:endParaRPr>
          </a:p>
        </p:txBody>
      </p:sp>
      <p:sp>
        <p:nvSpPr>
          <p:cNvPr id="16" name="上箭头 15"/>
          <p:cNvSpPr/>
          <p:nvPr/>
        </p:nvSpPr>
        <p:spPr>
          <a:xfrm>
            <a:off x="3048635" y="1662430"/>
            <a:ext cx="267970" cy="1198880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上箭头 3"/>
          <p:cNvSpPr/>
          <p:nvPr/>
        </p:nvSpPr>
        <p:spPr>
          <a:xfrm rot="5400000">
            <a:off x="3570605" y="2238375"/>
            <a:ext cx="267970" cy="116268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上箭头 7"/>
          <p:cNvSpPr/>
          <p:nvPr/>
        </p:nvSpPr>
        <p:spPr>
          <a:xfrm rot="10800000">
            <a:off x="3048000" y="3702685"/>
            <a:ext cx="267970" cy="1285240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上箭头 8"/>
          <p:cNvSpPr/>
          <p:nvPr/>
        </p:nvSpPr>
        <p:spPr>
          <a:xfrm rot="16200000">
            <a:off x="2489200" y="3146425"/>
            <a:ext cx="267970" cy="1210310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上箭头 9"/>
          <p:cNvSpPr/>
          <p:nvPr/>
        </p:nvSpPr>
        <p:spPr>
          <a:xfrm>
            <a:off x="9460865" y="1789430"/>
            <a:ext cx="267970" cy="1198880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上箭头 10"/>
          <p:cNvSpPr/>
          <p:nvPr/>
        </p:nvSpPr>
        <p:spPr>
          <a:xfrm rot="16200000">
            <a:off x="8926195" y="2413635"/>
            <a:ext cx="267970" cy="116268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上箭头 11"/>
          <p:cNvSpPr/>
          <p:nvPr/>
        </p:nvSpPr>
        <p:spPr>
          <a:xfrm rot="10800000">
            <a:off x="9295765" y="3787775"/>
            <a:ext cx="267970" cy="1285240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上箭头 12"/>
          <p:cNvSpPr/>
          <p:nvPr/>
        </p:nvSpPr>
        <p:spPr>
          <a:xfrm rot="5400000">
            <a:off x="9841865" y="3231515"/>
            <a:ext cx="267970" cy="1210310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上箭头 13"/>
          <p:cNvSpPr/>
          <p:nvPr/>
        </p:nvSpPr>
        <p:spPr>
          <a:xfrm rot="2640000">
            <a:off x="3573780" y="1562100"/>
            <a:ext cx="267970" cy="140335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上箭头 14"/>
          <p:cNvSpPr/>
          <p:nvPr/>
        </p:nvSpPr>
        <p:spPr>
          <a:xfrm rot="19020000">
            <a:off x="8974455" y="1674495"/>
            <a:ext cx="267970" cy="15748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上箭头 16"/>
          <p:cNvSpPr/>
          <p:nvPr/>
        </p:nvSpPr>
        <p:spPr>
          <a:xfrm rot="12900000">
            <a:off x="2552700" y="3677285"/>
            <a:ext cx="267970" cy="1506220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上箭头 17"/>
          <p:cNvSpPr/>
          <p:nvPr/>
        </p:nvSpPr>
        <p:spPr>
          <a:xfrm rot="8640000">
            <a:off x="9846945" y="3776980"/>
            <a:ext cx="267970" cy="1400175"/>
          </a:xfrm>
          <a:prstGeom prst="up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175450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  <a:p>
            <a:pPr algn="ctr" latinLnBrk="0"/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715" y="545465"/>
            <a:ext cx="4022090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麦轮组合方式（俯视图）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6465" y="3456940"/>
            <a:ext cx="2150110" cy="22606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4736465" y="1097915"/>
            <a:ext cx="2146935" cy="222186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4985" y="1163955"/>
            <a:ext cx="2058670" cy="215138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210" y="1061720"/>
            <a:ext cx="2252345" cy="2263140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6210" y="3483610"/>
            <a:ext cx="2252980" cy="221424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3230" y="3545205"/>
            <a:ext cx="2133600" cy="2152650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1101725" y="5782310"/>
            <a:ext cx="9180195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麦轮有AB轮之分以四轮底盘为例，组合方式有上述几种种，但并不是每一种组合都正确。</a:t>
            </a:r>
            <a:endParaRPr lang="zh-CN" altLang="en-US" sz="280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175450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  <a:p>
            <a:pPr algn="ctr" latinLnBrk="0"/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59715" y="54546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麦轮组合方式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14985" y="1909445"/>
            <a:ext cx="3281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错误例子：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14985" y="2676525"/>
            <a:ext cx="3249930" cy="33635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219065" y="2379345"/>
            <a:ext cx="1927225" cy="323913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9333865" y="2335530"/>
            <a:ext cx="1953260" cy="3282950"/>
          </a:xfrm>
          <a:prstGeom prst="rect">
            <a:avLst/>
          </a:prstGeom>
        </p:spPr>
      </p:pic>
      <p:pic>
        <p:nvPicPr>
          <p:cNvPr id="14" name="1667980533502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939790" y="2945765"/>
            <a:ext cx="1219200" cy="2266950"/>
          </a:xfrm>
          <a:prstGeom prst="rect">
            <a:avLst/>
          </a:prstGeom>
        </p:spPr>
      </p:pic>
      <p:pic>
        <p:nvPicPr>
          <p:cNvPr id="15" name="1667980693847">
            <a:hlinkClick r:id="" action="ppaction://media"/>
          </p:cNvPr>
          <p:cNvPicPr/>
          <p:nvPr>
            <a:videoFile r:link="rId11"/>
            <p:extLst>
              <p:ext uri="{DAA4B4D4-6D71-4841-9C94-3DE7FCFB9230}">
                <p14:media xmlns:p14="http://schemas.microsoft.com/office/powerpoint/2010/main" r:embed="rId12"/>
              </p:ext>
            </p:extLst>
            <p:custDataLst>
              <p:tags r:id="rId13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9333865" y="2771775"/>
            <a:ext cx="1200150" cy="213360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4511040" y="5868670"/>
            <a:ext cx="3194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向前转动时，有向前和向左的速度分量。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51850" y="5944870"/>
            <a:ext cx="319468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向后转动时，有向后和向右的速度分量。</a:t>
            </a:r>
            <a:endParaRPr lang="zh-CN" altLang="en-US">
              <a:solidFill>
                <a:srgbClr val="FFFF00"/>
              </a:solidFill>
            </a:endParaRPr>
          </a:p>
        </p:txBody>
      </p:sp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10" fill="hold" display="1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video fullScrn="0">
              <p:cMediaNode mute="1">
                <p:cTn id="11" fill="hold" display="1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514985" y="2042160"/>
            <a:ext cx="3281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错误例子：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071610" y="3051175"/>
            <a:ext cx="2926080" cy="267652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当四个轮子都向前转动时，底盘向前运动时，会同时向左运动；向后运动时，底盘同时向右运动。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10" name="图片 9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14985" y="2809240"/>
            <a:ext cx="3249930" cy="33635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4360545" y="2809240"/>
            <a:ext cx="3249930" cy="3363595"/>
          </a:xfrm>
          <a:prstGeom prst="rect">
            <a:avLst/>
          </a:prstGeom>
        </p:spPr>
      </p:pic>
      <p:pic>
        <p:nvPicPr>
          <p:cNvPr id="8" name="166798053350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360545" y="2809240"/>
            <a:ext cx="950595" cy="1653540"/>
          </a:xfrm>
          <a:prstGeom prst="rect">
            <a:avLst/>
          </a:prstGeom>
        </p:spPr>
      </p:pic>
      <p:pic>
        <p:nvPicPr>
          <p:cNvPr id="4" name="166798053350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360545" y="4559935"/>
            <a:ext cx="950595" cy="1653540"/>
          </a:xfrm>
          <a:prstGeom prst="rect">
            <a:avLst/>
          </a:prstGeom>
        </p:spPr>
      </p:pic>
      <p:pic>
        <p:nvPicPr>
          <p:cNvPr id="5" name="166798053350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9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69075" y="4551680"/>
            <a:ext cx="950595" cy="1653540"/>
          </a:xfrm>
          <a:prstGeom prst="rect">
            <a:avLst/>
          </a:prstGeom>
        </p:spPr>
      </p:pic>
      <p:pic>
        <p:nvPicPr>
          <p:cNvPr id="6" name="1667980533502">
            <a:hlinkClick r:id="" action="ppaction://media"/>
          </p:cNvPr>
          <p:cNvPicPr/>
          <p:nvPr>
            <a:videoFile r:link="rId4"/>
            <p:extLst>
              <p:ext uri="{DAA4B4D4-6D71-4841-9C94-3DE7FCFB9230}">
                <p14:media xmlns:p14="http://schemas.microsoft.com/office/powerpoint/2010/main" r:embed="rId5"/>
              </p:ext>
            </p:extLst>
            <p:custDataLst>
              <p:tags r:id="rId10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6581775" y="2809240"/>
            <a:ext cx="950595" cy="1653540"/>
          </a:xfrm>
          <a:prstGeom prst="rect">
            <a:avLst/>
          </a:prstGeom>
        </p:spPr>
      </p:pic>
      <p:pic>
        <p:nvPicPr>
          <p:cNvPr id="7" name="Picture 3"/>
          <p:cNvPicPr>
            <a:picLocks noChangeAspect="1"/>
          </p:cNvPicPr>
          <p:nvPr userDrawn="1">
            <p:custDataLst>
              <p:tags r:id="rId11"/>
            </p:custDataLst>
          </p:nvPr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9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9715" y="54546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麦轮组合方式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2" name="上箭头 11"/>
          <p:cNvSpPr/>
          <p:nvPr/>
        </p:nvSpPr>
        <p:spPr>
          <a:xfrm rot="16200000">
            <a:off x="5295265" y="3628390"/>
            <a:ext cx="267970" cy="116268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上箭头 12"/>
          <p:cNvSpPr/>
          <p:nvPr/>
        </p:nvSpPr>
        <p:spPr>
          <a:xfrm rot="16200000">
            <a:off x="5295265" y="4380865"/>
            <a:ext cx="267970" cy="1162685"/>
          </a:xfrm>
          <a:prstGeom prst="up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上箭头 13"/>
          <p:cNvSpPr/>
          <p:nvPr/>
        </p:nvSpPr>
        <p:spPr>
          <a:xfrm rot="5400000">
            <a:off x="6624320" y="3604895"/>
            <a:ext cx="267970" cy="1210310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上箭头 14"/>
          <p:cNvSpPr/>
          <p:nvPr/>
        </p:nvSpPr>
        <p:spPr>
          <a:xfrm rot="5400000">
            <a:off x="6624320" y="4357370"/>
            <a:ext cx="267970" cy="1210310"/>
          </a:xfrm>
          <a:prstGeom prst="upArrow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indefinite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2" dur="indefinite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5" dur="indefinite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 showWhenStopped="0">
                <p:cTn id="16" repeatCount="indefinite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video fullScrn="0">
              <p:cMediaNode mute="1" showWhenStopped="0">
                <p:cTn id="17" repeatCount="indefinite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video fullScrn="0">
              <p:cMediaNode mute="1" showWhenStopped="0">
                <p:cTn id="18" repeatCount="indefinite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video fullScrn="0">
              <p:cMediaNode mute="1" showWhenStopped="0">
                <p:cTn id="19" repeatCount="indefinite" fill="hold" display="1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9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39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20" y="1732915"/>
            <a:ext cx="3361690" cy="33921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4985" y="1245870"/>
            <a:ext cx="3281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正确例子：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45820" y="5472430"/>
            <a:ext cx="1074293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当四个轮子都向前转动时，</a:t>
            </a:r>
            <a:r>
              <a:rPr lang="en-US" altLang="zh-CN" sz="2800">
                <a:solidFill>
                  <a:schemeClr val="bg1"/>
                </a:solidFill>
              </a:rPr>
              <a:t>AB</a:t>
            </a:r>
            <a:r>
              <a:rPr lang="zh-CN" altLang="en-US" sz="2800">
                <a:solidFill>
                  <a:schemeClr val="bg1"/>
                </a:solidFill>
              </a:rPr>
              <a:t>轮相互抵消轴向速度，</a:t>
            </a:r>
            <a:r>
              <a:rPr lang="zh-CN" altLang="en-US" sz="2800">
                <a:solidFill>
                  <a:schemeClr val="bg1"/>
                </a:solidFill>
              </a:rPr>
              <a:t>只剩向前速度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6" name="右箭头 5"/>
          <p:cNvSpPr/>
          <p:nvPr/>
        </p:nvSpPr>
        <p:spPr>
          <a:xfrm>
            <a:off x="5283835" y="2324100"/>
            <a:ext cx="716280" cy="46164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左箭头 6"/>
          <p:cNvSpPr/>
          <p:nvPr/>
        </p:nvSpPr>
        <p:spPr>
          <a:xfrm>
            <a:off x="6447790" y="2372995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1767840"/>
            <a:ext cx="3361690" cy="3392170"/>
          </a:xfrm>
          <a:prstGeom prst="rect">
            <a:avLst/>
          </a:prstGeom>
        </p:spPr>
      </p:pic>
      <p:sp>
        <p:nvSpPr>
          <p:cNvPr id="10" name="左箭头 9"/>
          <p:cNvSpPr/>
          <p:nvPr/>
        </p:nvSpPr>
        <p:spPr>
          <a:xfrm>
            <a:off x="4229100" y="4077335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右箭头 10"/>
          <p:cNvSpPr/>
          <p:nvPr/>
        </p:nvSpPr>
        <p:spPr>
          <a:xfrm>
            <a:off x="7480300" y="4077335"/>
            <a:ext cx="825500" cy="38862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665" y="1767840"/>
            <a:ext cx="3361690" cy="339217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175450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  <a:p>
            <a:pPr algn="ctr" latinLnBrk="0"/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715" y="54546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麦轮组合方式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" name="上箭头 13"/>
          <p:cNvSpPr/>
          <p:nvPr/>
        </p:nvSpPr>
        <p:spPr>
          <a:xfrm>
            <a:off x="5015865" y="219837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上箭头 14"/>
          <p:cNvSpPr/>
          <p:nvPr/>
        </p:nvSpPr>
        <p:spPr>
          <a:xfrm>
            <a:off x="7318375" y="219837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上箭头 15"/>
          <p:cNvSpPr/>
          <p:nvPr/>
        </p:nvSpPr>
        <p:spPr>
          <a:xfrm>
            <a:off x="5015865" y="3728085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上箭头 17"/>
          <p:cNvSpPr/>
          <p:nvPr/>
        </p:nvSpPr>
        <p:spPr>
          <a:xfrm>
            <a:off x="7212330" y="380111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上箭头 18"/>
          <p:cNvSpPr/>
          <p:nvPr/>
        </p:nvSpPr>
        <p:spPr>
          <a:xfrm>
            <a:off x="9620885" y="2065655"/>
            <a:ext cx="465455" cy="145415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上箭头 12"/>
          <p:cNvSpPr/>
          <p:nvPr/>
        </p:nvSpPr>
        <p:spPr>
          <a:xfrm>
            <a:off x="10581640" y="2096770"/>
            <a:ext cx="465455" cy="145415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20" y="1732915"/>
            <a:ext cx="3361690" cy="33921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4985" y="1245870"/>
            <a:ext cx="3281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正确例子：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2185" y="5733415"/>
            <a:ext cx="10475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当</a:t>
            </a:r>
            <a:r>
              <a:rPr lang="en-US" altLang="zh-CN" sz="2800">
                <a:solidFill>
                  <a:schemeClr val="bg1"/>
                </a:solidFill>
              </a:rPr>
              <a:t>A</a:t>
            </a:r>
            <a:r>
              <a:rPr lang="zh-CN" altLang="en-US" sz="2800">
                <a:solidFill>
                  <a:schemeClr val="bg1"/>
                </a:solidFill>
              </a:rPr>
              <a:t>轮向后，</a:t>
            </a:r>
            <a:r>
              <a:rPr lang="en-US" altLang="zh-CN" sz="2800">
                <a:solidFill>
                  <a:schemeClr val="bg1"/>
                </a:solidFill>
              </a:rPr>
              <a:t>B</a:t>
            </a:r>
            <a:r>
              <a:rPr lang="zh-CN" altLang="en-US" sz="2800">
                <a:solidFill>
                  <a:schemeClr val="bg1"/>
                </a:solidFill>
              </a:rPr>
              <a:t>轮向前转动时，</a:t>
            </a:r>
            <a:r>
              <a:rPr lang="en-US" altLang="zh-CN" sz="2800">
                <a:solidFill>
                  <a:schemeClr val="bg1"/>
                </a:solidFill>
              </a:rPr>
              <a:t>AB</a:t>
            </a:r>
            <a:r>
              <a:rPr lang="zh-CN" altLang="en-US" sz="2800">
                <a:solidFill>
                  <a:schemeClr val="bg1"/>
                </a:solidFill>
              </a:rPr>
              <a:t>轮前后速度抵消只剩向左速度</a:t>
            </a:r>
            <a:r>
              <a:rPr lang="zh-CN" altLang="en-US" sz="2800">
                <a:solidFill>
                  <a:schemeClr val="bg1"/>
                </a:solidFill>
              </a:rPr>
              <a:t>。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7" name="左箭头 6"/>
          <p:cNvSpPr/>
          <p:nvPr/>
        </p:nvSpPr>
        <p:spPr>
          <a:xfrm>
            <a:off x="4251325" y="2372995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1767840"/>
            <a:ext cx="3361690" cy="3392170"/>
          </a:xfrm>
          <a:prstGeom prst="rect">
            <a:avLst/>
          </a:prstGeom>
        </p:spPr>
      </p:pic>
      <p:sp>
        <p:nvSpPr>
          <p:cNvPr id="10" name="左箭头 9"/>
          <p:cNvSpPr/>
          <p:nvPr/>
        </p:nvSpPr>
        <p:spPr>
          <a:xfrm>
            <a:off x="4229100" y="4077335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665" y="1767840"/>
            <a:ext cx="3361690" cy="339217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175450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  <a:p>
            <a:pPr algn="ctr" latinLnBrk="0"/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715" y="54546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麦轮组合方式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" name="上箭头 13"/>
          <p:cNvSpPr/>
          <p:nvPr/>
        </p:nvSpPr>
        <p:spPr>
          <a:xfrm rot="10800000">
            <a:off x="5015865" y="219837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上箭头 14"/>
          <p:cNvSpPr/>
          <p:nvPr/>
        </p:nvSpPr>
        <p:spPr>
          <a:xfrm>
            <a:off x="7318375" y="219837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上箭头 15"/>
          <p:cNvSpPr/>
          <p:nvPr/>
        </p:nvSpPr>
        <p:spPr>
          <a:xfrm>
            <a:off x="5015865" y="3728085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上箭头 17"/>
          <p:cNvSpPr/>
          <p:nvPr/>
        </p:nvSpPr>
        <p:spPr>
          <a:xfrm rot="10800000">
            <a:off x="7318375" y="383540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上箭头 18"/>
          <p:cNvSpPr/>
          <p:nvPr/>
        </p:nvSpPr>
        <p:spPr>
          <a:xfrm rot="16200000">
            <a:off x="10068560" y="2160905"/>
            <a:ext cx="465455" cy="145415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左箭头 12"/>
          <p:cNvSpPr/>
          <p:nvPr/>
        </p:nvSpPr>
        <p:spPr>
          <a:xfrm>
            <a:off x="6447790" y="2372995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左箭头 19"/>
          <p:cNvSpPr/>
          <p:nvPr/>
        </p:nvSpPr>
        <p:spPr>
          <a:xfrm>
            <a:off x="6447790" y="4053205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上箭头 20"/>
          <p:cNvSpPr/>
          <p:nvPr/>
        </p:nvSpPr>
        <p:spPr>
          <a:xfrm rot="16200000">
            <a:off x="10114915" y="3340735"/>
            <a:ext cx="465455" cy="145415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820" y="1732915"/>
            <a:ext cx="3361690" cy="339217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14985" y="1245870"/>
            <a:ext cx="328168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正确例子：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72185" y="5733415"/>
            <a:ext cx="1047559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>
                <a:solidFill>
                  <a:schemeClr val="bg1"/>
                </a:solidFill>
              </a:rPr>
              <a:t>当</a:t>
            </a:r>
            <a:r>
              <a:rPr lang="en-US" altLang="zh-CN" sz="2800">
                <a:solidFill>
                  <a:schemeClr val="bg1"/>
                </a:solidFill>
              </a:rPr>
              <a:t>A</a:t>
            </a:r>
            <a:r>
              <a:rPr lang="zh-CN" altLang="en-US" sz="2800">
                <a:solidFill>
                  <a:schemeClr val="bg1"/>
                </a:solidFill>
              </a:rPr>
              <a:t>轮向前，</a:t>
            </a:r>
            <a:r>
              <a:rPr lang="en-US" altLang="zh-CN" sz="2800">
                <a:solidFill>
                  <a:schemeClr val="bg1"/>
                </a:solidFill>
              </a:rPr>
              <a:t>B</a:t>
            </a:r>
            <a:r>
              <a:rPr lang="zh-CN" altLang="en-US" sz="2800">
                <a:solidFill>
                  <a:schemeClr val="bg1"/>
                </a:solidFill>
              </a:rPr>
              <a:t>轮向后转动时，</a:t>
            </a:r>
            <a:r>
              <a:rPr lang="en-US" altLang="zh-CN" sz="2800">
                <a:solidFill>
                  <a:schemeClr val="bg1"/>
                </a:solidFill>
              </a:rPr>
              <a:t>AB</a:t>
            </a:r>
            <a:r>
              <a:rPr lang="zh-CN" altLang="en-US" sz="2800">
                <a:solidFill>
                  <a:schemeClr val="bg1"/>
                </a:solidFill>
              </a:rPr>
              <a:t>轮前后速度抵消只剩向右速度</a:t>
            </a:r>
            <a:r>
              <a:rPr lang="zh-CN" altLang="en-US" sz="2800">
                <a:solidFill>
                  <a:schemeClr val="bg1"/>
                </a:solidFill>
              </a:rPr>
              <a:t>。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7" name="左箭头 6"/>
          <p:cNvSpPr/>
          <p:nvPr/>
        </p:nvSpPr>
        <p:spPr>
          <a:xfrm rot="10800000">
            <a:off x="5186045" y="2372995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45" y="1767840"/>
            <a:ext cx="3361690" cy="3392170"/>
          </a:xfrm>
          <a:prstGeom prst="rect">
            <a:avLst/>
          </a:prstGeom>
        </p:spPr>
      </p:pic>
      <p:sp>
        <p:nvSpPr>
          <p:cNvPr id="10" name="左箭头 9"/>
          <p:cNvSpPr/>
          <p:nvPr/>
        </p:nvSpPr>
        <p:spPr>
          <a:xfrm rot="10800000">
            <a:off x="5015865" y="4089400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22665" y="1767840"/>
            <a:ext cx="3361690" cy="3392170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175450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  <a:p>
            <a:pPr algn="ctr" latinLnBrk="0"/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59715" y="54546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麦轮组合方式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4" name="上箭头 13"/>
          <p:cNvSpPr/>
          <p:nvPr/>
        </p:nvSpPr>
        <p:spPr>
          <a:xfrm rot="10800000">
            <a:off x="7295515" y="250698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上箭头 14"/>
          <p:cNvSpPr/>
          <p:nvPr/>
        </p:nvSpPr>
        <p:spPr>
          <a:xfrm>
            <a:off x="5015865" y="209677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上箭头 15"/>
          <p:cNvSpPr/>
          <p:nvPr/>
        </p:nvSpPr>
        <p:spPr>
          <a:xfrm>
            <a:off x="7257415" y="374015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上箭头 17"/>
          <p:cNvSpPr/>
          <p:nvPr/>
        </p:nvSpPr>
        <p:spPr>
          <a:xfrm rot="10800000">
            <a:off x="4893945" y="4089400"/>
            <a:ext cx="267970" cy="76200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上箭头 18"/>
          <p:cNvSpPr/>
          <p:nvPr/>
        </p:nvSpPr>
        <p:spPr>
          <a:xfrm rot="5400000">
            <a:off x="10068560" y="2160905"/>
            <a:ext cx="465455" cy="145415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左箭头 19"/>
          <p:cNvSpPr/>
          <p:nvPr/>
        </p:nvSpPr>
        <p:spPr>
          <a:xfrm rot="10800000">
            <a:off x="7318375" y="4140200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上箭头 20"/>
          <p:cNvSpPr/>
          <p:nvPr/>
        </p:nvSpPr>
        <p:spPr>
          <a:xfrm rot="5400000">
            <a:off x="10114915" y="3340735"/>
            <a:ext cx="465455" cy="1454150"/>
          </a:xfrm>
          <a:prstGeom prst="up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左箭头 5"/>
          <p:cNvSpPr/>
          <p:nvPr/>
        </p:nvSpPr>
        <p:spPr>
          <a:xfrm rot="10800000">
            <a:off x="7379970" y="2372995"/>
            <a:ext cx="764540" cy="412750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39725" y="74104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麦轮程序注意事项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941070" y="3127375"/>
            <a:ext cx="1030922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>
                <a:solidFill>
                  <a:schemeClr val="bg1"/>
                </a:solidFill>
              </a:rPr>
              <a:t>       </a:t>
            </a:r>
            <a:r>
              <a:rPr lang="zh-CN" sz="2800">
                <a:solidFill>
                  <a:schemeClr val="bg1"/>
                </a:solidFill>
              </a:rPr>
              <a:t>由于麦轮表面的不连续性和辊子自由转动因素，</a:t>
            </a:r>
            <a:r>
              <a:rPr lang="en-US" altLang="zh-CN" sz="2800">
                <a:solidFill>
                  <a:schemeClr val="bg1"/>
                </a:solidFill>
              </a:rPr>
              <a:t>AGV</a:t>
            </a:r>
            <a:r>
              <a:rPr lang="zh-CN" altLang="en-US" sz="2800">
                <a:solidFill>
                  <a:schemeClr val="bg1"/>
                </a:solidFill>
              </a:rPr>
              <a:t>以恒定满功率</a:t>
            </a:r>
            <a:r>
              <a:rPr lang="zh-CN" altLang="en-US" sz="2800">
                <a:solidFill>
                  <a:schemeClr val="bg1"/>
                </a:solidFill>
              </a:rPr>
              <a:t>启动容易出现跑偏现象，而且所载的货物由于惯性原因也容易掉落。</a:t>
            </a:r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  <a:p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2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89275" y="48260"/>
            <a:ext cx="6146800" cy="2096785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28875" y="24246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程序编写</a:t>
            </a:r>
            <a:endParaRPr lang="zh-CN" sz="5400" b="0"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3" name="文本框 1"/>
          <p:cNvSpPr txBox="1">
            <a:spLocks noChangeArrowheads="1"/>
          </p:cNvSpPr>
          <p:nvPr/>
        </p:nvSpPr>
        <p:spPr bwMode="auto">
          <a:xfrm>
            <a:off x="2975821" y="286911"/>
            <a:ext cx="6241216" cy="922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项目考察</a:t>
            </a: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 </a:t>
            </a:r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2" name="share_05617bdea0b533f612a18a8ffc6eb659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197735" y="1348740"/>
            <a:ext cx="7298055" cy="497205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11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>
                <p:cTn id="12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39725" y="74104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软启动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89275" y="48260"/>
            <a:ext cx="6146800" cy="2096785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28875" y="24246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程序编写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44500" y="1623060"/>
            <a:ext cx="103092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机器人启动和停止时功率变化方式。</a:t>
            </a:r>
            <a:endParaRPr lang="zh-CN" altLang="en-US" sz="280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43865" y="5536565"/>
            <a:ext cx="5306060" cy="10826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恒定功率启动</a:t>
            </a:r>
            <a:endParaRPr lang="zh-CN" altLang="en-US" sz="2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  <a:p>
            <a:r>
              <a:rPr lang="zh-CN" altLang="en-US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缺点：受惯性影响较大，货物容易掉落，</a:t>
            </a:r>
            <a:r>
              <a:rPr lang="en-US" altLang="zh-CN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AGV</a:t>
            </a:r>
            <a:r>
              <a:rPr lang="zh-CN" altLang="en-US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容易跑偏，马达损耗大。</a:t>
            </a:r>
            <a:endParaRPr lang="zh-CN" altLang="en-US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725" y="2298065"/>
            <a:ext cx="4328795" cy="323850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6324600" y="5755005"/>
            <a:ext cx="4946015" cy="86423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功率以线性方式增减加功率启动</a:t>
            </a:r>
            <a:endParaRPr lang="zh-CN" altLang="en-US" sz="200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  <a:p>
            <a:r>
              <a:rPr lang="zh-CN" altLang="en-US" sz="20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</a:rPr>
              <a:t>优点：启停平稳，货物稳定，马达损耗小。</a:t>
            </a:r>
            <a:endParaRPr lang="zh-CN" altLang="en-US" sz="20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02425" y="2298065"/>
            <a:ext cx="4190365" cy="33147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417830" y="496570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软启动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008380" y="1706880"/>
            <a:ext cx="10309225" cy="49174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1</a:t>
            </a:r>
            <a:r>
              <a:rPr lang="zh-CN" altLang="en-US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：确定提速时间</a:t>
            </a:r>
            <a:endParaRPr lang="zh-CN" altLang="en-US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zh-CN" altLang="en-US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2</a:t>
            </a:r>
            <a:r>
              <a:rPr lang="zh-CN" altLang="en-US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：确定提速级数</a:t>
            </a:r>
            <a:endParaRPr lang="zh-CN" altLang="en-US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zh-CN" altLang="en-US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3</a:t>
            </a:r>
            <a:r>
              <a:rPr lang="zh-CN" altLang="en-US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：确定初始功率</a:t>
            </a:r>
            <a:endParaRPr lang="zh-CN" altLang="en-US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zh-CN" altLang="en-US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4</a:t>
            </a:r>
            <a:r>
              <a:rPr lang="zh-CN" altLang="en-US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：计算每次循环提速递增时间</a:t>
            </a:r>
            <a:endParaRPr lang="zh-CN" altLang="en-US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endParaRPr lang="zh-CN" altLang="en-US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  <a:p>
            <a:r>
              <a:rPr lang="en-US" altLang="zh-CN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5</a:t>
            </a:r>
            <a:r>
              <a:rPr lang="zh-CN" altLang="en-US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：计算提速增量</a:t>
            </a:r>
            <a:r>
              <a:rPr lang="en-US" altLang="zh-CN" sz="280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 panose="020B0604020202020204"/>
                <a:ea typeface="微软雅黑" panose="020B0503020204020204" pitchFamily="34" charset="-122"/>
                <a:sym typeface="+mn-ea"/>
              </a:rPr>
              <a:t>K</a:t>
            </a:r>
            <a:endParaRPr lang="en-US" altLang="zh-CN" sz="280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 panose="020B0604020202020204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72390"/>
            <a:ext cx="6146800" cy="2096785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28875" y="24246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程序编写</a:t>
            </a:r>
            <a:endParaRPr lang="zh-CN" sz="5400" b="0"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39725" y="74104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软启停参数设置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89275" y="48260"/>
            <a:ext cx="6146800" cy="2096785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28875" y="24246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程序编写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445" y="1364615"/>
            <a:ext cx="8854440" cy="53105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39725" y="74104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latin typeface="+mj-ea"/>
                <a:ea typeface="+mj-ea"/>
              </a:rPr>
              <a:t>路径规划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89275" y="48260"/>
            <a:ext cx="6146800" cy="2096785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28875" y="24246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程序编写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0015" y="1390650"/>
            <a:ext cx="6160770" cy="546735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3311525" y="2056765"/>
            <a:ext cx="1266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启动区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134225" y="2240915"/>
            <a:ext cx="1266825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取货区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3197860" y="5831840"/>
            <a:ext cx="12668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绿色货物堆放区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7444740" y="5650865"/>
            <a:ext cx="111442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>
                <a:solidFill>
                  <a:srgbClr val="FFFF00"/>
                </a:solidFill>
              </a:rPr>
              <a:t>橙色货物堆放区</a:t>
            </a:r>
            <a:endParaRPr lang="zh-CN" altLang="en-US">
              <a:solidFill>
                <a:srgbClr val="FFFF00"/>
              </a:solidFill>
            </a:endParaRPr>
          </a:p>
        </p:txBody>
      </p:sp>
      <p:sp>
        <p:nvSpPr>
          <p:cNvPr id="11" name="下箭头 10"/>
          <p:cNvSpPr/>
          <p:nvPr/>
        </p:nvSpPr>
        <p:spPr>
          <a:xfrm>
            <a:off x="3465195" y="2425065"/>
            <a:ext cx="313690" cy="3625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右箭头 11"/>
          <p:cNvSpPr/>
          <p:nvPr/>
        </p:nvSpPr>
        <p:spPr>
          <a:xfrm>
            <a:off x="3816350" y="2698750"/>
            <a:ext cx="3905250" cy="1905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上箭头 12"/>
          <p:cNvSpPr/>
          <p:nvPr/>
        </p:nvSpPr>
        <p:spPr>
          <a:xfrm>
            <a:off x="7759065" y="2273300"/>
            <a:ext cx="200025" cy="514350"/>
          </a:xfrm>
          <a:prstGeom prst="up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下箭头 14"/>
          <p:cNvSpPr/>
          <p:nvPr/>
        </p:nvSpPr>
        <p:spPr>
          <a:xfrm>
            <a:off x="7882890" y="2889250"/>
            <a:ext cx="238125" cy="141668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左箭头 15"/>
          <p:cNvSpPr/>
          <p:nvPr/>
        </p:nvSpPr>
        <p:spPr>
          <a:xfrm>
            <a:off x="3863975" y="4618990"/>
            <a:ext cx="3752850" cy="19685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下箭头 17"/>
          <p:cNvSpPr/>
          <p:nvPr/>
        </p:nvSpPr>
        <p:spPr>
          <a:xfrm>
            <a:off x="7959090" y="4618990"/>
            <a:ext cx="238125" cy="97409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下箭头 18"/>
          <p:cNvSpPr/>
          <p:nvPr/>
        </p:nvSpPr>
        <p:spPr>
          <a:xfrm>
            <a:off x="3406775" y="4815840"/>
            <a:ext cx="218440" cy="1016635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文本框 16"/>
          <p:cNvSpPr txBox="1"/>
          <p:nvPr/>
        </p:nvSpPr>
        <p:spPr>
          <a:xfrm>
            <a:off x="1088390" y="2081530"/>
            <a:ext cx="10309225" cy="31076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2800">
                <a:solidFill>
                  <a:schemeClr val="bg1"/>
                </a:solidFill>
              </a:rPr>
              <a:t>策略分析员任务：程序参数</a:t>
            </a:r>
            <a:endParaRPr lang="zh-CN" sz="2800">
              <a:solidFill>
                <a:schemeClr val="bg1"/>
              </a:solidFill>
            </a:endParaRPr>
          </a:p>
          <a:p>
            <a:endParaRPr lang="zh-CN" sz="2800">
              <a:solidFill>
                <a:schemeClr val="bg1"/>
              </a:solidFill>
            </a:endParaRPr>
          </a:p>
          <a:p>
            <a:endParaRPr lang="zh-CN" sz="2800">
              <a:solidFill>
                <a:schemeClr val="bg1"/>
              </a:solidFill>
            </a:endParaRPr>
          </a:p>
          <a:p>
            <a:r>
              <a:rPr lang="zh-CN" sz="2800">
                <a:solidFill>
                  <a:schemeClr val="bg1"/>
                </a:solidFill>
              </a:rPr>
              <a:t>程序员任务：按路径规划编写程序</a:t>
            </a:r>
            <a:endParaRPr lang="zh-CN" sz="2800">
              <a:solidFill>
                <a:schemeClr val="bg1"/>
              </a:solidFill>
            </a:endParaRPr>
          </a:p>
          <a:p>
            <a:endParaRPr lang="zh-CN" sz="2800">
              <a:solidFill>
                <a:schemeClr val="bg1"/>
              </a:solidFill>
            </a:endParaRPr>
          </a:p>
          <a:p>
            <a:endParaRPr lang="zh-CN" sz="2800">
              <a:solidFill>
                <a:schemeClr val="bg1"/>
              </a:solidFill>
            </a:endParaRPr>
          </a:p>
          <a:p>
            <a:r>
              <a:rPr lang="zh-CN" sz="2800">
                <a:solidFill>
                  <a:schemeClr val="bg1"/>
                </a:solidFill>
              </a:rPr>
              <a:t>搭建手任务：完成</a:t>
            </a:r>
            <a:r>
              <a:rPr lang="en-US" altLang="zh-CN" sz="2800">
                <a:solidFill>
                  <a:schemeClr val="bg1"/>
                </a:solidFill>
              </a:rPr>
              <a:t>AGV</a:t>
            </a:r>
            <a:r>
              <a:rPr lang="zh-CN" altLang="en-US" sz="2800">
                <a:solidFill>
                  <a:schemeClr val="bg1"/>
                </a:solidFill>
              </a:rPr>
              <a:t>装配任务</a:t>
            </a:r>
            <a:endParaRPr lang="zh-CN" altLang="en-US" sz="2800">
              <a:solidFill>
                <a:schemeClr val="bg1"/>
              </a:solidFill>
            </a:endParaRPr>
          </a:p>
        </p:txBody>
      </p:sp>
      <p:pic>
        <p:nvPicPr>
          <p:cNvPr id="2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1754505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 b="0">
                <a:effectLst/>
                <a:latin typeface="+mj-ea"/>
                <a:ea typeface="+mj-ea"/>
              </a:rPr>
              <a:t>实操注意</a:t>
            </a:r>
            <a:endParaRPr lang="zh-CN" sz="5400" b="0">
              <a:effectLst/>
              <a:latin typeface="+mj-ea"/>
              <a:ea typeface="+mj-ea"/>
            </a:endParaRPr>
          </a:p>
          <a:p>
            <a:pPr algn="ctr" latinLnBrk="0"/>
            <a:endParaRPr lang="zh-CN" sz="5400" b="0"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89275" y="48260"/>
            <a:ext cx="6146800" cy="2096785"/>
          </a:xfrm>
          <a:prstGeom prst="rect">
            <a:avLst/>
          </a:prstGeom>
        </p:spPr>
      </p:pic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2428875" y="24246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样机展示</a:t>
            </a:r>
            <a:endParaRPr lang="zh-CN" sz="5400" b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89275" y="48260"/>
            <a:ext cx="6146800" cy="2096785"/>
          </a:xfrm>
          <a:prstGeom prst="rect">
            <a:avLst/>
          </a:prstGeom>
        </p:spPr>
      </p:pic>
      <p:sp>
        <p:nvSpPr>
          <p:cNvPr id="35" name="文本框 34"/>
          <p:cNvSpPr txBox="1"/>
          <p:nvPr/>
        </p:nvSpPr>
        <p:spPr>
          <a:xfrm>
            <a:off x="417830" y="496570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各队完成情况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graphicFrame>
        <p:nvGraphicFramePr>
          <p:cNvPr id="3" name="表格 2"/>
          <p:cNvGraphicFramePr/>
          <p:nvPr>
            <p:custDataLst>
              <p:tags r:id="rId3"/>
            </p:custDataLst>
          </p:nvPr>
        </p:nvGraphicFramePr>
        <p:xfrm>
          <a:off x="1480185" y="1649095"/>
          <a:ext cx="10770235" cy="47409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8605"/>
                <a:gridCol w="1538605"/>
                <a:gridCol w="1538605"/>
                <a:gridCol w="1538605"/>
                <a:gridCol w="1538605"/>
                <a:gridCol w="1538605"/>
              </a:tblGrid>
              <a:tr h="100139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队号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搭建情况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（</a:t>
                      </a:r>
                      <a:r>
                        <a:rPr lang="en-US" altLang="zh-CN" sz="1600"/>
                        <a:t>5</a:t>
                      </a:r>
                      <a:r>
                        <a:rPr lang="en-US" altLang="zh-CN" sz="1600"/>
                        <a:t>0</a:t>
                      </a:r>
                      <a:r>
                        <a:rPr lang="zh-CN" altLang="en-US" sz="1600"/>
                        <a:t>）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取货情况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（</a:t>
                      </a:r>
                      <a:r>
                        <a:rPr lang="en-US" altLang="zh-CN" sz="1600"/>
                        <a:t>1</a:t>
                      </a:r>
                      <a:r>
                        <a:rPr lang="en-US" altLang="zh-CN" sz="1600"/>
                        <a:t>0</a:t>
                      </a:r>
                      <a:r>
                        <a:rPr lang="zh-CN" altLang="en-US" sz="1600"/>
                        <a:t>）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运货情况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/>
                        <a:t>（</a:t>
                      </a:r>
                      <a:r>
                        <a:rPr lang="en-US" altLang="zh-CN" sz="1600"/>
                        <a:t>2</a:t>
                      </a:r>
                      <a:r>
                        <a:rPr lang="en-US" altLang="zh-CN" sz="1600"/>
                        <a:t>0</a:t>
                      </a:r>
                      <a:r>
                        <a:rPr lang="zh-CN" altLang="en-US" sz="1600"/>
                        <a:t>）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卸货情况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（</a:t>
                      </a:r>
                      <a:r>
                        <a:rPr lang="en-US" altLang="zh-CN" sz="1600">
                          <a:sym typeface="+mn-ea"/>
                        </a:rPr>
                        <a:t>1</a:t>
                      </a:r>
                      <a:r>
                        <a:rPr lang="en-US" altLang="zh-CN" sz="1600">
                          <a:sym typeface="+mn-ea"/>
                        </a:rPr>
                        <a:t>0</a:t>
                      </a:r>
                      <a:r>
                        <a:rPr lang="zh-CN" altLang="en-US" sz="1600">
                          <a:sym typeface="+mn-ea"/>
                        </a:rPr>
                        <a:t>）</a:t>
                      </a:r>
                      <a:endParaRPr lang="zh-CN" altLang="en-US" sz="1600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zh-CN" altLang="en-US" sz="1600"/>
                        <a:t>用时情况</a:t>
                      </a:r>
                      <a:endParaRPr lang="zh-CN" altLang="en-US" sz="1600"/>
                    </a:p>
                    <a:p>
                      <a:pPr algn="ctr">
                        <a:buNone/>
                      </a:pPr>
                      <a:r>
                        <a:rPr lang="zh-CN" altLang="en-US" sz="1600">
                          <a:sym typeface="+mn-ea"/>
                        </a:rPr>
                        <a:t>（</a:t>
                      </a:r>
                      <a:r>
                        <a:rPr lang="en-US" altLang="zh-CN" sz="1600">
                          <a:sym typeface="+mn-ea"/>
                        </a:rPr>
                        <a:t>1</a:t>
                      </a:r>
                      <a:r>
                        <a:rPr lang="en-US" altLang="zh-CN" sz="1600">
                          <a:sym typeface="+mn-ea"/>
                        </a:rPr>
                        <a:t>0</a:t>
                      </a:r>
                      <a:r>
                        <a:rPr lang="zh-CN" altLang="en-US" sz="1600">
                          <a:sym typeface="+mn-ea"/>
                        </a:rPr>
                        <a:t>）</a:t>
                      </a:r>
                      <a:endParaRPr lang="zh-CN" altLang="en-US" sz="1600"/>
                    </a:p>
                  </a:txBody>
                  <a:tcPr anchor="ctr" anchorCtr="0"/>
                </a:tc>
              </a:tr>
              <a:tr h="934720"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r>
                        <a:rPr lang="en-US" altLang="zh-CN"/>
                        <a:t>01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</a:tr>
              <a:tr h="935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02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</a:tr>
              <a:tr h="93408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03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</a:tr>
              <a:tr h="935355">
                <a:tc>
                  <a:txBody>
                    <a:bodyPr/>
                    <a:p>
                      <a:pPr algn="ctr">
                        <a:buNone/>
                      </a:pPr>
                      <a:r>
                        <a:rPr lang="en-US" altLang="zh-CN"/>
                        <a:t>04</a:t>
                      </a: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  <a:tc>
                  <a:txBody>
                    <a:bodyPr/>
                    <a:p>
                      <a:pPr algn="ctr">
                        <a:buClrTx/>
                        <a:buSzTx/>
                        <a:buFontTx/>
                        <a:buNone/>
                      </a:pPr>
                      <a:endParaRPr lang="en-US" altLang="zh-CN"/>
                    </a:p>
                  </a:txBody>
                  <a:tcPr anchor="ctr" anchorCtr="0"/>
                </a:tc>
              </a:tr>
            </a:tbl>
          </a:graphicData>
        </a:graphic>
      </p:graphicFrame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28875" y="24246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总结反馈</a:t>
            </a:r>
            <a:endParaRPr lang="zh-CN" sz="5400" b="0">
              <a:effectLst/>
              <a:latin typeface="+mj-ea"/>
              <a:ea typeface="+mj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/>
        </p:nvSpPr>
        <p:spPr>
          <a:xfrm>
            <a:off x="339725" y="741045"/>
            <a:ext cx="3279775" cy="5219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zh-CN" altLang="en-US" sz="2800" b="1" dirty="0">
                <a:solidFill>
                  <a:schemeClr val="accent1"/>
                </a:solidFill>
                <a:sym typeface="+mn-ea"/>
              </a:rPr>
              <a:t>软启停参数设置</a:t>
            </a:r>
            <a:endParaRPr lang="zh-CN" altLang="en-US" sz="2800" b="1" dirty="0">
              <a:solidFill>
                <a:schemeClr val="accent1"/>
              </a:solidFill>
              <a:latin typeface="+mj-ea"/>
              <a:ea typeface="+mj-ea"/>
            </a:endParaRPr>
          </a:p>
        </p:txBody>
      </p:sp>
      <p:pic>
        <p:nvPicPr>
          <p:cNvPr id="2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89275" y="48260"/>
            <a:ext cx="6146800" cy="2096785"/>
          </a:xfrm>
          <a:prstGeom prst="rect">
            <a:avLst/>
          </a:prstGeom>
        </p:spPr>
      </p:pic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428875" y="24246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 b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  <a:sym typeface="+mn-ea"/>
              </a:rPr>
              <a:t>课后任务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5405" y="1349375"/>
            <a:ext cx="8634095" cy="532892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47"/>
          <p:cNvSpPr txBox="1">
            <a:spLocks noChangeArrowheads="1"/>
          </p:cNvSpPr>
          <p:nvPr/>
        </p:nvSpPr>
        <p:spPr bwMode="auto">
          <a:xfrm>
            <a:off x="1026160" y="2729648"/>
            <a:ext cx="10139363" cy="1938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/>
            <a: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谢谢各位领导老师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ctr" eaLnBrk="1" hangingPunct="1"/>
            <a: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请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多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指</a:t>
            </a:r>
            <a:r>
              <a:rPr lang="en-US" altLang="zh-CN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 </a:t>
            </a:r>
            <a:r>
              <a:rPr lang="zh-CN" altLang="en-US" sz="6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楷体" panose="02010609060101010101" charset="-122"/>
                <a:ea typeface="楷体" panose="02010609060101010101" charset="-122"/>
              </a:rPr>
              <a:t>教</a:t>
            </a:r>
            <a:endParaRPr lang="zh-CN" altLang="en-US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50"/>
          <p:cNvSpPr txBox="1">
            <a:spLocks noChangeArrowheads="1"/>
          </p:cNvSpPr>
          <p:nvPr/>
        </p:nvSpPr>
        <p:spPr bwMode="auto">
          <a:xfrm>
            <a:off x="9029515" y="5566383"/>
            <a:ext cx="31623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微软雅黑 Light" panose="020B0502040204020203" pitchFamily="34" charset="-122"/>
              </a:defRPr>
            </a:lvl9pPr>
          </a:lstStyle>
          <a:p>
            <a:pPr algn="ctr" eaLnBrk="1" hangingPunct="1"/>
            <a:r>
              <a:rPr lang="zh-CN" alt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  <a:ea typeface="微软雅黑" panose="020B0503020204020204" pitchFamily="34" charset="-122"/>
              </a:rPr>
              <a:t>开课人：刘金山</a:t>
            </a:r>
            <a:endParaRPr lang="zh-CN" altLang="en-US" sz="2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95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2000250" y="172720"/>
            <a:ext cx="8218170" cy="2803525"/>
          </a:xfrm>
          <a:prstGeom prst="rect">
            <a:avLst/>
          </a:prstGeom>
        </p:spPr>
      </p:pic>
      <p:pic>
        <p:nvPicPr>
          <p:cNvPr id="96" name="Picture 3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rot="10800000" flipV="1">
            <a:off x="2000250" y="4336415"/>
            <a:ext cx="8117840" cy="2769235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4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3" name="文本框 1"/>
          <p:cNvSpPr txBox="1">
            <a:spLocks noChangeArrowheads="1"/>
          </p:cNvSpPr>
          <p:nvPr/>
        </p:nvSpPr>
        <p:spPr bwMode="auto">
          <a:xfrm>
            <a:off x="2975821" y="525036"/>
            <a:ext cx="6241216" cy="159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项目需求</a:t>
            </a: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 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/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25" name="图片 2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1344295"/>
            <a:ext cx="6241415" cy="520192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59500" y="1344295"/>
            <a:ext cx="5859145" cy="520192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3" name="文本框 1"/>
          <p:cNvSpPr txBox="1">
            <a:spLocks noChangeArrowheads="1"/>
          </p:cNvSpPr>
          <p:nvPr/>
        </p:nvSpPr>
        <p:spPr bwMode="auto">
          <a:xfrm>
            <a:off x="2975821" y="138956"/>
            <a:ext cx="6241216" cy="1599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往期项目情况</a:t>
            </a: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 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/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45" y="1451610"/>
            <a:ext cx="5876290" cy="49149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3890" y="1451610"/>
            <a:ext cx="4872990" cy="4946015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3" name="文本框 1"/>
          <p:cNvSpPr txBox="1">
            <a:spLocks noChangeArrowheads="1"/>
          </p:cNvSpPr>
          <p:nvPr/>
        </p:nvSpPr>
        <p:spPr bwMode="auto">
          <a:xfrm>
            <a:off x="2975821" y="189756"/>
            <a:ext cx="6241216" cy="227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Nexa Light" panose="02000000000000000000" pitchFamily="50" charset="0"/>
                <a:ea typeface="微软雅黑" panose="020B0503020204020204" pitchFamily="34" charset="-122"/>
              </a:defRPr>
            </a:lvl9pPr>
          </a:lstStyle>
          <a:p>
            <a:pPr algn="ctr" eaLnBrk="1" hangingPunct="1"/>
            <a:r>
              <a:rPr lang="zh-CN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项目对比</a:t>
            </a:r>
            <a:r>
              <a:rPr lang="zh-CN" altLang="en-US" sz="5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pitchFamily="34" charset="-122"/>
              </a:rPr>
              <a:t> </a:t>
            </a:r>
            <a:endParaRPr lang="zh-CN" altLang="en-US" sz="5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/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  <a:p>
            <a:pPr algn="ctr" eaLnBrk="1" hangingPunct="1"/>
            <a:endParaRPr lang="en-US" altLang="zh-CN" sz="4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pitchFamily="3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145" y="1230630"/>
            <a:ext cx="5579745" cy="48399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16930" y="1230630"/>
            <a:ext cx="6114415" cy="4840605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20563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 b="0">
                <a:effectLst/>
                <a:latin typeface="+mj-ea"/>
                <a:ea typeface="+mj-ea"/>
              </a:rPr>
              <a:t>零件库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pic>
        <p:nvPicPr>
          <p:cNvPr id="2" name="Picture 3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rot="5400000" flipV="1">
            <a:off x="4928961" y="6882285"/>
            <a:ext cx="10989945" cy="37490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70" y="1682750"/>
            <a:ext cx="4263390" cy="39471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5476875" y="2895600"/>
            <a:ext cx="4352925" cy="273431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670" y="1022985"/>
            <a:ext cx="4286885" cy="68326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205632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明确方案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5" name="稻壳儿小白白(http://dwz.cn/Wu2UP)"/>
          <p:cNvSpPr/>
          <p:nvPr/>
        </p:nvSpPr>
        <p:spPr>
          <a:xfrm rot="5400000">
            <a:off x="1986756" y="4310856"/>
            <a:ext cx="1265238" cy="2105025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6" name="稻壳儿小白白(http://dwz.cn/Wu2UP)"/>
          <p:cNvSpPr/>
          <p:nvPr/>
        </p:nvSpPr>
        <p:spPr>
          <a:xfrm>
            <a:off x="3317875" y="4154488"/>
            <a:ext cx="358775" cy="358775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7" name="稻壳儿小白白(http://dwz.cn/Wu2UP)"/>
          <p:cNvSpPr/>
          <p:nvPr/>
        </p:nvSpPr>
        <p:spPr>
          <a:xfrm rot="5400000">
            <a:off x="5126831" y="3541554"/>
            <a:ext cx="1265238" cy="2105025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8" name="稻壳儿小白白(http://dwz.cn/Wu2UP)"/>
          <p:cNvSpPr/>
          <p:nvPr/>
        </p:nvSpPr>
        <p:spPr>
          <a:xfrm>
            <a:off x="6457950" y="3386773"/>
            <a:ext cx="358775" cy="357188"/>
          </a:xfrm>
          <a:prstGeom prst="triangle">
            <a:avLst>
              <a:gd name="adj" fmla="val 10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11" name="稻壳儿小白白(http://dwz.cn/Wu2UP)"/>
          <p:cNvSpPr/>
          <p:nvPr/>
        </p:nvSpPr>
        <p:spPr>
          <a:xfrm rot="5400000">
            <a:off x="8429308" y="2581275"/>
            <a:ext cx="1265238" cy="2106613"/>
          </a:xfrm>
          <a:prstGeom prst="corner">
            <a:avLst>
              <a:gd name="adj1" fmla="val 16120"/>
              <a:gd name="adj2" fmla="val 16110"/>
            </a:avLst>
          </a:prstGeom>
          <a:solidFill>
            <a:schemeClr val="bg1"/>
          </a:solidFill>
          <a:ln>
            <a:noFill/>
          </a:ln>
        </p:spPr>
        <p:style>
          <a:lnRef idx="2">
            <a:scrgbClr r="0" g="0" b="0"/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Arial" panose="020B0604020202020204" pitchFamily="34" charset="0"/>
              <a:ea typeface="微软雅黑" panose="020B0503020204020204" pitchFamily="34" charset="-122"/>
              <a:cs typeface="+mn-cs"/>
              <a:sym typeface="Arial" panose="020B0604020202020204" pitchFamily="34" charset="0"/>
            </a:endParaRPr>
          </a:p>
        </p:txBody>
      </p:sp>
      <p:sp>
        <p:nvSpPr>
          <p:cNvPr id="22540" name="稻壳儿小白白(http://dwz.cn/Wu2UP)"/>
          <p:cNvSpPr txBox="1"/>
          <p:nvPr/>
        </p:nvSpPr>
        <p:spPr>
          <a:xfrm>
            <a:off x="1976755" y="5083175"/>
            <a:ext cx="1410970" cy="80073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noAutofit/>
          </a:bodyPr>
          <a:p>
            <a:pPr defTabSz="1216025">
              <a:spcBef>
                <a:spcPct val="20000"/>
              </a:spcBef>
            </a:pP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FG</a:t>
            </a: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澳洋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AGV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42" name="稻壳儿小白白(http://dwz.cn/Wu2UP)"/>
          <p:cNvSpPr txBox="1"/>
          <p:nvPr/>
        </p:nvSpPr>
        <p:spPr>
          <a:xfrm>
            <a:off x="5127625" y="4320540"/>
            <a:ext cx="1812925" cy="738505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noAutofit/>
          </a:bodyPr>
          <a:p>
            <a:pPr defTabSz="1216025">
              <a:spcBef>
                <a:spcPct val="20000"/>
              </a:spcBef>
            </a:pPr>
            <a:r>
              <a:rPr lang="zh-CN" altLang="en-US" sz="2000" b="1" dirty="0">
                <a:solidFill>
                  <a:srgbClr val="FFFF00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平移功能</a:t>
            </a:r>
            <a:endParaRPr lang="zh-CN" altLang="en-US" sz="2000" b="1" dirty="0">
              <a:solidFill>
                <a:srgbClr val="FFFF00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sp>
        <p:nvSpPr>
          <p:cNvPr id="22546" name="稻壳儿小白白(http://dwz.cn/Wu2UP)"/>
          <p:cNvSpPr txBox="1"/>
          <p:nvPr/>
        </p:nvSpPr>
        <p:spPr>
          <a:xfrm>
            <a:off x="8402320" y="3362325"/>
            <a:ext cx="1812925" cy="30734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>
            <a:spAutoFit/>
          </a:bodyPr>
          <a:p>
            <a:pPr defTabSz="1216025">
              <a:spcBef>
                <a:spcPct val="20000"/>
              </a:spcBef>
            </a:pPr>
            <a:r>
              <a:rPr lang="zh-CN" altLang="en-US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飞马物流</a:t>
            </a:r>
            <a:r>
              <a:rPr lang="en-US" altLang="zh-CN" sz="2000" b="1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Arial" panose="020B0604020202020204" pitchFamily="34" charset="0"/>
              </a:rPr>
              <a:t>AGV</a:t>
            </a:r>
            <a:endParaRPr lang="en-US" altLang="zh-CN" sz="2000" b="1" dirty="0">
              <a:solidFill>
                <a:schemeClr val="bg1"/>
              </a:solidFill>
              <a:latin typeface="Arial" panose="020B0604020202020204" pitchFamily="34" charset="0"/>
              <a:ea typeface="微软雅黑" panose="020B0503020204020204" pitchFamily="34" charset="-122"/>
              <a:sym typeface="Arial" panose="020B0604020202020204" pitchFamily="34" charset="0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8115" y="2985135"/>
            <a:ext cx="1731010" cy="160401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30825" y="2559050"/>
            <a:ext cx="900430" cy="129921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7385" y="842010"/>
            <a:ext cx="1828165" cy="216027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050790" y="2392680"/>
            <a:ext cx="6134100" cy="136906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noAutofit/>
          </a:bodyPr>
          <a:p>
            <a:pPr algn="ctr"/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小马老师上课了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  <a:p>
            <a:pPr algn="ctr"/>
            <a:r>
              <a:rPr lang="zh-CN" altLang="en-US" sz="40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/>
              </a:rPr>
              <a:t>同学们请认真听讲！</a:t>
            </a:r>
            <a:endParaRPr lang="zh-CN" altLang="en-US" sz="4000" b="1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1195070"/>
            <a:ext cx="3619500" cy="5391150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71" t="5185" r="24271" b="63609"/>
          <a:stretch>
            <a:fillRect/>
          </a:stretch>
        </p:blipFill>
        <p:spPr>
          <a:xfrm flipV="1">
            <a:off x="3022600" y="0"/>
            <a:ext cx="6146800" cy="2096785"/>
          </a:xfrm>
          <a:prstGeom prst="rect">
            <a:avLst/>
          </a:prstGeom>
        </p:spPr>
      </p:pic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2362200" y="-108"/>
            <a:ext cx="7467600" cy="923290"/>
          </a:xfrm>
          <a:prstGeom prst="rect">
            <a:avLst/>
          </a:prstGeom>
          <a:noFill/>
        </p:spPr>
        <p:txBody>
          <a:bodyPr wrap="square" lIns="90000" tIns="46800" rIns="90000" bIns="46800">
            <a:spAutoFit/>
          </a:bodyPr>
          <a:lstStyle>
            <a:lvl1pPr algn="ctr">
              <a:spcBef>
                <a:spcPct val="0"/>
              </a:spcBef>
              <a:buNone/>
              <a:defRPr lang="ko-KR" altLang="en-US" sz="4400" b="1" baseline="0" dirty="0">
                <a:solidFill>
                  <a:schemeClr val="bg1"/>
                </a:solidFill>
                <a:effectLst>
                  <a:outerShdw blurRad="12700" dist="25400" dir="5400000" algn="t" rotWithShape="0">
                    <a:prstClr val="black">
                      <a:alpha val="5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ctr" latinLnBrk="0"/>
            <a:r>
              <a:rPr lang="zh-CN" sz="54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ea"/>
                <a:ea typeface="+mj-ea"/>
              </a:rPr>
              <a:t>硬件麦轮讲解</a:t>
            </a:r>
            <a:endParaRPr lang="zh-CN" sz="5400" b="0">
              <a:effectLst/>
              <a:latin typeface="+mj-ea"/>
              <a:ea typeface="+mj-ea"/>
            </a:endParaRPr>
          </a:p>
        </p:txBody>
      </p:sp>
      <p:pic>
        <p:nvPicPr>
          <p:cNvPr id="2" name="share_790587811268f7733b0401b9306001bf">
            <a:hlinkClick r:id="" action="ppaction://media"/>
          </p:cNvPr>
          <p:cNvPicPr/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4520" y="1079500"/>
            <a:ext cx="4906010" cy="5184775"/>
          </a:xfrm>
          <a:prstGeom prst="rect">
            <a:avLst/>
          </a:prstGeom>
        </p:spPr>
      </p:pic>
      <p:pic>
        <p:nvPicPr>
          <p:cNvPr id="4" name="share_c18eed27e53402de6ed7e120c862eca5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7017385" y="1079500"/>
            <a:ext cx="4304030" cy="5184775"/>
          </a:xfrm>
          <a:prstGeom prst="rect">
            <a:avLst/>
          </a:prstGeom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indefinite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9" dur="305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0">
              <p:cMediaNode mute="1">
                <p:cTn id="10" fill="hold" display="1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 fullScrn="0">
              <p:cMediaNode mute="1">
                <p:cTn id="16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2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p="http://schemas.openxmlformats.org/presentationml/2006/main">
  <p:tag name="KSO_WM_UNIT_PLACING_PICTURE_USER_VIEWPORT" val="{&quot;height&quot;:7171.820472440945,&quot;width&quot;:7320}"/>
</p:tagLst>
</file>

<file path=ppt/tags/tag10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11.xml><?xml version="1.0" encoding="utf-8"?>
<p:tagLst xmlns:p="http://schemas.openxmlformats.org/presentationml/2006/main">
  <p:tag name="KSO_WM_UNIT_PLACING_PICTURE_USER_VIEWPORT" val="{&quot;height&quot;:4110,&quot;width&quot;:2850}"/>
</p:tagLst>
</file>

<file path=ppt/tags/tag12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13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1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3423*3642*879*879"/>
</p:tagLst>
</file>

<file path=ppt/tags/tag15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2949*3642*879*879"/>
</p:tagLst>
</file>

<file path=ppt/tags/tag16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1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5589*2370*879*879"/>
</p:tagLst>
</file>

<file path=ppt/tags/tag18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19.xml><?xml version="1.0" encoding="utf-8"?>
<p:tagLst xmlns:p="http://schemas.openxmlformats.org/presentationml/2006/main">
  <p:tag name="KSO_WM_UNIT_PLACING_PICTURE_USER_VIEWPORT" val="{&quot;height&quot;:4110,&quot;width&quot;:2850}"/>
</p:tagLst>
</file>

<file path=ppt/tags/tag2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20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21.xml><?xml version="1.0" encoding="utf-8"?>
<p:tagLst xmlns:p="http://schemas.openxmlformats.org/presentationml/2006/main">
  <p:tag name="KSO_WM_UNIT_PLACING_PICTURE_USER_VIEWPORT" val="{&quot;height&quot;:4110,&quot;width&quot;:2850}"/>
</p:tagLst>
</file>

<file path=ppt/tags/tag22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23.xml><?xml version="1.0" encoding="utf-8"?>
<p:tagLst xmlns:p="http://schemas.openxmlformats.org/presentationml/2006/main">
  <p:tag name="KSO_WM_UNIT_PLACING_PICTURE_USER_VIEWPORT" val="{&quot;height&quot;:3499,&quot;width&quot;:3381}"/>
</p:tagLst>
</file>

<file path=ppt/tags/tag24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25.xml><?xml version="1.0" encoding="utf-8"?>
<p:tagLst xmlns:p="http://schemas.openxmlformats.org/presentationml/2006/main">
  <p:tag name="KSO_WM_UNIT_PLACING_PICTURE_USER_VIEWPORT" val="{&quot;height&quot;:3499,&quot;width&quot;:3381}"/>
</p:tagLst>
</file>

<file path=ppt/tags/tag26.xml><?xml version="1.0" encoding="utf-8"?>
<p:tagLst xmlns:p="http://schemas.openxmlformats.org/presentationml/2006/main">
  <p:tag name="KSO_WM_UNIT_PLACING_PICTURE_USER_VIEWPORT" val="{&quot;height&quot;:5101,&quot;width&quot;:3035}"/>
</p:tagLst>
</file>

<file path=ppt/tags/tag27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520*1345*879*879"/>
</p:tagLst>
</file>

<file path=ppt/tags/tag28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505*1240*879*879"/>
</p:tagLst>
</file>

<file path=ppt/tags/tag29.xml><?xml version="1.0" encoding="utf-8"?>
<p:tagLst xmlns:p="http://schemas.openxmlformats.org/presentationml/2006/main">
  <p:tag name="KSO_WM_UNIT_PLACING_PICTURE_USER_VIEWPORT" val="{&quot;height&quot;:3499,&quot;width&quot;:3381}"/>
</p:tagLst>
</file>

<file path=ppt/tags/tag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5470*3639*552*552"/>
</p:tagLst>
</file>

<file path=ppt/tags/tag30.xml><?xml version="1.0" encoding="utf-8"?>
<p:tagLst xmlns:p="http://schemas.openxmlformats.org/presentationml/2006/main">
  <p:tag name="KSO_WM_UNIT_PLACING_PICTURE_USER_VIEWPORT" val="{&quot;height&quot;:3499,&quot;width&quot;:3381}"/>
</p:tagLst>
</file>

<file path=ppt/tags/tag31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308*862*879*879"/>
</p:tagLst>
</file>

<file path=ppt/tags/tag32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308*862*879*879"/>
</p:tagLst>
</file>

<file path=ppt/tags/tag33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308*862*879*879"/>
</p:tagLst>
</file>

<file path=ppt/tags/tag34.xml><?xml version="1.0" encoding="utf-8"?>
<p:tagLst xmlns:p="http://schemas.openxmlformats.org/presentationml/2006/main">
  <p:tag name="KSO_WM_UNIT_MEDIACOVER_STYLEID" val="1"/>
  <p:tag name="KSO_WM_UNIT_MEDIACOVER_TEXTSTATE" val="0"/>
  <p:tag name="KSO_WM_UNIT_MEDIACOVER_BTN_STATE" val="1"/>
  <p:tag name="KSO_WM_UNIT_MEDIACOVER_BTN_POS" val="c"/>
  <p:tag name="KSO_WM_UNIT_MEDIACOVER_BTN_STYLE" val="ee0bc779c1f3d7f3e90c96344320e69a"/>
  <p:tag name="KSO_WM_UNIT_MEDIACOVER_RGB" val="000000"/>
  <p:tag name="KSO_WM_UNIT_MEDIACOVER_TRANSPARENCY" val="0.5"/>
  <p:tag name="KSO_WM_UNIT_MEDIACOVER_BTNRECT" val="308*862*879*879"/>
</p:tagLst>
</file>

<file path=ppt/tags/tag35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36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37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38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39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0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1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2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3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4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5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6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7.xml><?xml version="1.0" encoding="utf-8"?>
<p:tagLst xmlns:p="http://schemas.openxmlformats.org/presentationml/2006/main">
  <p:tag name="KSO_WM_UNIT_TABLE_BEAUTIFY" val="smartTable{8a2d98d8-c4a2-44ba-9463-74d4828b7df9}"/>
  <p:tag name="TABLE_ENDDRAG_ORIGIN_RECT" val="847*389"/>
  <p:tag name="TABLE_ENDDRAG_RECT" val="56*127*847*389"/>
</p:tagLst>
</file>

<file path=ppt/tags/tag48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49.xml><?xml version="1.0" encoding="utf-8"?>
<p:tagLst xmlns:p="http://schemas.openxmlformats.org/presentationml/2006/main">
  <p:tag name="KSO_WM_UNIT_PLACING_PICTURE_USER_VIEWPORT" val="{&quot;height&quot;:4415,&quot;width&quot;:12942}"/>
</p:tagLst>
</file>

<file path=ppt/tags/tag5.xml><?xml version="1.0" encoding="utf-8"?>
<p:tagLst xmlns:p="http://schemas.openxmlformats.org/presentationml/2006/main">
  <p:tag name="KSO_WM_UNIT_PLACING_PICTURE_USER_VIEWPORT" val="{&quot;height&quot;:7409,&quot;width&quot;:8891}"/>
</p:tagLst>
</file>

<file path=ppt/tags/tag50.xml><?xml version="1.0" encoding="utf-8"?>
<p:tagLst xmlns:p="http://schemas.openxmlformats.org/presentationml/2006/main">
  <p:tag name="ISPRING_PRESENTATION_TITLE" val="PowerPoint 演示文稿"/>
  <p:tag name="KSO_WPP_MARK_KEY" val="70f59da7-6088-45ad-b048-245be50fd193"/>
  <p:tag name="COMMONDATA" val="eyJoZGlkIjoiNzllMWEzMTkzZmI4MzYzZDAyZDNkZDczZTdjYzMyMDEifQ=="/>
</p:tagLst>
</file>

<file path=ppt/tags/tag6.xml><?xml version="1.0" encoding="utf-8"?>
<p:tagLst xmlns:p="http://schemas.openxmlformats.org/presentationml/2006/main">
  <p:tag name="KSO_WM_UNIT_PLACING_PICTURE_USER_VIEWPORT" val="{&quot;height&quot;:10320,&quot;width&quot;:11625}"/>
</p:tagLst>
</file>

<file path=ppt/tags/tag7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8.xml><?xml version="1.0" encoding="utf-8"?>
<p:tagLst xmlns:p="http://schemas.openxmlformats.org/presentationml/2006/main">
  <p:tag name="KSO_WM_UNIT_PLACING_PICTURE_USER_VIEWPORT" val="{&quot;height&quot;:3302.023622047244,&quot;width&quot;:9680}"/>
</p:tagLst>
</file>

<file path=ppt/tags/tag9.xml><?xml version="1.0" encoding="utf-8"?>
<p:tagLst xmlns:p="http://schemas.openxmlformats.org/presentationml/2006/main">
  <p:tag name="KSO_WM_UNIT_PLACING_PICTURE_USER_VIEWPORT" val="{&quot;height&quot;:4306,&quot;width&quot;:6855}"/>
</p:tagLst>
</file>

<file path=ppt/theme/theme1.xml><?xml version="1.0" encoding="utf-8"?>
<a:theme xmlns:a="http://schemas.openxmlformats.org/drawingml/2006/main" name="包图主题2">
  <a:themeElements>
    <a:clrScheme name="自定义 215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CEF3"/>
      </a:accent1>
      <a:accent2>
        <a:srgbClr val="A22EA5"/>
      </a:accent2>
      <a:accent3>
        <a:srgbClr val="44CEF3"/>
      </a:accent3>
      <a:accent4>
        <a:srgbClr val="A22EA5"/>
      </a:accent4>
      <a:accent5>
        <a:srgbClr val="44CEF3"/>
      </a:accent5>
      <a:accent6>
        <a:srgbClr val="A22EA5"/>
      </a:accent6>
      <a:hlink>
        <a:srgbClr val="A22EA5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包图主题2</Template>
  <TotalTime>0</TotalTime>
  <Words>930</Words>
  <Application>WPS 演示</Application>
  <PresentationFormat>宽屏</PresentationFormat>
  <Paragraphs>215</Paragraphs>
  <Slides>28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3" baseType="lpstr">
      <vt:lpstr>Arial</vt:lpstr>
      <vt:lpstr>宋体</vt:lpstr>
      <vt:lpstr>Wingdings</vt:lpstr>
      <vt:lpstr>微软雅黑</vt:lpstr>
      <vt:lpstr>Calibri</vt:lpstr>
      <vt:lpstr>微软雅黑 Light</vt:lpstr>
      <vt:lpstr>黑体</vt:lpstr>
      <vt:lpstr>Tahoma</vt:lpstr>
      <vt:lpstr>Nexa Light</vt:lpstr>
      <vt:lpstr>Vrinda</vt:lpstr>
      <vt:lpstr>Arial</vt:lpstr>
      <vt:lpstr>Arial Unicode MS</vt:lpstr>
      <vt:lpstr>等线</vt:lpstr>
      <vt:lpstr>楷体</vt:lpstr>
      <vt:lpstr>包图主题2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金属粉碎机</cp:lastModifiedBy>
  <cp:revision>95</cp:revision>
  <dcterms:created xsi:type="dcterms:W3CDTF">2017-09-19T15:20:00Z</dcterms:created>
  <dcterms:modified xsi:type="dcterms:W3CDTF">2022-11-21T23:40:23Z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2052-11.1.0.12763</vt:lpwstr>
  </property>
  <property fmtid="{D5CDD505-2E9C-101B-9397-08002B2CF9AE}" pid="3" name="ICV">
    <vt:lpwstr>5B940D3E53694F0FAF205C75A646908F</vt:lpwstr>
  </property>
</Properties>
</file>