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2" r:id="rId2"/>
    <p:sldId id="299" r:id="rId3"/>
    <p:sldId id="273" r:id="rId4"/>
    <p:sldId id="306" r:id="rId5"/>
    <p:sldId id="266" r:id="rId6"/>
    <p:sldId id="267" r:id="rId7"/>
    <p:sldId id="310" r:id="rId8"/>
    <p:sldId id="312" r:id="rId9"/>
    <p:sldId id="305" r:id="rId10"/>
    <p:sldId id="303" r:id="rId11"/>
    <p:sldId id="290" r:id="rId12"/>
    <p:sldId id="279" r:id="rId13"/>
    <p:sldId id="307" r:id="rId14"/>
    <p:sldId id="309" r:id="rId15"/>
    <p:sldId id="311" r:id="rId16"/>
    <p:sldId id="308" r:id="rId17"/>
    <p:sldId id="30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0"/>
    <a:srgbClr val="009FC9"/>
    <a:srgbClr val="00B0F0"/>
    <a:srgbClr val="3881FF"/>
    <a:srgbClr val="AFCE09"/>
    <a:srgbClr val="B2B5B7"/>
    <a:srgbClr val="506278"/>
    <a:srgbClr val="929AA2"/>
    <a:srgbClr val="667486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C4E6E-CFA3-4B26-8196-65162EAD3279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26EF0-CF7E-4F0E-9B3D-40F9B4D5BE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0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26EF0-CF7E-4F0E-9B3D-40F9B4D5BE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55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7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6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3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95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4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6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4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37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4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7094-BA5A-4952-8E29-E5EBEFCD8C87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6238-FACE-4E7F-971F-8677A7B686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17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11.emf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png"/><Relationship Id="rId5" Type="http://schemas.openxmlformats.org/officeDocument/2006/relationships/image" Target="../media/image10.e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1.emf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png"/><Relationship Id="rId5" Type="http://schemas.openxmlformats.org/officeDocument/2006/relationships/image" Target="../media/image10.e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wmf"/><Relationship Id="rId4" Type="http://schemas.openxmlformats.org/officeDocument/2006/relationships/image" Target="../media/image13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2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jpeg"/><Relationship Id="rId3" Type="http://schemas.openxmlformats.org/officeDocument/2006/relationships/image" Target="../media/image13.jpeg"/><Relationship Id="rId7" Type="http://schemas.openxmlformats.org/officeDocument/2006/relationships/image" Target="../media/image11.emf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png"/><Relationship Id="rId5" Type="http://schemas.openxmlformats.org/officeDocument/2006/relationships/image" Target="../media/image10.e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/>
          <a:stretch/>
        </p:blipFill>
        <p:spPr>
          <a:xfrm>
            <a:off x="291610" y="70825"/>
            <a:ext cx="12192000" cy="5857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2"/>
          <a:stretch/>
        </p:blipFill>
        <p:spPr>
          <a:xfrm>
            <a:off x="0" y="3404381"/>
            <a:ext cx="12192000" cy="35520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2462"/>
          <a:stretch/>
        </p:blipFill>
        <p:spPr>
          <a:xfrm>
            <a:off x="0" y="2999331"/>
            <a:ext cx="12192000" cy="482496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96946" y="2999330"/>
            <a:ext cx="5671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</a:rPr>
              <a:t>车工技能实习课程</a:t>
            </a:r>
            <a:endParaRPr lang="zh-CN" altLang="en-US" sz="3200" b="1" dirty="0">
              <a:effectLst>
                <a:outerShdw blurRad="38100" dist="38100" dir="2700000" algn="tl">
                  <a:srgbClr val="C0C0C0"/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91610" y="1279978"/>
            <a:ext cx="1054163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40404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381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8800" b="1" spc="200" dirty="0" smtClean="0">
                <a:ln w="11430"/>
                <a:gradFill>
                  <a:gsLst>
                    <a:gs pos="25000">
                      <a:srgbClr val="00B0F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微软雅黑" pitchFamily="34" charset="-122"/>
                <a:ea typeface="微软雅黑" pitchFamily="34" charset="-122"/>
              </a:rPr>
              <a:t>外圆锥的车削</a:t>
            </a:r>
            <a:endParaRPr lang="zh-CN" altLang="en-US" sz="8800" b="1" spc="200" dirty="0">
              <a:ln w="11430"/>
              <a:gradFill>
                <a:gsLst>
                  <a:gs pos="25000">
                    <a:srgbClr val="00B0F0"/>
                  </a:gs>
                  <a:gs pos="100000">
                    <a:srgbClr val="002060"/>
                  </a:gs>
                </a:gsLst>
                <a:lin ang="5400000"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64515" y="5050674"/>
            <a:ext cx="5671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</a:rPr>
              <a:t>指导老师：展  菊</a:t>
            </a:r>
            <a:endParaRPr lang="zh-CN" altLang="en-US" sz="3200" b="1" dirty="0">
              <a:effectLst>
                <a:outerShdw blurRad="38100" dist="38100" dir="2700000" algn="tl">
                  <a:srgbClr val="C0C0C0"/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86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3"/>
          <a:stretch/>
        </p:blipFill>
        <p:spPr>
          <a:xfrm>
            <a:off x="203200" y="5346927"/>
            <a:ext cx="11988800" cy="1532864"/>
          </a:xfrm>
          <a:prstGeom prst="rect">
            <a:avLst/>
          </a:prstGeom>
        </p:spPr>
      </p:pic>
      <p:graphicFrame>
        <p:nvGraphicFramePr>
          <p:cNvPr id="99" name="对象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392103"/>
              </p:ext>
            </p:extLst>
          </p:nvPr>
        </p:nvGraphicFramePr>
        <p:xfrm>
          <a:off x="0" y="199106"/>
          <a:ext cx="879388" cy="61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CorelDRAW" r:id="rId4" imgW="349573" imgH="246449" progId="CorelDraw.Graphic.16">
                  <p:embed/>
                </p:oleObj>
              </mc:Choice>
              <mc:Fallback>
                <p:oleObj name="CorelDRAW" r:id="rId4" imgW="349573" imgH="246449" progId="CorelDraw.Graphic.16">
                  <p:embed/>
                  <p:pic>
                    <p:nvPicPr>
                      <p:cNvPr id="99" name="对象 9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99106"/>
                        <a:ext cx="879388" cy="619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对象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133730"/>
              </p:ext>
            </p:extLst>
          </p:nvPr>
        </p:nvGraphicFramePr>
        <p:xfrm>
          <a:off x="11467414" y="199106"/>
          <a:ext cx="724586" cy="51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CorelDRAW" r:id="rId6" imgW="349573" imgH="246449" progId="CorelDraw.Graphic.16">
                  <p:embed/>
                </p:oleObj>
              </mc:Choice>
              <mc:Fallback>
                <p:oleObj name="CorelDRAW" r:id="rId6" imgW="349573" imgH="246449" progId="CorelDraw.Graphic.16">
                  <p:embed/>
                  <p:pic>
                    <p:nvPicPr>
                      <p:cNvPr id="100" name="对象 9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67414" y="199106"/>
                        <a:ext cx="724586" cy="51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对象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3784"/>
              </p:ext>
            </p:extLst>
          </p:nvPr>
        </p:nvGraphicFramePr>
        <p:xfrm>
          <a:off x="800101" y="632647"/>
          <a:ext cx="1082333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CorelDRAW" r:id="rId8" imgW="2621880" imgH="326520" progId="CorelDraw.Graphic.16">
                  <p:embed/>
                </p:oleObj>
              </mc:Choice>
              <mc:Fallback>
                <p:oleObj name="CorelDRAW" r:id="rId8" imgW="2621880" imgH="326520" progId="CorelDraw.Graphic.16">
                  <p:embed/>
                  <p:pic>
                    <p:nvPicPr>
                      <p:cNvPr id="101" name="对象 10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0101" y="632647"/>
                        <a:ext cx="1082333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组合 22"/>
          <p:cNvGrpSpPr/>
          <p:nvPr/>
        </p:nvGrpSpPr>
        <p:grpSpPr>
          <a:xfrm>
            <a:off x="6136703" y="736045"/>
            <a:ext cx="5486727" cy="4443370"/>
            <a:chOff x="6112838" y="2416553"/>
            <a:chExt cx="4482160" cy="3865627"/>
          </a:xfrm>
        </p:grpSpPr>
        <p:sp>
          <p:nvSpPr>
            <p:cNvPr id="22" name="矩形 21"/>
            <p:cNvSpPr/>
            <p:nvPr/>
          </p:nvSpPr>
          <p:spPr>
            <a:xfrm>
              <a:off x="6361612" y="3329013"/>
              <a:ext cx="3954366" cy="2631304"/>
            </a:xfrm>
            <a:custGeom>
              <a:avLst/>
              <a:gdLst>
                <a:gd name="connsiteX0" fmla="*/ 0 w 3877092"/>
                <a:gd name="connsiteY0" fmla="*/ 0 h 2386605"/>
                <a:gd name="connsiteX1" fmla="*/ 3877092 w 3877092"/>
                <a:gd name="connsiteY1" fmla="*/ 0 h 2386605"/>
                <a:gd name="connsiteX2" fmla="*/ 3877092 w 3877092"/>
                <a:gd name="connsiteY2" fmla="*/ 2386605 h 2386605"/>
                <a:gd name="connsiteX3" fmla="*/ 0 w 3877092"/>
                <a:gd name="connsiteY3" fmla="*/ 2386605 h 2386605"/>
                <a:gd name="connsiteX4" fmla="*/ 0 w 3877092"/>
                <a:gd name="connsiteY4" fmla="*/ 0 h 2386605"/>
                <a:gd name="connsiteX0" fmla="*/ 0 w 3877092"/>
                <a:gd name="connsiteY0" fmla="*/ 0 h 2412363"/>
                <a:gd name="connsiteX1" fmla="*/ 3877092 w 3877092"/>
                <a:gd name="connsiteY1" fmla="*/ 0 h 2412363"/>
                <a:gd name="connsiteX2" fmla="*/ 3877092 w 3877092"/>
                <a:gd name="connsiteY2" fmla="*/ 2386605 h 2412363"/>
                <a:gd name="connsiteX3" fmla="*/ 218941 w 3877092"/>
                <a:gd name="connsiteY3" fmla="*/ 2412363 h 2412363"/>
                <a:gd name="connsiteX4" fmla="*/ 0 w 3877092"/>
                <a:gd name="connsiteY4" fmla="*/ 0 h 2412363"/>
                <a:gd name="connsiteX0" fmla="*/ 0 w 3954366"/>
                <a:gd name="connsiteY0" fmla="*/ 0 h 2412363"/>
                <a:gd name="connsiteX1" fmla="*/ 3877092 w 3954366"/>
                <a:gd name="connsiteY1" fmla="*/ 0 h 2412363"/>
                <a:gd name="connsiteX2" fmla="*/ 3954366 w 3954366"/>
                <a:gd name="connsiteY2" fmla="*/ 2129028 h 2412363"/>
                <a:gd name="connsiteX3" fmla="*/ 218941 w 3954366"/>
                <a:gd name="connsiteY3" fmla="*/ 2412363 h 2412363"/>
                <a:gd name="connsiteX4" fmla="*/ 0 w 3954366"/>
                <a:gd name="connsiteY4" fmla="*/ 0 h 2412363"/>
                <a:gd name="connsiteX0" fmla="*/ 0 w 3954366"/>
                <a:gd name="connsiteY0" fmla="*/ 218941 h 2631304"/>
                <a:gd name="connsiteX1" fmla="*/ 3761182 w 3954366"/>
                <a:gd name="connsiteY1" fmla="*/ 0 h 2631304"/>
                <a:gd name="connsiteX2" fmla="*/ 3954366 w 3954366"/>
                <a:gd name="connsiteY2" fmla="*/ 2347969 h 2631304"/>
                <a:gd name="connsiteX3" fmla="*/ 218941 w 3954366"/>
                <a:gd name="connsiteY3" fmla="*/ 2631304 h 2631304"/>
                <a:gd name="connsiteX4" fmla="*/ 0 w 3954366"/>
                <a:gd name="connsiteY4" fmla="*/ 218941 h 26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366" h="2631304">
                  <a:moveTo>
                    <a:pt x="0" y="218941"/>
                  </a:moveTo>
                  <a:lnTo>
                    <a:pt x="3761182" y="0"/>
                  </a:lnTo>
                  <a:lnTo>
                    <a:pt x="3954366" y="2347969"/>
                  </a:lnTo>
                  <a:lnTo>
                    <a:pt x="218941" y="2631304"/>
                  </a:lnTo>
                  <a:lnTo>
                    <a:pt x="0" y="2189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38" y="2416553"/>
              <a:ext cx="4482160" cy="3865627"/>
            </a:xfrm>
            <a:prstGeom prst="rect">
              <a:avLst/>
            </a:prstGeom>
          </p:spPr>
        </p:pic>
      </p:grpSp>
      <p:pic>
        <p:nvPicPr>
          <p:cNvPr id="104" name="图片 103" descr="new尘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62" y="4937814"/>
            <a:ext cx="395446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组合 89"/>
          <p:cNvGrpSpPr/>
          <p:nvPr/>
        </p:nvGrpSpPr>
        <p:grpSpPr>
          <a:xfrm>
            <a:off x="517682" y="722585"/>
            <a:ext cx="5076293" cy="4506030"/>
            <a:chOff x="6112838" y="2416553"/>
            <a:chExt cx="4482160" cy="3865627"/>
          </a:xfrm>
        </p:grpSpPr>
        <p:sp>
          <p:nvSpPr>
            <p:cNvPr id="102" name="矩形 21"/>
            <p:cNvSpPr/>
            <p:nvPr/>
          </p:nvSpPr>
          <p:spPr>
            <a:xfrm>
              <a:off x="6361612" y="3329013"/>
              <a:ext cx="3954366" cy="2631304"/>
            </a:xfrm>
            <a:custGeom>
              <a:avLst/>
              <a:gdLst>
                <a:gd name="connsiteX0" fmla="*/ 0 w 3877092"/>
                <a:gd name="connsiteY0" fmla="*/ 0 h 2386605"/>
                <a:gd name="connsiteX1" fmla="*/ 3877092 w 3877092"/>
                <a:gd name="connsiteY1" fmla="*/ 0 h 2386605"/>
                <a:gd name="connsiteX2" fmla="*/ 3877092 w 3877092"/>
                <a:gd name="connsiteY2" fmla="*/ 2386605 h 2386605"/>
                <a:gd name="connsiteX3" fmla="*/ 0 w 3877092"/>
                <a:gd name="connsiteY3" fmla="*/ 2386605 h 2386605"/>
                <a:gd name="connsiteX4" fmla="*/ 0 w 3877092"/>
                <a:gd name="connsiteY4" fmla="*/ 0 h 2386605"/>
                <a:gd name="connsiteX0" fmla="*/ 0 w 3877092"/>
                <a:gd name="connsiteY0" fmla="*/ 0 h 2412363"/>
                <a:gd name="connsiteX1" fmla="*/ 3877092 w 3877092"/>
                <a:gd name="connsiteY1" fmla="*/ 0 h 2412363"/>
                <a:gd name="connsiteX2" fmla="*/ 3877092 w 3877092"/>
                <a:gd name="connsiteY2" fmla="*/ 2386605 h 2412363"/>
                <a:gd name="connsiteX3" fmla="*/ 218941 w 3877092"/>
                <a:gd name="connsiteY3" fmla="*/ 2412363 h 2412363"/>
                <a:gd name="connsiteX4" fmla="*/ 0 w 3877092"/>
                <a:gd name="connsiteY4" fmla="*/ 0 h 2412363"/>
                <a:gd name="connsiteX0" fmla="*/ 0 w 3954366"/>
                <a:gd name="connsiteY0" fmla="*/ 0 h 2412363"/>
                <a:gd name="connsiteX1" fmla="*/ 3877092 w 3954366"/>
                <a:gd name="connsiteY1" fmla="*/ 0 h 2412363"/>
                <a:gd name="connsiteX2" fmla="*/ 3954366 w 3954366"/>
                <a:gd name="connsiteY2" fmla="*/ 2129028 h 2412363"/>
                <a:gd name="connsiteX3" fmla="*/ 218941 w 3954366"/>
                <a:gd name="connsiteY3" fmla="*/ 2412363 h 2412363"/>
                <a:gd name="connsiteX4" fmla="*/ 0 w 3954366"/>
                <a:gd name="connsiteY4" fmla="*/ 0 h 2412363"/>
                <a:gd name="connsiteX0" fmla="*/ 0 w 3954366"/>
                <a:gd name="connsiteY0" fmla="*/ 218941 h 2631304"/>
                <a:gd name="connsiteX1" fmla="*/ 3761182 w 3954366"/>
                <a:gd name="connsiteY1" fmla="*/ 0 h 2631304"/>
                <a:gd name="connsiteX2" fmla="*/ 3954366 w 3954366"/>
                <a:gd name="connsiteY2" fmla="*/ 2347969 h 2631304"/>
                <a:gd name="connsiteX3" fmla="*/ 218941 w 3954366"/>
                <a:gd name="connsiteY3" fmla="*/ 2631304 h 2631304"/>
                <a:gd name="connsiteX4" fmla="*/ 0 w 3954366"/>
                <a:gd name="connsiteY4" fmla="*/ 218941 h 26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366" h="2631304">
                  <a:moveTo>
                    <a:pt x="0" y="218941"/>
                  </a:moveTo>
                  <a:lnTo>
                    <a:pt x="3761182" y="0"/>
                  </a:lnTo>
                  <a:lnTo>
                    <a:pt x="3954366" y="2347969"/>
                  </a:lnTo>
                  <a:lnTo>
                    <a:pt x="218941" y="2631304"/>
                  </a:lnTo>
                  <a:lnTo>
                    <a:pt x="0" y="2189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38" y="2416553"/>
              <a:ext cx="4482160" cy="3865627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7809" r="25787" b="14815"/>
          <a:stretch/>
        </p:blipFill>
        <p:spPr>
          <a:xfrm rot="15962319">
            <a:off x="1619310" y="1066249"/>
            <a:ext cx="2991821" cy="4215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r="4758" b="17821"/>
          <a:stretch/>
        </p:blipFill>
        <p:spPr>
          <a:xfrm rot="21406378">
            <a:off x="6612918" y="1640206"/>
            <a:ext cx="4674176" cy="306068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266228" y="108033"/>
            <a:ext cx="4743564" cy="685318"/>
            <a:chOff x="3339888" y="1625915"/>
            <a:chExt cx="3897253" cy="1354674"/>
          </a:xfrm>
        </p:grpSpPr>
        <p:grpSp>
          <p:nvGrpSpPr>
            <p:cNvPr id="18" name="组合 17"/>
            <p:cNvGrpSpPr/>
            <p:nvPr/>
          </p:nvGrpSpPr>
          <p:grpSpPr>
            <a:xfrm rot="5400000">
              <a:off x="4645317" y="320486"/>
              <a:ext cx="1286396" cy="3897253"/>
              <a:chOff x="2677685" y="745526"/>
              <a:chExt cx="1030219" cy="3065982"/>
            </a:xfrm>
          </p:grpSpPr>
          <p:sp>
            <p:nvSpPr>
              <p:cNvPr id="24" name="五边形 5"/>
              <p:cNvSpPr/>
              <p:nvPr/>
            </p:nvSpPr>
            <p:spPr>
              <a:xfrm rot="16200000">
                <a:off x="1705323" y="1737066"/>
                <a:ext cx="2974943" cy="1030219"/>
              </a:xfrm>
              <a:custGeom>
                <a:avLst/>
                <a:gdLst>
                  <a:gd name="connsiteX0" fmla="*/ 2974943 w 2974943"/>
                  <a:gd name="connsiteY0" fmla="*/ 526163 h 1030219"/>
                  <a:gd name="connsiteX1" fmla="*/ 2581245 w 2974943"/>
                  <a:gd name="connsiteY1" fmla="*/ 1030219 h 1030219"/>
                  <a:gd name="connsiteX2" fmla="*/ 0 w 2974943"/>
                  <a:gd name="connsiteY2" fmla="*/ 1030219 h 1030219"/>
                  <a:gd name="connsiteX3" fmla="*/ 11838 w 2974943"/>
                  <a:gd name="connsiteY3" fmla="*/ 0 h 1030219"/>
                  <a:gd name="connsiteX4" fmla="*/ 2581245 w 2974943"/>
                  <a:gd name="connsiteY4" fmla="*/ 22107 h 1030219"/>
                  <a:gd name="connsiteX5" fmla="*/ 2974943 w 2974943"/>
                  <a:gd name="connsiteY5" fmla="*/ 526163 h 103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4943" h="1030219">
                    <a:moveTo>
                      <a:pt x="2974943" y="526163"/>
                    </a:moveTo>
                    <a:lnTo>
                      <a:pt x="2581245" y="1030219"/>
                    </a:lnTo>
                    <a:lnTo>
                      <a:pt x="0" y="1030219"/>
                    </a:lnTo>
                    <a:lnTo>
                      <a:pt x="11838" y="0"/>
                    </a:lnTo>
                    <a:lnTo>
                      <a:pt x="2581245" y="22107"/>
                    </a:lnTo>
                    <a:lnTo>
                      <a:pt x="2974943" y="526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190500" dist="38100" algn="l" rotWithShape="0">
                  <a:prstClr val="black">
                    <a:alpha val="4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直角三角形 8"/>
              <p:cNvSpPr/>
              <p:nvPr/>
            </p:nvSpPr>
            <p:spPr>
              <a:xfrm>
                <a:off x="2677685" y="1124744"/>
                <a:ext cx="519265" cy="2619978"/>
              </a:xfrm>
              <a:custGeom>
                <a:avLst/>
                <a:gdLst>
                  <a:gd name="connsiteX0" fmla="*/ 22107 w 519265"/>
                  <a:gd name="connsiteY0" fmla="*/ 0 h 2619978"/>
                  <a:gd name="connsiteX1" fmla="*/ 519265 w 519265"/>
                  <a:gd name="connsiteY1" fmla="*/ 2435372 h 2619978"/>
                  <a:gd name="connsiteX2" fmla="*/ 0 w 519265"/>
                  <a:gd name="connsiteY2" fmla="*/ 2619978 h 2619978"/>
                  <a:gd name="connsiteX3" fmla="*/ 22107 w 519265"/>
                  <a:gd name="connsiteY3" fmla="*/ 0 h 261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265" h="2619978">
                    <a:moveTo>
                      <a:pt x="22107" y="0"/>
                    </a:moveTo>
                    <a:lnTo>
                      <a:pt x="519265" y="2435372"/>
                    </a:lnTo>
                    <a:lnTo>
                      <a:pt x="0" y="2619978"/>
                    </a:lnTo>
                    <a:cubicBezTo>
                      <a:pt x="0" y="1868604"/>
                      <a:pt x="22107" y="751374"/>
                      <a:pt x="22107" y="0"/>
                    </a:cubicBezTo>
                    <a:close/>
                  </a:path>
                </a:pathLst>
              </a:custGeom>
              <a:solidFill>
                <a:srgbClr val="FFFFFF">
                  <a:alpha val="2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直角三角形 25"/>
              <p:cNvSpPr/>
              <p:nvPr/>
            </p:nvSpPr>
            <p:spPr>
              <a:xfrm rot="20543602" flipV="1">
                <a:off x="3241315" y="989609"/>
                <a:ext cx="288452" cy="2821899"/>
              </a:xfrm>
              <a:prstGeom prst="rtTriangle">
                <a:avLst/>
              </a:prstGeom>
              <a:solidFill>
                <a:srgbClr val="FFFFFF">
                  <a:alpha val="32157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五边形 6"/>
              <p:cNvSpPr/>
              <p:nvPr/>
            </p:nvSpPr>
            <p:spPr>
              <a:xfrm rot="16200000">
                <a:off x="2934990" y="510328"/>
                <a:ext cx="537715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37715" h="1008112">
                    <a:moveTo>
                      <a:pt x="537715" y="504056"/>
                    </a:moveTo>
                    <a:lnTo>
                      <a:pt x="144017" y="1008112"/>
                    </a:lnTo>
                    <a:lnTo>
                      <a:pt x="0" y="1008112"/>
                    </a:lnTo>
                    <a:lnTo>
                      <a:pt x="393698" y="504056"/>
                    </a:lnTo>
                    <a:lnTo>
                      <a:pt x="0" y="0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63500" dir="5400000" algn="t" rotWithShape="0">
                  <a:prstClr val="black">
                    <a:alpha val="1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3690333" y="1702981"/>
              <a:ext cx="2777832" cy="1277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操作注意事项</a:t>
              </a:r>
              <a:endParaRPr lang="zh-CN" altLang="en-US" sz="3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142093" y="3461685"/>
            <a:ext cx="4389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车至没有铁屑，确保光滑连接</a:t>
            </a:r>
            <a:endParaRPr lang="zh-CN" altLang="en-US" sz="2800" b="1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199201" y="2335771"/>
            <a:ext cx="438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基尺贴紧端面</a:t>
            </a:r>
            <a:endParaRPr lang="zh-CN" altLang="en-US" sz="2800" b="1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71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8053" y="174690"/>
            <a:ext cx="2842053" cy="1440180"/>
            <a:chOff x="3775196" y="3925331"/>
            <a:chExt cx="2649112" cy="1440180"/>
          </a:xfrm>
        </p:grpSpPr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96" y="3925331"/>
              <a:ext cx="2649112" cy="144018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4114024" y="4276612"/>
              <a:ext cx="20278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注意事项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407395" y="1523583"/>
            <a:ext cx="4488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/>
              <a:t>端面必须车平，不得留有凸</a:t>
            </a:r>
            <a:r>
              <a:rPr lang="zh-CN" altLang="en-US" sz="2400" dirty="0" smtClean="0"/>
              <a:t>头</a:t>
            </a:r>
            <a:endParaRPr lang="zh-CN" altLang="en-US" sz="2400" dirty="0"/>
          </a:p>
        </p:txBody>
      </p:sp>
      <p:sp>
        <p:nvSpPr>
          <p:cNvPr id="145" name="矩形 144"/>
          <p:cNvSpPr/>
          <p:nvPr/>
        </p:nvSpPr>
        <p:spPr>
          <a:xfrm>
            <a:off x="2395323" y="2103765"/>
            <a:ext cx="8797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/>
              <a:t>外圆车刀刀尖必须对准工件旋转中心，避免圆锥素线成</a:t>
            </a:r>
            <a:r>
              <a:rPr lang="zh-CN" altLang="en-US" sz="2400" dirty="0" smtClean="0"/>
              <a:t>双曲线</a:t>
            </a:r>
            <a:endParaRPr lang="zh-CN" altLang="en-US" sz="2400" dirty="0"/>
          </a:p>
        </p:txBody>
      </p:sp>
      <p:sp>
        <p:nvSpPr>
          <p:cNvPr id="146" name="矩形 145"/>
          <p:cNvSpPr/>
          <p:nvPr/>
        </p:nvSpPr>
        <p:spPr>
          <a:xfrm>
            <a:off x="2395324" y="2650365"/>
            <a:ext cx="8797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/>
              <a:t>小滑板镶条不宜过松或过紧，以防工件表面车削痕迹粗细</a:t>
            </a:r>
            <a:r>
              <a:rPr lang="zh-CN" altLang="en-US" sz="2400" dirty="0" smtClean="0"/>
              <a:t>不一</a:t>
            </a:r>
            <a:endParaRPr lang="zh-CN" altLang="en-US" sz="2400" dirty="0"/>
          </a:p>
        </p:txBody>
      </p:sp>
      <p:sp>
        <p:nvSpPr>
          <p:cNvPr id="147" name="矩形 146"/>
          <p:cNvSpPr/>
          <p:nvPr/>
        </p:nvSpPr>
        <p:spPr>
          <a:xfrm>
            <a:off x="2407395" y="3196965"/>
            <a:ext cx="8785530" cy="4661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两手交替转动小滑板手柄，均匀移动小滑板，车至没有铁屑，确保圆锥面与圆柱面光滑</a:t>
            </a:r>
            <a:r>
              <a:rPr lang="zh-CN" altLang="en-US" sz="2400" dirty="0" smtClean="0"/>
              <a:t>连接</a:t>
            </a:r>
            <a:endParaRPr lang="en-US" altLang="zh-CN" sz="2400" dirty="0" smtClean="0"/>
          </a:p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使用万能角度尺测量锥度时基尺应严格靠平</a:t>
            </a:r>
            <a:r>
              <a:rPr lang="zh-CN" altLang="en-US" sz="2400" dirty="0" smtClean="0"/>
              <a:t>基面</a:t>
            </a:r>
            <a:endParaRPr lang="en-US" altLang="zh-CN" sz="2400" dirty="0" smtClean="0"/>
          </a:p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正确调整角度，动作要</a:t>
            </a:r>
            <a:r>
              <a:rPr lang="zh-CN" altLang="en-US" sz="2400" dirty="0" smtClean="0"/>
              <a:t>轻</a:t>
            </a:r>
            <a:endParaRPr lang="en-US" altLang="zh-CN" sz="2400" dirty="0" smtClean="0"/>
          </a:p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车完锥面，小滑板及时</a:t>
            </a:r>
            <a:r>
              <a:rPr lang="zh-CN" altLang="en-US" sz="2400" dirty="0" smtClean="0"/>
              <a:t>复位</a:t>
            </a:r>
            <a:endParaRPr lang="en-US" altLang="zh-CN" sz="2400" dirty="0" smtClean="0"/>
          </a:p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在扳小滑板紧固螺帽时，防止扳手打滑而撞伤手</a:t>
            </a:r>
          </a:p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endParaRPr lang="zh-CN" altLang="en-US" sz="2400" dirty="0"/>
          </a:p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endParaRPr lang="zh-CN" altLang="en-US" sz="2400" dirty="0"/>
          </a:p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endParaRPr lang="zh-CN" altLang="en-US" sz="2400" dirty="0"/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" y="6283105"/>
            <a:ext cx="12192000" cy="57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5" grpId="0"/>
      <p:bldP spid="146" grpId="0"/>
      <p:bldP spid="1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9882" y="240211"/>
            <a:ext cx="4076072" cy="63253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组合 130"/>
          <p:cNvGrpSpPr/>
          <p:nvPr/>
        </p:nvGrpSpPr>
        <p:grpSpPr>
          <a:xfrm>
            <a:off x="2258420" y="4464346"/>
            <a:ext cx="4393348" cy="1145647"/>
            <a:chOff x="2891924" y="507273"/>
            <a:chExt cx="3848050" cy="1173139"/>
          </a:xfrm>
        </p:grpSpPr>
        <p:pic>
          <p:nvPicPr>
            <p:cNvPr id="132" name="图片 13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891924" y="507273"/>
              <a:ext cx="3848050" cy="1173139"/>
            </a:xfrm>
            <a:prstGeom prst="rect">
              <a:avLst/>
            </a:prstGeom>
          </p:spPr>
        </p:pic>
        <p:sp>
          <p:nvSpPr>
            <p:cNvPr id="133" name="矩形 132"/>
            <p:cNvSpPr/>
            <p:nvPr/>
          </p:nvSpPr>
          <p:spPr>
            <a:xfrm>
              <a:off x="3885021" y="768239"/>
              <a:ext cx="1540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lang="zh-CN" alt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测一测</a:t>
              </a:r>
              <a:r>
                <a:rPr lang="en-US" altLang="zh-CN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  <a:endPara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315893" y="292611"/>
            <a:ext cx="4393348" cy="1145647"/>
            <a:chOff x="2891924" y="507273"/>
            <a:chExt cx="3848050" cy="117313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891924" y="507273"/>
              <a:ext cx="3848050" cy="1173139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3885021" y="768239"/>
              <a:ext cx="1540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看一看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315893" y="1287810"/>
            <a:ext cx="4393348" cy="1145647"/>
            <a:chOff x="2891924" y="507273"/>
            <a:chExt cx="3848050" cy="1173139"/>
          </a:xfrm>
        </p:grpSpPr>
        <p:pic>
          <p:nvPicPr>
            <p:cNvPr id="122" name="图片 12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891924" y="507273"/>
              <a:ext cx="3848050" cy="1173139"/>
            </a:xfrm>
            <a:prstGeom prst="rect">
              <a:avLst/>
            </a:prstGeom>
          </p:spPr>
        </p:pic>
        <p:sp>
          <p:nvSpPr>
            <p:cNvPr id="123" name="矩形 122"/>
            <p:cNvSpPr/>
            <p:nvPr/>
          </p:nvSpPr>
          <p:spPr>
            <a:xfrm>
              <a:off x="3885021" y="768239"/>
              <a:ext cx="1540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想一想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2295261" y="2331057"/>
            <a:ext cx="4393348" cy="1145647"/>
            <a:chOff x="2891924" y="507273"/>
            <a:chExt cx="3848050" cy="1173139"/>
          </a:xfrm>
        </p:grpSpPr>
        <p:pic>
          <p:nvPicPr>
            <p:cNvPr id="125" name="图片 12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891924" y="507273"/>
              <a:ext cx="3848050" cy="1173139"/>
            </a:xfrm>
            <a:prstGeom prst="rect">
              <a:avLst/>
            </a:prstGeom>
          </p:spPr>
        </p:pic>
        <p:sp>
          <p:nvSpPr>
            <p:cNvPr id="126" name="矩形 125"/>
            <p:cNvSpPr/>
            <p:nvPr/>
          </p:nvSpPr>
          <p:spPr>
            <a:xfrm>
              <a:off x="3885021" y="768239"/>
              <a:ext cx="1540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议一议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2281854" y="3395865"/>
            <a:ext cx="4393348" cy="1145647"/>
            <a:chOff x="2891924" y="507273"/>
            <a:chExt cx="3848050" cy="1173139"/>
          </a:xfrm>
        </p:grpSpPr>
        <p:pic>
          <p:nvPicPr>
            <p:cNvPr id="129" name="图片 12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891924" y="507273"/>
              <a:ext cx="3848050" cy="1173139"/>
            </a:xfrm>
            <a:prstGeom prst="rect">
              <a:avLst/>
            </a:prstGeom>
          </p:spPr>
        </p:pic>
        <p:sp>
          <p:nvSpPr>
            <p:cNvPr id="130" name="矩形 129"/>
            <p:cNvSpPr/>
            <p:nvPr/>
          </p:nvSpPr>
          <p:spPr>
            <a:xfrm>
              <a:off x="3885021" y="768239"/>
              <a:ext cx="1540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做一做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-83521" y="1891452"/>
            <a:ext cx="2674853" cy="2457131"/>
            <a:chOff x="2135626" y="819093"/>
            <a:chExt cx="1909589" cy="1773618"/>
          </a:xfrm>
        </p:grpSpPr>
        <p:grpSp>
          <p:nvGrpSpPr>
            <p:cNvPr id="173" name="组合 172"/>
            <p:cNvGrpSpPr/>
            <p:nvPr/>
          </p:nvGrpSpPr>
          <p:grpSpPr>
            <a:xfrm>
              <a:off x="2135626" y="819093"/>
              <a:ext cx="1909589" cy="1773618"/>
              <a:chOff x="3254329" y="201731"/>
              <a:chExt cx="2831703" cy="2630074"/>
            </a:xfrm>
          </p:grpSpPr>
          <p:sp>
            <p:nvSpPr>
              <p:cNvPr id="174" name="Oval 65"/>
              <p:cNvSpPr>
                <a:spLocks noChangeArrowheads="1"/>
              </p:cNvSpPr>
              <p:nvPr/>
            </p:nvSpPr>
            <p:spPr bwMode="auto">
              <a:xfrm rot="10800000" flipV="1">
                <a:off x="3254329" y="2296825"/>
                <a:ext cx="2831703" cy="53498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lumMod val="75000"/>
                      <a:lumOff val="25000"/>
                    </a:sysClr>
                  </a:gs>
                  <a:gs pos="100000">
                    <a:srgbClr val="EEECE1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宋体"/>
                </a:endParaRPr>
              </a:p>
            </p:txBody>
          </p:sp>
          <p:pic>
            <p:nvPicPr>
              <p:cNvPr id="175" name="图片 17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6400" y="201731"/>
                <a:ext cx="2356603" cy="2292565"/>
              </a:xfrm>
              <a:prstGeom prst="rect">
                <a:avLst/>
              </a:prstGeom>
            </p:spPr>
          </p:pic>
        </p:grpSp>
        <p:sp>
          <p:nvSpPr>
            <p:cNvPr id="20" name="矩形 19"/>
            <p:cNvSpPr/>
            <p:nvPr/>
          </p:nvSpPr>
          <p:spPr>
            <a:xfrm>
              <a:off x="2694047" y="1238565"/>
              <a:ext cx="644521" cy="759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</a:t>
              </a:r>
              <a:endPara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虚尾箭头 3"/>
          <p:cNvSpPr/>
          <p:nvPr/>
        </p:nvSpPr>
        <p:spPr>
          <a:xfrm>
            <a:off x="6833320" y="3014528"/>
            <a:ext cx="1092352" cy="970165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7167245" y="1191934"/>
            <a:ext cx="4250682" cy="2516115"/>
            <a:chOff x="7241741" y="905790"/>
            <a:chExt cx="4250682" cy="2136799"/>
          </a:xfrm>
        </p:grpSpPr>
        <p:grpSp>
          <p:nvGrpSpPr>
            <p:cNvPr id="160" name="组合 159"/>
            <p:cNvGrpSpPr/>
            <p:nvPr/>
          </p:nvGrpSpPr>
          <p:grpSpPr>
            <a:xfrm rot="13869431">
              <a:off x="8322965" y="-126868"/>
              <a:ext cx="2088233" cy="4250682"/>
              <a:chOff x="1691680" y="1541786"/>
              <a:chExt cx="2088233" cy="4250682"/>
            </a:xfrm>
          </p:grpSpPr>
          <p:cxnSp>
            <p:nvCxnSpPr>
              <p:cNvPr id="161" name="直接连接符 160"/>
              <p:cNvCxnSpPr/>
              <p:nvPr/>
            </p:nvCxnSpPr>
            <p:spPr>
              <a:xfrm flipH="1" flipV="1">
                <a:off x="3349865" y="1997837"/>
                <a:ext cx="430047" cy="236726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</p:cxnSp>
          <p:cxnSp>
            <p:nvCxnSpPr>
              <p:cNvPr id="162" name="直接连接符 161"/>
              <p:cNvCxnSpPr/>
              <p:nvPr/>
            </p:nvCxnSpPr>
            <p:spPr>
              <a:xfrm flipH="1">
                <a:off x="1691680" y="1997837"/>
                <a:ext cx="1044116" cy="23672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</p:cxnSp>
          <p:grpSp>
            <p:nvGrpSpPr>
              <p:cNvPr id="163" name="组合 162"/>
              <p:cNvGrpSpPr/>
              <p:nvPr/>
            </p:nvGrpSpPr>
            <p:grpSpPr>
              <a:xfrm>
                <a:off x="2627784" y="1541786"/>
                <a:ext cx="912102" cy="912102"/>
                <a:chOff x="1259632" y="764704"/>
                <a:chExt cx="1728192" cy="1728192"/>
              </a:xfrm>
            </p:grpSpPr>
            <p:sp>
              <p:nvSpPr>
                <p:cNvPr id="167" name="椭圆 166"/>
                <p:cNvSpPr/>
                <p:nvPr/>
              </p:nvSpPr>
              <p:spPr>
                <a:xfrm>
                  <a:off x="1259632" y="764704"/>
                  <a:ext cx="1728192" cy="172819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95000"/>
                      </a:sysClr>
                    </a:gs>
                    <a:gs pos="100000">
                      <a:sysClr val="window" lastClr="FFFFFF"/>
                    </a:gs>
                  </a:gsLst>
                  <a:lin ang="5400000" scaled="1"/>
                  <a:tileRect/>
                </a:gra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椭圆 168"/>
                <p:cNvSpPr/>
                <p:nvPr/>
              </p:nvSpPr>
              <p:spPr>
                <a:xfrm>
                  <a:off x="1619672" y="1124744"/>
                  <a:ext cx="1008112" cy="10081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5400000" scaled="1"/>
                  <a:tileRect/>
                </a:gra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139700" dist="88900" dir="5400000" algn="t" rotWithShape="0">
                    <a:prstClr val="black">
                      <a:alpha val="6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" name="组合 163"/>
              <p:cNvGrpSpPr/>
              <p:nvPr/>
            </p:nvGrpSpPr>
            <p:grpSpPr>
              <a:xfrm>
                <a:off x="1691681" y="3428999"/>
                <a:ext cx="2088232" cy="2363469"/>
                <a:chOff x="1691681" y="2780927"/>
                <a:chExt cx="2736304" cy="3096959"/>
              </a:xfrm>
            </p:grpSpPr>
            <p:sp>
              <p:nvSpPr>
                <p:cNvPr id="165" name="椭圆 164"/>
                <p:cNvSpPr/>
                <p:nvPr/>
              </p:nvSpPr>
              <p:spPr>
                <a:xfrm>
                  <a:off x="1691681" y="2780927"/>
                  <a:ext cx="2736304" cy="309695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4E4E4"/>
                    </a:gs>
                    <a:gs pos="90000">
                      <a:sysClr val="window" lastClr="FFFFFF"/>
                    </a:gs>
                  </a:gsLst>
                  <a:lin ang="5400000" scaled="1"/>
                  <a:tileRect/>
                </a:gradFill>
                <a:ln w="762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165100" dist="1905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椭圆 165"/>
                <p:cNvSpPr/>
                <p:nvPr/>
              </p:nvSpPr>
              <p:spPr>
                <a:xfrm>
                  <a:off x="2014392" y="3419903"/>
                  <a:ext cx="1994498" cy="23030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8BE1FF"/>
                    </a:gs>
                    <a:gs pos="99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00B0F0"/>
                  </a:solidFill>
                  <a:prstDash val="solid"/>
                </a:ln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2" name="矩形 21"/>
            <p:cNvSpPr/>
            <p:nvPr/>
          </p:nvSpPr>
          <p:spPr>
            <a:xfrm>
              <a:off x="9740071" y="905790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尺寸</a:t>
              </a:r>
              <a:endPara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精度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039492" y="3397076"/>
            <a:ext cx="4500067" cy="2590551"/>
            <a:chOff x="7114670" y="2705309"/>
            <a:chExt cx="4249417" cy="2159841"/>
          </a:xfrm>
        </p:grpSpPr>
        <p:grpSp>
          <p:nvGrpSpPr>
            <p:cNvPr id="177" name="组合 176"/>
            <p:cNvGrpSpPr/>
            <p:nvPr/>
          </p:nvGrpSpPr>
          <p:grpSpPr>
            <a:xfrm rot="17622577">
              <a:off x="8195262" y="1624717"/>
              <a:ext cx="2088233" cy="4249417"/>
              <a:chOff x="1691679" y="1541786"/>
              <a:chExt cx="2088233" cy="4249417"/>
            </a:xfrm>
          </p:grpSpPr>
          <p:cxnSp>
            <p:nvCxnSpPr>
              <p:cNvPr id="178" name="直接连接符 177"/>
              <p:cNvCxnSpPr/>
              <p:nvPr/>
            </p:nvCxnSpPr>
            <p:spPr>
              <a:xfrm flipH="1" flipV="1">
                <a:off x="3349865" y="1997837"/>
                <a:ext cx="430047" cy="236726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</p:cxnSp>
          <p:cxnSp>
            <p:nvCxnSpPr>
              <p:cNvPr id="179" name="直接连接符 178"/>
              <p:cNvCxnSpPr/>
              <p:nvPr/>
            </p:nvCxnSpPr>
            <p:spPr>
              <a:xfrm flipH="1">
                <a:off x="1691680" y="1997837"/>
                <a:ext cx="1044116" cy="236726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</p:cxnSp>
          <p:grpSp>
            <p:nvGrpSpPr>
              <p:cNvPr id="180" name="组合 179"/>
              <p:cNvGrpSpPr/>
              <p:nvPr/>
            </p:nvGrpSpPr>
            <p:grpSpPr>
              <a:xfrm>
                <a:off x="2627784" y="1541786"/>
                <a:ext cx="912102" cy="912102"/>
                <a:chOff x="1259632" y="764704"/>
                <a:chExt cx="1728192" cy="1728192"/>
              </a:xfrm>
            </p:grpSpPr>
            <p:sp>
              <p:nvSpPr>
                <p:cNvPr id="184" name="椭圆 183"/>
                <p:cNvSpPr/>
                <p:nvPr/>
              </p:nvSpPr>
              <p:spPr>
                <a:xfrm>
                  <a:off x="1259632" y="764704"/>
                  <a:ext cx="1728192" cy="172819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95000"/>
                      </a:sysClr>
                    </a:gs>
                    <a:gs pos="100000">
                      <a:sysClr val="window" lastClr="FFFFFF"/>
                    </a:gs>
                  </a:gsLst>
                  <a:lin ang="5400000" scaled="1"/>
                  <a:tileRect/>
                </a:gra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椭圆 184"/>
                <p:cNvSpPr/>
                <p:nvPr/>
              </p:nvSpPr>
              <p:spPr>
                <a:xfrm>
                  <a:off x="1619672" y="1124744"/>
                  <a:ext cx="1008112" cy="10081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5400000" scaled="1"/>
                  <a:tileRect/>
                </a:gra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139700" dist="88900" dir="5400000" algn="t" rotWithShape="0">
                    <a:prstClr val="black">
                      <a:alpha val="6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691679" y="3429000"/>
                <a:ext cx="2088232" cy="2362203"/>
                <a:chOff x="1691679" y="2780928"/>
                <a:chExt cx="2736304" cy="3095300"/>
              </a:xfrm>
            </p:grpSpPr>
            <p:sp>
              <p:nvSpPr>
                <p:cNvPr id="182" name="椭圆 181"/>
                <p:cNvSpPr/>
                <p:nvPr/>
              </p:nvSpPr>
              <p:spPr>
                <a:xfrm>
                  <a:off x="1691679" y="2780928"/>
                  <a:ext cx="2736304" cy="30953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4E4E4"/>
                    </a:gs>
                    <a:gs pos="90000">
                      <a:sysClr val="window" lastClr="FFFFFF"/>
                    </a:gs>
                  </a:gsLst>
                  <a:lin ang="5400000" scaled="1"/>
                  <a:tileRect/>
                </a:gradFill>
                <a:ln w="762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165100" dist="1905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椭圆 182"/>
                <p:cNvSpPr/>
                <p:nvPr/>
              </p:nvSpPr>
              <p:spPr>
                <a:xfrm>
                  <a:off x="2014391" y="3419903"/>
                  <a:ext cx="1994498" cy="23186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8BE1FF"/>
                    </a:gs>
                    <a:gs pos="99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00B0F0"/>
                  </a:solidFill>
                  <a:prstDash val="solid"/>
                </a:ln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6" name="矩形 185"/>
            <p:cNvSpPr/>
            <p:nvPr/>
          </p:nvSpPr>
          <p:spPr>
            <a:xfrm>
              <a:off x="9707745" y="366482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表面</a:t>
              </a:r>
              <a:endPara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hangingPunct="0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2242435" y="5529154"/>
            <a:ext cx="4425318" cy="1173139"/>
            <a:chOff x="2891924" y="507273"/>
            <a:chExt cx="3848050" cy="1173139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891924" y="507273"/>
              <a:ext cx="3848050" cy="1173139"/>
            </a:xfrm>
            <a:prstGeom prst="rect">
              <a:avLst/>
            </a:prstGeom>
          </p:spPr>
        </p:pic>
        <p:sp>
          <p:nvSpPr>
            <p:cNvPr id="136" name="矩形 135"/>
            <p:cNvSpPr/>
            <p:nvPr/>
          </p:nvSpPr>
          <p:spPr>
            <a:xfrm>
              <a:off x="3885021" y="768239"/>
              <a:ext cx="1540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评一评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7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4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4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4801" y="115470"/>
            <a:ext cx="3320913" cy="1440180"/>
            <a:chOff x="3775196" y="3925331"/>
            <a:chExt cx="2649112" cy="1440180"/>
          </a:xfrm>
        </p:grpSpPr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96" y="3925331"/>
              <a:ext cx="2649112" cy="144018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4114024" y="4276612"/>
              <a:ext cx="20278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安全教育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7" name="矩形 146"/>
          <p:cNvSpPr/>
          <p:nvPr/>
        </p:nvSpPr>
        <p:spPr>
          <a:xfrm>
            <a:off x="2291206" y="1806254"/>
            <a:ext cx="917160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4500"/>
              </a:lnSpc>
              <a:buFont typeface="Wingdings" panose="05000000000000000000" pitchFamily="2" charset="2"/>
              <a:buChar char="u"/>
            </a:pPr>
            <a:r>
              <a:rPr lang="zh-CN" altLang="en-US" sz="3200" dirty="0" smtClean="0"/>
              <a:t>遵守车床安全操作规程</a:t>
            </a:r>
            <a:endParaRPr lang="en-US" altLang="zh-CN" sz="3200" dirty="0" smtClean="0"/>
          </a:p>
          <a:p>
            <a:pPr marL="285750" indent="-285750">
              <a:lnSpc>
                <a:spcPts val="4500"/>
              </a:lnSpc>
              <a:buFont typeface="Wingdings" panose="05000000000000000000" pitchFamily="2" charset="2"/>
              <a:buChar char="u"/>
            </a:pPr>
            <a:r>
              <a:rPr lang="zh-CN" altLang="en-US" sz="3200" dirty="0" smtClean="0"/>
              <a:t>工作服、防护眼镜、工作帽穿戴到位</a:t>
            </a:r>
            <a:endParaRPr lang="en-US" altLang="zh-CN" sz="3200" dirty="0" smtClean="0"/>
          </a:p>
          <a:p>
            <a:pPr marL="285750" indent="-285750">
              <a:lnSpc>
                <a:spcPts val="4500"/>
              </a:lnSpc>
              <a:buFont typeface="Wingdings" panose="05000000000000000000" pitchFamily="2" charset="2"/>
              <a:buChar char="u"/>
            </a:pPr>
            <a:r>
              <a:rPr lang="zh-CN" altLang="en-US" sz="3200" dirty="0" smtClean="0"/>
              <a:t>停车放空档，停稳后再进行测量、装拆工作等</a:t>
            </a:r>
            <a:endParaRPr lang="en-US" altLang="zh-CN" sz="3200" dirty="0" smtClean="0"/>
          </a:p>
          <a:p>
            <a:pPr marL="285750" indent="-285750">
              <a:lnSpc>
                <a:spcPts val="4500"/>
              </a:lnSpc>
              <a:buFont typeface="Wingdings" panose="05000000000000000000" pitchFamily="2" charset="2"/>
              <a:buChar char="u"/>
            </a:pPr>
            <a:r>
              <a:rPr lang="zh-CN" altLang="en-US" sz="3200" dirty="0" smtClean="0"/>
              <a:t>车削过程中不能用手拉扯铁屑</a:t>
            </a:r>
            <a:endParaRPr lang="en-US" altLang="zh-CN" sz="3200" dirty="0" smtClean="0"/>
          </a:p>
          <a:p>
            <a:pPr marL="285750" indent="-285750">
              <a:lnSpc>
                <a:spcPts val="4500"/>
              </a:lnSpc>
              <a:buFont typeface="Wingdings" panose="05000000000000000000" pitchFamily="2" charset="2"/>
              <a:buChar char="u"/>
            </a:pPr>
            <a:r>
              <a:rPr lang="zh-CN" altLang="en-US" sz="3200" dirty="0" smtClean="0"/>
              <a:t>车削过程中思想集中，关注自己的工件</a:t>
            </a:r>
            <a:endParaRPr lang="en-US" altLang="zh-CN" sz="3200" dirty="0" smtClean="0"/>
          </a:p>
          <a:p>
            <a:pPr marL="285750" indent="-285750">
              <a:lnSpc>
                <a:spcPts val="4500"/>
              </a:lnSpc>
              <a:buFont typeface="Wingdings" panose="05000000000000000000" pitchFamily="2" charset="2"/>
              <a:buChar char="u"/>
            </a:pPr>
            <a:r>
              <a:rPr lang="zh-CN" altLang="en-US" sz="3200" dirty="0" smtClean="0"/>
              <a:t>按要求正确摆放工、量具</a:t>
            </a:r>
            <a:endParaRPr lang="zh-CN" altLang="en-US" sz="3200" dirty="0"/>
          </a:p>
          <a:p>
            <a:pPr marL="285750" indent="-285750">
              <a:lnSpc>
                <a:spcPts val="4500"/>
              </a:lnSpc>
              <a:buFont typeface="Wingdings" panose="05000000000000000000" pitchFamily="2" charset="2"/>
              <a:buChar char="u"/>
            </a:pPr>
            <a:r>
              <a:rPr lang="zh-CN" altLang="en-US" sz="3200" dirty="0" smtClean="0"/>
              <a:t>正确使用工、量、用具，轻拿轻放，并及时归位</a:t>
            </a:r>
            <a:endParaRPr lang="zh-CN" altLang="en-US" sz="3200" dirty="0"/>
          </a:p>
          <a:p>
            <a:pPr marL="285750" indent="-285750">
              <a:lnSpc>
                <a:spcPts val="4500"/>
              </a:lnSpc>
              <a:buFont typeface="Wingdings" panose="05000000000000000000" pitchFamily="2" charset="2"/>
              <a:buChar char="u"/>
            </a:pPr>
            <a:endParaRPr lang="zh-CN" altLang="en-US" sz="3200" dirty="0"/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264"/>
            <a:ext cx="12192000" cy="5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4802" y="115470"/>
            <a:ext cx="2649112" cy="1440180"/>
            <a:chOff x="3775196" y="3925331"/>
            <a:chExt cx="2649112" cy="1440180"/>
          </a:xfrm>
        </p:grpSpPr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96" y="3925331"/>
              <a:ext cx="2649112" cy="144018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4114024" y="4276612"/>
              <a:ext cx="20278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自我评价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0" name="图片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264"/>
            <a:ext cx="12192000" cy="547735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382074"/>
              </p:ext>
            </p:extLst>
          </p:nvPr>
        </p:nvGraphicFramePr>
        <p:xfrm>
          <a:off x="219934" y="1667087"/>
          <a:ext cx="5267960" cy="4200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340">
                  <a:extLst>
                    <a:ext uri="{9D8B030D-6E8A-4147-A177-3AD203B41FA5}">
                      <a16:colId xmlns:a16="http://schemas.microsoft.com/office/drawing/2014/main" val="1891879952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43294955"/>
                    </a:ext>
                  </a:extLst>
                </a:gridCol>
                <a:gridCol w="1605915">
                  <a:extLst>
                    <a:ext uri="{9D8B030D-6E8A-4147-A177-3AD203B41FA5}">
                      <a16:colId xmlns:a16="http://schemas.microsoft.com/office/drawing/2014/main" val="1831161286"/>
                    </a:ext>
                  </a:extLst>
                </a:gridCol>
                <a:gridCol w="913130">
                  <a:extLst>
                    <a:ext uri="{9D8B030D-6E8A-4147-A177-3AD203B41FA5}">
                      <a16:colId xmlns:a16="http://schemas.microsoft.com/office/drawing/2014/main" val="2850332359"/>
                    </a:ext>
                  </a:extLst>
                </a:gridCol>
              </a:tblGrid>
              <a:tr h="604655"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05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检测结果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角度调整方向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备注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9561609"/>
                  </a:ext>
                </a:extLst>
              </a:tr>
              <a:tr h="604655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第一次测量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05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4128566"/>
                  </a:ext>
                </a:extLst>
              </a:tr>
              <a:tr h="604655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第二次测量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5109188"/>
                  </a:ext>
                </a:extLst>
              </a:tr>
              <a:tr h="604655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第三次测量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2895433"/>
                  </a:ext>
                </a:extLst>
              </a:tr>
              <a:tr h="604655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第四次测量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095462"/>
                  </a:ext>
                </a:extLst>
              </a:tr>
              <a:tr h="1177333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自我评价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05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983670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580943"/>
              </p:ext>
            </p:extLst>
          </p:nvPr>
        </p:nvGraphicFramePr>
        <p:xfrm>
          <a:off x="6033203" y="1667086"/>
          <a:ext cx="5672927" cy="4200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6851">
                  <a:extLst>
                    <a:ext uri="{9D8B030D-6E8A-4147-A177-3AD203B41FA5}">
                      <a16:colId xmlns:a16="http://schemas.microsoft.com/office/drawing/2014/main" val="2475609127"/>
                    </a:ext>
                  </a:extLst>
                </a:gridCol>
                <a:gridCol w="1453790">
                  <a:extLst>
                    <a:ext uri="{9D8B030D-6E8A-4147-A177-3AD203B41FA5}">
                      <a16:colId xmlns:a16="http://schemas.microsoft.com/office/drawing/2014/main" val="894962812"/>
                    </a:ext>
                  </a:extLst>
                </a:gridCol>
                <a:gridCol w="1357372">
                  <a:extLst>
                    <a:ext uri="{9D8B030D-6E8A-4147-A177-3AD203B41FA5}">
                      <a16:colId xmlns:a16="http://schemas.microsoft.com/office/drawing/2014/main" val="1476477727"/>
                    </a:ext>
                  </a:extLst>
                </a:gridCol>
                <a:gridCol w="1604914">
                  <a:extLst>
                    <a:ext uri="{9D8B030D-6E8A-4147-A177-3AD203B41FA5}">
                      <a16:colId xmlns:a16="http://schemas.microsoft.com/office/drawing/2014/main" val="131418584"/>
                    </a:ext>
                  </a:extLst>
                </a:gridCol>
              </a:tblGrid>
              <a:tr h="771433"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锥度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圆锥长度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表面质量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其他相关尺寸精度</a:t>
                      </a:r>
                      <a:endParaRPr lang="zh-CN" sz="110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6327186"/>
                  </a:ext>
                </a:extLst>
              </a:tr>
              <a:tr h="1143059"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332099"/>
                  </a:ext>
                </a:extLst>
              </a:tr>
              <a:tr h="1143059"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269734"/>
                  </a:ext>
                </a:extLst>
              </a:tr>
              <a:tr h="1143059"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05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050" kern="100" dirty="0">
                        <a:effectLst/>
                        <a:latin typeface="DengXian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1132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4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/>
          <a:stretch/>
        </p:blipFill>
        <p:spPr>
          <a:xfrm>
            <a:off x="-52521" y="173005"/>
            <a:ext cx="12297042" cy="59591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2"/>
          <a:stretch/>
        </p:blipFill>
        <p:spPr>
          <a:xfrm>
            <a:off x="0" y="3404381"/>
            <a:ext cx="12192000" cy="35520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2462"/>
          <a:stretch/>
        </p:blipFill>
        <p:spPr>
          <a:xfrm>
            <a:off x="0" y="3907976"/>
            <a:ext cx="12192000" cy="4108660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52521" y="302094"/>
            <a:ext cx="9614781" cy="464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40404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381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zh-CN" altLang="en-US" sz="8000" b="1" spc="200" dirty="0" smtClean="0">
                <a:ln w="11430"/>
                <a:gradFill>
                  <a:gsLst>
                    <a:gs pos="25000">
                      <a:srgbClr val="00B0F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微软雅黑" pitchFamily="34" charset="-122"/>
                <a:ea typeface="微软雅黑" pitchFamily="34" charset="-122"/>
              </a:rPr>
              <a:t>文明生产</a:t>
            </a:r>
            <a:endParaRPr lang="en-US" altLang="zh-CN" sz="8000" b="1" spc="200" dirty="0" smtClean="0">
              <a:ln w="11430"/>
              <a:gradFill>
                <a:gsLst>
                  <a:gs pos="25000">
                    <a:srgbClr val="00B0F0"/>
                  </a:gs>
                  <a:gs pos="100000">
                    <a:srgbClr val="002060"/>
                  </a:gs>
                </a:gsLst>
                <a:lin ang="5400000"/>
              </a:gra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200000"/>
              </a:lnSpc>
              <a:defRPr/>
            </a:pPr>
            <a:r>
              <a:rPr lang="zh-CN" altLang="en-US" sz="8000" b="1" spc="200" dirty="0" smtClean="0">
                <a:ln w="11430"/>
                <a:gradFill>
                  <a:gsLst>
                    <a:gs pos="25000">
                      <a:srgbClr val="00B0F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微软雅黑" pitchFamily="34" charset="-122"/>
                <a:ea typeface="微软雅黑" pitchFamily="34" charset="-122"/>
              </a:rPr>
              <a:t>           安全第一</a:t>
            </a:r>
            <a:endParaRPr lang="zh-CN" altLang="en-US" sz="8000" b="1" spc="200" dirty="0">
              <a:ln w="11430"/>
              <a:gradFill>
                <a:gsLst>
                  <a:gs pos="25000">
                    <a:srgbClr val="00B0F0"/>
                  </a:gs>
                  <a:gs pos="100000">
                    <a:srgbClr val="002060"/>
                  </a:gs>
                </a:gsLst>
                <a:lin ang="5400000"/>
              </a:gra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0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图片 1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264"/>
            <a:ext cx="12192000" cy="54773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85731" y="1080715"/>
            <a:ext cx="3906846" cy="3597189"/>
            <a:chOff x="633407" y="1234440"/>
            <a:chExt cx="3894666" cy="2628900"/>
          </a:xfrm>
        </p:grpSpPr>
        <p:grpSp>
          <p:nvGrpSpPr>
            <p:cNvPr id="22" name="组合 21"/>
            <p:cNvGrpSpPr/>
            <p:nvPr/>
          </p:nvGrpSpPr>
          <p:grpSpPr>
            <a:xfrm>
              <a:off x="633407" y="1234440"/>
              <a:ext cx="3894666" cy="2628900"/>
              <a:chOff x="633407" y="1234440"/>
              <a:chExt cx="3894666" cy="2628900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000" b="11500"/>
              <a:stretch/>
            </p:blipFill>
            <p:spPr>
              <a:xfrm>
                <a:off x="633407" y="1234440"/>
                <a:ext cx="3894666" cy="2628900"/>
              </a:xfrm>
              <a:prstGeom prst="rect">
                <a:avLst/>
              </a:prstGeom>
            </p:spPr>
          </p:pic>
          <p:sp>
            <p:nvSpPr>
              <p:cNvPr id="25" name="任意多边形 24"/>
              <p:cNvSpPr/>
              <p:nvPr/>
            </p:nvSpPr>
            <p:spPr>
              <a:xfrm>
                <a:off x="1863090" y="2548890"/>
                <a:ext cx="1554480" cy="857250"/>
              </a:xfrm>
              <a:custGeom>
                <a:avLst/>
                <a:gdLst>
                  <a:gd name="connsiteX0" fmla="*/ 0 w 1554480"/>
                  <a:gd name="connsiteY0" fmla="*/ 0 h 891540"/>
                  <a:gd name="connsiteX1" fmla="*/ 1554480 w 1554480"/>
                  <a:gd name="connsiteY1" fmla="*/ 22860 h 891540"/>
                  <a:gd name="connsiteX2" fmla="*/ 1440180 w 1554480"/>
                  <a:gd name="connsiteY2" fmla="*/ 811530 h 891540"/>
                  <a:gd name="connsiteX3" fmla="*/ 1325880 w 1554480"/>
                  <a:gd name="connsiteY3" fmla="*/ 891540 h 891540"/>
                  <a:gd name="connsiteX4" fmla="*/ 125730 w 1554480"/>
                  <a:gd name="connsiteY4" fmla="*/ 845820 h 891540"/>
                  <a:gd name="connsiteX5" fmla="*/ 0 w 1554480"/>
                  <a:gd name="connsiteY5" fmla="*/ 0 h 891540"/>
                  <a:gd name="connsiteX0" fmla="*/ 0 w 1554480"/>
                  <a:gd name="connsiteY0" fmla="*/ 0 h 891540"/>
                  <a:gd name="connsiteX1" fmla="*/ 1554480 w 1554480"/>
                  <a:gd name="connsiteY1" fmla="*/ 22860 h 891540"/>
                  <a:gd name="connsiteX2" fmla="*/ 1440180 w 1554480"/>
                  <a:gd name="connsiteY2" fmla="*/ 811530 h 891540"/>
                  <a:gd name="connsiteX3" fmla="*/ 1325880 w 1554480"/>
                  <a:gd name="connsiteY3" fmla="*/ 891540 h 891540"/>
                  <a:gd name="connsiteX4" fmla="*/ 125730 w 1554480"/>
                  <a:gd name="connsiteY4" fmla="*/ 845820 h 891540"/>
                  <a:gd name="connsiteX5" fmla="*/ 102870 w 1554480"/>
                  <a:gd name="connsiteY5" fmla="*/ 537210 h 891540"/>
                  <a:gd name="connsiteX6" fmla="*/ 0 w 1554480"/>
                  <a:gd name="connsiteY6" fmla="*/ 0 h 891540"/>
                  <a:gd name="connsiteX0" fmla="*/ 0 w 1554480"/>
                  <a:gd name="connsiteY0" fmla="*/ 0 h 891540"/>
                  <a:gd name="connsiteX1" fmla="*/ 1554480 w 1554480"/>
                  <a:gd name="connsiteY1" fmla="*/ 22860 h 891540"/>
                  <a:gd name="connsiteX2" fmla="*/ 1440180 w 1554480"/>
                  <a:gd name="connsiteY2" fmla="*/ 811530 h 891540"/>
                  <a:gd name="connsiteX3" fmla="*/ 1325880 w 1554480"/>
                  <a:gd name="connsiteY3" fmla="*/ 891540 h 891540"/>
                  <a:gd name="connsiteX4" fmla="*/ 125730 w 1554480"/>
                  <a:gd name="connsiteY4" fmla="*/ 845820 h 891540"/>
                  <a:gd name="connsiteX5" fmla="*/ 45720 w 1554480"/>
                  <a:gd name="connsiteY5" fmla="*/ 537210 h 891540"/>
                  <a:gd name="connsiteX6" fmla="*/ 0 w 1554480"/>
                  <a:gd name="connsiteY6" fmla="*/ 0 h 891540"/>
                  <a:gd name="connsiteX0" fmla="*/ 0 w 1554480"/>
                  <a:gd name="connsiteY0" fmla="*/ 0 h 891540"/>
                  <a:gd name="connsiteX1" fmla="*/ 1554480 w 1554480"/>
                  <a:gd name="connsiteY1" fmla="*/ 22860 h 891540"/>
                  <a:gd name="connsiteX2" fmla="*/ 1440180 w 1554480"/>
                  <a:gd name="connsiteY2" fmla="*/ 811530 h 891540"/>
                  <a:gd name="connsiteX3" fmla="*/ 1325880 w 1554480"/>
                  <a:gd name="connsiteY3" fmla="*/ 891540 h 891540"/>
                  <a:gd name="connsiteX4" fmla="*/ 125730 w 1554480"/>
                  <a:gd name="connsiteY4" fmla="*/ 845820 h 891540"/>
                  <a:gd name="connsiteX5" fmla="*/ 45720 w 1554480"/>
                  <a:gd name="connsiteY5" fmla="*/ 537210 h 891540"/>
                  <a:gd name="connsiteX6" fmla="*/ 0 w 1554480"/>
                  <a:gd name="connsiteY6" fmla="*/ 0 h 891540"/>
                  <a:gd name="connsiteX0" fmla="*/ 0 w 1554480"/>
                  <a:gd name="connsiteY0" fmla="*/ 0 h 857250"/>
                  <a:gd name="connsiteX1" fmla="*/ 1554480 w 1554480"/>
                  <a:gd name="connsiteY1" fmla="*/ 22860 h 857250"/>
                  <a:gd name="connsiteX2" fmla="*/ 1440180 w 1554480"/>
                  <a:gd name="connsiteY2" fmla="*/ 811530 h 857250"/>
                  <a:gd name="connsiteX3" fmla="*/ 1337310 w 1554480"/>
                  <a:gd name="connsiteY3" fmla="*/ 857250 h 857250"/>
                  <a:gd name="connsiteX4" fmla="*/ 125730 w 1554480"/>
                  <a:gd name="connsiteY4" fmla="*/ 845820 h 857250"/>
                  <a:gd name="connsiteX5" fmla="*/ 45720 w 1554480"/>
                  <a:gd name="connsiteY5" fmla="*/ 537210 h 857250"/>
                  <a:gd name="connsiteX6" fmla="*/ 0 w 1554480"/>
                  <a:gd name="connsiteY6" fmla="*/ 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4480" h="857250">
                    <a:moveTo>
                      <a:pt x="0" y="0"/>
                    </a:moveTo>
                    <a:lnTo>
                      <a:pt x="1554480" y="22860"/>
                    </a:lnTo>
                    <a:lnTo>
                      <a:pt x="1440180" y="811530"/>
                    </a:lnTo>
                    <a:lnTo>
                      <a:pt x="1337310" y="857250"/>
                    </a:lnTo>
                    <a:lnTo>
                      <a:pt x="125730" y="845820"/>
                    </a:lnTo>
                    <a:cubicBezTo>
                      <a:pt x="99060" y="742950"/>
                      <a:pt x="49530" y="720090"/>
                      <a:pt x="45720" y="5372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2061956" y="2584302"/>
              <a:ext cx="1355614" cy="837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 后思 考</a:t>
              </a:r>
              <a:endParaRPr lang="zh-CN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702867" y="3816701"/>
            <a:ext cx="878553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有无更好的方法提升锥面的表面质量？</a:t>
            </a:r>
            <a:endParaRPr lang="en-US" altLang="zh-CN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endParaRPr lang="zh-CN" altLang="en-US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90930" y="1889012"/>
            <a:ext cx="87855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你是如何保证尺寸精度的？</a:t>
            </a:r>
            <a:endParaRPr lang="zh-CN" altLang="en-US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7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/>
          <a:stretch/>
        </p:blipFill>
        <p:spPr>
          <a:xfrm>
            <a:off x="-52521" y="173005"/>
            <a:ext cx="12297042" cy="59591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2"/>
          <a:stretch/>
        </p:blipFill>
        <p:spPr>
          <a:xfrm>
            <a:off x="0" y="3404381"/>
            <a:ext cx="12192000" cy="35520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2462"/>
          <a:stretch/>
        </p:blipFill>
        <p:spPr>
          <a:xfrm>
            <a:off x="0" y="3907976"/>
            <a:ext cx="12192000" cy="4108660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107717" y="801660"/>
            <a:ext cx="961478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40404"/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381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zh-CN" altLang="en-US" sz="7200" b="1" spc="200" dirty="0" smtClean="0">
                <a:ln w="11430"/>
                <a:gradFill>
                  <a:gsLst>
                    <a:gs pos="25000">
                      <a:srgbClr val="00B0F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微软雅黑" pitchFamily="34" charset="-122"/>
                <a:ea typeface="微软雅黑" pitchFamily="34" charset="-122"/>
              </a:rPr>
              <a:t>技能成就未来</a:t>
            </a:r>
            <a:endParaRPr lang="en-US" altLang="zh-CN" sz="7200" b="1" spc="200" dirty="0" smtClean="0">
              <a:ln w="11430"/>
              <a:gradFill>
                <a:gsLst>
                  <a:gs pos="25000">
                    <a:srgbClr val="00B0F0"/>
                  </a:gs>
                  <a:gs pos="100000">
                    <a:srgbClr val="002060"/>
                  </a:gs>
                </a:gsLst>
                <a:lin ang="5400000"/>
              </a:gra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200000"/>
              </a:lnSpc>
              <a:defRPr/>
            </a:pPr>
            <a:r>
              <a:rPr lang="zh-CN" altLang="en-US" sz="7200" b="1" spc="200" dirty="0" smtClean="0">
                <a:ln w="11430"/>
                <a:gradFill>
                  <a:gsLst>
                    <a:gs pos="25000">
                      <a:srgbClr val="00B0F0"/>
                    </a:gs>
                    <a:gs pos="100000">
                      <a:srgbClr val="002060"/>
                    </a:gs>
                  </a:gsLst>
                  <a:lin ang="5400000"/>
                </a:gradFill>
                <a:latin typeface="微软雅黑" pitchFamily="34" charset="-122"/>
                <a:ea typeface="微软雅黑" pitchFamily="34" charset="-122"/>
              </a:rPr>
              <a:t>细节决定成败           </a:t>
            </a:r>
          </a:p>
        </p:txBody>
      </p:sp>
    </p:spTree>
    <p:extLst>
      <p:ext uri="{BB962C8B-B14F-4D97-AF65-F5344CB8AC3E}">
        <p14:creationId xmlns:p14="http://schemas.microsoft.com/office/powerpoint/2010/main" val="31602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矩形 109"/>
          <p:cNvSpPr/>
          <p:nvPr/>
        </p:nvSpPr>
        <p:spPr>
          <a:xfrm>
            <a:off x="3222031" y="6616475"/>
            <a:ext cx="8969970" cy="85140"/>
          </a:xfrm>
          <a:prstGeom prst="rect">
            <a:avLst/>
          </a:prstGeom>
          <a:solidFill>
            <a:srgbClr val="506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13" name="矩形 112"/>
          <p:cNvSpPr/>
          <p:nvPr/>
        </p:nvSpPr>
        <p:spPr>
          <a:xfrm>
            <a:off x="2349190" y="6616476"/>
            <a:ext cx="2832411" cy="851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矩形 126"/>
          <p:cNvSpPr/>
          <p:nvPr/>
        </p:nvSpPr>
        <p:spPr>
          <a:xfrm>
            <a:off x="5109449" y="6616476"/>
            <a:ext cx="1699553" cy="851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6750387" y="6616476"/>
            <a:ext cx="1699553" cy="851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 133"/>
          <p:cNvSpPr/>
          <p:nvPr/>
        </p:nvSpPr>
        <p:spPr>
          <a:xfrm>
            <a:off x="8436405" y="6616476"/>
            <a:ext cx="1627402" cy="851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矩形 164"/>
          <p:cNvSpPr/>
          <p:nvPr/>
        </p:nvSpPr>
        <p:spPr>
          <a:xfrm>
            <a:off x="10018726" y="6616476"/>
            <a:ext cx="2173274" cy="851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4" name="组合 103"/>
          <p:cNvGrpSpPr/>
          <p:nvPr/>
        </p:nvGrpSpPr>
        <p:grpSpPr>
          <a:xfrm>
            <a:off x="-430635" y="57066"/>
            <a:ext cx="6158958" cy="1681044"/>
            <a:chOff x="2827664" y="506064"/>
            <a:chExt cx="3848050" cy="1173139"/>
          </a:xfrm>
        </p:grpSpPr>
        <p:pic>
          <p:nvPicPr>
            <p:cNvPr id="105" name="图片 10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827664" y="506064"/>
              <a:ext cx="3848050" cy="1173139"/>
            </a:xfrm>
            <a:prstGeom prst="rect">
              <a:avLst/>
            </a:prstGeom>
          </p:spPr>
        </p:pic>
        <p:sp>
          <p:nvSpPr>
            <p:cNvPr id="106" name="矩形 105"/>
            <p:cNvSpPr/>
            <p:nvPr/>
          </p:nvSpPr>
          <p:spPr>
            <a:xfrm>
              <a:off x="3743295" y="755480"/>
              <a:ext cx="1910135" cy="408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一个合格的零件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2" name="Picture 2" descr="Nipic_6608733_20140705152029879000 [转换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65" y="1931092"/>
            <a:ext cx="31496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" name="Group 14"/>
          <p:cNvGrpSpPr>
            <a:grpSpLocks/>
          </p:cNvGrpSpPr>
          <p:nvPr/>
        </p:nvGrpSpPr>
        <p:grpSpPr bwMode="auto">
          <a:xfrm>
            <a:off x="2791304" y="1372753"/>
            <a:ext cx="3747808" cy="1897062"/>
            <a:chOff x="0" y="0"/>
            <a:chExt cx="12359372" cy="4561543"/>
          </a:xfrm>
        </p:grpSpPr>
        <p:grpSp>
          <p:nvGrpSpPr>
            <p:cNvPr id="124" name="Group 15"/>
            <p:cNvGrpSpPr>
              <a:grpSpLocks/>
            </p:cNvGrpSpPr>
            <p:nvPr/>
          </p:nvGrpSpPr>
          <p:grpSpPr bwMode="auto">
            <a:xfrm>
              <a:off x="0" y="0"/>
              <a:ext cx="12359372" cy="4561543"/>
              <a:chOff x="0" y="0"/>
              <a:chExt cx="4831195" cy="4561543"/>
            </a:xfrm>
          </p:grpSpPr>
          <p:pic>
            <p:nvPicPr>
              <p:cNvPr id="128" name="图片 10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1" t="71214" r="66537" b="2415"/>
              <a:stretch>
                <a:fillRect/>
              </a:stretch>
            </p:blipFill>
            <p:spPr bwMode="auto">
              <a:xfrm>
                <a:off x="0" y="0"/>
                <a:ext cx="4831195" cy="4561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9" name="矩形 1"/>
              <p:cNvSpPr>
                <a:spLocks noChangeArrowheads="1"/>
              </p:cNvSpPr>
              <p:nvPr/>
            </p:nvSpPr>
            <p:spPr bwMode="auto">
              <a:xfrm>
                <a:off x="374773" y="367099"/>
                <a:ext cx="411147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4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25" name="图片 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9" t="61485" r="35583" b="19739"/>
            <a:stretch>
              <a:fillRect/>
            </a:stretch>
          </p:blipFill>
          <p:spPr bwMode="auto">
            <a:xfrm>
              <a:off x="749571" y="1054141"/>
              <a:ext cx="10814784" cy="238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矩形 64"/>
            <p:cNvSpPr>
              <a:spLocks noChangeArrowheads="1"/>
            </p:cNvSpPr>
            <p:nvPr/>
          </p:nvSpPr>
          <p:spPr bwMode="auto">
            <a:xfrm>
              <a:off x="670847" y="1258399"/>
              <a:ext cx="10564018" cy="155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尺寸精度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1" name="Group 22"/>
          <p:cNvGrpSpPr>
            <a:grpSpLocks/>
          </p:cNvGrpSpPr>
          <p:nvPr/>
        </p:nvGrpSpPr>
        <p:grpSpPr bwMode="auto">
          <a:xfrm>
            <a:off x="7286577" y="1383405"/>
            <a:ext cx="3672910" cy="1900237"/>
            <a:chOff x="0" y="0"/>
            <a:chExt cx="12359372" cy="4561543"/>
          </a:xfrm>
        </p:grpSpPr>
        <p:grpSp>
          <p:nvGrpSpPr>
            <p:cNvPr id="133" name="Group 23"/>
            <p:cNvGrpSpPr>
              <a:grpSpLocks/>
            </p:cNvGrpSpPr>
            <p:nvPr/>
          </p:nvGrpSpPr>
          <p:grpSpPr bwMode="auto">
            <a:xfrm>
              <a:off x="0" y="0"/>
              <a:ext cx="12359372" cy="4561543"/>
              <a:chOff x="0" y="0"/>
              <a:chExt cx="4831195" cy="4561543"/>
            </a:xfrm>
          </p:grpSpPr>
          <p:pic>
            <p:nvPicPr>
              <p:cNvPr id="137" name="图片 10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1" t="71214" r="66537" b="2415"/>
              <a:stretch>
                <a:fillRect/>
              </a:stretch>
            </p:blipFill>
            <p:spPr bwMode="auto">
              <a:xfrm>
                <a:off x="0" y="0"/>
                <a:ext cx="4831195" cy="4561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8" name="矩形 1"/>
              <p:cNvSpPr>
                <a:spLocks noChangeArrowheads="1"/>
              </p:cNvSpPr>
              <p:nvPr/>
            </p:nvSpPr>
            <p:spPr bwMode="auto">
              <a:xfrm>
                <a:off x="374773" y="367099"/>
                <a:ext cx="411147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4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9" t="61485" r="35583" b="19739"/>
            <a:stretch>
              <a:fillRect/>
            </a:stretch>
          </p:blipFill>
          <p:spPr bwMode="auto">
            <a:xfrm>
              <a:off x="810449" y="1468679"/>
              <a:ext cx="10814783" cy="1718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" name="矩形 73"/>
            <p:cNvSpPr>
              <a:spLocks noChangeArrowheads="1"/>
            </p:cNvSpPr>
            <p:nvPr/>
          </p:nvSpPr>
          <p:spPr bwMode="auto">
            <a:xfrm>
              <a:off x="707998" y="1782825"/>
              <a:ext cx="10564022" cy="886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不能超出公差范围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1" name="Group 38"/>
          <p:cNvGrpSpPr>
            <a:grpSpLocks/>
          </p:cNvGrpSpPr>
          <p:nvPr/>
        </p:nvGrpSpPr>
        <p:grpSpPr bwMode="auto">
          <a:xfrm>
            <a:off x="2840322" y="3793160"/>
            <a:ext cx="3672911" cy="2016125"/>
            <a:chOff x="0" y="0"/>
            <a:chExt cx="12359372" cy="4561543"/>
          </a:xfrm>
        </p:grpSpPr>
        <p:grpSp>
          <p:nvGrpSpPr>
            <p:cNvPr id="153" name="Group 39"/>
            <p:cNvGrpSpPr>
              <a:grpSpLocks/>
            </p:cNvGrpSpPr>
            <p:nvPr/>
          </p:nvGrpSpPr>
          <p:grpSpPr bwMode="auto">
            <a:xfrm>
              <a:off x="0" y="0"/>
              <a:ext cx="12359372" cy="4561543"/>
              <a:chOff x="0" y="0"/>
              <a:chExt cx="4831195" cy="4561543"/>
            </a:xfrm>
          </p:grpSpPr>
          <p:pic>
            <p:nvPicPr>
              <p:cNvPr id="156" name="图片 10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1" t="71214" r="66537" b="2415"/>
              <a:stretch>
                <a:fillRect/>
              </a:stretch>
            </p:blipFill>
            <p:spPr bwMode="auto">
              <a:xfrm>
                <a:off x="0" y="0"/>
                <a:ext cx="4831195" cy="4561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7" name="矩形 1"/>
              <p:cNvSpPr>
                <a:spLocks noChangeArrowheads="1"/>
              </p:cNvSpPr>
              <p:nvPr/>
            </p:nvSpPr>
            <p:spPr bwMode="auto">
              <a:xfrm>
                <a:off x="374773" y="367099"/>
                <a:ext cx="411147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4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54" name="图片 9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9" t="61485" r="35583" b="19739"/>
            <a:stretch>
              <a:fillRect/>
            </a:stretch>
          </p:blipFill>
          <p:spPr bwMode="auto">
            <a:xfrm>
              <a:off x="810450" y="1054678"/>
              <a:ext cx="10814783" cy="2226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矩形 91"/>
            <p:cNvSpPr>
              <a:spLocks noChangeArrowheads="1"/>
            </p:cNvSpPr>
            <p:nvPr/>
          </p:nvSpPr>
          <p:spPr bwMode="auto">
            <a:xfrm>
              <a:off x="714004" y="1289210"/>
              <a:ext cx="10564019" cy="1462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表面质量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3" name="Group 38"/>
          <p:cNvGrpSpPr>
            <a:grpSpLocks/>
          </p:cNvGrpSpPr>
          <p:nvPr/>
        </p:nvGrpSpPr>
        <p:grpSpPr bwMode="auto">
          <a:xfrm>
            <a:off x="7286577" y="3793160"/>
            <a:ext cx="3672911" cy="2016125"/>
            <a:chOff x="0" y="0"/>
            <a:chExt cx="12359372" cy="4561543"/>
          </a:xfrm>
        </p:grpSpPr>
        <p:grpSp>
          <p:nvGrpSpPr>
            <p:cNvPr id="130" name="Group 39"/>
            <p:cNvGrpSpPr>
              <a:grpSpLocks/>
            </p:cNvGrpSpPr>
            <p:nvPr/>
          </p:nvGrpSpPr>
          <p:grpSpPr bwMode="auto">
            <a:xfrm>
              <a:off x="0" y="0"/>
              <a:ext cx="12359372" cy="4561543"/>
              <a:chOff x="0" y="0"/>
              <a:chExt cx="4831195" cy="4561543"/>
            </a:xfrm>
          </p:grpSpPr>
          <p:pic>
            <p:nvPicPr>
              <p:cNvPr id="141" name="图片 10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1" t="71214" r="66537" b="2415"/>
              <a:stretch>
                <a:fillRect/>
              </a:stretch>
            </p:blipFill>
            <p:spPr bwMode="auto">
              <a:xfrm>
                <a:off x="0" y="0"/>
                <a:ext cx="4831195" cy="4561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7" name="矩形 1"/>
              <p:cNvSpPr>
                <a:spLocks noChangeArrowheads="1"/>
              </p:cNvSpPr>
              <p:nvPr/>
            </p:nvSpPr>
            <p:spPr bwMode="auto">
              <a:xfrm>
                <a:off x="374773" y="367099"/>
                <a:ext cx="411147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1120775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112077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14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2" name="图片 9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9" t="61485" r="35583" b="19739"/>
            <a:stretch>
              <a:fillRect/>
            </a:stretch>
          </p:blipFill>
          <p:spPr bwMode="auto">
            <a:xfrm>
              <a:off x="810450" y="1054678"/>
              <a:ext cx="10814783" cy="2226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矩形 91"/>
            <p:cNvSpPr>
              <a:spLocks noChangeArrowheads="1"/>
            </p:cNvSpPr>
            <p:nvPr/>
          </p:nvSpPr>
          <p:spPr bwMode="auto">
            <a:xfrm>
              <a:off x="714004" y="1289210"/>
              <a:ext cx="10564020" cy="1462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1120775"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12077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可有后续加工，如抛光、电镀、磨砂等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0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834045" y="928896"/>
            <a:ext cx="1271238" cy="1271238"/>
            <a:chOff x="1973734" y="829181"/>
            <a:chExt cx="1271238" cy="1271238"/>
          </a:xfrm>
        </p:grpSpPr>
        <p:sp>
          <p:nvSpPr>
            <p:cNvPr id="18" name="矩形 17"/>
            <p:cNvSpPr/>
            <p:nvPr/>
          </p:nvSpPr>
          <p:spPr>
            <a:xfrm>
              <a:off x="1973734" y="829181"/>
              <a:ext cx="1271238" cy="127123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2040953" y="896400"/>
              <a:ext cx="1136800" cy="1136800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303811" y="968512"/>
              <a:ext cx="54373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动</a:t>
              </a:r>
              <a:endPara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脑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000086" y="913738"/>
            <a:ext cx="4507272" cy="1286396"/>
            <a:chOff x="3339888" y="1625915"/>
            <a:chExt cx="3897253" cy="1286396"/>
          </a:xfrm>
        </p:grpSpPr>
        <p:grpSp>
          <p:nvGrpSpPr>
            <p:cNvPr id="129" name="组合 128"/>
            <p:cNvGrpSpPr/>
            <p:nvPr/>
          </p:nvGrpSpPr>
          <p:grpSpPr>
            <a:xfrm rot="5400000">
              <a:off x="4645317" y="320486"/>
              <a:ext cx="1286396" cy="3897253"/>
              <a:chOff x="2677685" y="745526"/>
              <a:chExt cx="1030219" cy="3065982"/>
            </a:xfrm>
          </p:grpSpPr>
          <p:sp>
            <p:nvSpPr>
              <p:cNvPr id="130" name="五边形 5"/>
              <p:cNvSpPr/>
              <p:nvPr/>
            </p:nvSpPr>
            <p:spPr>
              <a:xfrm rot="16200000">
                <a:off x="1705323" y="1737066"/>
                <a:ext cx="2974943" cy="1030219"/>
              </a:xfrm>
              <a:custGeom>
                <a:avLst/>
                <a:gdLst>
                  <a:gd name="connsiteX0" fmla="*/ 2974943 w 2974943"/>
                  <a:gd name="connsiteY0" fmla="*/ 526163 h 1030219"/>
                  <a:gd name="connsiteX1" fmla="*/ 2581245 w 2974943"/>
                  <a:gd name="connsiteY1" fmla="*/ 1030219 h 1030219"/>
                  <a:gd name="connsiteX2" fmla="*/ 0 w 2974943"/>
                  <a:gd name="connsiteY2" fmla="*/ 1030219 h 1030219"/>
                  <a:gd name="connsiteX3" fmla="*/ 11838 w 2974943"/>
                  <a:gd name="connsiteY3" fmla="*/ 0 h 1030219"/>
                  <a:gd name="connsiteX4" fmla="*/ 2581245 w 2974943"/>
                  <a:gd name="connsiteY4" fmla="*/ 22107 h 1030219"/>
                  <a:gd name="connsiteX5" fmla="*/ 2974943 w 2974943"/>
                  <a:gd name="connsiteY5" fmla="*/ 526163 h 103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4943" h="1030219">
                    <a:moveTo>
                      <a:pt x="2974943" y="526163"/>
                    </a:moveTo>
                    <a:lnTo>
                      <a:pt x="2581245" y="1030219"/>
                    </a:lnTo>
                    <a:lnTo>
                      <a:pt x="0" y="1030219"/>
                    </a:lnTo>
                    <a:lnTo>
                      <a:pt x="11838" y="0"/>
                    </a:lnTo>
                    <a:lnTo>
                      <a:pt x="2581245" y="22107"/>
                    </a:lnTo>
                    <a:lnTo>
                      <a:pt x="2974943" y="526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190500" dist="38100" algn="l" rotWithShape="0">
                  <a:prstClr val="black">
                    <a:alpha val="4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直角三角形 8"/>
              <p:cNvSpPr/>
              <p:nvPr/>
            </p:nvSpPr>
            <p:spPr>
              <a:xfrm>
                <a:off x="2677685" y="1124744"/>
                <a:ext cx="519265" cy="2619978"/>
              </a:xfrm>
              <a:custGeom>
                <a:avLst/>
                <a:gdLst>
                  <a:gd name="connsiteX0" fmla="*/ 22107 w 519265"/>
                  <a:gd name="connsiteY0" fmla="*/ 0 h 2619978"/>
                  <a:gd name="connsiteX1" fmla="*/ 519265 w 519265"/>
                  <a:gd name="connsiteY1" fmla="*/ 2435372 h 2619978"/>
                  <a:gd name="connsiteX2" fmla="*/ 0 w 519265"/>
                  <a:gd name="connsiteY2" fmla="*/ 2619978 h 2619978"/>
                  <a:gd name="connsiteX3" fmla="*/ 22107 w 519265"/>
                  <a:gd name="connsiteY3" fmla="*/ 0 h 261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265" h="2619978">
                    <a:moveTo>
                      <a:pt x="22107" y="0"/>
                    </a:moveTo>
                    <a:lnTo>
                      <a:pt x="519265" y="2435372"/>
                    </a:lnTo>
                    <a:lnTo>
                      <a:pt x="0" y="2619978"/>
                    </a:lnTo>
                    <a:cubicBezTo>
                      <a:pt x="0" y="1868604"/>
                      <a:pt x="22107" y="751374"/>
                      <a:pt x="22107" y="0"/>
                    </a:cubicBezTo>
                    <a:close/>
                  </a:path>
                </a:pathLst>
              </a:custGeom>
              <a:solidFill>
                <a:srgbClr val="FFFFFF">
                  <a:alpha val="2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直角三角形 131"/>
              <p:cNvSpPr/>
              <p:nvPr/>
            </p:nvSpPr>
            <p:spPr>
              <a:xfrm rot="20543602" flipV="1">
                <a:off x="3241315" y="989609"/>
                <a:ext cx="288452" cy="2821899"/>
              </a:xfrm>
              <a:prstGeom prst="rtTriangle">
                <a:avLst/>
              </a:prstGeom>
              <a:solidFill>
                <a:srgbClr val="FFFFFF">
                  <a:alpha val="32157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五边形 6"/>
              <p:cNvSpPr/>
              <p:nvPr/>
            </p:nvSpPr>
            <p:spPr>
              <a:xfrm rot="16200000">
                <a:off x="2934990" y="510328"/>
                <a:ext cx="537715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37715" h="1008112">
                    <a:moveTo>
                      <a:pt x="537715" y="504056"/>
                    </a:moveTo>
                    <a:lnTo>
                      <a:pt x="144017" y="1008112"/>
                    </a:lnTo>
                    <a:lnTo>
                      <a:pt x="0" y="1008112"/>
                    </a:lnTo>
                    <a:lnTo>
                      <a:pt x="393698" y="504056"/>
                    </a:lnTo>
                    <a:lnTo>
                      <a:pt x="0" y="0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63500" dir="5400000" algn="t" rotWithShape="0">
                  <a:prstClr val="black">
                    <a:alpha val="1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3723456" y="1881024"/>
              <a:ext cx="238428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存在的问题</a:t>
              </a:r>
              <a:endParaRPr lang="zh-CN" alt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7507358" y="844353"/>
            <a:ext cx="1860220" cy="1785384"/>
            <a:chOff x="7075932" y="1438555"/>
            <a:chExt cx="1860220" cy="1785384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7075932" y="1438555"/>
              <a:ext cx="1860220" cy="1785384"/>
            </a:xfrm>
            <a:prstGeom prst="rect">
              <a:avLst/>
            </a:prstGeom>
          </p:spPr>
        </p:pic>
        <p:sp>
          <p:nvSpPr>
            <p:cNvPr id="138" name="矩形 137"/>
            <p:cNvSpPr/>
            <p:nvPr/>
          </p:nvSpPr>
          <p:spPr>
            <a:xfrm>
              <a:off x="7406815" y="1651866"/>
              <a:ext cx="64633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乐</a:t>
              </a:r>
              <a:endPara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学</a:t>
              </a:r>
              <a:endPara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1836430" y="3079568"/>
            <a:ext cx="1271238" cy="1271238"/>
            <a:chOff x="1973734" y="829181"/>
            <a:chExt cx="1271238" cy="1271238"/>
          </a:xfrm>
        </p:grpSpPr>
        <p:sp>
          <p:nvSpPr>
            <p:cNvPr id="142" name="矩形 141"/>
            <p:cNvSpPr/>
            <p:nvPr/>
          </p:nvSpPr>
          <p:spPr>
            <a:xfrm>
              <a:off x="1973734" y="829181"/>
              <a:ext cx="1271238" cy="127123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>
              <a:off x="2040953" y="896400"/>
              <a:ext cx="1136800" cy="1136800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2303811" y="968512"/>
              <a:ext cx="54373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动</a:t>
              </a:r>
              <a:endPara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3002470" y="3064410"/>
            <a:ext cx="4504887" cy="1286396"/>
            <a:chOff x="3339888" y="1625915"/>
            <a:chExt cx="3897253" cy="1286396"/>
          </a:xfrm>
        </p:grpSpPr>
        <p:grpSp>
          <p:nvGrpSpPr>
            <p:cNvPr id="146" name="组合 145"/>
            <p:cNvGrpSpPr/>
            <p:nvPr/>
          </p:nvGrpSpPr>
          <p:grpSpPr>
            <a:xfrm rot="5400000">
              <a:off x="4645317" y="320486"/>
              <a:ext cx="1286396" cy="3897253"/>
              <a:chOff x="2677685" y="745526"/>
              <a:chExt cx="1030219" cy="3065982"/>
            </a:xfrm>
          </p:grpSpPr>
          <p:sp>
            <p:nvSpPr>
              <p:cNvPr id="148" name="五边形 5"/>
              <p:cNvSpPr/>
              <p:nvPr/>
            </p:nvSpPr>
            <p:spPr>
              <a:xfrm rot="16200000">
                <a:off x="1705323" y="1737066"/>
                <a:ext cx="2974943" cy="1030219"/>
              </a:xfrm>
              <a:custGeom>
                <a:avLst/>
                <a:gdLst>
                  <a:gd name="connsiteX0" fmla="*/ 2974943 w 2974943"/>
                  <a:gd name="connsiteY0" fmla="*/ 526163 h 1030219"/>
                  <a:gd name="connsiteX1" fmla="*/ 2581245 w 2974943"/>
                  <a:gd name="connsiteY1" fmla="*/ 1030219 h 1030219"/>
                  <a:gd name="connsiteX2" fmla="*/ 0 w 2974943"/>
                  <a:gd name="connsiteY2" fmla="*/ 1030219 h 1030219"/>
                  <a:gd name="connsiteX3" fmla="*/ 11838 w 2974943"/>
                  <a:gd name="connsiteY3" fmla="*/ 0 h 1030219"/>
                  <a:gd name="connsiteX4" fmla="*/ 2581245 w 2974943"/>
                  <a:gd name="connsiteY4" fmla="*/ 22107 h 1030219"/>
                  <a:gd name="connsiteX5" fmla="*/ 2974943 w 2974943"/>
                  <a:gd name="connsiteY5" fmla="*/ 526163 h 103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4943" h="1030219">
                    <a:moveTo>
                      <a:pt x="2974943" y="526163"/>
                    </a:moveTo>
                    <a:lnTo>
                      <a:pt x="2581245" y="1030219"/>
                    </a:lnTo>
                    <a:lnTo>
                      <a:pt x="0" y="1030219"/>
                    </a:lnTo>
                    <a:lnTo>
                      <a:pt x="11838" y="0"/>
                    </a:lnTo>
                    <a:lnTo>
                      <a:pt x="2581245" y="22107"/>
                    </a:lnTo>
                    <a:lnTo>
                      <a:pt x="2974943" y="526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190500" dist="38100" algn="l" rotWithShape="0">
                  <a:prstClr val="black">
                    <a:alpha val="4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直角三角形 8"/>
              <p:cNvSpPr/>
              <p:nvPr/>
            </p:nvSpPr>
            <p:spPr>
              <a:xfrm>
                <a:off x="2677685" y="1124744"/>
                <a:ext cx="519265" cy="2619978"/>
              </a:xfrm>
              <a:custGeom>
                <a:avLst/>
                <a:gdLst>
                  <a:gd name="connsiteX0" fmla="*/ 22107 w 519265"/>
                  <a:gd name="connsiteY0" fmla="*/ 0 h 2619978"/>
                  <a:gd name="connsiteX1" fmla="*/ 519265 w 519265"/>
                  <a:gd name="connsiteY1" fmla="*/ 2435372 h 2619978"/>
                  <a:gd name="connsiteX2" fmla="*/ 0 w 519265"/>
                  <a:gd name="connsiteY2" fmla="*/ 2619978 h 2619978"/>
                  <a:gd name="connsiteX3" fmla="*/ 22107 w 519265"/>
                  <a:gd name="connsiteY3" fmla="*/ 0 h 261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265" h="2619978">
                    <a:moveTo>
                      <a:pt x="22107" y="0"/>
                    </a:moveTo>
                    <a:lnTo>
                      <a:pt x="519265" y="2435372"/>
                    </a:lnTo>
                    <a:lnTo>
                      <a:pt x="0" y="2619978"/>
                    </a:lnTo>
                    <a:cubicBezTo>
                      <a:pt x="0" y="1868604"/>
                      <a:pt x="22107" y="751374"/>
                      <a:pt x="22107" y="0"/>
                    </a:cubicBezTo>
                    <a:close/>
                  </a:path>
                </a:pathLst>
              </a:custGeom>
              <a:solidFill>
                <a:srgbClr val="FFFFFF">
                  <a:alpha val="2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直角三角形 149"/>
              <p:cNvSpPr/>
              <p:nvPr/>
            </p:nvSpPr>
            <p:spPr>
              <a:xfrm rot="20543602" flipV="1">
                <a:off x="3241315" y="989609"/>
                <a:ext cx="288452" cy="2821899"/>
              </a:xfrm>
              <a:prstGeom prst="rtTriangle">
                <a:avLst/>
              </a:prstGeom>
              <a:solidFill>
                <a:srgbClr val="FFFFFF">
                  <a:alpha val="32157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五边形 6"/>
              <p:cNvSpPr/>
              <p:nvPr/>
            </p:nvSpPr>
            <p:spPr>
              <a:xfrm rot="16200000">
                <a:off x="2934990" y="510328"/>
                <a:ext cx="537715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37715" h="1008112">
                    <a:moveTo>
                      <a:pt x="537715" y="504056"/>
                    </a:moveTo>
                    <a:lnTo>
                      <a:pt x="144017" y="1008112"/>
                    </a:lnTo>
                    <a:lnTo>
                      <a:pt x="0" y="1008112"/>
                    </a:lnTo>
                    <a:lnTo>
                      <a:pt x="393698" y="504056"/>
                    </a:lnTo>
                    <a:lnTo>
                      <a:pt x="0" y="0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63500" dir="5400000" algn="t" rotWithShape="0">
                  <a:prstClr val="black">
                    <a:alpha val="1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7" name="矩形 146"/>
            <p:cNvSpPr/>
            <p:nvPr/>
          </p:nvSpPr>
          <p:spPr>
            <a:xfrm>
              <a:off x="3795232" y="1922749"/>
              <a:ext cx="271048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改进的方法</a:t>
              </a:r>
              <a:endParaRPr lang="zh-CN" alt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7479165" y="2937292"/>
            <a:ext cx="1860220" cy="1785384"/>
            <a:chOff x="7075932" y="1438555"/>
            <a:chExt cx="1860220" cy="1785384"/>
          </a:xfrm>
        </p:grpSpPr>
        <p:pic>
          <p:nvPicPr>
            <p:cNvPr id="153" name="图片 152"/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7075932" y="1438555"/>
              <a:ext cx="1860220" cy="1785384"/>
            </a:xfrm>
            <a:prstGeom prst="rect">
              <a:avLst/>
            </a:prstGeom>
          </p:spPr>
        </p:pic>
        <p:sp>
          <p:nvSpPr>
            <p:cNvPr id="154" name="矩形 153"/>
            <p:cNvSpPr/>
            <p:nvPr/>
          </p:nvSpPr>
          <p:spPr>
            <a:xfrm>
              <a:off x="7406014" y="1651866"/>
              <a:ext cx="64793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会</a:t>
              </a:r>
              <a:endPara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学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830213" y="5236604"/>
            <a:ext cx="1271238" cy="1271238"/>
            <a:chOff x="1973734" y="829181"/>
            <a:chExt cx="1271238" cy="1271238"/>
          </a:xfrm>
        </p:grpSpPr>
        <p:sp>
          <p:nvSpPr>
            <p:cNvPr id="156" name="矩形 155"/>
            <p:cNvSpPr/>
            <p:nvPr/>
          </p:nvSpPr>
          <p:spPr>
            <a:xfrm>
              <a:off x="1973734" y="829181"/>
              <a:ext cx="1271238" cy="127123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2040953" y="896400"/>
              <a:ext cx="1136800" cy="1136800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2303811" y="968512"/>
              <a:ext cx="54373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</a:t>
              </a:r>
              <a:endPara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眼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3000085" y="5230240"/>
            <a:ext cx="4479079" cy="1286396"/>
            <a:chOff x="3339888" y="1625915"/>
            <a:chExt cx="3897253" cy="1286396"/>
          </a:xfrm>
        </p:grpSpPr>
        <p:grpSp>
          <p:nvGrpSpPr>
            <p:cNvPr id="160" name="组合 159"/>
            <p:cNvGrpSpPr/>
            <p:nvPr/>
          </p:nvGrpSpPr>
          <p:grpSpPr>
            <a:xfrm rot="5400000">
              <a:off x="4645317" y="320486"/>
              <a:ext cx="1286396" cy="3897253"/>
              <a:chOff x="2677685" y="745526"/>
              <a:chExt cx="1030219" cy="3065982"/>
            </a:xfrm>
          </p:grpSpPr>
          <p:sp>
            <p:nvSpPr>
              <p:cNvPr id="163" name="五边形 5"/>
              <p:cNvSpPr/>
              <p:nvPr/>
            </p:nvSpPr>
            <p:spPr>
              <a:xfrm rot="16200000">
                <a:off x="1705323" y="1737066"/>
                <a:ext cx="2974943" cy="1030219"/>
              </a:xfrm>
              <a:custGeom>
                <a:avLst/>
                <a:gdLst>
                  <a:gd name="connsiteX0" fmla="*/ 2974943 w 2974943"/>
                  <a:gd name="connsiteY0" fmla="*/ 526163 h 1030219"/>
                  <a:gd name="connsiteX1" fmla="*/ 2581245 w 2974943"/>
                  <a:gd name="connsiteY1" fmla="*/ 1030219 h 1030219"/>
                  <a:gd name="connsiteX2" fmla="*/ 0 w 2974943"/>
                  <a:gd name="connsiteY2" fmla="*/ 1030219 h 1030219"/>
                  <a:gd name="connsiteX3" fmla="*/ 11838 w 2974943"/>
                  <a:gd name="connsiteY3" fmla="*/ 0 h 1030219"/>
                  <a:gd name="connsiteX4" fmla="*/ 2581245 w 2974943"/>
                  <a:gd name="connsiteY4" fmla="*/ 22107 h 1030219"/>
                  <a:gd name="connsiteX5" fmla="*/ 2974943 w 2974943"/>
                  <a:gd name="connsiteY5" fmla="*/ 526163 h 103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4943" h="1030219">
                    <a:moveTo>
                      <a:pt x="2974943" y="526163"/>
                    </a:moveTo>
                    <a:lnTo>
                      <a:pt x="2581245" y="1030219"/>
                    </a:lnTo>
                    <a:lnTo>
                      <a:pt x="0" y="1030219"/>
                    </a:lnTo>
                    <a:lnTo>
                      <a:pt x="11838" y="0"/>
                    </a:lnTo>
                    <a:lnTo>
                      <a:pt x="2581245" y="22107"/>
                    </a:lnTo>
                    <a:lnTo>
                      <a:pt x="2974943" y="526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190500" dist="38100" algn="l" rotWithShape="0">
                  <a:prstClr val="black">
                    <a:alpha val="4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直角三角形 8"/>
              <p:cNvSpPr/>
              <p:nvPr/>
            </p:nvSpPr>
            <p:spPr>
              <a:xfrm>
                <a:off x="2677685" y="1124744"/>
                <a:ext cx="519265" cy="2619978"/>
              </a:xfrm>
              <a:custGeom>
                <a:avLst/>
                <a:gdLst>
                  <a:gd name="connsiteX0" fmla="*/ 22107 w 519265"/>
                  <a:gd name="connsiteY0" fmla="*/ 0 h 2619978"/>
                  <a:gd name="connsiteX1" fmla="*/ 519265 w 519265"/>
                  <a:gd name="connsiteY1" fmla="*/ 2435372 h 2619978"/>
                  <a:gd name="connsiteX2" fmla="*/ 0 w 519265"/>
                  <a:gd name="connsiteY2" fmla="*/ 2619978 h 2619978"/>
                  <a:gd name="connsiteX3" fmla="*/ 22107 w 519265"/>
                  <a:gd name="connsiteY3" fmla="*/ 0 h 261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265" h="2619978">
                    <a:moveTo>
                      <a:pt x="22107" y="0"/>
                    </a:moveTo>
                    <a:lnTo>
                      <a:pt x="519265" y="2435372"/>
                    </a:lnTo>
                    <a:lnTo>
                      <a:pt x="0" y="2619978"/>
                    </a:lnTo>
                    <a:cubicBezTo>
                      <a:pt x="0" y="1868604"/>
                      <a:pt x="22107" y="751374"/>
                      <a:pt x="22107" y="0"/>
                    </a:cubicBezTo>
                    <a:close/>
                  </a:path>
                </a:pathLst>
              </a:custGeom>
              <a:solidFill>
                <a:srgbClr val="FFFFFF">
                  <a:alpha val="2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直角三角形 164"/>
              <p:cNvSpPr/>
              <p:nvPr/>
            </p:nvSpPr>
            <p:spPr>
              <a:xfrm rot="20543602" flipV="1">
                <a:off x="3241315" y="989609"/>
                <a:ext cx="288452" cy="2821899"/>
              </a:xfrm>
              <a:prstGeom prst="rtTriangle">
                <a:avLst/>
              </a:prstGeom>
              <a:solidFill>
                <a:srgbClr val="FFFFFF">
                  <a:alpha val="32157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五边形 6"/>
              <p:cNvSpPr/>
              <p:nvPr/>
            </p:nvSpPr>
            <p:spPr>
              <a:xfrm rot="16200000">
                <a:off x="2934990" y="510328"/>
                <a:ext cx="537715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37715" h="1008112">
                    <a:moveTo>
                      <a:pt x="537715" y="504056"/>
                    </a:moveTo>
                    <a:lnTo>
                      <a:pt x="144017" y="1008112"/>
                    </a:lnTo>
                    <a:lnTo>
                      <a:pt x="0" y="1008112"/>
                    </a:lnTo>
                    <a:lnTo>
                      <a:pt x="393698" y="504056"/>
                    </a:lnTo>
                    <a:lnTo>
                      <a:pt x="0" y="0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63500" dir="5400000" algn="t" rotWithShape="0">
                  <a:prstClr val="black">
                    <a:alpha val="1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2" name="矩形 161"/>
            <p:cNvSpPr/>
            <p:nvPr/>
          </p:nvSpPr>
          <p:spPr>
            <a:xfrm>
              <a:off x="3898351" y="1945346"/>
              <a:ext cx="27114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检测的关键</a:t>
              </a:r>
              <a:endParaRPr lang="zh-CN" alt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7479165" y="5072616"/>
            <a:ext cx="1860220" cy="1785384"/>
            <a:chOff x="7075932" y="1438555"/>
            <a:chExt cx="1860220" cy="1785384"/>
          </a:xfrm>
        </p:grpSpPr>
        <p:pic>
          <p:nvPicPr>
            <p:cNvPr id="186" name="图片 185"/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7075932" y="1438555"/>
              <a:ext cx="1860220" cy="1785384"/>
            </a:xfrm>
            <a:prstGeom prst="rect">
              <a:avLst/>
            </a:prstGeom>
          </p:spPr>
        </p:pic>
        <p:sp>
          <p:nvSpPr>
            <p:cNvPr id="187" name="矩形 186"/>
            <p:cNvSpPr/>
            <p:nvPr/>
          </p:nvSpPr>
          <p:spPr>
            <a:xfrm>
              <a:off x="7406014" y="1651866"/>
              <a:ext cx="64793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学</a:t>
              </a:r>
              <a:endPara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  <a:p>
              <a:pPr algn="ctr"/>
              <a:r>
                <a:rPr lang="zh-CN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综艺简体" panose="03000509000000000000" pitchFamily="65" charset="-122"/>
                  <a:ea typeface="方正综艺简体" panose="03000509000000000000" pitchFamily="65" charset="-122"/>
                </a:rPr>
                <a:t>会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综艺简体" panose="03000509000000000000" pitchFamily="65" charset="-122"/>
                <a:ea typeface="方正综艺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8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3"/>
          <a:stretch/>
        </p:blipFill>
        <p:spPr>
          <a:xfrm>
            <a:off x="203200" y="5346927"/>
            <a:ext cx="11988800" cy="1532864"/>
          </a:xfrm>
          <a:prstGeom prst="rect">
            <a:avLst/>
          </a:prstGeom>
        </p:spPr>
      </p:pic>
      <p:graphicFrame>
        <p:nvGraphicFramePr>
          <p:cNvPr id="99" name="对象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392103"/>
              </p:ext>
            </p:extLst>
          </p:nvPr>
        </p:nvGraphicFramePr>
        <p:xfrm>
          <a:off x="0" y="199106"/>
          <a:ext cx="879388" cy="61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CorelDRAW" r:id="rId4" imgW="349573" imgH="246449" progId="CorelDraw.Graphic.16">
                  <p:embed/>
                </p:oleObj>
              </mc:Choice>
              <mc:Fallback>
                <p:oleObj name="CorelDRAW" r:id="rId4" imgW="349573" imgH="246449" progId="CorelDraw.Graphic.16">
                  <p:embed/>
                  <p:pic>
                    <p:nvPicPr>
                      <p:cNvPr id="99" name="对象 9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99106"/>
                        <a:ext cx="879388" cy="619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对象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133730"/>
              </p:ext>
            </p:extLst>
          </p:nvPr>
        </p:nvGraphicFramePr>
        <p:xfrm>
          <a:off x="11467414" y="199106"/>
          <a:ext cx="724586" cy="51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CorelDRAW" r:id="rId6" imgW="349573" imgH="246449" progId="CorelDraw.Graphic.16">
                  <p:embed/>
                </p:oleObj>
              </mc:Choice>
              <mc:Fallback>
                <p:oleObj name="CorelDRAW" r:id="rId6" imgW="349573" imgH="246449" progId="CorelDraw.Graphic.16">
                  <p:embed/>
                  <p:pic>
                    <p:nvPicPr>
                      <p:cNvPr id="100" name="对象 9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67414" y="199106"/>
                        <a:ext cx="724586" cy="51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对象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3784"/>
              </p:ext>
            </p:extLst>
          </p:nvPr>
        </p:nvGraphicFramePr>
        <p:xfrm>
          <a:off x="800101" y="632647"/>
          <a:ext cx="1082333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CorelDRAW" r:id="rId8" imgW="2621880" imgH="326520" progId="CorelDraw.Graphic.16">
                  <p:embed/>
                </p:oleObj>
              </mc:Choice>
              <mc:Fallback>
                <p:oleObj name="CorelDRAW" r:id="rId8" imgW="2621880" imgH="326520" progId="CorelDraw.Graphic.16">
                  <p:embed/>
                  <p:pic>
                    <p:nvPicPr>
                      <p:cNvPr id="101" name="对象 10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0101" y="632647"/>
                        <a:ext cx="1082333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组合 22"/>
          <p:cNvGrpSpPr/>
          <p:nvPr/>
        </p:nvGrpSpPr>
        <p:grpSpPr>
          <a:xfrm>
            <a:off x="6610561" y="709611"/>
            <a:ext cx="4921759" cy="4323694"/>
            <a:chOff x="6112838" y="2416553"/>
            <a:chExt cx="4482160" cy="3865627"/>
          </a:xfrm>
        </p:grpSpPr>
        <p:sp>
          <p:nvSpPr>
            <p:cNvPr id="22" name="矩形 21"/>
            <p:cNvSpPr/>
            <p:nvPr/>
          </p:nvSpPr>
          <p:spPr>
            <a:xfrm>
              <a:off x="6361612" y="3329013"/>
              <a:ext cx="3954366" cy="2631304"/>
            </a:xfrm>
            <a:custGeom>
              <a:avLst/>
              <a:gdLst>
                <a:gd name="connsiteX0" fmla="*/ 0 w 3877092"/>
                <a:gd name="connsiteY0" fmla="*/ 0 h 2386605"/>
                <a:gd name="connsiteX1" fmla="*/ 3877092 w 3877092"/>
                <a:gd name="connsiteY1" fmla="*/ 0 h 2386605"/>
                <a:gd name="connsiteX2" fmla="*/ 3877092 w 3877092"/>
                <a:gd name="connsiteY2" fmla="*/ 2386605 h 2386605"/>
                <a:gd name="connsiteX3" fmla="*/ 0 w 3877092"/>
                <a:gd name="connsiteY3" fmla="*/ 2386605 h 2386605"/>
                <a:gd name="connsiteX4" fmla="*/ 0 w 3877092"/>
                <a:gd name="connsiteY4" fmla="*/ 0 h 2386605"/>
                <a:gd name="connsiteX0" fmla="*/ 0 w 3877092"/>
                <a:gd name="connsiteY0" fmla="*/ 0 h 2412363"/>
                <a:gd name="connsiteX1" fmla="*/ 3877092 w 3877092"/>
                <a:gd name="connsiteY1" fmla="*/ 0 h 2412363"/>
                <a:gd name="connsiteX2" fmla="*/ 3877092 w 3877092"/>
                <a:gd name="connsiteY2" fmla="*/ 2386605 h 2412363"/>
                <a:gd name="connsiteX3" fmla="*/ 218941 w 3877092"/>
                <a:gd name="connsiteY3" fmla="*/ 2412363 h 2412363"/>
                <a:gd name="connsiteX4" fmla="*/ 0 w 3877092"/>
                <a:gd name="connsiteY4" fmla="*/ 0 h 2412363"/>
                <a:gd name="connsiteX0" fmla="*/ 0 w 3954366"/>
                <a:gd name="connsiteY0" fmla="*/ 0 h 2412363"/>
                <a:gd name="connsiteX1" fmla="*/ 3877092 w 3954366"/>
                <a:gd name="connsiteY1" fmla="*/ 0 h 2412363"/>
                <a:gd name="connsiteX2" fmla="*/ 3954366 w 3954366"/>
                <a:gd name="connsiteY2" fmla="*/ 2129028 h 2412363"/>
                <a:gd name="connsiteX3" fmla="*/ 218941 w 3954366"/>
                <a:gd name="connsiteY3" fmla="*/ 2412363 h 2412363"/>
                <a:gd name="connsiteX4" fmla="*/ 0 w 3954366"/>
                <a:gd name="connsiteY4" fmla="*/ 0 h 2412363"/>
                <a:gd name="connsiteX0" fmla="*/ 0 w 3954366"/>
                <a:gd name="connsiteY0" fmla="*/ 218941 h 2631304"/>
                <a:gd name="connsiteX1" fmla="*/ 3761182 w 3954366"/>
                <a:gd name="connsiteY1" fmla="*/ 0 h 2631304"/>
                <a:gd name="connsiteX2" fmla="*/ 3954366 w 3954366"/>
                <a:gd name="connsiteY2" fmla="*/ 2347969 h 2631304"/>
                <a:gd name="connsiteX3" fmla="*/ 218941 w 3954366"/>
                <a:gd name="connsiteY3" fmla="*/ 2631304 h 2631304"/>
                <a:gd name="connsiteX4" fmla="*/ 0 w 3954366"/>
                <a:gd name="connsiteY4" fmla="*/ 218941 h 26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366" h="2631304">
                  <a:moveTo>
                    <a:pt x="0" y="218941"/>
                  </a:moveTo>
                  <a:lnTo>
                    <a:pt x="3761182" y="0"/>
                  </a:lnTo>
                  <a:lnTo>
                    <a:pt x="3954366" y="2347969"/>
                  </a:lnTo>
                  <a:lnTo>
                    <a:pt x="218941" y="2631304"/>
                  </a:lnTo>
                  <a:lnTo>
                    <a:pt x="0" y="2189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38" y="2416553"/>
              <a:ext cx="4482160" cy="3865627"/>
            </a:xfrm>
            <a:prstGeom prst="rect">
              <a:avLst/>
            </a:prstGeom>
          </p:spPr>
        </p:pic>
      </p:grpSp>
      <p:pic>
        <p:nvPicPr>
          <p:cNvPr id="104" name="图片 103" descr="new尘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62" y="4937814"/>
            <a:ext cx="395446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组合 89"/>
          <p:cNvGrpSpPr/>
          <p:nvPr/>
        </p:nvGrpSpPr>
        <p:grpSpPr>
          <a:xfrm>
            <a:off x="312076" y="617800"/>
            <a:ext cx="4867606" cy="4415505"/>
            <a:chOff x="6112838" y="2416553"/>
            <a:chExt cx="4482160" cy="3865627"/>
          </a:xfrm>
        </p:grpSpPr>
        <p:sp>
          <p:nvSpPr>
            <p:cNvPr id="102" name="矩形 21"/>
            <p:cNvSpPr/>
            <p:nvPr/>
          </p:nvSpPr>
          <p:spPr>
            <a:xfrm>
              <a:off x="6361612" y="3329013"/>
              <a:ext cx="3954366" cy="2631304"/>
            </a:xfrm>
            <a:custGeom>
              <a:avLst/>
              <a:gdLst>
                <a:gd name="connsiteX0" fmla="*/ 0 w 3877092"/>
                <a:gd name="connsiteY0" fmla="*/ 0 h 2386605"/>
                <a:gd name="connsiteX1" fmla="*/ 3877092 w 3877092"/>
                <a:gd name="connsiteY1" fmla="*/ 0 h 2386605"/>
                <a:gd name="connsiteX2" fmla="*/ 3877092 w 3877092"/>
                <a:gd name="connsiteY2" fmla="*/ 2386605 h 2386605"/>
                <a:gd name="connsiteX3" fmla="*/ 0 w 3877092"/>
                <a:gd name="connsiteY3" fmla="*/ 2386605 h 2386605"/>
                <a:gd name="connsiteX4" fmla="*/ 0 w 3877092"/>
                <a:gd name="connsiteY4" fmla="*/ 0 h 2386605"/>
                <a:gd name="connsiteX0" fmla="*/ 0 w 3877092"/>
                <a:gd name="connsiteY0" fmla="*/ 0 h 2412363"/>
                <a:gd name="connsiteX1" fmla="*/ 3877092 w 3877092"/>
                <a:gd name="connsiteY1" fmla="*/ 0 h 2412363"/>
                <a:gd name="connsiteX2" fmla="*/ 3877092 w 3877092"/>
                <a:gd name="connsiteY2" fmla="*/ 2386605 h 2412363"/>
                <a:gd name="connsiteX3" fmla="*/ 218941 w 3877092"/>
                <a:gd name="connsiteY3" fmla="*/ 2412363 h 2412363"/>
                <a:gd name="connsiteX4" fmla="*/ 0 w 3877092"/>
                <a:gd name="connsiteY4" fmla="*/ 0 h 2412363"/>
                <a:gd name="connsiteX0" fmla="*/ 0 w 3954366"/>
                <a:gd name="connsiteY0" fmla="*/ 0 h 2412363"/>
                <a:gd name="connsiteX1" fmla="*/ 3877092 w 3954366"/>
                <a:gd name="connsiteY1" fmla="*/ 0 h 2412363"/>
                <a:gd name="connsiteX2" fmla="*/ 3954366 w 3954366"/>
                <a:gd name="connsiteY2" fmla="*/ 2129028 h 2412363"/>
                <a:gd name="connsiteX3" fmla="*/ 218941 w 3954366"/>
                <a:gd name="connsiteY3" fmla="*/ 2412363 h 2412363"/>
                <a:gd name="connsiteX4" fmla="*/ 0 w 3954366"/>
                <a:gd name="connsiteY4" fmla="*/ 0 h 2412363"/>
                <a:gd name="connsiteX0" fmla="*/ 0 w 3954366"/>
                <a:gd name="connsiteY0" fmla="*/ 218941 h 2631304"/>
                <a:gd name="connsiteX1" fmla="*/ 3761182 w 3954366"/>
                <a:gd name="connsiteY1" fmla="*/ 0 h 2631304"/>
                <a:gd name="connsiteX2" fmla="*/ 3954366 w 3954366"/>
                <a:gd name="connsiteY2" fmla="*/ 2347969 h 2631304"/>
                <a:gd name="connsiteX3" fmla="*/ 218941 w 3954366"/>
                <a:gd name="connsiteY3" fmla="*/ 2631304 h 2631304"/>
                <a:gd name="connsiteX4" fmla="*/ 0 w 3954366"/>
                <a:gd name="connsiteY4" fmla="*/ 218941 h 26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366" h="2631304">
                  <a:moveTo>
                    <a:pt x="0" y="218941"/>
                  </a:moveTo>
                  <a:lnTo>
                    <a:pt x="3761182" y="0"/>
                  </a:lnTo>
                  <a:lnTo>
                    <a:pt x="3954366" y="2347969"/>
                  </a:lnTo>
                  <a:lnTo>
                    <a:pt x="218941" y="2631304"/>
                  </a:lnTo>
                  <a:lnTo>
                    <a:pt x="0" y="2189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38" y="2416553"/>
              <a:ext cx="4482160" cy="3865627"/>
            </a:xfrm>
            <a:prstGeom prst="rect">
              <a:avLst/>
            </a:prstGeom>
          </p:spPr>
        </p:pic>
      </p:grpSp>
      <p:grpSp>
        <p:nvGrpSpPr>
          <p:cNvPr id="112" name="组合 111"/>
          <p:cNvGrpSpPr/>
          <p:nvPr/>
        </p:nvGrpSpPr>
        <p:grpSpPr>
          <a:xfrm>
            <a:off x="3340930" y="125784"/>
            <a:ext cx="4743564" cy="685318"/>
            <a:chOff x="3339888" y="1625915"/>
            <a:chExt cx="3897253" cy="1354674"/>
          </a:xfrm>
        </p:grpSpPr>
        <p:grpSp>
          <p:nvGrpSpPr>
            <p:cNvPr id="113" name="组合 112"/>
            <p:cNvGrpSpPr/>
            <p:nvPr/>
          </p:nvGrpSpPr>
          <p:grpSpPr>
            <a:xfrm rot="5400000">
              <a:off x="4645317" y="320486"/>
              <a:ext cx="1286396" cy="3897253"/>
              <a:chOff x="2677685" y="745526"/>
              <a:chExt cx="1030219" cy="3065982"/>
            </a:xfrm>
          </p:grpSpPr>
          <p:sp>
            <p:nvSpPr>
              <p:cNvPr id="115" name="五边形 5"/>
              <p:cNvSpPr/>
              <p:nvPr/>
            </p:nvSpPr>
            <p:spPr>
              <a:xfrm rot="16200000">
                <a:off x="1705323" y="1737066"/>
                <a:ext cx="2974943" cy="1030219"/>
              </a:xfrm>
              <a:custGeom>
                <a:avLst/>
                <a:gdLst>
                  <a:gd name="connsiteX0" fmla="*/ 2974943 w 2974943"/>
                  <a:gd name="connsiteY0" fmla="*/ 526163 h 1030219"/>
                  <a:gd name="connsiteX1" fmla="*/ 2581245 w 2974943"/>
                  <a:gd name="connsiteY1" fmla="*/ 1030219 h 1030219"/>
                  <a:gd name="connsiteX2" fmla="*/ 0 w 2974943"/>
                  <a:gd name="connsiteY2" fmla="*/ 1030219 h 1030219"/>
                  <a:gd name="connsiteX3" fmla="*/ 11838 w 2974943"/>
                  <a:gd name="connsiteY3" fmla="*/ 0 h 1030219"/>
                  <a:gd name="connsiteX4" fmla="*/ 2581245 w 2974943"/>
                  <a:gd name="connsiteY4" fmla="*/ 22107 h 1030219"/>
                  <a:gd name="connsiteX5" fmla="*/ 2974943 w 2974943"/>
                  <a:gd name="connsiteY5" fmla="*/ 526163 h 103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4943" h="1030219">
                    <a:moveTo>
                      <a:pt x="2974943" y="526163"/>
                    </a:moveTo>
                    <a:lnTo>
                      <a:pt x="2581245" y="1030219"/>
                    </a:lnTo>
                    <a:lnTo>
                      <a:pt x="0" y="1030219"/>
                    </a:lnTo>
                    <a:lnTo>
                      <a:pt x="11838" y="0"/>
                    </a:lnTo>
                    <a:lnTo>
                      <a:pt x="2581245" y="22107"/>
                    </a:lnTo>
                    <a:lnTo>
                      <a:pt x="2974943" y="526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190500" dist="38100" algn="l" rotWithShape="0">
                  <a:prstClr val="black">
                    <a:alpha val="4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直角三角形 8"/>
              <p:cNvSpPr/>
              <p:nvPr/>
            </p:nvSpPr>
            <p:spPr>
              <a:xfrm>
                <a:off x="2677685" y="1124744"/>
                <a:ext cx="519265" cy="2619978"/>
              </a:xfrm>
              <a:custGeom>
                <a:avLst/>
                <a:gdLst>
                  <a:gd name="connsiteX0" fmla="*/ 22107 w 519265"/>
                  <a:gd name="connsiteY0" fmla="*/ 0 h 2619978"/>
                  <a:gd name="connsiteX1" fmla="*/ 519265 w 519265"/>
                  <a:gd name="connsiteY1" fmla="*/ 2435372 h 2619978"/>
                  <a:gd name="connsiteX2" fmla="*/ 0 w 519265"/>
                  <a:gd name="connsiteY2" fmla="*/ 2619978 h 2619978"/>
                  <a:gd name="connsiteX3" fmla="*/ 22107 w 519265"/>
                  <a:gd name="connsiteY3" fmla="*/ 0 h 261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265" h="2619978">
                    <a:moveTo>
                      <a:pt x="22107" y="0"/>
                    </a:moveTo>
                    <a:lnTo>
                      <a:pt x="519265" y="2435372"/>
                    </a:lnTo>
                    <a:lnTo>
                      <a:pt x="0" y="2619978"/>
                    </a:lnTo>
                    <a:cubicBezTo>
                      <a:pt x="0" y="1868604"/>
                      <a:pt x="22107" y="751374"/>
                      <a:pt x="22107" y="0"/>
                    </a:cubicBezTo>
                    <a:close/>
                  </a:path>
                </a:pathLst>
              </a:custGeom>
              <a:solidFill>
                <a:srgbClr val="FFFFFF">
                  <a:alpha val="2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直角三角形 116"/>
              <p:cNvSpPr/>
              <p:nvPr/>
            </p:nvSpPr>
            <p:spPr>
              <a:xfrm rot="20543602" flipV="1">
                <a:off x="3241315" y="989609"/>
                <a:ext cx="288452" cy="2821899"/>
              </a:xfrm>
              <a:prstGeom prst="rtTriangle">
                <a:avLst/>
              </a:prstGeom>
              <a:solidFill>
                <a:srgbClr val="FFFFFF">
                  <a:alpha val="32157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五边形 6"/>
              <p:cNvSpPr/>
              <p:nvPr/>
            </p:nvSpPr>
            <p:spPr>
              <a:xfrm rot="16200000">
                <a:off x="2934990" y="510328"/>
                <a:ext cx="537715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37715" h="1008112">
                    <a:moveTo>
                      <a:pt x="537715" y="504056"/>
                    </a:moveTo>
                    <a:lnTo>
                      <a:pt x="144017" y="1008112"/>
                    </a:lnTo>
                    <a:lnTo>
                      <a:pt x="0" y="1008112"/>
                    </a:lnTo>
                    <a:lnTo>
                      <a:pt x="393698" y="504056"/>
                    </a:lnTo>
                    <a:lnTo>
                      <a:pt x="0" y="0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63500" dir="5400000" algn="t" rotWithShape="0">
                  <a:prstClr val="black">
                    <a:alpha val="1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4" name="矩形 113"/>
            <p:cNvSpPr/>
            <p:nvPr/>
          </p:nvSpPr>
          <p:spPr>
            <a:xfrm>
              <a:off x="3690333" y="1702981"/>
              <a:ext cx="2397217" cy="1277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出现的问题</a:t>
              </a:r>
              <a:endParaRPr lang="zh-CN" altLang="en-US" sz="3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35644" r="4822" b="17888"/>
          <a:stretch/>
        </p:blipFill>
        <p:spPr>
          <a:xfrm rot="21352634">
            <a:off x="743122" y="1589272"/>
            <a:ext cx="4077712" cy="2967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5" r="1126" b="33202"/>
          <a:stretch/>
        </p:blipFill>
        <p:spPr>
          <a:xfrm rot="21348677">
            <a:off x="7076170" y="1600152"/>
            <a:ext cx="4084665" cy="2901364"/>
          </a:xfrm>
          <a:prstGeom prst="rect">
            <a:avLst/>
          </a:prstGeom>
        </p:spPr>
      </p:pic>
      <p:sp>
        <p:nvSpPr>
          <p:cNvPr id="8" name="椭圆形标注 7"/>
          <p:cNvSpPr/>
          <p:nvPr/>
        </p:nvSpPr>
        <p:spPr>
          <a:xfrm rot="11050535">
            <a:off x="2661718" y="2169359"/>
            <a:ext cx="878187" cy="1617421"/>
          </a:xfrm>
          <a:prstGeom prst="wedgeEllipseCallout">
            <a:avLst>
              <a:gd name="adj1" fmla="val -82136"/>
              <a:gd name="adj2" fmla="val 21715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26236" y="2397158"/>
            <a:ext cx="173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有接缝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8501204" y="3259248"/>
            <a:ext cx="2027976" cy="1023041"/>
          </a:xfrm>
          <a:prstGeom prst="wedgeEllipseCallout">
            <a:avLst>
              <a:gd name="adj1" fmla="val -38095"/>
              <a:gd name="adj2" fmla="val 5271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707927" y="4375664"/>
            <a:ext cx="356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小滑板行程受限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05750" y="2516863"/>
            <a:ext cx="335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1</a:t>
            </a:r>
            <a:endParaRPr lang="zh-CN" altLang="en-US" sz="3600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071440" y="3259248"/>
            <a:ext cx="335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2</a:t>
            </a:r>
            <a:endParaRPr lang="zh-CN" altLang="en-US" sz="3600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25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3"/>
          <a:stretch/>
        </p:blipFill>
        <p:spPr>
          <a:xfrm>
            <a:off x="0" y="4931675"/>
            <a:ext cx="11988800" cy="1532864"/>
          </a:xfrm>
          <a:prstGeom prst="rect">
            <a:avLst/>
          </a:prstGeom>
        </p:spPr>
      </p:pic>
      <p:graphicFrame>
        <p:nvGraphicFramePr>
          <p:cNvPr id="99" name="对象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392103"/>
              </p:ext>
            </p:extLst>
          </p:nvPr>
        </p:nvGraphicFramePr>
        <p:xfrm>
          <a:off x="0" y="199106"/>
          <a:ext cx="879388" cy="61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" name="CorelDRAW" r:id="rId5" imgW="349573" imgH="246449" progId="CorelDraw.Graphic.16">
                  <p:embed/>
                </p:oleObj>
              </mc:Choice>
              <mc:Fallback>
                <p:oleObj name="CorelDRAW" r:id="rId5" imgW="349573" imgH="246449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99106"/>
                        <a:ext cx="879388" cy="619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对象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133730"/>
              </p:ext>
            </p:extLst>
          </p:nvPr>
        </p:nvGraphicFramePr>
        <p:xfrm>
          <a:off x="11467414" y="199106"/>
          <a:ext cx="724586" cy="51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" name="CorelDRAW" r:id="rId7" imgW="349573" imgH="246449" progId="CorelDraw.Graphic.16">
                  <p:embed/>
                </p:oleObj>
              </mc:Choice>
              <mc:Fallback>
                <p:oleObj name="CorelDRAW" r:id="rId7" imgW="349573" imgH="246449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67414" y="199106"/>
                        <a:ext cx="724586" cy="51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对象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3784"/>
              </p:ext>
            </p:extLst>
          </p:nvPr>
        </p:nvGraphicFramePr>
        <p:xfrm>
          <a:off x="800101" y="632647"/>
          <a:ext cx="1082333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" name="CorelDRAW" r:id="rId9" imgW="2621880" imgH="326520" progId="CorelDraw.Graphic.16">
                  <p:embed/>
                </p:oleObj>
              </mc:Choice>
              <mc:Fallback>
                <p:oleObj name="CorelDRAW" r:id="rId9" imgW="2621880" imgH="32652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0101" y="632647"/>
                        <a:ext cx="1082333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组合 22"/>
          <p:cNvGrpSpPr/>
          <p:nvPr/>
        </p:nvGrpSpPr>
        <p:grpSpPr>
          <a:xfrm>
            <a:off x="6186332" y="689997"/>
            <a:ext cx="5075762" cy="4398492"/>
            <a:chOff x="6112838" y="2416553"/>
            <a:chExt cx="4482160" cy="3865627"/>
          </a:xfrm>
        </p:grpSpPr>
        <p:sp>
          <p:nvSpPr>
            <p:cNvPr id="22" name="矩形 21"/>
            <p:cNvSpPr/>
            <p:nvPr/>
          </p:nvSpPr>
          <p:spPr>
            <a:xfrm>
              <a:off x="6361612" y="3329013"/>
              <a:ext cx="3954366" cy="2631304"/>
            </a:xfrm>
            <a:custGeom>
              <a:avLst/>
              <a:gdLst>
                <a:gd name="connsiteX0" fmla="*/ 0 w 3877092"/>
                <a:gd name="connsiteY0" fmla="*/ 0 h 2386605"/>
                <a:gd name="connsiteX1" fmla="*/ 3877092 w 3877092"/>
                <a:gd name="connsiteY1" fmla="*/ 0 h 2386605"/>
                <a:gd name="connsiteX2" fmla="*/ 3877092 w 3877092"/>
                <a:gd name="connsiteY2" fmla="*/ 2386605 h 2386605"/>
                <a:gd name="connsiteX3" fmla="*/ 0 w 3877092"/>
                <a:gd name="connsiteY3" fmla="*/ 2386605 h 2386605"/>
                <a:gd name="connsiteX4" fmla="*/ 0 w 3877092"/>
                <a:gd name="connsiteY4" fmla="*/ 0 h 2386605"/>
                <a:gd name="connsiteX0" fmla="*/ 0 w 3877092"/>
                <a:gd name="connsiteY0" fmla="*/ 0 h 2412363"/>
                <a:gd name="connsiteX1" fmla="*/ 3877092 w 3877092"/>
                <a:gd name="connsiteY1" fmla="*/ 0 h 2412363"/>
                <a:gd name="connsiteX2" fmla="*/ 3877092 w 3877092"/>
                <a:gd name="connsiteY2" fmla="*/ 2386605 h 2412363"/>
                <a:gd name="connsiteX3" fmla="*/ 218941 w 3877092"/>
                <a:gd name="connsiteY3" fmla="*/ 2412363 h 2412363"/>
                <a:gd name="connsiteX4" fmla="*/ 0 w 3877092"/>
                <a:gd name="connsiteY4" fmla="*/ 0 h 2412363"/>
                <a:gd name="connsiteX0" fmla="*/ 0 w 3954366"/>
                <a:gd name="connsiteY0" fmla="*/ 0 h 2412363"/>
                <a:gd name="connsiteX1" fmla="*/ 3877092 w 3954366"/>
                <a:gd name="connsiteY1" fmla="*/ 0 h 2412363"/>
                <a:gd name="connsiteX2" fmla="*/ 3954366 w 3954366"/>
                <a:gd name="connsiteY2" fmla="*/ 2129028 h 2412363"/>
                <a:gd name="connsiteX3" fmla="*/ 218941 w 3954366"/>
                <a:gd name="connsiteY3" fmla="*/ 2412363 h 2412363"/>
                <a:gd name="connsiteX4" fmla="*/ 0 w 3954366"/>
                <a:gd name="connsiteY4" fmla="*/ 0 h 2412363"/>
                <a:gd name="connsiteX0" fmla="*/ 0 w 3954366"/>
                <a:gd name="connsiteY0" fmla="*/ 218941 h 2631304"/>
                <a:gd name="connsiteX1" fmla="*/ 3761182 w 3954366"/>
                <a:gd name="connsiteY1" fmla="*/ 0 h 2631304"/>
                <a:gd name="connsiteX2" fmla="*/ 3954366 w 3954366"/>
                <a:gd name="connsiteY2" fmla="*/ 2347969 h 2631304"/>
                <a:gd name="connsiteX3" fmla="*/ 218941 w 3954366"/>
                <a:gd name="connsiteY3" fmla="*/ 2631304 h 2631304"/>
                <a:gd name="connsiteX4" fmla="*/ 0 w 3954366"/>
                <a:gd name="connsiteY4" fmla="*/ 218941 h 26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366" h="2631304">
                  <a:moveTo>
                    <a:pt x="0" y="218941"/>
                  </a:moveTo>
                  <a:lnTo>
                    <a:pt x="3761182" y="0"/>
                  </a:lnTo>
                  <a:lnTo>
                    <a:pt x="3954366" y="2347969"/>
                  </a:lnTo>
                  <a:lnTo>
                    <a:pt x="218941" y="2631304"/>
                  </a:lnTo>
                  <a:lnTo>
                    <a:pt x="0" y="2189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38" y="2416553"/>
              <a:ext cx="4482160" cy="3865627"/>
            </a:xfrm>
            <a:prstGeom prst="rect">
              <a:avLst/>
            </a:prstGeom>
          </p:spPr>
        </p:pic>
      </p:grpSp>
      <p:pic>
        <p:nvPicPr>
          <p:cNvPr id="104" name="图片 103" descr="new尘4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62" y="4937814"/>
            <a:ext cx="395446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组合 89"/>
          <p:cNvGrpSpPr/>
          <p:nvPr/>
        </p:nvGrpSpPr>
        <p:grpSpPr>
          <a:xfrm>
            <a:off x="492044" y="657857"/>
            <a:ext cx="4774547" cy="4424422"/>
            <a:chOff x="6112838" y="2416553"/>
            <a:chExt cx="4482160" cy="3865627"/>
          </a:xfrm>
        </p:grpSpPr>
        <p:sp>
          <p:nvSpPr>
            <p:cNvPr id="102" name="矩形 21"/>
            <p:cNvSpPr/>
            <p:nvPr/>
          </p:nvSpPr>
          <p:spPr>
            <a:xfrm>
              <a:off x="6361612" y="3329013"/>
              <a:ext cx="3954366" cy="2631304"/>
            </a:xfrm>
            <a:custGeom>
              <a:avLst/>
              <a:gdLst>
                <a:gd name="connsiteX0" fmla="*/ 0 w 3877092"/>
                <a:gd name="connsiteY0" fmla="*/ 0 h 2386605"/>
                <a:gd name="connsiteX1" fmla="*/ 3877092 w 3877092"/>
                <a:gd name="connsiteY1" fmla="*/ 0 h 2386605"/>
                <a:gd name="connsiteX2" fmla="*/ 3877092 w 3877092"/>
                <a:gd name="connsiteY2" fmla="*/ 2386605 h 2386605"/>
                <a:gd name="connsiteX3" fmla="*/ 0 w 3877092"/>
                <a:gd name="connsiteY3" fmla="*/ 2386605 h 2386605"/>
                <a:gd name="connsiteX4" fmla="*/ 0 w 3877092"/>
                <a:gd name="connsiteY4" fmla="*/ 0 h 2386605"/>
                <a:gd name="connsiteX0" fmla="*/ 0 w 3877092"/>
                <a:gd name="connsiteY0" fmla="*/ 0 h 2412363"/>
                <a:gd name="connsiteX1" fmla="*/ 3877092 w 3877092"/>
                <a:gd name="connsiteY1" fmla="*/ 0 h 2412363"/>
                <a:gd name="connsiteX2" fmla="*/ 3877092 w 3877092"/>
                <a:gd name="connsiteY2" fmla="*/ 2386605 h 2412363"/>
                <a:gd name="connsiteX3" fmla="*/ 218941 w 3877092"/>
                <a:gd name="connsiteY3" fmla="*/ 2412363 h 2412363"/>
                <a:gd name="connsiteX4" fmla="*/ 0 w 3877092"/>
                <a:gd name="connsiteY4" fmla="*/ 0 h 2412363"/>
                <a:gd name="connsiteX0" fmla="*/ 0 w 3954366"/>
                <a:gd name="connsiteY0" fmla="*/ 0 h 2412363"/>
                <a:gd name="connsiteX1" fmla="*/ 3877092 w 3954366"/>
                <a:gd name="connsiteY1" fmla="*/ 0 h 2412363"/>
                <a:gd name="connsiteX2" fmla="*/ 3954366 w 3954366"/>
                <a:gd name="connsiteY2" fmla="*/ 2129028 h 2412363"/>
                <a:gd name="connsiteX3" fmla="*/ 218941 w 3954366"/>
                <a:gd name="connsiteY3" fmla="*/ 2412363 h 2412363"/>
                <a:gd name="connsiteX4" fmla="*/ 0 w 3954366"/>
                <a:gd name="connsiteY4" fmla="*/ 0 h 2412363"/>
                <a:gd name="connsiteX0" fmla="*/ 0 w 3954366"/>
                <a:gd name="connsiteY0" fmla="*/ 218941 h 2631304"/>
                <a:gd name="connsiteX1" fmla="*/ 3761182 w 3954366"/>
                <a:gd name="connsiteY1" fmla="*/ 0 h 2631304"/>
                <a:gd name="connsiteX2" fmla="*/ 3954366 w 3954366"/>
                <a:gd name="connsiteY2" fmla="*/ 2347969 h 2631304"/>
                <a:gd name="connsiteX3" fmla="*/ 218941 w 3954366"/>
                <a:gd name="connsiteY3" fmla="*/ 2631304 h 2631304"/>
                <a:gd name="connsiteX4" fmla="*/ 0 w 3954366"/>
                <a:gd name="connsiteY4" fmla="*/ 218941 h 26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366" h="2631304">
                  <a:moveTo>
                    <a:pt x="0" y="218941"/>
                  </a:moveTo>
                  <a:lnTo>
                    <a:pt x="3761182" y="0"/>
                  </a:lnTo>
                  <a:lnTo>
                    <a:pt x="3954366" y="2347969"/>
                  </a:lnTo>
                  <a:lnTo>
                    <a:pt x="218941" y="2631304"/>
                  </a:lnTo>
                  <a:lnTo>
                    <a:pt x="0" y="2189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38" y="2416553"/>
              <a:ext cx="4482160" cy="3865627"/>
            </a:xfrm>
            <a:prstGeom prst="rect">
              <a:avLst/>
            </a:prstGeom>
          </p:spPr>
        </p:pic>
      </p:grpSp>
      <p:grpSp>
        <p:nvGrpSpPr>
          <p:cNvPr id="112" name="组合 111"/>
          <p:cNvGrpSpPr/>
          <p:nvPr/>
        </p:nvGrpSpPr>
        <p:grpSpPr>
          <a:xfrm>
            <a:off x="3266228" y="108033"/>
            <a:ext cx="4743564" cy="685318"/>
            <a:chOff x="3339888" y="1625915"/>
            <a:chExt cx="3897253" cy="1354674"/>
          </a:xfrm>
        </p:grpSpPr>
        <p:grpSp>
          <p:nvGrpSpPr>
            <p:cNvPr id="113" name="组合 112"/>
            <p:cNvGrpSpPr/>
            <p:nvPr/>
          </p:nvGrpSpPr>
          <p:grpSpPr>
            <a:xfrm rot="5400000">
              <a:off x="4645317" y="320486"/>
              <a:ext cx="1286396" cy="3897253"/>
              <a:chOff x="2677685" y="745526"/>
              <a:chExt cx="1030219" cy="3065982"/>
            </a:xfrm>
          </p:grpSpPr>
          <p:sp>
            <p:nvSpPr>
              <p:cNvPr id="115" name="五边形 5"/>
              <p:cNvSpPr/>
              <p:nvPr/>
            </p:nvSpPr>
            <p:spPr>
              <a:xfrm rot="16200000">
                <a:off x="1705323" y="1737066"/>
                <a:ext cx="2974943" cy="1030219"/>
              </a:xfrm>
              <a:custGeom>
                <a:avLst/>
                <a:gdLst>
                  <a:gd name="connsiteX0" fmla="*/ 2974943 w 2974943"/>
                  <a:gd name="connsiteY0" fmla="*/ 526163 h 1030219"/>
                  <a:gd name="connsiteX1" fmla="*/ 2581245 w 2974943"/>
                  <a:gd name="connsiteY1" fmla="*/ 1030219 h 1030219"/>
                  <a:gd name="connsiteX2" fmla="*/ 0 w 2974943"/>
                  <a:gd name="connsiteY2" fmla="*/ 1030219 h 1030219"/>
                  <a:gd name="connsiteX3" fmla="*/ 11838 w 2974943"/>
                  <a:gd name="connsiteY3" fmla="*/ 0 h 1030219"/>
                  <a:gd name="connsiteX4" fmla="*/ 2581245 w 2974943"/>
                  <a:gd name="connsiteY4" fmla="*/ 22107 h 1030219"/>
                  <a:gd name="connsiteX5" fmla="*/ 2974943 w 2974943"/>
                  <a:gd name="connsiteY5" fmla="*/ 526163 h 103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4943" h="1030219">
                    <a:moveTo>
                      <a:pt x="2974943" y="526163"/>
                    </a:moveTo>
                    <a:lnTo>
                      <a:pt x="2581245" y="1030219"/>
                    </a:lnTo>
                    <a:lnTo>
                      <a:pt x="0" y="1030219"/>
                    </a:lnTo>
                    <a:lnTo>
                      <a:pt x="11838" y="0"/>
                    </a:lnTo>
                    <a:lnTo>
                      <a:pt x="2581245" y="22107"/>
                    </a:lnTo>
                    <a:lnTo>
                      <a:pt x="2974943" y="526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190500" dist="38100" algn="l" rotWithShape="0">
                  <a:prstClr val="black">
                    <a:alpha val="4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直角三角形 8"/>
              <p:cNvSpPr/>
              <p:nvPr/>
            </p:nvSpPr>
            <p:spPr>
              <a:xfrm>
                <a:off x="2677685" y="1124744"/>
                <a:ext cx="519265" cy="2619978"/>
              </a:xfrm>
              <a:custGeom>
                <a:avLst/>
                <a:gdLst>
                  <a:gd name="connsiteX0" fmla="*/ 22107 w 519265"/>
                  <a:gd name="connsiteY0" fmla="*/ 0 h 2619978"/>
                  <a:gd name="connsiteX1" fmla="*/ 519265 w 519265"/>
                  <a:gd name="connsiteY1" fmla="*/ 2435372 h 2619978"/>
                  <a:gd name="connsiteX2" fmla="*/ 0 w 519265"/>
                  <a:gd name="connsiteY2" fmla="*/ 2619978 h 2619978"/>
                  <a:gd name="connsiteX3" fmla="*/ 22107 w 519265"/>
                  <a:gd name="connsiteY3" fmla="*/ 0 h 261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265" h="2619978">
                    <a:moveTo>
                      <a:pt x="22107" y="0"/>
                    </a:moveTo>
                    <a:lnTo>
                      <a:pt x="519265" y="2435372"/>
                    </a:lnTo>
                    <a:lnTo>
                      <a:pt x="0" y="2619978"/>
                    </a:lnTo>
                    <a:cubicBezTo>
                      <a:pt x="0" y="1868604"/>
                      <a:pt x="22107" y="751374"/>
                      <a:pt x="22107" y="0"/>
                    </a:cubicBezTo>
                    <a:close/>
                  </a:path>
                </a:pathLst>
              </a:custGeom>
              <a:solidFill>
                <a:srgbClr val="FFFFFF">
                  <a:alpha val="2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直角三角形 116"/>
              <p:cNvSpPr/>
              <p:nvPr/>
            </p:nvSpPr>
            <p:spPr>
              <a:xfrm rot="20543602" flipV="1">
                <a:off x="3241315" y="989609"/>
                <a:ext cx="288452" cy="2821899"/>
              </a:xfrm>
              <a:prstGeom prst="rtTriangle">
                <a:avLst/>
              </a:prstGeom>
              <a:solidFill>
                <a:srgbClr val="FFFFFF">
                  <a:alpha val="32157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五边形 6"/>
              <p:cNvSpPr/>
              <p:nvPr/>
            </p:nvSpPr>
            <p:spPr>
              <a:xfrm rot="16200000">
                <a:off x="2934990" y="510328"/>
                <a:ext cx="537715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37715" h="1008112">
                    <a:moveTo>
                      <a:pt x="537715" y="504056"/>
                    </a:moveTo>
                    <a:lnTo>
                      <a:pt x="144017" y="1008112"/>
                    </a:lnTo>
                    <a:lnTo>
                      <a:pt x="0" y="1008112"/>
                    </a:lnTo>
                    <a:lnTo>
                      <a:pt x="393698" y="504056"/>
                    </a:lnTo>
                    <a:lnTo>
                      <a:pt x="0" y="0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63500" dir="5400000" algn="t" rotWithShape="0">
                  <a:prstClr val="black">
                    <a:alpha val="1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4" name="矩形 113"/>
            <p:cNvSpPr/>
            <p:nvPr/>
          </p:nvSpPr>
          <p:spPr>
            <a:xfrm>
              <a:off x="3690333" y="1702981"/>
              <a:ext cx="2397217" cy="1277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出现的问题</a:t>
              </a:r>
              <a:endParaRPr lang="zh-CN" altLang="en-US" sz="3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9" r="10455" b="22244"/>
          <a:stretch/>
        </p:blipFill>
        <p:spPr>
          <a:xfrm rot="21363059">
            <a:off x="6630370" y="1646166"/>
            <a:ext cx="4367484" cy="28845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8" r="13858" b="29294"/>
          <a:stretch/>
        </p:blipFill>
        <p:spPr>
          <a:xfrm rot="21430612">
            <a:off x="870948" y="1554640"/>
            <a:ext cx="4092922" cy="2977724"/>
          </a:xfrm>
          <a:prstGeom prst="rect">
            <a:avLst/>
          </a:prstGeom>
        </p:spPr>
      </p:pic>
      <p:sp>
        <p:nvSpPr>
          <p:cNvPr id="119" name="椭圆形标注 118"/>
          <p:cNvSpPr/>
          <p:nvPr/>
        </p:nvSpPr>
        <p:spPr>
          <a:xfrm>
            <a:off x="8474044" y="2317687"/>
            <a:ext cx="832918" cy="1303699"/>
          </a:xfrm>
          <a:prstGeom prst="wedgeEllipseCallout">
            <a:avLst>
              <a:gd name="adj1" fmla="val 88950"/>
              <a:gd name="adj2" fmla="val -26389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文本框 119"/>
          <p:cNvSpPr txBox="1"/>
          <p:nvPr/>
        </p:nvSpPr>
        <p:spPr>
          <a:xfrm>
            <a:off x="9631669" y="2327194"/>
            <a:ext cx="199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刀痕严重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椭圆形标注 120"/>
          <p:cNvSpPr/>
          <p:nvPr/>
        </p:nvSpPr>
        <p:spPr>
          <a:xfrm>
            <a:off x="2114946" y="2380999"/>
            <a:ext cx="2200171" cy="661126"/>
          </a:xfrm>
          <a:prstGeom prst="wedgeEllipseCallout">
            <a:avLst>
              <a:gd name="adj1" fmla="val -29474"/>
              <a:gd name="adj2" fmla="val 7132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文本框 121"/>
          <p:cNvSpPr txBox="1"/>
          <p:nvPr/>
        </p:nvSpPr>
        <p:spPr>
          <a:xfrm>
            <a:off x="1977313" y="3273656"/>
            <a:ext cx="2594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表面较粗糙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2410616" y="2510237"/>
            <a:ext cx="50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3</a:t>
            </a:r>
            <a:endParaRPr lang="zh-CN" altLang="en-US" sz="2800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8913901" y="2684833"/>
            <a:ext cx="50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4</a:t>
            </a:r>
            <a:endParaRPr lang="zh-CN" altLang="en-US" sz="2800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9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/>
      <p:bldP spid="121" grpId="0" animBg="1"/>
      <p:bldP spid="122" grpId="0"/>
      <p:bldP spid="123" grpId="0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val 3"/>
          <p:cNvSpPr>
            <a:spLocks noChangeArrowheads="1"/>
          </p:cNvSpPr>
          <p:nvPr/>
        </p:nvSpPr>
        <p:spPr bwMode="auto">
          <a:xfrm rot="10800000" flipV="1">
            <a:off x="1780521" y="5404089"/>
            <a:ext cx="5763600" cy="566822"/>
          </a:xfrm>
          <a:prstGeom prst="ellipse">
            <a:avLst/>
          </a:prstGeom>
          <a:gradFill rotWithShape="1">
            <a:gsLst>
              <a:gs pos="0">
                <a:srgbClr val="000000">
                  <a:alpha val="39999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1" name="组合 4"/>
          <p:cNvGrpSpPr/>
          <p:nvPr/>
        </p:nvGrpSpPr>
        <p:grpSpPr>
          <a:xfrm>
            <a:off x="1927637" y="1287383"/>
            <a:ext cx="2067084" cy="3107676"/>
            <a:chOff x="4325816" y="1628800"/>
            <a:chExt cx="2497009" cy="3349212"/>
          </a:xfrm>
        </p:grpSpPr>
        <p:sp>
          <p:nvSpPr>
            <p:cNvPr id="135" name="未知"/>
            <p:cNvSpPr>
              <a:spLocks/>
            </p:cNvSpPr>
            <p:nvPr/>
          </p:nvSpPr>
          <p:spPr bwMode="auto">
            <a:xfrm>
              <a:off x="4580276" y="1628800"/>
              <a:ext cx="2242549" cy="3349212"/>
            </a:xfrm>
            <a:custGeom>
              <a:avLst/>
              <a:gdLst>
                <a:gd name="T0" fmla="*/ 150 w 174"/>
                <a:gd name="T1" fmla="*/ 260 h 260"/>
                <a:gd name="T2" fmla="*/ 174 w 174"/>
                <a:gd name="T3" fmla="*/ 174 h 260"/>
                <a:gd name="T4" fmla="*/ 0 w 174"/>
                <a:gd name="T5" fmla="*/ 0 h 260"/>
                <a:gd name="T6" fmla="*/ 0 w 174"/>
                <a:gd name="T7" fmla="*/ 174 h 260"/>
                <a:gd name="T8" fmla="*/ 150 w 174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60">
                  <a:moveTo>
                    <a:pt x="150" y="260"/>
                  </a:moveTo>
                  <a:cubicBezTo>
                    <a:pt x="165" y="234"/>
                    <a:pt x="174" y="204"/>
                    <a:pt x="174" y="174"/>
                  </a:cubicBezTo>
                  <a:cubicBezTo>
                    <a:pt x="174" y="77"/>
                    <a:pt x="96" y="0"/>
                    <a:pt x="0" y="0"/>
                  </a:cubicBezTo>
                  <a:lnTo>
                    <a:pt x="0" y="174"/>
                  </a:lnTo>
                  <a:lnTo>
                    <a:pt x="150" y="260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6" name="AutoShape 8"/>
            <p:cNvSpPr>
              <a:spLocks noChangeArrowheads="1"/>
            </p:cNvSpPr>
            <p:nvPr/>
          </p:nvSpPr>
          <p:spPr bwMode="auto">
            <a:xfrm rot="13500000">
              <a:off x="4327895" y="1752910"/>
              <a:ext cx="506830" cy="510987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8" name="组合 8"/>
          <p:cNvGrpSpPr/>
          <p:nvPr/>
        </p:nvGrpSpPr>
        <p:grpSpPr>
          <a:xfrm>
            <a:off x="-48741" y="1287383"/>
            <a:ext cx="2226699" cy="3159502"/>
            <a:chOff x="2321176" y="1630868"/>
            <a:chExt cx="2254962" cy="3405068"/>
          </a:xfrm>
        </p:grpSpPr>
        <p:sp>
          <p:nvSpPr>
            <p:cNvPr id="139" name="未知"/>
            <p:cNvSpPr>
              <a:spLocks/>
            </p:cNvSpPr>
            <p:nvPr/>
          </p:nvSpPr>
          <p:spPr bwMode="auto">
            <a:xfrm>
              <a:off x="2321176" y="1630868"/>
              <a:ext cx="2254962" cy="3349214"/>
            </a:xfrm>
            <a:custGeom>
              <a:avLst/>
              <a:gdLst>
                <a:gd name="T0" fmla="*/ 174 w 175"/>
                <a:gd name="T1" fmla="*/ 0 h 260"/>
                <a:gd name="T2" fmla="*/ 1 w 175"/>
                <a:gd name="T3" fmla="*/ 173 h 260"/>
                <a:gd name="T4" fmla="*/ 24 w 175"/>
                <a:gd name="T5" fmla="*/ 260 h 260"/>
                <a:gd name="T6" fmla="*/ 175 w 175"/>
                <a:gd name="T7" fmla="*/ 174 h 260"/>
                <a:gd name="T8" fmla="*/ 174 w 175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60">
                  <a:moveTo>
                    <a:pt x="174" y="0"/>
                  </a:moveTo>
                  <a:cubicBezTo>
                    <a:pt x="78" y="0"/>
                    <a:pt x="1" y="77"/>
                    <a:pt x="1" y="173"/>
                  </a:cubicBezTo>
                  <a:cubicBezTo>
                    <a:pt x="0" y="204"/>
                    <a:pt x="9" y="234"/>
                    <a:pt x="24" y="260"/>
                  </a:cubicBezTo>
                  <a:lnTo>
                    <a:pt x="175" y="174"/>
                  </a:lnTo>
                  <a:lnTo>
                    <a:pt x="174" y="0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0" name="AutoShape 7"/>
            <p:cNvSpPr>
              <a:spLocks noChangeArrowheads="1"/>
            </p:cNvSpPr>
            <p:nvPr/>
          </p:nvSpPr>
          <p:spPr bwMode="auto">
            <a:xfrm rot="6300000">
              <a:off x="2703908" y="4527029"/>
              <a:ext cx="506829" cy="510986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2" name="组合 12"/>
          <p:cNvGrpSpPr/>
          <p:nvPr/>
        </p:nvGrpSpPr>
        <p:grpSpPr>
          <a:xfrm>
            <a:off x="229176" y="3408783"/>
            <a:ext cx="3515133" cy="1957059"/>
            <a:chOff x="2627355" y="3869193"/>
            <a:chExt cx="3885155" cy="2225913"/>
          </a:xfrm>
        </p:grpSpPr>
        <p:sp>
          <p:nvSpPr>
            <p:cNvPr id="143" name="未知"/>
            <p:cNvSpPr>
              <a:spLocks/>
            </p:cNvSpPr>
            <p:nvPr/>
          </p:nvSpPr>
          <p:spPr bwMode="auto">
            <a:xfrm>
              <a:off x="2627355" y="3869193"/>
              <a:ext cx="3885155" cy="2225913"/>
            </a:xfrm>
            <a:custGeom>
              <a:avLst/>
              <a:gdLst>
                <a:gd name="T0" fmla="*/ 0 w 301"/>
                <a:gd name="T1" fmla="*/ 86 h 173"/>
                <a:gd name="T2" fmla="*/ 151 w 301"/>
                <a:gd name="T3" fmla="*/ 173 h 173"/>
                <a:gd name="T4" fmla="*/ 301 w 301"/>
                <a:gd name="T5" fmla="*/ 86 h 173"/>
                <a:gd name="T6" fmla="*/ 151 w 301"/>
                <a:gd name="T7" fmla="*/ 0 h 173"/>
                <a:gd name="T8" fmla="*/ 0 w 301"/>
                <a:gd name="T9" fmla="*/ 8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73">
                  <a:moveTo>
                    <a:pt x="0" y="86"/>
                  </a:moveTo>
                  <a:cubicBezTo>
                    <a:pt x="31" y="140"/>
                    <a:pt x="88" y="173"/>
                    <a:pt x="151" y="173"/>
                  </a:cubicBezTo>
                  <a:cubicBezTo>
                    <a:pt x="213" y="173"/>
                    <a:pt x="270" y="140"/>
                    <a:pt x="301" y="86"/>
                  </a:cubicBezTo>
                  <a:lnTo>
                    <a:pt x="151" y="0"/>
                  </a:lnTo>
                  <a:lnTo>
                    <a:pt x="0" y="86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0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4" name="AutoShape 9"/>
            <p:cNvSpPr>
              <a:spLocks noChangeArrowheads="1"/>
            </p:cNvSpPr>
            <p:nvPr/>
          </p:nvSpPr>
          <p:spPr bwMode="auto">
            <a:xfrm rot="20700000">
              <a:off x="5943596" y="4539450"/>
              <a:ext cx="506850" cy="510968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6" name="组合 16"/>
          <p:cNvGrpSpPr/>
          <p:nvPr/>
        </p:nvGrpSpPr>
        <p:grpSpPr>
          <a:xfrm>
            <a:off x="603682" y="1766336"/>
            <a:ext cx="2928801" cy="3158800"/>
            <a:chOff x="3070072" y="2348705"/>
            <a:chExt cx="3045233" cy="3036841"/>
          </a:xfrm>
        </p:grpSpPr>
        <p:grpSp>
          <p:nvGrpSpPr>
            <p:cNvPr id="147" name="组合 17"/>
            <p:cNvGrpSpPr/>
            <p:nvPr/>
          </p:nvGrpSpPr>
          <p:grpSpPr>
            <a:xfrm>
              <a:off x="3070072" y="2348705"/>
              <a:ext cx="3045233" cy="3036841"/>
              <a:chOff x="3070072" y="2348705"/>
              <a:chExt cx="3045233" cy="3036841"/>
            </a:xfrm>
          </p:grpSpPr>
          <p:grpSp>
            <p:nvGrpSpPr>
              <p:cNvPr id="149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151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50000">
                      <a:srgbClr val="FFFFFF"/>
                    </a:gs>
                    <a:gs pos="100000">
                      <a:srgbClr val="C0C0C0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2" name="Oval 12"/>
                <p:cNvSpPr>
                  <a:spLocks noChangeArrowheads="1"/>
                </p:cNvSpPr>
                <p:nvPr/>
              </p:nvSpPr>
              <p:spPr bwMode="auto">
                <a:xfrm>
                  <a:off x="69" y="62"/>
                  <a:ext cx="1003" cy="1010"/>
                </a:xfrm>
                <a:prstGeom prst="ellipse">
                  <a:avLst/>
                </a:prstGeom>
                <a:solidFill>
                  <a:srgbClr val="00B0F0"/>
                </a:solidFill>
                <a:ln w="9525" cmpd="sng">
                  <a:solidFill>
                    <a:srgbClr val="267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50" name="未知"/>
              <p:cNvSpPr>
                <a:spLocks/>
              </p:cNvSpPr>
              <p:nvPr/>
            </p:nvSpPr>
            <p:spPr bwMode="auto">
              <a:xfrm>
                <a:off x="3454864" y="2545330"/>
                <a:ext cx="2265305" cy="1088132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3881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48" name="WordArt 17"/>
            <p:cNvSpPr>
              <a:spLocks noChangeArrowheads="1" noChangeShapeType="1"/>
            </p:cNvSpPr>
            <p:nvPr/>
          </p:nvSpPr>
          <p:spPr bwMode="auto">
            <a:xfrm>
              <a:off x="3827151" y="3065375"/>
              <a:ext cx="1567382" cy="155916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 w="9525" cmpd="sng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itchFamily="34" charset="-122"/>
                  <a:ea typeface="微软雅黑" pitchFamily="34" charset="-122"/>
                </a:rPr>
                <a:t>难点</a:t>
              </a:r>
              <a:endParaRPr kumimoji="0" lang="en-US" altLang="zh-CN" sz="2400" b="1" i="0" u="none" strike="noStrike" kern="0" cap="none" spc="0" normalizeH="0" baseline="0" noProof="0" dirty="0" smtClean="0">
                <a:ln w="9525" cmpd="sng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 w="9525" cmpd="sng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itchFamily="34" charset="-122"/>
                  <a:ea typeface="微软雅黑" pitchFamily="34" charset="-122"/>
                </a:rPr>
                <a:t>突破</a:t>
              </a:r>
              <a:endParaRPr kumimoji="0" lang="zh-CN" altLang="en-US" sz="2400" b="1" i="0" u="none" strike="noStrike" kern="0" cap="none" spc="0" normalizeH="0" baseline="0" noProof="0" dirty="0">
                <a:ln w="9525" cmpd="sng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7" name="线形标注 3(无边框) 126"/>
          <p:cNvSpPr/>
          <p:nvPr/>
        </p:nvSpPr>
        <p:spPr>
          <a:xfrm flipH="1">
            <a:off x="0" y="7363"/>
            <a:ext cx="4454305" cy="677495"/>
          </a:xfrm>
          <a:prstGeom prst="callout3">
            <a:avLst>
              <a:gd name="adj1" fmla="val 18750"/>
              <a:gd name="adj2" fmla="val -1269"/>
              <a:gd name="adj3" fmla="val 18750"/>
              <a:gd name="adj4" fmla="val -8796"/>
              <a:gd name="adj5" fmla="val 79382"/>
              <a:gd name="adj6" fmla="val -8594"/>
              <a:gd name="adj7" fmla="val 79975"/>
              <a:gd name="adj8" fmla="val -18222"/>
            </a:avLst>
          </a:prstGeom>
          <a:solidFill>
            <a:srgbClr val="00B0F0"/>
          </a:solidFill>
          <a:ln>
            <a:solidFill>
              <a:srgbClr val="25968B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外圆锥车削的难点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角度调整</a:t>
            </a:r>
            <a:endParaRPr lang="zh-CN" altLang="en-US" sz="2400" b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QQ录屏202211201832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3" end="386"/>
                </p14:media>
              </p:ext>
            </p:extLst>
          </p:nvPr>
        </p:nvPicPr>
        <p:blipFill rotWithShape="1">
          <a:blip r:embed="rId4"/>
          <a:srcRect l="34144" r="34886"/>
          <a:stretch/>
        </p:blipFill>
        <p:spPr>
          <a:xfrm>
            <a:off x="5480874" y="994625"/>
            <a:ext cx="5343588" cy="584939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56909" y="279440"/>
            <a:ext cx="325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测量的方法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412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val 3"/>
          <p:cNvSpPr>
            <a:spLocks noChangeArrowheads="1"/>
          </p:cNvSpPr>
          <p:nvPr/>
        </p:nvSpPr>
        <p:spPr bwMode="auto">
          <a:xfrm rot="10800000" flipV="1">
            <a:off x="1780521" y="5404089"/>
            <a:ext cx="5763600" cy="566822"/>
          </a:xfrm>
          <a:prstGeom prst="ellipse">
            <a:avLst/>
          </a:prstGeom>
          <a:gradFill rotWithShape="1">
            <a:gsLst>
              <a:gs pos="0">
                <a:srgbClr val="000000">
                  <a:alpha val="39999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1" name="组合 4"/>
          <p:cNvGrpSpPr/>
          <p:nvPr/>
        </p:nvGrpSpPr>
        <p:grpSpPr>
          <a:xfrm>
            <a:off x="1927637" y="1287383"/>
            <a:ext cx="2067084" cy="3107676"/>
            <a:chOff x="4325816" y="1628800"/>
            <a:chExt cx="2497009" cy="3349212"/>
          </a:xfrm>
        </p:grpSpPr>
        <p:sp>
          <p:nvSpPr>
            <p:cNvPr id="135" name="未知"/>
            <p:cNvSpPr>
              <a:spLocks/>
            </p:cNvSpPr>
            <p:nvPr/>
          </p:nvSpPr>
          <p:spPr bwMode="auto">
            <a:xfrm>
              <a:off x="4580276" y="1628800"/>
              <a:ext cx="2242549" cy="3349212"/>
            </a:xfrm>
            <a:custGeom>
              <a:avLst/>
              <a:gdLst>
                <a:gd name="T0" fmla="*/ 150 w 174"/>
                <a:gd name="T1" fmla="*/ 260 h 260"/>
                <a:gd name="T2" fmla="*/ 174 w 174"/>
                <a:gd name="T3" fmla="*/ 174 h 260"/>
                <a:gd name="T4" fmla="*/ 0 w 174"/>
                <a:gd name="T5" fmla="*/ 0 h 260"/>
                <a:gd name="T6" fmla="*/ 0 w 174"/>
                <a:gd name="T7" fmla="*/ 174 h 260"/>
                <a:gd name="T8" fmla="*/ 150 w 174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60">
                  <a:moveTo>
                    <a:pt x="150" y="260"/>
                  </a:moveTo>
                  <a:cubicBezTo>
                    <a:pt x="165" y="234"/>
                    <a:pt x="174" y="204"/>
                    <a:pt x="174" y="174"/>
                  </a:cubicBezTo>
                  <a:cubicBezTo>
                    <a:pt x="174" y="77"/>
                    <a:pt x="96" y="0"/>
                    <a:pt x="0" y="0"/>
                  </a:cubicBezTo>
                  <a:lnTo>
                    <a:pt x="0" y="174"/>
                  </a:lnTo>
                  <a:lnTo>
                    <a:pt x="150" y="260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6" name="AutoShape 8"/>
            <p:cNvSpPr>
              <a:spLocks noChangeArrowheads="1"/>
            </p:cNvSpPr>
            <p:nvPr/>
          </p:nvSpPr>
          <p:spPr bwMode="auto">
            <a:xfrm rot="13500000">
              <a:off x="4327895" y="1752910"/>
              <a:ext cx="506830" cy="510987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8" name="组合 8"/>
          <p:cNvGrpSpPr/>
          <p:nvPr/>
        </p:nvGrpSpPr>
        <p:grpSpPr>
          <a:xfrm>
            <a:off x="-48741" y="1287383"/>
            <a:ext cx="2226699" cy="3159502"/>
            <a:chOff x="2321176" y="1630868"/>
            <a:chExt cx="2254962" cy="3405068"/>
          </a:xfrm>
        </p:grpSpPr>
        <p:sp>
          <p:nvSpPr>
            <p:cNvPr id="139" name="未知"/>
            <p:cNvSpPr>
              <a:spLocks/>
            </p:cNvSpPr>
            <p:nvPr/>
          </p:nvSpPr>
          <p:spPr bwMode="auto">
            <a:xfrm>
              <a:off x="2321176" y="1630868"/>
              <a:ext cx="2254962" cy="3349214"/>
            </a:xfrm>
            <a:custGeom>
              <a:avLst/>
              <a:gdLst>
                <a:gd name="T0" fmla="*/ 174 w 175"/>
                <a:gd name="T1" fmla="*/ 0 h 260"/>
                <a:gd name="T2" fmla="*/ 1 w 175"/>
                <a:gd name="T3" fmla="*/ 173 h 260"/>
                <a:gd name="T4" fmla="*/ 24 w 175"/>
                <a:gd name="T5" fmla="*/ 260 h 260"/>
                <a:gd name="T6" fmla="*/ 175 w 175"/>
                <a:gd name="T7" fmla="*/ 174 h 260"/>
                <a:gd name="T8" fmla="*/ 174 w 175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60">
                  <a:moveTo>
                    <a:pt x="174" y="0"/>
                  </a:moveTo>
                  <a:cubicBezTo>
                    <a:pt x="78" y="0"/>
                    <a:pt x="1" y="77"/>
                    <a:pt x="1" y="173"/>
                  </a:cubicBezTo>
                  <a:cubicBezTo>
                    <a:pt x="0" y="204"/>
                    <a:pt x="9" y="234"/>
                    <a:pt x="24" y="260"/>
                  </a:cubicBezTo>
                  <a:lnTo>
                    <a:pt x="175" y="174"/>
                  </a:lnTo>
                  <a:lnTo>
                    <a:pt x="174" y="0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0" name="AutoShape 7"/>
            <p:cNvSpPr>
              <a:spLocks noChangeArrowheads="1"/>
            </p:cNvSpPr>
            <p:nvPr/>
          </p:nvSpPr>
          <p:spPr bwMode="auto">
            <a:xfrm rot="6300000">
              <a:off x="2703908" y="4527029"/>
              <a:ext cx="506829" cy="510986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2" name="组合 12"/>
          <p:cNvGrpSpPr/>
          <p:nvPr/>
        </p:nvGrpSpPr>
        <p:grpSpPr>
          <a:xfrm>
            <a:off x="229176" y="3408783"/>
            <a:ext cx="3515133" cy="1957059"/>
            <a:chOff x="2627355" y="3869193"/>
            <a:chExt cx="3885155" cy="2225913"/>
          </a:xfrm>
        </p:grpSpPr>
        <p:sp>
          <p:nvSpPr>
            <p:cNvPr id="143" name="未知"/>
            <p:cNvSpPr>
              <a:spLocks/>
            </p:cNvSpPr>
            <p:nvPr/>
          </p:nvSpPr>
          <p:spPr bwMode="auto">
            <a:xfrm>
              <a:off x="2627355" y="3869193"/>
              <a:ext cx="3885155" cy="2225913"/>
            </a:xfrm>
            <a:custGeom>
              <a:avLst/>
              <a:gdLst>
                <a:gd name="T0" fmla="*/ 0 w 301"/>
                <a:gd name="T1" fmla="*/ 86 h 173"/>
                <a:gd name="T2" fmla="*/ 151 w 301"/>
                <a:gd name="T3" fmla="*/ 173 h 173"/>
                <a:gd name="T4" fmla="*/ 301 w 301"/>
                <a:gd name="T5" fmla="*/ 86 h 173"/>
                <a:gd name="T6" fmla="*/ 151 w 301"/>
                <a:gd name="T7" fmla="*/ 0 h 173"/>
                <a:gd name="T8" fmla="*/ 0 w 301"/>
                <a:gd name="T9" fmla="*/ 8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73">
                  <a:moveTo>
                    <a:pt x="0" y="86"/>
                  </a:moveTo>
                  <a:cubicBezTo>
                    <a:pt x="31" y="140"/>
                    <a:pt x="88" y="173"/>
                    <a:pt x="151" y="173"/>
                  </a:cubicBezTo>
                  <a:cubicBezTo>
                    <a:pt x="213" y="173"/>
                    <a:pt x="270" y="140"/>
                    <a:pt x="301" y="86"/>
                  </a:cubicBezTo>
                  <a:lnTo>
                    <a:pt x="151" y="0"/>
                  </a:lnTo>
                  <a:lnTo>
                    <a:pt x="0" y="86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0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4" name="AutoShape 9"/>
            <p:cNvSpPr>
              <a:spLocks noChangeArrowheads="1"/>
            </p:cNvSpPr>
            <p:nvPr/>
          </p:nvSpPr>
          <p:spPr bwMode="auto">
            <a:xfrm rot="20700000">
              <a:off x="5943596" y="4539450"/>
              <a:ext cx="506850" cy="510968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6" name="组合 16"/>
          <p:cNvGrpSpPr/>
          <p:nvPr/>
        </p:nvGrpSpPr>
        <p:grpSpPr>
          <a:xfrm>
            <a:off x="603682" y="1766336"/>
            <a:ext cx="2928801" cy="3158800"/>
            <a:chOff x="3070072" y="2348705"/>
            <a:chExt cx="3045233" cy="3036841"/>
          </a:xfrm>
        </p:grpSpPr>
        <p:grpSp>
          <p:nvGrpSpPr>
            <p:cNvPr id="147" name="组合 17"/>
            <p:cNvGrpSpPr/>
            <p:nvPr/>
          </p:nvGrpSpPr>
          <p:grpSpPr>
            <a:xfrm>
              <a:off x="3070072" y="2348705"/>
              <a:ext cx="3045233" cy="3036841"/>
              <a:chOff x="3070072" y="2348705"/>
              <a:chExt cx="3045233" cy="3036841"/>
            </a:xfrm>
          </p:grpSpPr>
          <p:grpSp>
            <p:nvGrpSpPr>
              <p:cNvPr id="149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151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50000">
                      <a:srgbClr val="FFFFFF"/>
                    </a:gs>
                    <a:gs pos="100000">
                      <a:srgbClr val="C0C0C0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2" name="Oval 12"/>
                <p:cNvSpPr>
                  <a:spLocks noChangeArrowheads="1"/>
                </p:cNvSpPr>
                <p:nvPr/>
              </p:nvSpPr>
              <p:spPr bwMode="auto">
                <a:xfrm>
                  <a:off x="69" y="62"/>
                  <a:ext cx="1003" cy="1010"/>
                </a:xfrm>
                <a:prstGeom prst="ellipse">
                  <a:avLst/>
                </a:prstGeom>
                <a:solidFill>
                  <a:srgbClr val="00B0F0"/>
                </a:solidFill>
                <a:ln w="9525" cmpd="sng">
                  <a:solidFill>
                    <a:srgbClr val="267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50" name="未知"/>
              <p:cNvSpPr>
                <a:spLocks/>
              </p:cNvSpPr>
              <p:nvPr/>
            </p:nvSpPr>
            <p:spPr bwMode="auto">
              <a:xfrm>
                <a:off x="3454864" y="2545330"/>
                <a:ext cx="2265305" cy="1088132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3881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48" name="WordArt 17"/>
            <p:cNvSpPr>
              <a:spLocks noChangeArrowheads="1" noChangeShapeType="1"/>
            </p:cNvSpPr>
            <p:nvPr/>
          </p:nvSpPr>
          <p:spPr bwMode="auto">
            <a:xfrm>
              <a:off x="3827151" y="3065375"/>
              <a:ext cx="1567382" cy="155916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 w="9525" cmpd="sng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itchFamily="34" charset="-122"/>
                  <a:ea typeface="微软雅黑" pitchFamily="34" charset="-122"/>
                </a:rPr>
                <a:t>难点</a:t>
              </a:r>
              <a:endParaRPr kumimoji="0" lang="en-US" altLang="zh-CN" sz="2400" b="1" i="0" u="none" strike="noStrike" kern="0" cap="none" spc="0" normalizeH="0" baseline="0" noProof="0" dirty="0" smtClean="0">
                <a:ln w="9525" cmpd="sng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 w="9525" cmpd="sng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itchFamily="34" charset="-122"/>
                  <a:ea typeface="微软雅黑" pitchFamily="34" charset="-122"/>
                </a:rPr>
                <a:t>突破</a:t>
              </a:r>
              <a:endParaRPr kumimoji="0" lang="zh-CN" altLang="en-US" sz="2400" b="1" i="0" u="none" strike="noStrike" kern="0" cap="none" spc="0" normalizeH="0" baseline="0" noProof="0" dirty="0">
                <a:ln w="9525" cmpd="sng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3" name="组合 152"/>
          <p:cNvGrpSpPr>
            <a:grpSpLocks/>
          </p:cNvGrpSpPr>
          <p:nvPr/>
        </p:nvGrpSpPr>
        <p:grpSpPr bwMode="auto">
          <a:xfrm rot="5400000">
            <a:off x="5800608" y="3105943"/>
            <a:ext cx="991214" cy="729761"/>
            <a:chOff x="7015207" y="2295939"/>
            <a:chExt cx="2440264" cy="2340000"/>
          </a:xfrm>
        </p:grpSpPr>
        <p:sp>
          <p:nvSpPr>
            <p:cNvPr id="154" name="AutoShape 60"/>
            <p:cNvSpPr>
              <a:spLocks noChangeArrowheads="1"/>
            </p:cNvSpPr>
            <p:nvPr/>
          </p:nvSpPr>
          <p:spPr bwMode="auto">
            <a:xfrm>
              <a:off x="7015207" y="2295939"/>
              <a:ext cx="2440264" cy="2340000"/>
            </a:xfrm>
            <a:prstGeom prst="rightArrow">
              <a:avLst>
                <a:gd name="adj1" fmla="val 69473"/>
                <a:gd name="adj2" fmla="val 42204"/>
              </a:avLst>
            </a:prstGeom>
            <a:solidFill>
              <a:schemeClr val="bg1">
                <a:alpha val="60000"/>
              </a:schemeClr>
            </a:soli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5" name="AutoShape 593"/>
            <p:cNvSpPr>
              <a:spLocks noChangeArrowheads="1"/>
            </p:cNvSpPr>
            <p:nvPr/>
          </p:nvSpPr>
          <p:spPr bwMode="auto">
            <a:xfrm rot="10800000" flipH="1" flipV="1">
              <a:off x="7183114" y="3310527"/>
              <a:ext cx="2112340" cy="318653"/>
            </a:xfrm>
            <a:prstGeom prst="chevron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defRPr/>
              </a:pPr>
              <a:endParaRPr lang="zh-CN" altLang="en-US" sz="16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9" name="组合 158"/>
          <p:cNvGrpSpPr>
            <a:grpSpLocks/>
          </p:cNvGrpSpPr>
          <p:nvPr/>
        </p:nvGrpSpPr>
        <p:grpSpPr bwMode="auto">
          <a:xfrm>
            <a:off x="4415286" y="4081754"/>
            <a:ext cx="3706631" cy="1083863"/>
            <a:chOff x="9556235" y="2519454"/>
            <a:chExt cx="2340000" cy="1085015"/>
          </a:xfrm>
        </p:grpSpPr>
        <p:sp>
          <p:nvSpPr>
            <p:cNvPr id="160" name="AutoShap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white">
            <a:xfrm>
              <a:off x="9556235" y="2519454"/>
              <a:ext cx="2340000" cy="751007"/>
            </a:xfrm>
            <a:prstGeom prst="roundRect">
              <a:avLst>
                <a:gd name="adj" fmla="val 5304"/>
              </a:avLst>
            </a:prstGeom>
            <a:solidFill>
              <a:schemeClr val="bg1">
                <a:alpha val="60000"/>
              </a:schemeClr>
            </a:solidFill>
            <a:ln w="38100">
              <a:solidFill>
                <a:srgbClr val="00B0F0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divot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1" name="Text Box 18"/>
            <p:cNvSpPr txBox="1">
              <a:spLocks noChangeArrowheads="1"/>
            </p:cNvSpPr>
            <p:nvPr/>
          </p:nvSpPr>
          <p:spPr bwMode="gray">
            <a:xfrm>
              <a:off x="9791188" y="2587727"/>
              <a:ext cx="1870094" cy="101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zh-CN" altLang="en-US" sz="20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缝隙在大端，角度偏小</a:t>
              </a:r>
              <a:endParaRPr lang="zh-CN" altLang="en-US" sz="20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2" name="组合 161"/>
          <p:cNvGrpSpPr>
            <a:grpSpLocks/>
          </p:cNvGrpSpPr>
          <p:nvPr/>
        </p:nvGrpSpPr>
        <p:grpSpPr bwMode="auto">
          <a:xfrm>
            <a:off x="8602451" y="4088311"/>
            <a:ext cx="3450062" cy="750209"/>
            <a:chOff x="9556235" y="3661832"/>
            <a:chExt cx="2340000" cy="751007"/>
          </a:xfrm>
        </p:grpSpPr>
        <p:sp>
          <p:nvSpPr>
            <p:cNvPr id="163" name="AutoShap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white">
            <a:xfrm>
              <a:off x="9556235" y="3661832"/>
              <a:ext cx="2340000" cy="751007"/>
            </a:xfrm>
            <a:prstGeom prst="roundRect">
              <a:avLst>
                <a:gd name="adj" fmla="val 5304"/>
              </a:avLst>
            </a:prstGeom>
            <a:solidFill>
              <a:schemeClr val="bg1">
                <a:alpha val="60000"/>
              </a:schemeClr>
            </a:solidFill>
            <a:ln w="38100">
              <a:solidFill>
                <a:srgbClr val="00B0F0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divot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4" name="Text Box 18"/>
            <p:cNvSpPr txBox="1">
              <a:spLocks noChangeArrowheads="1"/>
            </p:cNvSpPr>
            <p:nvPr/>
          </p:nvSpPr>
          <p:spPr bwMode="gray">
            <a:xfrm>
              <a:off x="9582347" y="3725134"/>
              <a:ext cx="2313888" cy="55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r>
                <a:rPr lang="zh-CN" altLang="en-US" sz="20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缝隙在小端，角度偏大</a:t>
              </a:r>
              <a:endParaRPr lang="zh-CN" altLang="en-US" sz="20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22" name="对象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t="19275" r="24619" b="27435"/>
          <a:stretch>
            <a:fillRect/>
          </a:stretch>
        </p:blipFill>
        <p:spPr bwMode="auto">
          <a:xfrm>
            <a:off x="4703724" y="1062806"/>
            <a:ext cx="3336087" cy="193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对象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t="24925" r="27771" b="31580"/>
          <a:stretch>
            <a:fillRect/>
          </a:stretch>
        </p:blipFill>
        <p:spPr bwMode="auto">
          <a:xfrm>
            <a:off x="8674799" y="1265193"/>
            <a:ext cx="3654669" cy="16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组合 110"/>
          <p:cNvGrpSpPr>
            <a:grpSpLocks/>
          </p:cNvGrpSpPr>
          <p:nvPr/>
        </p:nvGrpSpPr>
        <p:grpSpPr bwMode="auto">
          <a:xfrm rot="5400000">
            <a:off x="9677817" y="3159844"/>
            <a:ext cx="991215" cy="692439"/>
            <a:chOff x="7015207" y="2295939"/>
            <a:chExt cx="2440264" cy="2340000"/>
          </a:xfrm>
        </p:grpSpPr>
        <p:sp>
          <p:nvSpPr>
            <p:cNvPr id="112" name="AutoShape 60"/>
            <p:cNvSpPr>
              <a:spLocks noChangeArrowheads="1"/>
            </p:cNvSpPr>
            <p:nvPr/>
          </p:nvSpPr>
          <p:spPr bwMode="auto">
            <a:xfrm>
              <a:off x="7015207" y="2295939"/>
              <a:ext cx="2440264" cy="2340000"/>
            </a:xfrm>
            <a:prstGeom prst="rightArrow">
              <a:avLst>
                <a:gd name="adj1" fmla="val 69473"/>
                <a:gd name="adj2" fmla="val 42204"/>
              </a:avLst>
            </a:prstGeom>
            <a:solidFill>
              <a:schemeClr val="bg1">
                <a:alpha val="60000"/>
              </a:schemeClr>
            </a:soli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3" name="AutoShape 593"/>
            <p:cNvSpPr>
              <a:spLocks noChangeArrowheads="1"/>
            </p:cNvSpPr>
            <p:nvPr/>
          </p:nvSpPr>
          <p:spPr bwMode="auto">
            <a:xfrm rot="10800000" flipH="1" flipV="1">
              <a:off x="7183114" y="3310527"/>
              <a:ext cx="2112340" cy="318653"/>
            </a:xfrm>
            <a:prstGeom prst="chevron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defRPr/>
              </a:pPr>
              <a:endParaRPr lang="zh-CN" altLang="en-US" sz="16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5" name="组合 114"/>
          <p:cNvGrpSpPr>
            <a:grpSpLocks/>
          </p:cNvGrpSpPr>
          <p:nvPr/>
        </p:nvGrpSpPr>
        <p:grpSpPr bwMode="auto">
          <a:xfrm rot="5400000">
            <a:off x="5830933" y="5117965"/>
            <a:ext cx="991214" cy="729761"/>
            <a:chOff x="7015207" y="2295939"/>
            <a:chExt cx="2440264" cy="2340000"/>
          </a:xfrm>
        </p:grpSpPr>
        <p:sp>
          <p:nvSpPr>
            <p:cNvPr id="116" name="AutoShape 60"/>
            <p:cNvSpPr>
              <a:spLocks noChangeArrowheads="1"/>
            </p:cNvSpPr>
            <p:nvPr/>
          </p:nvSpPr>
          <p:spPr bwMode="auto">
            <a:xfrm>
              <a:off x="7015207" y="2295939"/>
              <a:ext cx="2440264" cy="2340000"/>
            </a:xfrm>
            <a:prstGeom prst="rightArrow">
              <a:avLst>
                <a:gd name="adj1" fmla="val 69473"/>
                <a:gd name="adj2" fmla="val 42204"/>
              </a:avLst>
            </a:prstGeom>
            <a:solidFill>
              <a:schemeClr val="bg1">
                <a:alpha val="60000"/>
              </a:schemeClr>
            </a:soli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7" name="AutoShape 593"/>
            <p:cNvSpPr>
              <a:spLocks noChangeArrowheads="1"/>
            </p:cNvSpPr>
            <p:nvPr/>
          </p:nvSpPr>
          <p:spPr bwMode="auto">
            <a:xfrm rot="10800000" flipH="1" flipV="1">
              <a:off x="7183114" y="3310527"/>
              <a:ext cx="2112340" cy="318653"/>
            </a:xfrm>
            <a:prstGeom prst="chevron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defRPr/>
              </a:pPr>
              <a:endParaRPr lang="zh-CN" altLang="en-US" sz="16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8" name="组合 117"/>
          <p:cNvGrpSpPr>
            <a:grpSpLocks/>
          </p:cNvGrpSpPr>
          <p:nvPr/>
        </p:nvGrpSpPr>
        <p:grpSpPr bwMode="auto">
          <a:xfrm>
            <a:off x="4380716" y="6066712"/>
            <a:ext cx="3706630" cy="750210"/>
            <a:chOff x="9556235" y="2519454"/>
            <a:chExt cx="2340000" cy="751007"/>
          </a:xfrm>
        </p:grpSpPr>
        <p:sp>
          <p:nvSpPr>
            <p:cNvPr id="119" name="AutoShape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white">
            <a:xfrm>
              <a:off x="9556235" y="2519454"/>
              <a:ext cx="2340000" cy="751007"/>
            </a:xfrm>
            <a:prstGeom prst="roundRect">
              <a:avLst>
                <a:gd name="adj" fmla="val 5304"/>
              </a:avLst>
            </a:prstGeom>
            <a:solidFill>
              <a:schemeClr val="bg1">
                <a:alpha val="60000"/>
              </a:schemeClr>
            </a:solidFill>
            <a:ln w="38100">
              <a:solidFill>
                <a:srgbClr val="00B0F0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divot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0" name="Text Box 18"/>
            <p:cNvSpPr txBox="1">
              <a:spLocks noChangeArrowheads="1"/>
            </p:cNvSpPr>
            <p:nvPr/>
          </p:nvSpPr>
          <p:spPr bwMode="gray">
            <a:xfrm>
              <a:off x="9791188" y="2587727"/>
              <a:ext cx="1870094" cy="50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zh-CN" altLang="en-US" sz="20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逆时针调整小滑板角度</a:t>
              </a:r>
              <a:endParaRPr lang="zh-CN" altLang="en-US" sz="20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1" name="组合 120"/>
          <p:cNvGrpSpPr>
            <a:grpSpLocks/>
          </p:cNvGrpSpPr>
          <p:nvPr/>
        </p:nvGrpSpPr>
        <p:grpSpPr bwMode="auto">
          <a:xfrm rot="5400000">
            <a:off x="9728727" y="5086829"/>
            <a:ext cx="991214" cy="729761"/>
            <a:chOff x="7015207" y="2295939"/>
            <a:chExt cx="2440264" cy="2340000"/>
          </a:xfrm>
        </p:grpSpPr>
        <p:sp>
          <p:nvSpPr>
            <p:cNvPr id="122" name="AutoShape 60"/>
            <p:cNvSpPr>
              <a:spLocks noChangeArrowheads="1"/>
            </p:cNvSpPr>
            <p:nvPr/>
          </p:nvSpPr>
          <p:spPr bwMode="auto">
            <a:xfrm>
              <a:off x="7015207" y="2295939"/>
              <a:ext cx="2440264" cy="2340000"/>
            </a:xfrm>
            <a:prstGeom prst="rightArrow">
              <a:avLst>
                <a:gd name="adj1" fmla="val 69473"/>
                <a:gd name="adj2" fmla="val 42204"/>
              </a:avLst>
            </a:prstGeom>
            <a:solidFill>
              <a:schemeClr val="bg1">
                <a:alpha val="60000"/>
              </a:schemeClr>
            </a:soli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3" name="AutoShape 593"/>
            <p:cNvSpPr>
              <a:spLocks noChangeArrowheads="1"/>
            </p:cNvSpPr>
            <p:nvPr/>
          </p:nvSpPr>
          <p:spPr bwMode="auto">
            <a:xfrm rot="10800000" flipH="1" flipV="1">
              <a:off x="7183114" y="3310527"/>
              <a:ext cx="2112340" cy="318653"/>
            </a:xfrm>
            <a:prstGeom prst="chevron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u"/>
                <a:defRPr/>
              </a:pPr>
              <a:endParaRPr lang="zh-CN" altLang="en-US" sz="16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4" name="组合 123"/>
          <p:cNvGrpSpPr>
            <a:grpSpLocks/>
          </p:cNvGrpSpPr>
          <p:nvPr/>
        </p:nvGrpSpPr>
        <p:grpSpPr bwMode="auto">
          <a:xfrm>
            <a:off x="8602452" y="6066712"/>
            <a:ext cx="3450062" cy="750210"/>
            <a:chOff x="9556235" y="2519454"/>
            <a:chExt cx="2340000" cy="751007"/>
          </a:xfrm>
        </p:grpSpPr>
        <p:sp>
          <p:nvSpPr>
            <p:cNvPr id="125" name="AutoShape 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white">
            <a:xfrm>
              <a:off x="9556235" y="2519454"/>
              <a:ext cx="2340000" cy="751007"/>
            </a:xfrm>
            <a:prstGeom prst="roundRect">
              <a:avLst>
                <a:gd name="adj" fmla="val 5304"/>
              </a:avLst>
            </a:prstGeom>
            <a:solidFill>
              <a:schemeClr val="bg1">
                <a:alpha val="60000"/>
              </a:schemeClr>
            </a:solidFill>
            <a:ln w="38100">
              <a:solidFill>
                <a:srgbClr val="00B0F0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01600" prst="divot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font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6" name="Text Box 18"/>
            <p:cNvSpPr txBox="1">
              <a:spLocks noChangeArrowheads="1"/>
            </p:cNvSpPr>
            <p:nvPr/>
          </p:nvSpPr>
          <p:spPr bwMode="gray">
            <a:xfrm>
              <a:off x="9791188" y="2587727"/>
              <a:ext cx="1870094" cy="55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顺</a:t>
              </a:r>
              <a:r>
                <a:rPr lang="zh-CN" altLang="en-US" sz="2000" b="1" dirty="0" smtClean="0">
                  <a:solidFill>
                    <a:srgbClr val="4454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时针调整小滑板角度</a:t>
              </a:r>
              <a:endParaRPr lang="zh-CN" altLang="en-US" sz="20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7" name="线形标注 3(无边框) 126"/>
          <p:cNvSpPr/>
          <p:nvPr/>
        </p:nvSpPr>
        <p:spPr>
          <a:xfrm flipH="1">
            <a:off x="0" y="7363"/>
            <a:ext cx="4454305" cy="677495"/>
          </a:xfrm>
          <a:prstGeom prst="callout3">
            <a:avLst>
              <a:gd name="adj1" fmla="val 18750"/>
              <a:gd name="adj2" fmla="val -1269"/>
              <a:gd name="adj3" fmla="val 18750"/>
              <a:gd name="adj4" fmla="val -8796"/>
              <a:gd name="adj5" fmla="val 79382"/>
              <a:gd name="adj6" fmla="val -8594"/>
              <a:gd name="adj7" fmla="val 79975"/>
              <a:gd name="adj8" fmla="val -18222"/>
            </a:avLst>
          </a:prstGeom>
          <a:solidFill>
            <a:srgbClr val="00B0F0"/>
          </a:solidFill>
          <a:ln>
            <a:solidFill>
              <a:srgbClr val="25968B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外圆锥车削的难点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角度调整</a:t>
            </a:r>
            <a:endParaRPr lang="zh-CN" altLang="en-US" sz="2400" b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256909" y="279440"/>
            <a:ext cx="325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判定方法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258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val 3"/>
          <p:cNvSpPr>
            <a:spLocks noChangeArrowheads="1"/>
          </p:cNvSpPr>
          <p:nvPr/>
        </p:nvSpPr>
        <p:spPr bwMode="auto">
          <a:xfrm rot="10800000" flipV="1">
            <a:off x="1780521" y="5404089"/>
            <a:ext cx="5763600" cy="566822"/>
          </a:xfrm>
          <a:prstGeom prst="ellipse">
            <a:avLst/>
          </a:prstGeom>
          <a:gradFill rotWithShape="1">
            <a:gsLst>
              <a:gs pos="0">
                <a:srgbClr val="000000">
                  <a:alpha val="39999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1" name="组合 4"/>
          <p:cNvGrpSpPr/>
          <p:nvPr/>
        </p:nvGrpSpPr>
        <p:grpSpPr>
          <a:xfrm>
            <a:off x="1927637" y="1287383"/>
            <a:ext cx="2067084" cy="3107676"/>
            <a:chOff x="4325816" y="1628800"/>
            <a:chExt cx="2497009" cy="3349212"/>
          </a:xfrm>
        </p:grpSpPr>
        <p:sp>
          <p:nvSpPr>
            <p:cNvPr id="135" name="未知"/>
            <p:cNvSpPr>
              <a:spLocks/>
            </p:cNvSpPr>
            <p:nvPr/>
          </p:nvSpPr>
          <p:spPr bwMode="auto">
            <a:xfrm>
              <a:off x="4580276" y="1628800"/>
              <a:ext cx="2242549" cy="3349212"/>
            </a:xfrm>
            <a:custGeom>
              <a:avLst/>
              <a:gdLst>
                <a:gd name="T0" fmla="*/ 150 w 174"/>
                <a:gd name="T1" fmla="*/ 260 h 260"/>
                <a:gd name="T2" fmla="*/ 174 w 174"/>
                <a:gd name="T3" fmla="*/ 174 h 260"/>
                <a:gd name="T4" fmla="*/ 0 w 174"/>
                <a:gd name="T5" fmla="*/ 0 h 260"/>
                <a:gd name="T6" fmla="*/ 0 w 174"/>
                <a:gd name="T7" fmla="*/ 174 h 260"/>
                <a:gd name="T8" fmla="*/ 150 w 174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60">
                  <a:moveTo>
                    <a:pt x="150" y="260"/>
                  </a:moveTo>
                  <a:cubicBezTo>
                    <a:pt x="165" y="234"/>
                    <a:pt x="174" y="204"/>
                    <a:pt x="174" y="174"/>
                  </a:cubicBezTo>
                  <a:cubicBezTo>
                    <a:pt x="174" y="77"/>
                    <a:pt x="96" y="0"/>
                    <a:pt x="0" y="0"/>
                  </a:cubicBezTo>
                  <a:lnTo>
                    <a:pt x="0" y="174"/>
                  </a:lnTo>
                  <a:lnTo>
                    <a:pt x="150" y="260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6" name="AutoShape 8"/>
            <p:cNvSpPr>
              <a:spLocks noChangeArrowheads="1"/>
            </p:cNvSpPr>
            <p:nvPr/>
          </p:nvSpPr>
          <p:spPr bwMode="auto">
            <a:xfrm rot="13500000">
              <a:off x="4327895" y="1752910"/>
              <a:ext cx="506830" cy="510987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8" name="组合 8"/>
          <p:cNvGrpSpPr/>
          <p:nvPr/>
        </p:nvGrpSpPr>
        <p:grpSpPr>
          <a:xfrm>
            <a:off x="-48741" y="1287383"/>
            <a:ext cx="2226699" cy="3159502"/>
            <a:chOff x="2321176" y="1630868"/>
            <a:chExt cx="2254962" cy="3405068"/>
          </a:xfrm>
        </p:grpSpPr>
        <p:sp>
          <p:nvSpPr>
            <p:cNvPr id="139" name="未知"/>
            <p:cNvSpPr>
              <a:spLocks/>
            </p:cNvSpPr>
            <p:nvPr/>
          </p:nvSpPr>
          <p:spPr bwMode="auto">
            <a:xfrm>
              <a:off x="2321176" y="1630868"/>
              <a:ext cx="2254962" cy="3349214"/>
            </a:xfrm>
            <a:custGeom>
              <a:avLst/>
              <a:gdLst>
                <a:gd name="T0" fmla="*/ 174 w 175"/>
                <a:gd name="T1" fmla="*/ 0 h 260"/>
                <a:gd name="T2" fmla="*/ 1 w 175"/>
                <a:gd name="T3" fmla="*/ 173 h 260"/>
                <a:gd name="T4" fmla="*/ 24 w 175"/>
                <a:gd name="T5" fmla="*/ 260 h 260"/>
                <a:gd name="T6" fmla="*/ 175 w 175"/>
                <a:gd name="T7" fmla="*/ 174 h 260"/>
                <a:gd name="T8" fmla="*/ 174 w 175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60">
                  <a:moveTo>
                    <a:pt x="174" y="0"/>
                  </a:moveTo>
                  <a:cubicBezTo>
                    <a:pt x="78" y="0"/>
                    <a:pt x="1" y="77"/>
                    <a:pt x="1" y="173"/>
                  </a:cubicBezTo>
                  <a:cubicBezTo>
                    <a:pt x="0" y="204"/>
                    <a:pt x="9" y="234"/>
                    <a:pt x="24" y="260"/>
                  </a:cubicBezTo>
                  <a:lnTo>
                    <a:pt x="175" y="174"/>
                  </a:lnTo>
                  <a:lnTo>
                    <a:pt x="174" y="0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0" name="AutoShape 7"/>
            <p:cNvSpPr>
              <a:spLocks noChangeArrowheads="1"/>
            </p:cNvSpPr>
            <p:nvPr/>
          </p:nvSpPr>
          <p:spPr bwMode="auto">
            <a:xfrm rot="6300000">
              <a:off x="2703908" y="4527029"/>
              <a:ext cx="506829" cy="510986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2" name="组合 12"/>
          <p:cNvGrpSpPr/>
          <p:nvPr/>
        </p:nvGrpSpPr>
        <p:grpSpPr>
          <a:xfrm>
            <a:off x="229176" y="3408783"/>
            <a:ext cx="3515133" cy="1957059"/>
            <a:chOff x="2627355" y="3869193"/>
            <a:chExt cx="3885155" cy="2225913"/>
          </a:xfrm>
        </p:grpSpPr>
        <p:sp>
          <p:nvSpPr>
            <p:cNvPr id="143" name="未知"/>
            <p:cNvSpPr>
              <a:spLocks/>
            </p:cNvSpPr>
            <p:nvPr/>
          </p:nvSpPr>
          <p:spPr bwMode="auto">
            <a:xfrm>
              <a:off x="2627355" y="3869193"/>
              <a:ext cx="3885155" cy="2225913"/>
            </a:xfrm>
            <a:custGeom>
              <a:avLst/>
              <a:gdLst>
                <a:gd name="T0" fmla="*/ 0 w 301"/>
                <a:gd name="T1" fmla="*/ 86 h 173"/>
                <a:gd name="T2" fmla="*/ 151 w 301"/>
                <a:gd name="T3" fmla="*/ 173 h 173"/>
                <a:gd name="T4" fmla="*/ 301 w 301"/>
                <a:gd name="T5" fmla="*/ 86 h 173"/>
                <a:gd name="T6" fmla="*/ 151 w 301"/>
                <a:gd name="T7" fmla="*/ 0 h 173"/>
                <a:gd name="T8" fmla="*/ 0 w 301"/>
                <a:gd name="T9" fmla="*/ 8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73">
                  <a:moveTo>
                    <a:pt x="0" y="86"/>
                  </a:moveTo>
                  <a:cubicBezTo>
                    <a:pt x="31" y="140"/>
                    <a:pt x="88" y="173"/>
                    <a:pt x="151" y="173"/>
                  </a:cubicBezTo>
                  <a:cubicBezTo>
                    <a:pt x="213" y="173"/>
                    <a:pt x="270" y="140"/>
                    <a:pt x="301" y="86"/>
                  </a:cubicBezTo>
                  <a:lnTo>
                    <a:pt x="151" y="0"/>
                  </a:lnTo>
                  <a:lnTo>
                    <a:pt x="0" y="86"/>
                  </a:lnTo>
                  <a:close/>
                </a:path>
              </a:pathLst>
            </a:custGeom>
            <a:gradFill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0"/>
            </a:gradFill>
            <a:ln w="19050" cap="flat" cmpd="sng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4" name="AutoShape 9"/>
            <p:cNvSpPr>
              <a:spLocks noChangeArrowheads="1"/>
            </p:cNvSpPr>
            <p:nvPr/>
          </p:nvSpPr>
          <p:spPr bwMode="auto">
            <a:xfrm rot="20700000">
              <a:off x="5943596" y="4539450"/>
              <a:ext cx="506850" cy="510968"/>
            </a:xfrm>
            <a:prstGeom prst="rtTriangle">
              <a:avLst/>
            </a:prstGeom>
            <a:solidFill>
              <a:sysClr val="window" lastClr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6" name="组合 16"/>
          <p:cNvGrpSpPr/>
          <p:nvPr/>
        </p:nvGrpSpPr>
        <p:grpSpPr>
          <a:xfrm>
            <a:off x="603682" y="1766336"/>
            <a:ext cx="2928801" cy="3158800"/>
            <a:chOff x="3070072" y="2348705"/>
            <a:chExt cx="3045233" cy="3036841"/>
          </a:xfrm>
        </p:grpSpPr>
        <p:grpSp>
          <p:nvGrpSpPr>
            <p:cNvPr id="147" name="组合 17"/>
            <p:cNvGrpSpPr/>
            <p:nvPr/>
          </p:nvGrpSpPr>
          <p:grpSpPr>
            <a:xfrm>
              <a:off x="3070072" y="2348705"/>
              <a:ext cx="3045233" cy="3036841"/>
              <a:chOff x="3070072" y="2348705"/>
              <a:chExt cx="3045233" cy="3036841"/>
            </a:xfrm>
          </p:grpSpPr>
          <p:grpSp>
            <p:nvGrpSpPr>
              <p:cNvPr id="149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151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/>
                    </a:gs>
                    <a:gs pos="50000">
                      <a:srgbClr val="FFFFFF"/>
                    </a:gs>
                    <a:gs pos="100000">
                      <a:srgbClr val="C0C0C0"/>
                    </a:gs>
                  </a:gsLst>
                  <a:lin ang="2700000" scaled="1"/>
                </a:gradFill>
                <a:ln w="9525" cmpd="sng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2" name="Oval 12"/>
                <p:cNvSpPr>
                  <a:spLocks noChangeArrowheads="1"/>
                </p:cNvSpPr>
                <p:nvPr/>
              </p:nvSpPr>
              <p:spPr bwMode="auto">
                <a:xfrm>
                  <a:off x="69" y="62"/>
                  <a:ext cx="1003" cy="1010"/>
                </a:xfrm>
                <a:prstGeom prst="ellipse">
                  <a:avLst/>
                </a:prstGeom>
                <a:solidFill>
                  <a:srgbClr val="00B0F0"/>
                </a:solidFill>
                <a:ln w="9525" cmpd="sng">
                  <a:solidFill>
                    <a:srgbClr val="267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50" name="未知"/>
              <p:cNvSpPr>
                <a:spLocks/>
              </p:cNvSpPr>
              <p:nvPr/>
            </p:nvSpPr>
            <p:spPr bwMode="auto">
              <a:xfrm>
                <a:off x="3454864" y="2545330"/>
                <a:ext cx="2265305" cy="1088132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3881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48" name="WordArt 17"/>
            <p:cNvSpPr>
              <a:spLocks noChangeArrowheads="1" noChangeShapeType="1"/>
            </p:cNvSpPr>
            <p:nvPr/>
          </p:nvSpPr>
          <p:spPr bwMode="auto">
            <a:xfrm>
              <a:off x="3827151" y="3065375"/>
              <a:ext cx="1567382" cy="155916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 w="9525" cmpd="sng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itchFamily="34" charset="-122"/>
                  <a:ea typeface="微软雅黑" pitchFamily="34" charset="-122"/>
                </a:rPr>
                <a:t>难点</a:t>
              </a:r>
              <a:endParaRPr kumimoji="0" lang="en-US" altLang="zh-CN" sz="2400" b="1" i="0" u="none" strike="noStrike" kern="0" cap="none" spc="0" normalizeH="0" baseline="0" noProof="0" dirty="0" smtClean="0">
                <a:ln w="9525" cmpd="sng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 w="9525" cmpd="sng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itchFamily="34" charset="-122"/>
                  <a:ea typeface="微软雅黑" pitchFamily="34" charset="-122"/>
                </a:rPr>
                <a:t>突破</a:t>
              </a:r>
              <a:endParaRPr kumimoji="0" lang="zh-CN" altLang="en-US" sz="2400" b="1" i="0" u="none" strike="noStrike" kern="0" cap="none" spc="0" normalizeH="0" baseline="0" noProof="0" dirty="0">
                <a:ln w="9525" cmpd="sng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7" name="线形标注 3(无边框) 126"/>
          <p:cNvSpPr/>
          <p:nvPr/>
        </p:nvSpPr>
        <p:spPr>
          <a:xfrm flipH="1">
            <a:off x="0" y="7363"/>
            <a:ext cx="4454305" cy="677495"/>
          </a:xfrm>
          <a:prstGeom prst="callout3">
            <a:avLst>
              <a:gd name="adj1" fmla="val 18750"/>
              <a:gd name="adj2" fmla="val -1269"/>
              <a:gd name="adj3" fmla="val 18750"/>
              <a:gd name="adj4" fmla="val -8796"/>
              <a:gd name="adj5" fmla="val 79382"/>
              <a:gd name="adj6" fmla="val -8594"/>
              <a:gd name="adj7" fmla="val 79975"/>
              <a:gd name="adj8" fmla="val -18222"/>
            </a:avLst>
          </a:prstGeom>
          <a:solidFill>
            <a:srgbClr val="00B0F0"/>
          </a:solidFill>
          <a:ln>
            <a:solidFill>
              <a:srgbClr val="25968B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外圆锥车削的难点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角度调整</a:t>
            </a:r>
            <a:endParaRPr lang="zh-CN" altLang="en-US" sz="2400" b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轻敲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02" end="564"/>
                </p14:media>
              </p:ext>
            </p:extLst>
          </p:nvPr>
        </p:nvPicPr>
        <p:blipFill rotWithShape="1">
          <a:blip r:embed="rId5"/>
          <a:srcRect l="33452" r="34190" b="9337"/>
          <a:stretch/>
        </p:blipFill>
        <p:spPr>
          <a:xfrm>
            <a:off x="3993150" y="1061377"/>
            <a:ext cx="3848542" cy="5468515"/>
          </a:xfrm>
          <a:prstGeom prst="rect">
            <a:avLst/>
          </a:prstGeom>
        </p:spPr>
      </p:pic>
      <p:pic>
        <p:nvPicPr>
          <p:cNvPr id="3" name="转动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928" end="480"/>
                </p14:media>
              </p:ext>
            </p:extLst>
          </p:nvPr>
        </p:nvPicPr>
        <p:blipFill rotWithShape="1">
          <a:blip r:embed="rId6"/>
          <a:srcRect l="14057" r="17956"/>
          <a:stretch>
            <a:fillRect/>
          </a:stretch>
        </p:blipFill>
        <p:spPr>
          <a:xfrm>
            <a:off x="8539699" y="1061376"/>
            <a:ext cx="3485089" cy="546851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35811" y="5221627"/>
            <a:ext cx="365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正确调整方法：轻敲</a:t>
            </a:r>
            <a:endParaRPr lang="zh-CN" altLang="en-US" sz="2800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539699" y="4927035"/>
            <a:ext cx="3652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错误调整方法：大幅度转动小滑板</a:t>
            </a:r>
            <a:endParaRPr lang="zh-CN" altLang="en-US" sz="2800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256909" y="279440"/>
            <a:ext cx="325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调整的方法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88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963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3"/>
          <a:stretch/>
        </p:blipFill>
        <p:spPr>
          <a:xfrm>
            <a:off x="203200" y="5346927"/>
            <a:ext cx="11988800" cy="1532864"/>
          </a:xfrm>
          <a:prstGeom prst="rect">
            <a:avLst/>
          </a:prstGeom>
        </p:spPr>
      </p:pic>
      <p:graphicFrame>
        <p:nvGraphicFramePr>
          <p:cNvPr id="99" name="对象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392103"/>
              </p:ext>
            </p:extLst>
          </p:nvPr>
        </p:nvGraphicFramePr>
        <p:xfrm>
          <a:off x="0" y="199106"/>
          <a:ext cx="879388" cy="61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CorelDRAW" r:id="rId4" imgW="349573" imgH="246449" progId="CorelDraw.Graphic.16">
                  <p:embed/>
                </p:oleObj>
              </mc:Choice>
              <mc:Fallback>
                <p:oleObj name="CorelDRAW" r:id="rId4" imgW="349573" imgH="246449" progId="CorelDraw.Graphic.16">
                  <p:embed/>
                  <p:pic>
                    <p:nvPicPr>
                      <p:cNvPr id="99" name="对象 9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99106"/>
                        <a:ext cx="879388" cy="619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对象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133730"/>
              </p:ext>
            </p:extLst>
          </p:nvPr>
        </p:nvGraphicFramePr>
        <p:xfrm>
          <a:off x="11467414" y="199106"/>
          <a:ext cx="724586" cy="51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CorelDRAW" r:id="rId6" imgW="349573" imgH="246449" progId="CorelDraw.Graphic.16">
                  <p:embed/>
                </p:oleObj>
              </mc:Choice>
              <mc:Fallback>
                <p:oleObj name="CorelDRAW" r:id="rId6" imgW="349573" imgH="246449" progId="CorelDraw.Graphic.16">
                  <p:embed/>
                  <p:pic>
                    <p:nvPicPr>
                      <p:cNvPr id="100" name="对象 9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67414" y="199106"/>
                        <a:ext cx="724586" cy="51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对象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3784"/>
              </p:ext>
            </p:extLst>
          </p:nvPr>
        </p:nvGraphicFramePr>
        <p:xfrm>
          <a:off x="800101" y="632647"/>
          <a:ext cx="1082333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CorelDRAW" r:id="rId8" imgW="2621880" imgH="326520" progId="CorelDraw.Graphic.16">
                  <p:embed/>
                </p:oleObj>
              </mc:Choice>
              <mc:Fallback>
                <p:oleObj name="CorelDRAW" r:id="rId8" imgW="2621880" imgH="326520" progId="CorelDraw.Graphic.16">
                  <p:embed/>
                  <p:pic>
                    <p:nvPicPr>
                      <p:cNvPr id="101" name="对象 10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0101" y="632647"/>
                        <a:ext cx="1082333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组合 22"/>
          <p:cNvGrpSpPr/>
          <p:nvPr/>
        </p:nvGrpSpPr>
        <p:grpSpPr>
          <a:xfrm>
            <a:off x="6673052" y="735589"/>
            <a:ext cx="4794362" cy="4067828"/>
            <a:chOff x="6112838" y="2416553"/>
            <a:chExt cx="4482160" cy="3865627"/>
          </a:xfrm>
        </p:grpSpPr>
        <p:sp>
          <p:nvSpPr>
            <p:cNvPr id="22" name="矩形 21"/>
            <p:cNvSpPr/>
            <p:nvPr/>
          </p:nvSpPr>
          <p:spPr>
            <a:xfrm>
              <a:off x="6361612" y="3329013"/>
              <a:ext cx="3954366" cy="2631304"/>
            </a:xfrm>
            <a:custGeom>
              <a:avLst/>
              <a:gdLst>
                <a:gd name="connsiteX0" fmla="*/ 0 w 3877092"/>
                <a:gd name="connsiteY0" fmla="*/ 0 h 2386605"/>
                <a:gd name="connsiteX1" fmla="*/ 3877092 w 3877092"/>
                <a:gd name="connsiteY1" fmla="*/ 0 h 2386605"/>
                <a:gd name="connsiteX2" fmla="*/ 3877092 w 3877092"/>
                <a:gd name="connsiteY2" fmla="*/ 2386605 h 2386605"/>
                <a:gd name="connsiteX3" fmla="*/ 0 w 3877092"/>
                <a:gd name="connsiteY3" fmla="*/ 2386605 h 2386605"/>
                <a:gd name="connsiteX4" fmla="*/ 0 w 3877092"/>
                <a:gd name="connsiteY4" fmla="*/ 0 h 2386605"/>
                <a:gd name="connsiteX0" fmla="*/ 0 w 3877092"/>
                <a:gd name="connsiteY0" fmla="*/ 0 h 2412363"/>
                <a:gd name="connsiteX1" fmla="*/ 3877092 w 3877092"/>
                <a:gd name="connsiteY1" fmla="*/ 0 h 2412363"/>
                <a:gd name="connsiteX2" fmla="*/ 3877092 w 3877092"/>
                <a:gd name="connsiteY2" fmla="*/ 2386605 h 2412363"/>
                <a:gd name="connsiteX3" fmla="*/ 218941 w 3877092"/>
                <a:gd name="connsiteY3" fmla="*/ 2412363 h 2412363"/>
                <a:gd name="connsiteX4" fmla="*/ 0 w 3877092"/>
                <a:gd name="connsiteY4" fmla="*/ 0 h 2412363"/>
                <a:gd name="connsiteX0" fmla="*/ 0 w 3954366"/>
                <a:gd name="connsiteY0" fmla="*/ 0 h 2412363"/>
                <a:gd name="connsiteX1" fmla="*/ 3877092 w 3954366"/>
                <a:gd name="connsiteY1" fmla="*/ 0 h 2412363"/>
                <a:gd name="connsiteX2" fmla="*/ 3954366 w 3954366"/>
                <a:gd name="connsiteY2" fmla="*/ 2129028 h 2412363"/>
                <a:gd name="connsiteX3" fmla="*/ 218941 w 3954366"/>
                <a:gd name="connsiteY3" fmla="*/ 2412363 h 2412363"/>
                <a:gd name="connsiteX4" fmla="*/ 0 w 3954366"/>
                <a:gd name="connsiteY4" fmla="*/ 0 h 2412363"/>
                <a:gd name="connsiteX0" fmla="*/ 0 w 3954366"/>
                <a:gd name="connsiteY0" fmla="*/ 218941 h 2631304"/>
                <a:gd name="connsiteX1" fmla="*/ 3761182 w 3954366"/>
                <a:gd name="connsiteY1" fmla="*/ 0 h 2631304"/>
                <a:gd name="connsiteX2" fmla="*/ 3954366 w 3954366"/>
                <a:gd name="connsiteY2" fmla="*/ 2347969 h 2631304"/>
                <a:gd name="connsiteX3" fmla="*/ 218941 w 3954366"/>
                <a:gd name="connsiteY3" fmla="*/ 2631304 h 2631304"/>
                <a:gd name="connsiteX4" fmla="*/ 0 w 3954366"/>
                <a:gd name="connsiteY4" fmla="*/ 218941 h 26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366" h="2631304">
                  <a:moveTo>
                    <a:pt x="0" y="218941"/>
                  </a:moveTo>
                  <a:lnTo>
                    <a:pt x="3761182" y="0"/>
                  </a:lnTo>
                  <a:lnTo>
                    <a:pt x="3954366" y="2347969"/>
                  </a:lnTo>
                  <a:lnTo>
                    <a:pt x="218941" y="2631304"/>
                  </a:lnTo>
                  <a:lnTo>
                    <a:pt x="0" y="2189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38" y="2416553"/>
              <a:ext cx="4482160" cy="3865627"/>
            </a:xfrm>
            <a:prstGeom prst="rect">
              <a:avLst/>
            </a:prstGeom>
          </p:spPr>
        </p:pic>
      </p:grpSp>
      <p:pic>
        <p:nvPicPr>
          <p:cNvPr id="104" name="图片 103" descr="new尘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62" y="4937814"/>
            <a:ext cx="395446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组合 89"/>
          <p:cNvGrpSpPr/>
          <p:nvPr/>
        </p:nvGrpSpPr>
        <p:grpSpPr>
          <a:xfrm>
            <a:off x="492045" y="657857"/>
            <a:ext cx="4800924" cy="4263873"/>
            <a:chOff x="6112838" y="2416553"/>
            <a:chExt cx="4482160" cy="3865627"/>
          </a:xfrm>
        </p:grpSpPr>
        <p:sp>
          <p:nvSpPr>
            <p:cNvPr id="102" name="矩形 21"/>
            <p:cNvSpPr/>
            <p:nvPr/>
          </p:nvSpPr>
          <p:spPr>
            <a:xfrm>
              <a:off x="6361612" y="3329013"/>
              <a:ext cx="3954366" cy="2631304"/>
            </a:xfrm>
            <a:custGeom>
              <a:avLst/>
              <a:gdLst>
                <a:gd name="connsiteX0" fmla="*/ 0 w 3877092"/>
                <a:gd name="connsiteY0" fmla="*/ 0 h 2386605"/>
                <a:gd name="connsiteX1" fmla="*/ 3877092 w 3877092"/>
                <a:gd name="connsiteY1" fmla="*/ 0 h 2386605"/>
                <a:gd name="connsiteX2" fmla="*/ 3877092 w 3877092"/>
                <a:gd name="connsiteY2" fmla="*/ 2386605 h 2386605"/>
                <a:gd name="connsiteX3" fmla="*/ 0 w 3877092"/>
                <a:gd name="connsiteY3" fmla="*/ 2386605 h 2386605"/>
                <a:gd name="connsiteX4" fmla="*/ 0 w 3877092"/>
                <a:gd name="connsiteY4" fmla="*/ 0 h 2386605"/>
                <a:gd name="connsiteX0" fmla="*/ 0 w 3877092"/>
                <a:gd name="connsiteY0" fmla="*/ 0 h 2412363"/>
                <a:gd name="connsiteX1" fmla="*/ 3877092 w 3877092"/>
                <a:gd name="connsiteY1" fmla="*/ 0 h 2412363"/>
                <a:gd name="connsiteX2" fmla="*/ 3877092 w 3877092"/>
                <a:gd name="connsiteY2" fmla="*/ 2386605 h 2412363"/>
                <a:gd name="connsiteX3" fmla="*/ 218941 w 3877092"/>
                <a:gd name="connsiteY3" fmla="*/ 2412363 h 2412363"/>
                <a:gd name="connsiteX4" fmla="*/ 0 w 3877092"/>
                <a:gd name="connsiteY4" fmla="*/ 0 h 2412363"/>
                <a:gd name="connsiteX0" fmla="*/ 0 w 3954366"/>
                <a:gd name="connsiteY0" fmla="*/ 0 h 2412363"/>
                <a:gd name="connsiteX1" fmla="*/ 3877092 w 3954366"/>
                <a:gd name="connsiteY1" fmla="*/ 0 h 2412363"/>
                <a:gd name="connsiteX2" fmla="*/ 3954366 w 3954366"/>
                <a:gd name="connsiteY2" fmla="*/ 2129028 h 2412363"/>
                <a:gd name="connsiteX3" fmla="*/ 218941 w 3954366"/>
                <a:gd name="connsiteY3" fmla="*/ 2412363 h 2412363"/>
                <a:gd name="connsiteX4" fmla="*/ 0 w 3954366"/>
                <a:gd name="connsiteY4" fmla="*/ 0 h 2412363"/>
                <a:gd name="connsiteX0" fmla="*/ 0 w 3954366"/>
                <a:gd name="connsiteY0" fmla="*/ 218941 h 2631304"/>
                <a:gd name="connsiteX1" fmla="*/ 3761182 w 3954366"/>
                <a:gd name="connsiteY1" fmla="*/ 0 h 2631304"/>
                <a:gd name="connsiteX2" fmla="*/ 3954366 w 3954366"/>
                <a:gd name="connsiteY2" fmla="*/ 2347969 h 2631304"/>
                <a:gd name="connsiteX3" fmla="*/ 218941 w 3954366"/>
                <a:gd name="connsiteY3" fmla="*/ 2631304 h 2631304"/>
                <a:gd name="connsiteX4" fmla="*/ 0 w 3954366"/>
                <a:gd name="connsiteY4" fmla="*/ 218941 h 26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366" h="2631304">
                  <a:moveTo>
                    <a:pt x="0" y="218941"/>
                  </a:moveTo>
                  <a:lnTo>
                    <a:pt x="3761182" y="0"/>
                  </a:lnTo>
                  <a:lnTo>
                    <a:pt x="3954366" y="2347969"/>
                  </a:lnTo>
                  <a:lnTo>
                    <a:pt x="218941" y="2631304"/>
                  </a:lnTo>
                  <a:lnTo>
                    <a:pt x="0" y="2189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838" y="2416553"/>
              <a:ext cx="4482160" cy="3865627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3" r="9789" b="14817"/>
          <a:stretch/>
        </p:blipFill>
        <p:spPr>
          <a:xfrm rot="21349058">
            <a:off x="899497" y="1532796"/>
            <a:ext cx="4081965" cy="28747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659">
            <a:off x="7027907" y="1589595"/>
            <a:ext cx="4182963" cy="268735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266228" y="108033"/>
            <a:ext cx="4743564" cy="685318"/>
            <a:chOff x="3339888" y="1625915"/>
            <a:chExt cx="3897253" cy="1354674"/>
          </a:xfrm>
        </p:grpSpPr>
        <p:grpSp>
          <p:nvGrpSpPr>
            <p:cNvPr id="16" name="组合 15"/>
            <p:cNvGrpSpPr/>
            <p:nvPr/>
          </p:nvGrpSpPr>
          <p:grpSpPr>
            <a:xfrm rot="5400000">
              <a:off x="4645317" y="320486"/>
              <a:ext cx="1286396" cy="3897253"/>
              <a:chOff x="2677685" y="745526"/>
              <a:chExt cx="1030219" cy="3065982"/>
            </a:xfrm>
          </p:grpSpPr>
          <p:sp>
            <p:nvSpPr>
              <p:cNvPr id="18" name="五边形 5"/>
              <p:cNvSpPr/>
              <p:nvPr/>
            </p:nvSpPr>
            <p:spPr>
              <a:xfrm rot="16200000">
                <a:off x="1705323" y="1737066"/>
                <a:ext cx="2974943" cy="1030219"/>
              </a:xfrm>
              <a:custGeom>
                <a:avLst/>
                <a:gdLst>
                  <a:gd name="connsiteX0" fmla="*/ 2974943 w 2974943"/>
                  <a:gd name="connsiteY0" fmla="*/ 526163 h 1030219"/>
                  <a:gd name="connsiteX1" fmla="*/ 2581245 w 2974943"/>
                  <a:gd name="connsiteY1" fmla="*/ 1030219 h 1030219"/>
                  <a:gd name="connsiteX2" fmla="*/ 0 w 2974943"/>
                  <a:gd name="connsiteY2" fmla="*/ 1030219 h 1030219"/>
                  <a:gd name="connsiteX3" fmla="*/ 11838 w 2974943"/>
                  <a:gd name="connsiteY3" fmla="*/ 0 h 1030219"/>
                  <a:gd name="connsiteX4" fmla="*/ 2581245 w 2974943"/>
                  <a:gd name="connsiteY4" fmla="*/ 22107 h 1030219"/>
                  <a:gd name="connsiteX5" fmla="*/ 2974943 w 2974943"/>
                  <a:gd name="connsiteY5" fmla="*/ 526163 h 103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4943" h="1030219">
                    <a:moveTo>
                      <a:pt x="2974943" y="526163"/>
                    </a:moveTo>
                    <a:lnTo>
                      <a:pt x="2581245" y="1030219"/>
                    </a:lnTo>
                    <a:lnTo>
                      <a:pt x="0" y="1030219"/>
                    </a:lnTo>
                    <a:lnTo>
                      <a:pt x="11838" y="0"/>
                    </a:lnTo>
                    <a:lnTo>
                      <a:pt x="2581245" y="22107"/>
                    </a:lnTo>
                    <a:lnTo>
                      <a:pt x="2974943" y="52616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outerShdw blurRad="190500" dist="38100" algn="l" rotWithShape="0">
                  <a:prstClr val="black">
                    <a:alpha val="4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直角三角形 8"/>
              <p:cNvSpPr/>
              <p:nvPr/>
            </p:nvSpPr>
            <p:spPr>
              <a:xfrm>
                <a:off x="2677685" y="1124744"/>
                <a:ext cx="519265" cy="2619978"/>
              </a:xfrm>
              <a:custGeom>
                <a:avLst/>
                <a:gdLst>
                  <a:gd name="connsiteX0" fmla="*/ 22107 w 519265"/>
                  <a:gd name="connsiteY0" fmla="*/ 0 h 2619978"/>
                  <a:gd name="connsiteX1" fmla="*/ 519265 w 519265"/>
                  <a:gd name="connsiteY1" fmla="*/ 2435372 h 2619978"/>
                  <a:gd name="connsiteX2" fmla="*/ 0 w 519265"/>
                  <a:gd name="connsiteY2" fmla="*/ 2619978 h 2619978"/>
                  <a:gd name="connsiteX3" fmla="*/ 22107 w 519265"/>
                  <a:gd name="connsiteY3" fmla="*/ 0 h 261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265" h="2619978">
                    <a:moveTo>
                      <a:pt x="22107" y="0"/>
                    </a:moveTo>
                    <a:lnTo>
                      <a:pt x="519265" y="2435372"/>
                    </a:lnTo>
                    <a:lnTo>
                      <a:pt x="0" y="2619978"/>
                    </a:lnTo>
                    <a:cubicBezTo>
                      <a:pt x="0" y="1868604"/>
                      <a:pt x="22107" y="751374"/>
                      <a:pt x="22107" y="0"/>
                    </a:cubicBezTo>
                    <a:close/>
                  </a:path>
                </a:pathLst>
              </a:custGeom>
              <a:solidFill>
                <a:srgbClr val="FFFFFF">
                  <a:alpha val="27843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直角三角形 23"/>
              <p:cNvSpPr/>
              <p:nvPr/>
            </p:nvSpPr>
            <p:spPr>
              <a:xfrm rot="20543602" flipV="1">
                <a:off x="3241315" y="989609"/>
                <a:ext cx="288452" cy="2821899"/>
              </a:xfrm>
              <a:prstGeom prst="rtTriangle">
                <a:avLst/>
              </a:prstGeom>
              <a:solidFill>
                <a:srgbClr val="FFFFFF">
                  <a:alpha val="32157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五边形 6"/>
              <p:cNvSpPr/>
              <p:nvPr/>
            </p:nvSpPr>
            <p:spPr>
              <a:xfrm rot="16200000">
                <a:off x="2934990" y="510328"/>
                <a:ext cx="537715" cy="1008112"/>
              </a:xfrm>
              <a:custGeom>
                <a:avLst/>
                <a:gdLst/>
                <a:ahLst/>
                <a:cxnLst/>
                <a:rect l="l" t="t" r="r" b="b"/>
                <a:pathLst>
                  <a:path w="537715" h="1008112">
                    <a:moveTo>
                      <a:pt x="537715" y="504056"/>
                    </a:moveTo>
                    <a:lnTo>
                      <a:pt x="144017" y="1008112"/>
                    </a:lnTo>
                    <a:lnTo>
                      <a:pt x="0" y="1008112"/>
                    </a:lnTo>
                    <a:lnTo>
                      <a:pt x="393698" y="504056"/>
                    </a:lnTo>
                    <a:lnTo>
                      <a:pt x="0" y="0"/>
                    </a:lnTo>
                    <a:lnTo>
                      <a:pt x="144017" y="0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63500" dir="5400000" algn="t" rotWithShape="0">
                  <a:prstClr val="black">
                    <a:alpha val="1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690333" y="1702981"/>
              <a:ext cx="2777832" cy="1277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操作注意事项</a:t>
              </a:r>
              <a:endParaRPr lang="zh-CN" altLang="en-US" sz="3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66221" y="2335756"/>
            <a:ext cx="389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刀尖严格对准工件中心</a:t>
            </a:r>
            <a:endParaRPr lang="zh-CN" altLang="en-US" sz="2800" b="1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73828" y="2252016"/>
            <a:ext cx="465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迷你简大黑" panose="03000509000000000000" pitchFamily="65" charset="-122"/>
                <a:ea typeface="迷你简大黑" panose="03000509000000000000" pitchFamily="65" charset="-122"/>
              </a:rPr>
              <a:t>双手均匀、缓慢、交替转动</a:t>
            </a:r>
            <a:endParaRPr lang="zh-CN" altLang="en-US" sz="2800" b="1" dirty="0">
              <a:solidFill>
                <a:srgbClr val="FF0000"/>
              </a:solidFill>
              <a:latin typeface="迷你简大黑" panose="03000509000000000000" pitchFamily="65" charset="-122"/>
              <a:ea typeface="迷你简大黑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3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ZHO13yzUCaepRpRzBw5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ZHO13yzUCaepRpRzBw5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ZHO13yzUCaepRpRzBw5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ZHO13yzUCaepRpRzBw5w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</TotalTime>
  <Words>460</Words>
  <Application>Microsoft Office PowerPoint</Application>
  <PresentationFormat>宽屏</PresentationFormat>
  <Paragraphs>134</Paragraphs>
  <Slides>17</Slides>
  <Notes>1</Notes>
  <HiddenSlides>0</HiddenSlides>
  <MMClips>3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DengXian</vt:lpstr>
      <vt:lpstr>方正综艺简体</vt:lpstr>
      <vt:lpstr>黑体</vt:lpstr>
      <vt:lpstr>迷你简大黑</vt:lpstr>
      <vt:lpstr>宋体</vt:lpstr>
      <vt:lpstr>微软雅黑</vt:lpstr>
      <vt:lpstr>Aharoni</vt:lpstr>
      <vt:lpstr>Arial</vt:lpstr>
      <vt:lpstr>Calibri</vt:lpstr>
      <vt:lpstr>Calibri Light</vt:lpstr>
      <vt:lpstr>Times New Roman</vt:lpstr>
      <vt:lpstr>Wingdings</vt:lpstr>
      <vt:lpstr>Office 主题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亮亮图文旗舰店</dc:subject>
  <dc:creator>Administrator</dc:creator>
  <cp:keywords>更多模版：亮亮图文旗舰店https:/liangliangtuwen.tmall.com</cp:keywords>
  <dc:description>更多模版：亮亮图文旗舰店https://liangliangtuwen.tmall.com</dc:description>
  <cp:lastModifiedBy>AutoBVT</cp:lastModifiedBy>
  <cp:revision>48</cp:revision>
  <dcterms:created xsi:type="dcterms:W3CDTF">2013-11-30T05:59:16Z</dcterms:created>
  <dcterms:modified xsi:type="dcterms:W3CDTF">2022-11-21T02:58:37Z</dcterms:modified>
</cp:coreProperties>
</file>