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7"/>
  </p:handoutMasterIdLst>
  <p:sldIdLst>
    <p:sldId id="654" r:id="rId3"/>
    <p:sldId id="649" r:id="rId4"/>
    <p:sldId id="621" r:id="rId5"/>
    <p:sldId id="650" r:id="rId6"/>
    <p:sldId id="711" r:id="rId7"/>
    <p:sldId id="620" r:id="rId8"/>
    <p:sldId id="746" r:id="rId9"/>
    <p:sldId id="535" r:id="rId10"/>
    <p:sldId id="586" r:id="rId11"/>
    <p:sldId id="747" r:id="rId12"/>
    <p:sldId id="653" r:id="rId13"/>
    <p:sldId id="760" r:id="rId14"/>
    <p:sldId id="785" r:id="rId15"/>
    <p:sldId id="682" r:id="rId16"/>
    <p:sldId id="749" r:id="rId17"/>
    <p:sldId id="761" r:id="rId18"/>
    <p:sldId id="750" r:id="rId19"/>
    <p:sldId id="751" r:id="rId20"/>
    <p:sldId id="786" r:id="rId21"/>
    <p:sldId id="721" r:id="rId22"/>
    <p:sldId id="790" r:id="rId23"/>
    <p:sldId id="787" r:id="rId24"/>
    <p:sldId id="788" r:id="rId25"/>
    <p:sldId id="725" r:id="rId26"/>
    <p:sldId id="662" r:id="rId27"/>
    <p:sldId id="753" r:id="rId28"/>
    <p:sldId id="665" r:id="rId30"/>
    <p:sldId id="667" r:id="rId31"/>
    <p:sldId id="656" r:id="rId32"/>
    <p:sldId id="789" r:id="rId33"/>
    <p:sldId id="681" r:id="rId34"/>
    <p:sldId id="679" r:id="rId35"/>
    <p:sldId id="628" r:id="rId36"/>
  </p:sldIdLst>
  <p:sldSz cx="12192000" cy="6858000"/>
  <p:notesSz cx="7103745" cy="10234295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7E6E6"/>
    <a:srgbClr val="DAB073"/>
    <a:srgbClr val="F0DFC7"/>
    <a:srgbClr val="BF6667"/>
    <a:srgbClr val="A52025"/>
    <a:srgbClr val="B18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66"/>
      </p:cViewPr>
      <p:guideLst>
        <p:guide orient="horz" pos="3843"/>
        <p:guide orient="horz" pos="1110"/>
        <p:guide orient="horz" pos="3612"/>
        <p:guide pos="958"/>
        <p:guide pos="6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楷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楷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楷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楷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楷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楷体" panose="02010609060101010101" charset="-122"/>
          <a:cs typeface="楷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.xml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66" name="直接连接符 65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19871" y="573264"/>
            <a:ext cx="6610788" cy="400110"/>
            <a:chOff x="2966350" y="4314049"/>
            <a:chExt cx="6610788" cy="400110"/>
          </a:xfrm>
        </p:grpSpPr>
        <p:sp>
          <p:nvSpPr>
            <p:cNvPr id="60" name="平行四边形 59"/>
            <p:cNvSpPr/>
            <p:nvPr/>
          </p:nvSpPr>
          <p:spPr>
            <a:xfrm>
              <a:off x="2966350" y="4314049"/>
              <a:ext cx="6610788" cy="400110"/>
            </a:xfrm>
            <a:prstGeom prst="parallelogram">
              <a:avLst/>
            </a:prstGeom>
            <a:ln w="127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210746" y="4329438"/>
              <a:ext cx="6121996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部编版语文四年级上册第八单元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322724" y="5159364"/>
            <a:ext cx="324739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张家港市塘市小学 </a:t>
            </a:r>
            <a:r>
              <a:rPr lang="en-US" altLang="zh-CN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丁利娜</a:t>
            </a:r>
            <a:endParaRPr lang="zh-CN" alt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5" name="菱形 34"/>
          <p:cNvSpPr/>
          <p:nvPr/>
        </p:nvSpPr>
        <p:spPr>
          <a:xfrm>
            <a:off x="5586109" y="2062480"/>
            <a:ext cx="2338426" cy="233842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3625671" y="2062480"/>
            <a:ext cx="2338426" cy="233842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" name="菱形 36"/>
          <p:cNvSpPr/>
          <p:nvPr/>
        </p:nvSpPr>
        <p:spPr>
          <a:xfrm>
            <a:off x="1665235" y="2062480"/>
            <a:ext cx="2338426" cy="233842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1843848" y="2241093"/>
            <a:ext cx="1981200" cy="19812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3804284" y="2241093"/>
            <a:ext cx="1981200" cy="19812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5764722" y="2241093"/>
            <a:ext cx="1981200" cy="19812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椭圆 31"/>
          <p:cNvSpPr/>
          <p:nvPr/>
        </p:nvSpPr>
        <p:spPr>
          <a:xfrm flipV="1">
            <a:off x="3731830" y="3148857"/>
            <a:ext cx="165672" cy="165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3" name="椭圆 32"/>
          <p:cNvSpPr/>
          <p:nvPr/>
        </p:nvSpPr>
        <p:spPr>
          <a:xfrm flipV="1">
            <a:off x="5692266" y="3148857"/>
            <a:ext cx="165672" cy="165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9" name="图形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4332" y="3704355"/>
            <a:ext cx="1403512" cy="670267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7745922" y="5359419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843333" y="5359419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234565" y="2571115"/>
            <a:ext cx="1203325" cy="13220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</a:t>
            </a:r>
            <a:endParaRPr lang="zh-CN" altLang="en-US" sz="8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3540" y="2571115"/>
            <a:ext cx="12033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门</a:t>
            </a:r>
            <a:endParaRPr lang="zh-CN" altLang="en-US" sz="8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3785" y="2571115"/>
            <a:ext cx="1203325" cy="13220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豹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9588514" y="2082800"/>
            <a:ext cx="2338426" cy="233842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7628076" y="2082800"/>
            <a:ext cx="2338426" cy="2338426"/>
          </a:xfrm>
          <a:prstGeom prst="diamond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7806689" y="2261413"/>
            <a:ext cx="1981200" cy="19812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9767127" y="2261413"/>
            <a:ext cx="1981200" cy="198120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椭圆 13"/>
          <p:cNvSpPr/>
          <p:nvPr/>
        </p:nvSpPr>
        <p:spPr>
          <a:xfrm flipV="1">
            <a:off x="7734235" y="3169177"/>
            <a:ext cx="165672" cy="165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 flipV="1">
            <a:off x="9694671" y="3169177"/>
            <a:ext cx="165672" cy="165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6" name="图形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61792" y="3748805"/>
            <a:ext cx="1403512" cy="67026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95945" y="2591435"/>
            <a:ext cx="120332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56190" y="2591435"/>
            <a:ext cx="1203325" cy="132207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邺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53648" y="2591435"/>
            <a:ext cx="1576252" cy="1322172"/>
            <a:chOff x="1286" y="2619"/>
            <a:chExt cx="1948" cy="3138"/>
          </a:xfrm>
        </p:grpSpPr>
        <p:sp>
          <p:nvSpPr>
            <p:cNvPr id="20" name="椭圆 19"/>
            <p:cNvSpPr/>
            <p:nvPr/>
          </p:nvSpPr>
          <p:spPr>
            <a:xfrm flipV="1">
              <a:off x="2973" y="4992"/>
              <a:ext cx="261" cy="2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86" y="2619"/>
              <a:ext cx="1895" cy="31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80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26</a:t>
              </a:r>
              <a:endParaRPr lang="en-US" altLang="zh-CN" sz="8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grpSp>
        <p:nvGrpSpPr>
          <p:cNvPr id="2" name="组合 5128"/>
          <p:cNvGrpSpPr/>
          <p:nvPr/>
        </p:nvGrpSpPr>
        <p:grpSpPr>
          <a:xfrm>
            <a:off x="1147445" y="1024255"/>
            <a:ext cx="10055225" cy="5120005"/>
            <a:chOff x="1399953" y="3393460"/>
            <a:chExt cx="9430594" cy="1679850"/>
          </a:xfrm>
          <a:solidFill>
            <a:schemeClr val="bg1"/>
          </a:solidFill>
        </p:grpSpPr>
        <p:sp>
          <p:nvSpPr>
            <p:cNvPr id="136" name="矩形 135"/>
            <p:cNvSpPr/>
            <p:nvPr/>
          </p:nvSpPr>
          <p:spPr>
            <a:xfrm>
              <a:off x="1438453" y="3428486"/>
              <a:ext cx="9392094" cy="1644824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399953" y="3399611"/>
              <a:ext cx="9392094" cy="1644824"/>
            </a:xfrm>
            <a:prstGeom prst="rect">
              <a:avLst/>
            </a:prstGeom>
            <a:grpFill/>
            <a:ln w="127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3" name="组合 5123"/>
            <p:cNvGrpSpPr/>
            <p:nvPr/>
          </p:nvGrpSpPr>
          <p:grpSpPr>
            <a:xfrm>
              <a:off x="9491307" y="3393460"/>
              <a:ext cx="1277476" cy="150729"/>
              <a:chOff x="-9605269" y="3362972"/>
              <a:chExt cx="1277476" cy="150729"/>
            </a:xfrm>
            <a:grpFill/>
          </p:grpSpPr>
          <p:sp>
            <p:nvSpPr>
              <p:cNvPr id="4" name="等腰三角形 3"/>
              <p:cNvSpPr/>
              <p:nvPr/>
            </p:nvSpPr>
            <p:spPr>
              <a:xfrm flipV="1">
                <a:off x="-960526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flipV="1">
                <a:off x="-9384743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>
                <a:off x="-9164217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flipV="1">
                <a:off x="-8943691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flipV="1">
                <a:off x="-8723165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flipV="1">
                <a:off x="-850263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</p:grpSp>
      <p:pic>
        <p:nvPicPr>
          <p:cNvPr id="3074" name="Picture 2" descr="d:\Users\Desktop\202012071901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2064" y="2543174"/>
            <a:ext cx="3576175" cy="355758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257800" y="2557463"/>
            <a:ext cx="532923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atin typeface="楷体" panose="02010609060101010101" charset="-122"/>
                <a:ea typeface="楷体" panose="02010609060101010101" charset="-122"/>
              </a:rPr>
              <a:t>西门豹</a:t>
            </a:r>
            <a:endParaRPr lang="zh-CN" altLang="en-US" sz="8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6750" y="2571752"/>
            <a:ext cx="245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治</a:t>
            </a:r>
            <a:r>
              <a:rPr lang="zh-CN" altLang="en-US" sz="8000" b="1" dirty="0">
                <a:latin typeface="楷体" panose="02010609060101010101" charset="-122"/>
                <a:ea typeface="楷体" panose="02010609060101010101" charset="-122"/>
              </a:rPr>
              <a:t>邺</a:t>
            </a:r>
            <a:endParaRPr lang="zh-CN" altLang="en-US" sz="8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grpSp>
        <p:nvGrpSpPr>
          <p:cNvPr id="2" name="组合 5128"/>
          <p:cNvGrpSpPr/>
          <p:nvPr/>
        </p:nvGrpSpPr>
        <p:grpSpPr>
          <a:xfrm>
            <a:off x="1147445" y="1024255"/>
            <a:ext cx="10055225" cy="5120005"/>
            <a:chOff x="1399953" y="3393460"/>
            <a:chExt cx="9430594" cy="1679850"/>
          </a:xfrm>
          <a:solidFill>
            <a:schemeClr val="bg1"/>
          </a:solidFill>
        </p:grpSpPr>
        <p:sp>
          <p:nvSpPr>
            <p:cNvPr id="136" name="矩形 135"/>
            <p:cNvSpPr/>
            <p:nvPr/>
          </p:nvSpPr>
          <p:spPr>
            <a:xfrm>
              <a:off x="1438453" y="3428486"/>
              <a:ext cx="9392094" cy="1644824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399953" y="3399611"/>
              <a:ext cx="9392094" cy="1644824"/>
            </a:xfrm>
            <a:prstGeom prst="rect">
              <a:avLst/>
            </a:prstGeom>
            <a:grpFill/>
            <a:ln w="127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3" name="组合 5123"/>
            <p:cNvGrpSpPr/>
            <p:nvPr/>
          </p:nvGrpSpPr>
          <p:grpSpPr>
            <a:xfrm>
              <a:off x="9491307" y="3393460"/>
              <a:ext cx="1277476" cy="150729"/>
              <a:chOff x="-9605269" y="3362972"/>
              <a:chExt cx="1277476" cy="150729"/>
            </a:xfrm>
            <a:grpFill/>
          </p:grpSpPr>
          <p:sp>
            <p:nvSpPr>
              <p:cNvPr id="4" name="等腰三角形 3"/>
              <p:cNvSpPr/>
              <p:nvPr/>
            </p:nvSpPr>
            <p:spPr>
              <a:xfrm flipV="1">
                <a:off x="-960526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flipV="1">
                <a:off x="-9384743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>
                <a:off x="-9164217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flipV="1">
                <a:off x="-8943691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flipV="1">
                <a:off x="-8723165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flipV="1">
                <a:off x="-850263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</p:grpSp>
      <p:pic>
        <p:nvPicPr>
          <p:cNvPr id="3074" name="Picture 2" descr="d:\Users\Desktop\202012071901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2064" y="2543174"/>
            <a:ext cx="3576175" cy="355758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257800" y="2557463"/>
            <a:ext cx="532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atin typeface="楷体" panose="02010609060101010101" charset="-122"/>
                <a:ea typeface="楷体" panose="02010609060101010101" charset="-122"/>
              </a:rPr>
              <a:t>西门豹</a:t>
            </a:r>
            <a:endParaRPr lang="zh-CN" altLang="en-US" sz="8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6750" y="2571752"/>
            <a:ext cx="245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治</a:t>
            </a:r>
            <a:r>
              <a:rPr lang="zh-CN" altLang="en-US" sz="8000" b="1" dirty="0">
                <a:latin typeface="楷体" panose="02010609060101010101" charset="-122"/>
                <a:ea typeface="楷体" panose="02010609060101010101" charset="-122"/>
              </a:rPr>
              <a:t>邺</a:t>
            </a:r>
            <a:endParaRPr lang="zh-CN" altLang="en-US" sz="8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2125" y="3895090"/>
            <a:ext cx="37325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医治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治理、管理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消灭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78745" y="4265295"/>
            <a:ext cx="65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√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3280" y="1480820"/>
            <a:ext cx="105860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“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都是河神</a:t>
            </a:r>
            <a:r>
              <a:rPr lang="zh-CN" altLang="en-US" sz="4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娶媳妇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给闹的。河神是漳河的神，每年要娶一个年轻漂亮的姑娘。要不给他送去，漳河就要发大水，把田地全淹了。</a:t>
            </a:r>
            <a:r>
              <a:rPr lang="en-US" altLang="zh-CN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3280" y="1480820"/>
            <a:ext cx="105860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“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都是河神</a:t>
            </a: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娶媳妇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给闹的。河神是漳河的神，每年要娶一个年轻漂亮的姑娘。要不给他送去，漳河就要发大水，把田地全淹了。</a:t>
            </a:r>
            <a:r>
              <a:rPr lang="en-US" altLang="zh-CN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3280" y="1480820"/>
            <a:ext cx="105860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“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都是河神娶媳妇给闹的。河神是漳河的神，每年要娶一个年轻漂亮的姑娘。</a:t>
            </a:r>
            <a:r>
              <a:rPr lang="zh-CN" altLang="en-US" sz="4400" b="1" u="sng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要不给他送去，漳河就要发大水，把田地全淹了。</a:t>
            </a:r>
            <a:r>
              <a:rPr lang="en-US" altLang="zh-CN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3280" y="1480820"/>
            <a:ext cx="105860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“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都是河神娶媳妇给闹的。河神是漳河的神，每年要娶一个年轻漂亮的姑娘。</a:t>
            </a:r>
            <a:r>
              <a:rPr lang="zh-CN" altLang="en-US" sz="44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</a:t>
            </a:r>
            <a:r>
              <a:rPr lang="zh-CN" altLang="en-US" sz="4400" b="1" u="sng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不给他送去，漳河就要发大水，把田地全淹了。</a:t>
            </a:r>
            <a:r>
              <a:rPr lang="en-US" altLang="zh-CN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9425" y="3369945"/>
            <a:ext cx="2748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要是、如果</a:t>
            </a:r>
            <a:endParaRPr lang="zh-CN" altLang="en-US" sz="32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3280" y="1480820"/>
            <a:ext cx="1058608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“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都是河神娶媳妇给闹的。河神是漳河的神，每年要娶一个年轻漂亮的姑娘。</a:t>
            </a:r>
            <a:r>
              <a:rPr lang="zh-CN" altLang="en-US" sz="44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</a:t>
            </a:r>
            <a:r>
              <a:rPr lang="zh-CN" altLang="en-US" sz="4400" b="1" u="sng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不给他送去，漳河</a:t>
            </a:r>
            <a:r>
              <a:rPr lang="zh-CN" altLang="en-US" sz="4400" b="1" u="sng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就</a:t>
            </a:r>
            <a:r>
              <a:rPr lang="zh-CN" altLang="en-US" sz="4400" b="1" u="sng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要发大水，把田地全淹了。</a:t>
            </a:r>
            <a:r>
              <a:rPr lang="en-US" altLang="zh-CN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65150" y="1480820"/>
            <a:ext cx="111740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官绅一个个吓得面如土色，跪下来磕头求</a:t>
            </a:r>
            <a:r>
              <a:rPr lang="zh-CN" altLang="en-US" sz="4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饶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，把头都磕破了，直淌血。</a:t>
            </a:r>
            <a:endParaRPr lang="zh-CN" altLang="en-US" sz="44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65150" y="1480820"/>
            <a:ext cx="111740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官绅一个个吓得面如土色，跪下来磕头求</a:t>
            </a: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饶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，把头都磕破了，直淌血。</a:t>
            </a:r>
            <a:endParaRPr lang="zh-CN" altLang="en-US" sz="44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5700" y="3540760"/>
            <a:ext cx="419925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晓</a:t>
            </a:r>
            <a:endParaRPr lang="zh-CN" altLang="en-US" sz="40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浇</a:t>
            </a:r>
            <a:endParaRPr lang="zh-CN" altLang="en-US" sz="40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烧</a:t>
            </a:r>
            <a:endParaRPr lang="zh-CN" altLang="en-US" sz="40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绕</a:t>
            </a:r>
            <a:endParaRPr lang="zh-CN" altLang="en-US" sz="40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0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40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33830" y="2710180"/>
            <a:ext cx="386080" cy="73152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65150" y="1480820"/>
            <a:ext cx="111740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官绅一个个吓得面如土色，跪下来磕头求</a:t>
            </a:r>
            <a:r>
              <a:rPr lang="zh-CN" altLang="en-US" sz="4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饶</a:t>
            </a:r>
            <a:r>
              <a:rPr lang="zh-CN" altLang="en-US" sz="4400" b="1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，把头都磕破了，直淌血。</a:t>
            </a:r>
            <a:endParaRPr lang="zh-CN" altLang="en-US" sz="4400" b="1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524635" y="1736090"/>
            <a:ext cx="1189355" cy="791845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944100" y="1736090"/>
            <a:ext cx="1238885" cy="73152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6110" y="2775585"/>
            <a:ext cx="1238885" cy="73152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24430" y="3904615"/>
            <a:ext cx="42906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官绅磕头求饶。</a:t>
            </a:r>
            <a:endParaRPr lang="zh-CN" altLang="en-US" sz="4400" b="1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" grpId="0" bldLvl="0" animBg="1"/>
      <p:bldP spid="6" grpId="0" bldLvl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09025" y="2637155"/>
            <a:ext cx="9747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司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马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光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司马光"/>
          <p:cNvPicPr>
            <a:picLocks noChangeAspect="1"/>
          </p:cNvPicPr>
          <p:nvPr/>
        </p:nvPicPr>
        <p:blipFill>
          <a:blip r:embed="rId6"/>
          <a:srcRect t="3250" b="1778"/>
          <a:stretch>
            <a:fillRect/>
          </a:stretch>
        </p:blipFill>
        <p:spPr>
          <a:xfrm>
            <a:off x="2967990" y="271780"/>
            <a:ext cx="5040630" cy="638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25221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99548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14914" y="330041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638175" y="3462020"/>
            <a:ext cx="172085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/>
          <p:nvPr/>
        </p:nvSpPr>
        <p:spPr>
          <a:xfrm>
            <a:off x="1105535" y="1001395"/>
            <a:ext cx="10422890" cy="3138170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西门豹发动老百姓开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凿了十二条渠道，把漳河的水引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田里。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庄稼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得到灌溉，年年都获得好收成。</a:t>
            </a:r>
            <a:endParaRPr lang="zh-CN" altLang="zh-CN" sz="4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25221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24778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14914" y="330041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638175" y="3462020"/>
            <a:ext cx="172085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/>
          <p:nvPr/>
        </p:nvSpPr>
        <p:spPr>
          <a:xfrm>
            <a:off x="1105535" y="1001395"/>
            <a:ext cx="10422890" cy="3138170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西门豹发动老百姓开</a:t>
            </a:r>
            <a:r>
              <a:rPr lang="zh-CN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凿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了十二条渠道，把漳河的水引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田里。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庄稼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得到</a:t>
            </a:r>
            <a:r>
              <a:rPr lang="zh-CN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灌溉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，年年都获得好收成。</a:t>
            </a:r>
            <a:endParaRPr lang="zh-CN" altLang="zh-CN" sz="4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扫描全能王 2022-11-17 18.31"/>
          <p:cNvPicPr>
            <a:picLocks noChangeAspect="1"/>
          </p:cNvPicPr>
          <p:nvPr/>
        </p:nvPicPr>
        <p:blipFill>
          <a:blip r:embed="rId4"/>
          <a:srcRect l="36515" t="36380" r="38134" b="44963"/>
          <a:stretch>
            <a:fillRect/>
          </a:stretch>
        </p:blipFill>
        <p:spPr>
          <a:xfrm>
            <a:off x="8033385" y="3122930"/>
            <a:ext cx="2673985" cy="147256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512175" y="3370580"/>
            <a:ext cx="478155" cy="299085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 rot="18060000">
            <a:off x="9829165" y="3824605"/>
            <a:ext cx="478155" cy="206375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08160" y="4737735"/>
            <a:ext cx="2120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0000FF"/>
                </a:solidFill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</a:rPr>
              <a:t>丁元媛</a:t>
            </a:r>
            <a:endParaRPr lang="zh-CN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25221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99548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14914" y="330041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638175" y="3462020"/>
            <a:ext cx="172085" cy="1714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/>
          <p:nvPr/>
        </p:nvSpPr>
        <p:spPr>
          <a:xfrm>
            <a:off x="1105535" y="1001395"/>
            <a:ext cx="10422890" cy="3138170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西门豹发动老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百姓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开凿了十二条渠道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</a:rPr>
              <a:t>，把漳河的水引到田里。庄稼得到灌溉</a:t>
            </a:r>
            <a:r>
              <a:rPr lang="zh-CN" altLang="zh-CN" sz="4400" b="1" dirty="0">
                <a:latin typeface="楷体" panose="02010609060101010101" charset="-122"/>
                <a:ea typeface="楷体" panose="02010609060101010101" charset="-122"/>
              </a:rPr>
              <a:t>，年年都获得好收成。</a:t>
            </a:r>
            <a:endParaRPr lang="zh-CN" altLang="zh-CN" sz="4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8638" y="4201477"/>
            <a:ext cx="11520487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54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兴修水利</a:t>
            </a:r>
            <a:endParaRPr lang="zh-CN" altLang="en-US" sz="5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右箭头 2"/>
          <p:cNvSpPr/>
          <p:nvPr/>
        </p:nvSpPr>
        <p:spPr>
          <a:xfrm rot="2100000">
            <a:off x="7635240" y="3490595"/>
            <a:ext cx="2106295" cy="2895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899920" y="1280160"/>
            <a:ext cx="1888490" cy="791845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503670" y="1219200"/>
            <a:ext cx="1238885" cy="73152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815830" y="1280160"/>
            <a:ext cx="1238885" cy="731520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/>
      <p:bldP spid="39" grpId="0" bldLvl="0" animBg="1"/>
      <p:bldP spid="4" grpId="0" bldLvl="0" animBg="1"/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25221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99548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1513" y="3014662"/>
            <a:ext cx="115204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楷体" panose="02010609060101010101" charset="-122"/>
                <a:ea typeface="楷体" panose="02010609060101010101" charset="-122"/>
              </a:rPr>
              <a:t>（        ）  （        ）   </a:t>
            </a:r>
            <a:r>
              <a:rPr lang="zh-CN" altLang="en-US" sz="5400" b="1" dirty="0" smtClean="0">
                <a:latin typeface="楷体" panose="02010609060101010101" charset="-122"/>
                <a:ea typeface="楷体" panose="02010609060101010101" charset="-122"/>
              </a:rPr>
              <a:t>兴修水利</a:t>
            </a:r>
            <a:endParaRPr lang="zh-CN" altLang="en-US" sz="5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4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4071940" y="3471862"/>
            <a:ext cx="785813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7924800" y="3467103"/>
            <a:ext cx="785813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90880" y="803275"/>
            <a:ext cx="2987040" cy="839470"/>
          </a:xfrm>
          <a:prstGeom prst="round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0">
            <a:solidFill>
              <a:srgbClr val="DAB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014914" y="330041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4240" y="727075"/>
            <a:ext cx="107308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学习任务一</a:t>
            </a:r>
            <a:endParaRPr lang="zh-CN" altLang="en-US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默读课文，</a:t>
            </a:r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</a:rPr>
              <a:t>根据课文内容填空。</a:t>
            </a:r>
            <a:endParaRPr lang="zh-CN" altLang="en-US" sz="36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cxnSp>
        <p:nvCxnSpPr>
          <p:cNvPr id="82" name="直接连接符 81"/>
          <p:cNvCxnSpPr/>
          <p:nvPr/>
        </p:nvCxnSpPr>
        <p:spPr>
          <a:xfrm>
            <a:off x="9599892" y="-661015"/>
            <a:ext cx="0" cy="168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 flipH="1" flipV="1">
            <a:off x="6096000" y="407887"/>
            <a:ext cx="0" cy="611935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Users\Desktop\202012071848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655" y="552390"/>
            <a:ext cx="9667875" cy="54197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1236" y="1543051"/>
            <a:ext cx="2933701" cy="7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552391"/>
            <a:ext cx="8263584" cy="239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0"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时光如川浪淘沙 ，</a:t>
            </a:r>
            <a:endParaRPr lang="en-US" altLang="zh-CN" sz="5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1371600"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青史留名多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俊杰</a:t>
            </a:r>
            <a:r>
              <a:rPr lang="zh-CN" altLang="en-US" sz="5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2" name="组合 8"/>
          <p:cNvGrpSpPr/>
          <p:nvPr>
            <p:custDataLst>
              <p:tags r:id="rId8"/>
            </p:custDataLst>
          </p:nvPr>
        </p:nvGrpSpPr>
        <p:grpSpPr>
          <a:xfrm>
            <a:off x="5324475" y="4889183"/>
            <a:ext cx="5903913" cy="1152525"/>
            <a:chOff x="324222" y="3382307"/>
            <a:chExt cx="5904657" cy="1152525"/>
          </a:xfrm>
        </p:grpSpPr>
        <p:sp>
          <p:nvSpPr>
            <p:cNvPr id="15" name="圆角矩形 14"/>
            <p:cNvSpPr/>
            <p:nvPr/>
          </p:nvSpPr>
          <p:spPr>
            <a:xfrm>
              <a:off x="324222" y="3382307"/>
              <a:ext cx="5904657" cy="1152525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51" name="组合 14"/>
            <p:cNvGrpSpPr/>
            <p:nvPr/>
          </p:nvGrpSpPr>
          <p:grpSpPr>
            <a:xfrm>
              <a:off x="611596" y="3435351"/>
              <a:ext cx="5184368" cy="1087685"/>
              <a:chOff x="1000356" y="3457526"/>
              <a:chExt cx="3260738" cy="1087932"/>
            </a:xfrm>
          </p:grpSpPr>
          <p:grpSp>
            <p:nvGrpSpPr>
              <p:cNvPr id="6152" name="组合 10"/>
              <p:cNvGrpSpPr/>
              <p:nvPr/>
            </p:nvGrpSpPr>
            <p:grpSpPr>
              <a:xfrm>
                <a:off x="1000356" y="3457526"/>
                <a:ext cx="3260738" cy="522088"/>
                <a:chOff x="1000356" y="3457526"/>
                <a:chExt cx="3260738" cy="522088"/>
              </a:xfrm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000356" y="3556905"/>
                  <a:ext cx="141800" cy="228652"/>
                </a:xfrm>
                <a:prstGeom prst="donut">
                  <a:avLst/>
                </a:prstGeom>
                <a:noFill/>
                <a:ln w="25400" cmpd="sng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57" name="TextBox 9"/>
                <p:cNvSpPr txBox="1"/>
                <p:nvPr/>
              </p:nvSpPr>
              <p:spPr>
                <a:xfrm>
                  <a:off x="1189260" y="3457526"/>
                  <a:ext cx="3071834" cy="5220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/>
                  <a:r>
                    <a:rPr lang="zh-CN" altLang="en-US" sz="2800" b="1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了解故事情节，简要复述课文。</a:t>
                  </a:r>
                  <a:endPara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153" name="组合 11"/>
              <p:cNvGrpSpPr/>
              <p:nvPr/>
            </p:nvGrpSpPr>
            <p:grpSpPr>
              <a:xfrm>
                <a:off x="1000356" y="4023370"/>
                <a:ext cx="3260738" cy="522088"/>
                <a:chOff x="1000356" y="3551822"/>
                <a:chExt cx="3260738" cy="522088"/>
              </a:xfrm>
            </p:grpSpPr>
            <p:sp>
              <p:nvSpPr>
                <p:cNvPr id="22" name="同心圆 21"/>
                <p:cNvSpPr/>
                <p:nvPr/>
              </p:nvSpPr>
              <p:spPr>
                <a:xfrm>
                  <a:off x="1000356" y="3649046"/>
                  <a:ext cx="141800" cy="228652"/>
                </a:xfrm>
                <a:prstGeom prst="donut">
                  <a:avLst/>
                </a:prstGeom>
                <a:noFill/>
                <a:ln w="25400" cmpd="sng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155" name="TextBox 13"/>
                <p:cNvSpPr txBox="1"/>
                <p:nvPr/>
              </p:nvSpPr>
              <p:spPr>
                <a:xfrm>
                  <a:off x="1189260" y="3551822"/>
                  <a:ext cx="3071834" cy="5220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pPr eaLnBrk="1" hangingPunct="1"/>
                  <a:r>
                    <a:rPr lang="zh-CN" altLang="en-US" sz="2800" b="1" dirty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写一件事，能写出自己的感受。</a:t>
                  </a:r>
                  <a:endPara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20" name="矩形 19"/>
          <p:cNvSpPr/>
          <p:nvPr/>
        </p:nvSpPr>
        <p:spPr>
          <a:xfrm>
            <a:off x="5998845" y="4941570"/>
            <a:ext cx="4897755" cy="5664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-1" y="52185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843280" y="1324610"/>
            <a:ext cx="10523855" cy="3567430"/>
          </a:xfrm>
          <a:prstGeom prst="round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0">
            <a:solidFill>
              <a:srgbClr val="DAB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964337" y="736289"/>
            <a:ext cx="0" cy="3109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86546" y="668080"/>
            <a:ext cx="0" cy="31094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84680" y="1324610"/>
            <a:ext cx="85363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简要复述课文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，要注意以下几点：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复述前多读几遍课文，熟悉课文内容。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565" y="600145"/>
            <a:ext cx="217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交流平台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65200" y="2844165"/>
            <a:ext cx="98501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3600" b="1" dirty="0">
                <a:latin typeface="楷体" panose="02010609060101010101" charset="-122"/>
                <a:ea typeface="楷体" panose="02010609060101010101" charset="-122"/>
              </a:rPr>
              <a:t>复述时要抓住课文的主要内容，对于其他内容可以适当省略。</a:t>
            </a:r>
            <a:endParaRPr 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170305" y="3679825"/>
            <a:ext cx="985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              </a:t>
            </a:r>
            <a:endParaRPr 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6206478" y="6572138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22274" y="278130"/>
            <a:ext cx="11426825" cy="6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战国时候，魏国的国君派西门豹去管理漳河边上的邺。西门豹到了那个地方，看到田地荒芜，人烟稀少，就找了位老大爷来，问他是怎么回事。</a:t>
            </a:r>
            <a:endParaRPr lang="en-US" altLang="zh-CN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老大爷说：“都是河神娶媳妇给闹的。河神是漳河的神，每年要娶一个年轻漂亮的姑娘。要不给他送去，漳河就要发大水，把田地全淹了。”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西门豹问：“这话是谁说的？”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老大爷说：“巫婆说的。地方上的官绅每年出面给河神办喜事，硬逼着老百姓出钱。每闹一次，他们要收几百万钱，办喜事只花二三十万，多下来的就跟巫婆分了。”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西门豹问：“新娘是哪儿来的？”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⑥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哪家有年轻的女孩子，巫婆就带着人到哪家去选。有钱的人家花点儿钱就过去了，没钱的只好眼睁睁地看着女孩被他们拉走。到了河神娶媳妇那天，他们在漳河边放一条苇席，把女孩打扮好了，让她坐在苇席上，顺着水漂去。苇席先还是浮着的，到了河中心就连女孩一起沉下去了。有女孩的人家差不多都逃到外地去了，所以人口越来越少，这地方也越来越穷。” 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⑦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西门豹问：“那么漳河发过大水没有呢？”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⑧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老大爷说：“没有发过。倒是夏天雨水少，年年干旱。”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⑨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西门豹说：“这样说来，河神还真灵啊。下一回他娶媳妇，请告诉我一声，我也去送送新娘。”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3375" y="257175"/>
            <a:ext cx="11534775" cy="6343650"/>
          </a:xfrm>
          <a:prstGeom prst="rect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467080" y="1138555"/>
            <a:ext cx="3551555" cy="4147820"/>
            <a:chOff x="9040" y="1584"/>
            <a:chExt cx="5593" cy="6532"/>
          </a:xfrm>
        </p:grpSpPr>
        <p:sp>
          <p:nvSpPr>
            <p:cNvPr id="20" name="圆角矩形 19"/>
            <p:cNvSpPr/>
            <p:nvPr/>
          </p:nvSpPr>
          <p:spPr>
            <a:xfrm>
              <a:off x="9040" y="1584"/>
              <a:ext cx="5521" cy="1468"/>
            </a:xfrm>
            <a:prstGeom prst="roundRect">
              <a:avLst/>
            </a:prstGeom>
            <a:solidFill>
              <a:srgbClr val="F0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有钱人家（过了一关）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386" y="6648"/>
              <a:ext cx="5174" cy="1468"/>
            </a:xfrm>
            <a:prstGeom prst="roundRect">
              <a:avLst/>
            </a:prstGeom>
            <a:solidFill>
              <a:srgbClr val="F0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没钱人家（被拉走）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296" y="4154"/>
              <a:ext cx="2337" cy="1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逃走</a:t>
              </a:r>
              <a:endPara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987915" y="9110345"/>
            <a:ext cx="1810385" cy="33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6206478" y="6572138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22274" y="278130"/>
            <a:ext cx="11426825" cy="6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战国时候，魏国的国君派西门豹去管理漳河边上的邺。西门豹到了那个地方，看到田地荒芜，人烟稀少，就找了位老大爷来</a:t>
            </a:r>
            <a:r>
              <a:rPr lang="zh-CN" altLang="en-US" sz="23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300" b="1" u="sng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问他是怎么回事。</a:t>
            </a:r>
            <a:endParaRPr lang="en-US" altLang="zh-CN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老大爷说：“都是河神娶媳妇给闹的。河神是漳河的神，每年要娶一个年轻漂亮的姑娘。要不给他送去，漳河就要发大水，把田地全淹了。”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</a:t>
            </a:r>
            <a:r>
              <a:rPr lang="zh-CN" altLang="en-US" sz="2300" b="1" u="sng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“这话是谁说的？”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老大爷说：“巫婆说的。地方上的官绅每年出面给河神办喜事，硬逼着老百姓出钱。每闹一次，他们要收几百万钱，办喜事只花二三十万，多下来的就跟巫婆分了。”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</a:t>
            </a:r>
            <a:r>
              <a:rPr lang="zh-CN" altLang="en-US" sz="2300" b="1" u="sng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“新娘是哪儿来的？”</a:t>
            </a:r>
            <a:endParaRPr lang="zh-CN" altLang="en-US" sz="2300" b="1" u="sng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⑥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哪家有年轻的女孩子，巫婆就带着人到哪家去选。有钱的人家花点儿钱就过去了，没钱的只好眼睁睁地看着女孩被他们拉走。到了河神娶媳妇那天，他们在漳河边放一条苇席，把女孩打扮好了，让她坐在苇席上，顺着水漂去。苇席先还是浮着的，到了河中心就连女孩一起沉下去了。有女孩的人家差不多都逃到外地去了，所以人口越来越少，这地方也越来越穷。” 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⑦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</a:t>
            </a:r>
            <a:r>
              <a:rPr lang="zh-CN" altLang="en-US" sz="2300" b="1" u="sng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“那么漳河发过大水没有呢？”</a:t>
            </a:r>
            <a:endParaRPr lang="zh-CN" altLang="en-US" sz="2300" b="1" u="sng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⑧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老大爷说：“没有发过。倒是夏天雨水少，年年干旱。”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⑨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西门豹说：“这样说来，河神还真灵啊。下一回他娶媳妇，请告诉我一声，我也去送送新娘。”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3375" y="257175"/>
            <a:ext cx="11534775" cy="6343650"/>
          </a:xfrm>
          <a:prstGeom prst="rect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467080" y="1138555"/>
            <a:ext cx="3551555" cy="4147820"/>
            <a:chOff x="9040" y="1584"/>
            <a:chExt cx="5593" cy="6532"/>
          </a:xfrm>
        </p:grpSpPr>
        <p:sp>
          <p:nvSpPr>
            <p:cNvPr id="20" name="圆角矩形 19"/>
            <p:cNvSpPr/>
            <p:nvPr/>
          </p:nvSpPr>
          <p:spPr>
            <a:xfrm>
              <a:off x="9040" y="1584"/>
              <a:ext cx="5521" cy="1468"/>
            </a:xfrm>
            <a:prstGeom prst="roundRect">
              <a:avLst/>
            </a:prstGeom>
            <a:solidFill>
              <a:srgbClr val="F0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有钱人家（过了一关）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386" y="6648"/>
              <a:ext cx="5174" cy="1468"/>
            </a:xfrm>
            <a:prstGeom prst="roundRect">
              <a:avLst/>
            </a:prstGeom>
            <a:solidFill>
              <a:srgbClr val="F0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没钱人家（被拉走）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296" y="4154"/>
              <a:ext cx="2337" cy="1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逃走</a:t>
              </a:r>
              <a:endPara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987915" y="9110345"/>
            <a:ext cx="1810385" cy="33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28585" y="4843145"/>
            <a:ext cx="4120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122679" y="1685111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30637" y="2097008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122679" y="2753853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130637" y="3139477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09417" y="4880985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120991" y="5294297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83199" y="653871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136014" y="984706"/>
            <a:ext cx="459016" cy="385624"/>
          </a:xfrm>
          <a:prstGeom prst="ellipse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-253809" y="-94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5235"/>
            <a:ext cx="654685" cy="1802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2" name="圆角右箭头 1"/>
          <p:cNvSpPr/>
          <p:nvPr/>
        </p:nvSpPr>
        <p:spPr>
          <a:xfrm>
            <a:off x="3845560" y="-725805"/>
            <a:ext cx="1600200" cy="7380605"/>
          </a:xfrm>
          <a:prstGeom prst="ben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环形箭头 13"/>
          <p:cNvSpPr/>
          <p:nvPr/>
        </p:nvSpPr>
        <p:spPr>
          <a:xfrm flipH="1" flipV="1">
            <a:off x="3759407" y="103450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环形箭头 27"/>
          <p:cNvSpPr/>
          <p:nvPr/>
        </p:nvSpPr>
        <p:spPr>
          <a:xfrm flipH="1" flipV="1">
            <a:off x="3759406" y="833755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环形箭头 28"/>
          <p:cNvSpPr/>
          <p:nvPr/>
        </p:nvSpPr>
        <p:spPr>
          <a:xfrm flipH="1" flipV="1">
            <a:off x="3759407" y="1564067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环形箭头 35"/>
          <p:cNvSpPr/>
          <p:nvPr/>
        </p:nvSpPr>
        <p:spPr>
          <a:xfrm flipH="1" flipV="1">
            <a:off x="3759405" y="3754821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环形箭头 36"/>
          <p:cNvSpPr/>
          <p:nvPr/>
        </p:nvSpPr>
        <p:spPr>
          <a:xfrm flipH="1" flipV="1">
            <a:off x="3758983" y="3024352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环形箭头 37"/>
          <p:cNvSpPr/>
          <p:nvPr/>
        </p:nvSpPr>
        <p:spPr>
          <a:xfrm flipH="1" flipV="1">
            <a:off x="3759188" y="2294197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环形箭头 38"/>
          <p:cNvSpPr/>
          <p:nvPr/>
        </p:nvSpPr>
        <p:spPr>
          <a:xfrm flipH="1" flipV="1">
            <a:off x="3758983" y="4485071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环形箭头 39"/>
          <p:cNvSpPr/>
          <p:nvPr/>
        </p:nvSpPr>
        <p:spPr>
          <a:xfrm flipH="1" flipV="1">
            <a:off x="3758983" y="5304933"/>
            <a:ext cx="527711" cy="586856"/>
          </a:xfrm>
          <a:prstGeom prst="circular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720" y="203200"/>
            <a:ext cx="3863975" cy="790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“这是怎么回事？”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“这话是谁说的？”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“新娘是哪儿来的？”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“那么漳河发过大水没有呢？”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en-US" altLang="zh-CN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b="1" u="sng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2135" y="203200"/>
            <a:ext cx="7536180" cy="663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都是河神娶媳妇给闹的。河神是漳河的神，每年要娶一个年轻漂亮的姑娘。要不给他送去，漳河就要发大水，把田地全淹了。</a:t>
            </a:r>
            <a:endParaRPr lang="zh-CN" altLang="en-US" sz="25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巫婆说的。地方上的官绅每年出面给河神办喜事，硬逼着老百姓出钱。每闹一次，他们要收几百万钱，办喜事只花二三十万，多下来的就跟巫婆分了。</a:t>
            </a:r>
            <a:r>
              <a:rPr lang="en-US" altLang="zh-CN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5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endParaRPr lang="zh-CN" altLang="en-US" sz="25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哪家有年轻的女孩子，巫婆就带着人到哪家去选。有钱的人家花点儿钱就过去了，没钱的只好眼睁睁地看着女孩被他们拉走。到了河神娶媳妇那天，他们在漳河边放一条苇席，把女孩打扮好了，让她坐在苇席上，顺着水漂去。苇席先还是浮着的，到了河中心就连女孩一起沉下去了。有女孩的人家差不多都逃到外地去了，所以人口越来越少，这地方也越来越穷。</a:t>
            </a:r>
            <a:r>
              <a:rPr lang="en-US" altLang="zh-CN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5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zh-CN" altLang="en-US" sz="25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en-US" sz="25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没有发过。倒是夏天雨水少，年年干旱。</a:t>
            </a:r>
            <a:endParaRPr lang="zh-CN" altLang="en-US" sz="2500" dirty="0"/>
          </a:p>
          <a:p>
            <a:endParaRPr lang="zh-CN" altLang="en-US" sz="2500" dirty="0"/>
          </a:p>
        </p:txBody>
      </p:sp>
      <p:pic>
        <p:nvPicPr>
          <p:cNvPr id="22" name="图片 21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-196850"/>
            <a:ext cx="1000125" cy="4000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394835" y="238760"/>
            <a:ext cx="7543165" cy="11156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94200" y="1418590"/>
            <a:ext cx="7544435" cy="12255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94200" y="2790825"/>
            <a:ext cx="7543800" cy="283337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95470" y="5799455"/>
            <a:ext cx="7543165" cy="6388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599440" y="434340"/>
            <a:ext cx="3190240" cy="839470"/>
          </a:xfrm>
          <a:prstGeom prst="round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0">
            <a:solidFill>
              <a:srgbClr val="DAB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10260" y="542290"/>
            <a:ext cx="10730865" cy="435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学习任务二：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4920"/>
              </a:lnSpc>
            </a:pP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1.读一读：默读老大爷说的话。</a:t>
            </a:r>
            <a:endParaRPr lang="en-US" altLang="zh-CN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4920"/>
              </a:lnSpc>
            </a:pP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2.画一画：从老大爷的话中画出导致邺县田地荒芜、人烟稀少的关键信息。</a:t>
            </a:r>
            <a:endParaRPr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4920"/>
              </a:lnSpc>
            </a:pPr>
            <a:r>
              <a:rPr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3.列一列：小组内交流讨论，把导致邺县田地荒芜、人烟稀少的原因，一条一条列清楚。</a:t>
            </a:r>
            <a:endParaRPr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6645" y="4805045"/>
            <a:ext cx="7425055" cy="16846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64370" y="2134870"/>
            <a:ext cx="12680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岳飞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4b4a-hrvcwnk34352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3260" y="645160"/>
            <a:ext cx="7106285" cy="491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599440" y="434340"/>
            <a:ext cx="3190240" cy="839470"/>
          </a:xfrm>
          <a:prstGeom prst="round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0">
            <a:solidFill>
              <a:srgbClr val="DAB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10260" y="542290"/>
            <a:ext cx="10730865" cy="4354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学习任务二：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ts val="4920"/>
              </a:lnSpc>
            </a:pP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4.说一说：把这些原因连起来，简要复述西门豹调查民情这个情节。</a:t>
            </a:r>
            <a:endParaRPr lang="en-US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4920"/>
              </a:lnSpc>
            </a:pP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说得简洁（要长话短说哦）</a:t>
            </a:r>
            <a:endParaRPr lang="en-US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4920"/>
              </a:lnSpc>
            </a:pP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说得清楚（要抓住要点哦）</a:t>
            </a:r>
            <a:endParaRPr lang="en-US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ts val="4920"/>
              </a:lnSpc>
            </a:pPr>
            <a:r>
              <a:rPr 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说得连贯（使用合适的连接词哦）</a:t>
            </a:r>
            <a:endParaRPr lang="en-US" sz="36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五角星 3"/>
          <p:cNvSpPr/>
          <p:nvPr/>
        </p:nvSpPr>
        <p:spPr>
          <a:xfrm>
            <a:off x="1713230" y="3107690"/>
            <a:ext cx="405765" cy="32448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五角星 4"/>
          <p:cNvSpPr/>
          <p:nvPr/>
        </p:nvSpPr>
        <p:spPr>
          <a:xfrm>
            <a:off x="1713230" y="3717925"/>
            <a:ext cx="405765" cy="32448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1713230" y="4309110"/>
            <a:ext cx="405765" cy="324485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22274" y="278130"/>
            <a:ext cx="11426825" cy="619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战国时候，魏国的国君派西门豹去管理漳河边上的邺。西门豹到了那个地方，看到田地荒芜，人烟稀少，就找了位老大爷来，问他是怎么回事。</a:t>
            </a:r>
            <a:endParaRPr lang="en-US" altLang="zh-CN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老大爷说：“都是河神娶媳妇给闹的。河神是漳河的神，每年要娶一个年轻漂亮的姑娘。要不给他送去，漳河就要发大水，把田地全淹了。”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西门豹问：“这话是谁说的？”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老大爷说：“巫婆说的。地方上的官绅每年出面给河神办喜事，硬逼着老百姓出钱。每闹一次，他们要收几百万钱，办喜事只花二三十万，多下来的就跟巫婆分了。”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⑤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西门豹问：“新娘是哪儿来的？”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⑥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哪家有年轻的女孩子，巫婆就带着人到哪家去选。有钱的人家花点儿钱就过去了，没钱的只好眼睁睁地看着女孩被他们拉走。到了河神娶媳妇那天，他们在漳河边放一条苇席，把女孩打扮好了，让她坐在苇席上，顺着水漂去。苇席先还是浮着的，到了河中心就连女孩一起沉下去了。有女孩的人家差不多都逃到外地去了，所以人口越来越少，这地方也越来越穷。” 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⑦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西门豹问：“那么漳河发过大水没有呢？”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⑧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老大爷说：“没有发过。倒是夏天雨水少，年年干旱。”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508000" algn="just" fontAlgn="auto">
              <a:lnSpc>
                <a:spcPts val="2800"/>
              </a:lnSpc>
            </a:pP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ea typeface="楷体" panose="02010609060101010101" charset="-122"/>
                <a:cs typeface="楷体" panose="02010609060101010101" charset="-122"/>
              </a:rPr>
              <a:t>⑨</a:t>
            </a:r>
            <a:r>
              <a:rPr lang="zh-CN" alt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西门豹说：“这样说来，河神还真灵啊。下一回他娶媳妇，请告诉我一声，我也去送送新娘。”</a:t>
            </a:r>
            <a:endParaRPr lang="zh-CN" alt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467080" y="1138555"/>
            <a:ext cx="3551555" cy="4147820"/>
            <a:chOff x="9040" y="1584"/>
            <a:chExt cx="5593" cy="6532"/>
          </a:xfrm>
        </p:grpSpPr>
        <p:sp>
          <p:nvSpPr>
            <p:cNvPr id="20" name="圆角矩形 19"/>
            <p:cNvSpPr/>
            <p:nvPr/>
          </p:nvSpPr>
          <p:spPr>
            <a:xfrm>
              <a:off x="9040" y="1584"/>
              <a:ext cx="5521" cy="1468"/>
            </a:xfrm>
            <a:prstGeom prst="roundRect">
              <a:avLst/>
            </a:prstGeom>
            <a:solidFill>
              <a:srgbClr val="F0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有钱人家（过了一关）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386" y="6648"/>
              <a:ext cx="5174" cy="1468"/>
            </a:xfrm>
            <a:prstGeom prst="roundRect">
              <a:avLst/>
            </a:prstGeom>
            <a:solidFill>
              <a:srgbClr val="F0D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没钱人家（被拉走）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2296" y="4154"/>
              <a:ext cx="2337" cy="1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逃走</a:t>
              </a:r>
              <a:endPara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987915" y="9110345"/>
            <a:ext cx="1810385" cy="33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标注 28"/>
          <p:cNvSpPr/>
          <p:nvPr/>
        </p:nvSpPr>
        <p:spPr>
          <a:xfrm>
            <a:off x="3625215" y="3608705"/>
            <a:ext cx="6719570" cy="1757045"/>
          </a:xfrm>
          <a:prstGeom prst="wedgeRoundRectCallout">
            <a:avLst>
              <a:gd name="adj1" fmla="val -66367"/>
              <a:gd name="adj2" fmla="val 737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704590" y="3629025"/>
            <a:ext cx="65608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这样说来，河神还真灵啊。下一回他娶媳妇，请告诉我一声，我也去送送新娘。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grpSp>
        <p:nvGrpSpPr>
          <p:cNvPr id="2" name="组合 5128"/>
          <p:cNvGrpSpPr/>
          <p:nvPr/>
        </p:nvGrpSpPr>
        <p:grpSpPr>
          <a:xfrm>
            <a:off x="1147445" y="1024255"/>
            <a:ext cx="10055225" cy="5120005"/>
            <a:chOff x="1399953" y="3393460"/>
            <a:chExt cx="9430594" cy="167985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6" name="矩形 135"/>
            <p:cNvSpPr/>
            <p:nvPr/>
          </p:nvSpPr>
          <p:spPr>
            <a:xfrm>
              <a:off x="1438453" y="3428486"/>
              <a:ext cx="9392094" cy="1644824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399953" y="3399611"/>
              <a:ext cx="9392094" cy="1644824"/>
            </a:xfrm>
            <a:prstGeom prst="rect">
              <a:avLst/>
            </a:prstGeom>
            <a:grpFill/>
            <a:ln w="127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5" name="组合 5123"/>
            <p:cNvGrpSpPr/>
            <p:nvPr/>
          </p:nvGrpSpPr>
          <p:grpSpPr>
            <a:xfrm>
              <a:off x="9491307" y="3393460"/>
              <a:ext cx="1277476" cy="150729"/>
              <a:chOff x="-9605269" y="3362972"/>
              <a:chExt cx="1277476" cy="150729"/>
            </a:xfrm>
            <a:grpFill/>
          </p:grpSpPr>
          <p:sp>
            <p:nvSpPr>
              <p:cNvPr id="4" name="等腰三角形 3"/>
              <p:cNvSpPr/>
              <p:nvPr/>
            </p:nvSpPr>
            <p:spPr>
              <a:xfrm flipV="1">
                <a:off x="-960526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flipV="1">
                <a:off x="-9384743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>
                <a:off x="-9164217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flipV="1">
                <a:off x="-8943691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flipV="1">
                <a:off x="-8723165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flipV="1">
                <a:off x="-850263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5558189" y="2875836"/>
            <a:ext cx="5692140" cy="1938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史记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滑稽列传</a:t>
            </a:r>
            <a:r>
              <a:rPr lang="en-US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4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endParaRPr lang="en-US" altLang="zh-CN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汉</a:t>
            </a:r>
            <a:r>
              <a:rPr lang="en-US" altLang="zh-CN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褚少孙补写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5" name="图片 24" descr="《史记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4236" y="1534238"/>
            <a:ext cx="3952163" cy="395216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90865" y="2400300"/>
            <a:ext cx="1182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gŭ  jī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0" y="-214312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25500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0" y="5370973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1070610" y="1336675"/>
            <a:ext cx="2430780" cy="839470"/>
          </a:xfrm>
          <a:prstGeom prst="round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0">
            <a:solidFill>
              <a:srgbClr val="DAB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96975" y="825500"/>
            <a:ext cx="1028446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课后延学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尝试简要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复述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西门豹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惩治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巫婆和官绅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这个主要情节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，把故事讲给父母听。</a:t>
            </a:r>
            <a:endParaRPr lang="en-US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endParaRPr lang="en-US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2180" y="4775200"/>
            <a:ext cx="3123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神机妙算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04050" y="4775200"/>
            <a:ext cx="3123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铁面无私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u=672716013,3097463624&amp;fm=173&amp;s=B7388B29604142F8946C3CCE0300E0A0&amp;w=360&amp;h=306&amp;i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755" y="721360"/>
            <a:ext cx="4519295" cy="38417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55510" y="1723390"/>
            <a:ext cx="4762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拯</a:t>
            </a:r>
            <a:endParaRPr lang="zh-CN" altLang="en-US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e11d8fb7ebc0c934667f80d433eaf6b5319209f9107bec-DP8SU7_fw658.webp"/>
          <p:cNvPicPr>
            <a:picLocks noChangeAspect="1"/>
          </p:cNvPicPr>
          <p:nvPr/>
        </p:nvPicPr>
        <p:blipFill>
          <a:blip r:embed="rId7"/>
          <a:srcRect l="5674" t="5524" r="6472" b="3182"/>
          <a:stretch>
            <a:fillRect/>
          </a:stretch>
        </p:blipFill>
        <p:spPr>
          <a:xfrm>
            <a:off x="6732270" y="564515"/>
            <a:ext cx="4032250" cy="39871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044430" y="647065"/>
            <a:ext cx="7200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包拯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952105" y="2870200"/>
            <a:ext cx="12680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周恩来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0810" y="833755"/>
            <a:ext cx="57708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为中华之崛起而读书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W0201405127011402983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240" y="1870075"/>
            <a:ext cx="3390900" cy="444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14500" y="1659831"/>
            <a:ext cx="8263584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0"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时光如川浪淘沙 ，</a:t>
            </a:r>
            <a:endParaRPr lang="en-US" altLang="zh-CN" sz="5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1371600"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青史留名多</a:t>
            </a:r>
            <a:r>
              <a:rPr lang="zh-CN" altLang="en-US" sz="5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俊杰</a:t>
            </a:r>
            <a:r>
              <a:rPr lang="zh-CN" altLang="en-US" sz="5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4538" y="2266949"/>
            <a:ext cx="19288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14500" y="1659831"/>
            <a:ext cx="8263584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71600"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时光如川浪淘沙 ，</a:t>
            </a:r>
            <a:endParaRPr lang="en-US" altLang="zh-CN" sz="5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1371600" algn="just" fontAlgn="auto">
              <a:lnSpc>
                <a:spcPct val="150000"/>
              </a:lnSpc>
            </a:pP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青史留名多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俊杰</a:t>
            </a:r>
            <a:r>
              <a:rPr lang="zh-CN" altLang="en-US" sz="5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5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9980"/>
            <a:ext cx="1448471" cy="39880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0" y="833755"/>
            <a:ext cx="4572000" cy="1701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9416" y="203200"/>
            <a:ext cx="3638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grpSp>
        <p:nvGrpSpPr>
          <p:cNvPr id="2" name="组合 5128"/>
          <p:cNvGrpSpPr/>
          <p:nvPr/>
        </p:nvGrpSpPr>
        <p:grpSpPr>
          <a:xfrm>
            <a:off x="1147445" y="1024255"/>
            <a:ext cx="10055225" cy="5120005"/>
            <a:chOff x="1399953" y="3393460"/>
            <a:chExt cx="9430594" cy="1679850"/>
          </a:xfrm>
          <a:solidFill>
            <a:schemeClr val="bg1"/>
          </a:solidFill>
        </p:grpSpPr>
        <p:sp>
          <p:nvSpPr>
            <p:cNvPr id="136" name="矩形 135"/>
            <p:cNvSpPr/>
            <p:nvPr/>
          </p:nvSpPr>
          <p:spPr>
            <a:xfrm>
              <a:off x="1438453" y="3428486"/>
              <a:ext cx="9392094" cy="1644824"/>
            </a:xfrm>
            <a:prstGeom prst="rect">
              <a:avLst/>
            </a:prstGeom>
            <a:grpFill/>
            <a:ln w="127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1399953" y="3399611"/>
              <a:ext cx="9392094" cy="1644824"/>
            </a:xfrm>
            <a:prstGeom prst="rect">
              <a:avLst/>
            </a:prstGeom>
            <a:grpFill/>
            <a:ln w="127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3" name="组合 5123"/>
            <p:cNvGrpSpPr/>
            <p:nvPr/>
          </p:nvGrpSpPr>
          <p:grpSpPr>
            <a:xfrm>
              <a:off x="9491307" y="3393460"/>
              <a:ext cx="1277476" cy="150729"/>
              <a:chOff x="-9605269" y="3362972"/>
              <a:chExt cx="1277476" cy="150729"/>
            </a:xfrm>
            <a:grpFill/>
          </p:grpSpPr>
          <p:sp>
            <p:nvSpPr>
              <p:cNvPr id="4" name="等腰三角形 3"/>
              <p:cNvSpPr/>
              <p:nvPr/>
            </p:nvSpPr>
            <p:spPr>
              <a:xfrm flipV="1">
                <a:off x="-960526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flipV="1">
                <a:off x="-9384743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flipV="1">
                <a:off x="-9164217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flipV="1">
                <a:off x="-8943691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flipV="1">
                <a:off x="-8723165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flipV="1">
                <a:off x="-8502639" y="3362972"/>
                <a:ext cx="174846" cy="15072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</p:txBody>
          </p:sp>
        </p:grpSp>
      </p:grpSp>
      <p:pic>
        <p:nvPicPr>
          <p:cNvPr id="3074" name="Picture 2" descr="d:\Users\Desktop\202012071901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62064" y="2543174"/>
            <a:ext cx="3576175" cy="355758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257800" y="2557463"/>
            <a:ext cx="532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atin typeface="楷体" panose="02010609060101010101" charset="-122"/>
                <a:ea typeface="楷体" panose="02010609060101010101" charset="-122"/>
              </a:rPr>
              <a:t>西门豹</a:t>
            </a:r>
            <a:endParaRPr lang="zh-CN" altLang="en-US" sz="8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5562" b="2037"/>
          <a:stretch>
            <a:fillRect/>
          </a:stretch>
        </p:blipFill>
        <p:spPr>
          <a:xfrm>
            <a:off x="634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4000" y="203200"/>
            <a:ext cx="11684000" cy="6451600"/>
          </a:xfrm>
          <a:prstGeom prst="rect">
            <a:avLst/>
          </a:prstGeom>
          <a:noFill/>
          <a:ln>
            <a:solidFill>
              <a:srgbClr val="B1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>
            <a:off x="254000" y="635635"/>
            <a:ext cx="4572000" cy="1701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23" y="0"/>
            <a:ext cx="1689877" cy="337022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938000" y="4714159"/>
            <a:ext cx="0" cy="108637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54997"/>
          <a:stretch>
            <a:fillRect/>
          </a:stretch>
        </p:blipFill>
        <p:spPr>
          <a:xfrm flipH="1">
            <a:off x="7620001" y="5456698"/>
            <a:ext cx="4572000" cy="170180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79416" y="200936"/>
            <a:ext cx="3638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955139" y="2435283"/>
          <a:ext cx="4177030" cy="394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515"/>
                <a:gridCol w="2088406"/>
              </a:tblGrid>
              <a:tr h="1962396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87010" marR="87010" marT="43505" marB="43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87010" marR="87010" marT="43505" marB="43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81855"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87010" marR="87010" marT="43505" marB="43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/>
                    </a:p>
                  </a:txBody>
                  <a:tcPr marL="87010" marR="87010" marT="43505" marB="43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4015" y="2292871"/>
            <a:ext cx="3207224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豹</a:t>
            </a:r>
            <a:endParaRPr lang="zh-CN" altLang="zh-CN" sz="280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0066" y="772740"/>
            <a:ext cx="326181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bào</a:t>
            </a:r>
            <a:endParaRPr lang="en-US" sz="10000" b="1" dirty="0" err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2811780" y="2595245"/>
            <a:ext cx="1706880" cy="3205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50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豸</a:t>
            </a:r>
            <a:endParaRPr lang="zh-CN" altLang="en-US" sz="250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 descr="55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280" y="203200"/>
            <a:ext cx="3481705" cy="191008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919095" y="2064385"/>
            <a:ext cx="2096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dirty="0" err="1">
                <a:solidFill>
                  <a:srgbClr val="FF0000"/>
                </a:solidFill>
                <a:latin typeface="+mj-ea"/>
                <a:ea typeface="+mj-ea"/>
              </a:rPr>
              <a:t>zhì</a:t>
            </a:r>
            <a:endParaRPr lang="zh-CN" altLang="en-US" sz="7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p="http://schemas.openxmlformats.org/presentationml/2006/main">
  <p:tag name="KSO_WM_UNIT_TABLE_BEAUTIFY" val="smartTable{13da7879-9e84-4dc2-834d-9dc23a7998ba}"/>
</p:tagLst>
</file>

<file path=ppt/tags/tag2.xml><?xml version="1.0" encoding="utf-8"?>
<p:tagLst xmlns:p="http://schemas.openxmlformats.org/presentationml/2006/main">
  <p:tag name="KSO_WM_UNIT_PLACING_PICTURE_USER_VIEWPORT" val="{&quot;height&quot;:1815,&quot;width&quot;:9297.500787401576}"/>
</p:tagLst>
</file>

<file path=ppt/tags/tag3.xml><?xml version="1.0" encoding="utf-8"?>
<p:tagLst xmlns:p="http://schemas.openxmlformats.org/presentationml/2006/main">
  <p:tag name="COMMONDATA" val="eyJoZGlkIjoiZjczMDlhMjA3YWIxMGNmMzE3MTQ0Nzg2ZmYzYTNkYjkifQ=="/>
  <p:tag name="KSO_WPP_MARK_KEY" val="bfcceb6f-f14c-49c5-a261-58e6809546d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3121</Words>
  <Application>WPS 演示</Application>
  <PresentationFormat>宽屏</PresentationFormat>
  <Paragraphs>244</Paragraphs>
  <Slides>33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Wingdings</vt:lpstr>
      <vt:lpstr>楷体</vt:lpstr>
      <vt:lpstr>黑体</vt:lpstr>
      <vt:lpstr>微软雅黑</vt:lpstr>
      <vt:lpstr>Arial Unicode MS</vt:lpstr>
      <vt:lpstr>Calibri</vt:lpstr>
      <vt:lpstr>微软雅黑 Light</vt:lpstr>
      <vt:lpstr>华文新魏</vt:lpstr>
      <vt:lpstr>华文楷体</vt:lpstr>
      <vt:lpstr>华文中宋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mapengbo</dc:creator>
  <cp:lastModifiedBy>丁丁</cp:lastModifiedBy>
  <cp:revision>216</cp:revision>
  <dcterms:created xsi:type="dcterms:W3CDTF">2018-11-12T14:42:00Z</dcterms:created>
  <dcterms:modified xsi:type="dcterms:W3CDTF">2022-11-17T12:22:12Z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2052-11.1.0.12651</vt:lpwstr>
  </property>
  <property fmtid="{D5CDD505-2E9C-101B-9397-08002B2CF9AE}" pid="3" name="ICV">
    <vt:lpwstr>9084E115CB7E4E90A658051AF2253E14</vt:lpwstr>
  </property>
</Properties>
</file>