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04" r:id="rId3"/>
    <p:sldId id="411" r:id="rId5"/>
    <p:sldId id="466" r:id="rId6"/>
    <p:sldId id="424" r:id="rId7"/>
    <p:sldId id="472" r:id="rId8"/>
    <p:sldId id="471" r:id="rId9"/>
    <p:sldId id="413" r:id="rId10"/>
    <p:sldId id="473" r:id="rId11"/>
    <p:sldId id="478" r:id="rId12"/>
    <p:sldId id="477" r:id="rId13"/>
    <p:sldId id="479" r:id="rId14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D16809"/>
    <a:srgbClr val="1C1C1C"/>
    <a:srgbClr val="319095"/>
    <a:srgbClr val="F5F5F5"/>
    <a:srgbClr val="5FCACB"/>
    <a:srgbClr val="F5841C"/>
    <a:srgbClr val="A0BF0D"/>
    <a:srgbClr val="FDB900"/>
    <a:srgbClr val="826C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5" autoAdjust="0"/>
    <p:restoredTop sz="99816" autoAdjust="0"/>
  </p:normalViewPr>
  <p:slideViewPr>
    <p:cSldViewPr snapToGrid="0" showGuides="1">
      <p:cViewPr varScale="1">
        <p:scale>
          <a:sx n="78" d="100"/>
          <a:sy n="78" d="100"/>
        </p:scale>
        <p:origin x="558" y="30"/>
      </p:cViewPr>
      <p:guideLst>
        <p:guide orient="horz" pos="2104"/>
        <p:guide pos="387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2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C1E6C-1C7A-46AD-9DE2-C229C9E193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bg>
      <p:bgPr>
        <a:pattFill prst="lgGrid">
          <a:fgClr>
            <a:srgbClr val="F3F3F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366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5472326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7118267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8764195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10424234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7118254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8764195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 userDrawn="1"/>
        </p:nvSpPr>
        <p:spPr>
          <a:xfrm>
            <a:off x="10410136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分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5472326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  <a:endParaRPr lang="zh-CN" altLang="en-US" sz="24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7118267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8764195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10424234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7118254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8764195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 userDrawn="1"/>
        </p:nvSpPr>
        <p:spPr>
          <a:xfrm>
            <a:off x="10410136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设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5472326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7118267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8764195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10424234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7118254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  <a:endParaRPr lang="zh-CN" altLang="en-US" sz="24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8764195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 userDrawn="1"/>
        </p:nvSpPr>
        <p:spPr>
          <a:xfrm>
            <a:off x="10410136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过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5472326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7118267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8764195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10424234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7118254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8764195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  <a:endParaRPr lang="zh-CN" altLang="en-US" sz="24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 userDrawn="1"/>
        </p:nvSpPr>
        <p:spPr>
          <a:xfrm>
            <a:off x="10410136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反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5472326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7118267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8764195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10424234" y="195069"/>
            <a:ext cx="0" cy="36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7118254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8764195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 userDrawn="1"/>
        </p:nvSpPr>
        <p:spPr>
          <a:xfrm>
            <a:off x="10410136" y="70341"/>
            <a:ext cx="1645941" cy="6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  <a:endParaRPr lang="zh-CN" altLang="en-US" sz="24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bg>
      <p:bgPr>
        <a:blipFill rotWithShape="0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381000"/>
            <a:ext cx="10972800" cy="57451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4.jpeg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26894" y="653520"/>
            <a:ext cx="12204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/>
        </p:nvGrpSpPr>
        <p:grpSpPr>
          <a:xfrm rot="13450455">
            <a:off x="11576089" y="5919864"/>
            <a:ext cx="661486" cy="1681192"/>
            <a:chOff x="11762339" y="3746221"/>
            <a:chExt cx="406107" cy="1155987"/>
          </a:xfrm>
        </p:grpSpPr>
        <p:sp>
          <p:nvSpPr>
            <p:cNvPr id="9" name="Freeform 16"/>
            <p:cNvSpPr/>
            <p:nvPr/>
          </p:nvSpPr>
          <p:spPr bwMode="auto">
            <a:xfrm flipV="1">
              <a:off x="11767353" y="3746221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30"/>
            <p:cNvSpPr/>
            <p:nvPr/>
          </p:nvSpPr>
          <p:spPr bwMode="auto">
            <a:xfrm rot="15296182">
              <a:off x="11830602" y="4196908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2"/>
            <p:cNvSpPr/>
            <p:nvPr/>
          </p:nvSpPr>
          <p:spPr bwMode="auto">
            <a:xfrm rot="7160246">
              <a:off x="11692179" y="4425941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2" name="组合 11"/>
          <p:cNvGrpSpPr/>
          <p:nvPr/>
        </p:nvGrpSpPr>
        <p:grpSpPr>
          <a:xfrm rot="2731254">
            <a:off x="345961" y="-360456"/>
            <a:ext cx="566181" cy="1611645"/>
            <a:chOff x="4454660" y="3810474"/>
            <a:chExt cx="406107" cy="1155987"/>
          </a:xfrm>
        </p:grpSpPr>
        <p:sp>
          <p:nvSpPr>
            <p:cNvPr id="13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6" name="组合 15"/>
          <p:cNvGrpSpPr/>
          <p:nvPr/>
        </p:nvGrpSpPr>
        <p:grpSpPr>
          <a:xfrm rot="23880000" flipV="1">
            <a:off x="98385" y="-35479"/>
            <a:ext cx="212642" cy="605290"/>
            <a:chOff x="4454660" y="3810474"/>
            <a:chExt cx="406107" cy="1155987"/>
          </a:xfrm>
        </p:grpSpPr>
        <p:sp>
          <p:nvSpPr>
            <p:cNvPr id="17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4" name="组合 23"/>
          <p:cNvGrpSpPr/>
          <p:nvPr/>
        </p:nvGrpSpPr>
        <p:grpSpPr>
          <a:xfrm rot="19500000" flipH="1" flipV="1">
            <a:off x="12018559" y="388800"/>
            <a:ext cx="212642" cy="605290"/>
            <a:chOff x="4454660" y="3810474"/>
            <a:chExt cx="406107" cy="1155987"/>
          </a:xfrm>
        </p:grpSpPr>
        <p:sp>
          <p:nvSpPr>
            <p:cNvPr id="25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3.xml"/><Relationship Id="rId2" Type="http://schemas.openxmlformats.org/officeDocument/2006/relationships/hyperlink" Target="IMG_3274.MP4" TargetMode="Externa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tags" Target="../tags/tag1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3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文本框 39"/>
          <p:cNvSpPr txBox="1"/>
          <p:nvPr/>
        </p:nvSpPr>
        <p:spPr>
          <a:xfrm>
            <a:off x="1860278" y="2295848"/>
            <a:ext cx="8873490" cy="891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52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简易三路抢答器</a:t>
            </a:r>
            <a:r>
              <a:rPr lang="en-US" altLang="zh-CN" sz="52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zh-CN" sz="5200" b="1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装配调试</a:t>
            </a:r>
            <a:endParaRPr lang="en-US" altLang="zh-CN" sz="5200" b="1" dirty="0">
              <a:solidFill>
                <a:schemeClr val="accent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4" name="组合 53"/>
          <p:cNvGrpSpPr/>
          <p:nvPr/>
        </p:nvGrpSpPr>
        <p:grpSpPr>
          <a:xfrm>
            <a:off x="1154804" y="1867735"/>
            <a:ext cx="406107" cy="1155987"/>
            <a:chOff x="4454660" y="3810474"/>
            <a:chExt cx="406107" cy="1155987"/>
          </a:xfrm>
        </p:grpSpPr>
        <p:sp>
          <p:nvSpPr>
            <p:cNvPr id="47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53" name="组合 52"/>
          <p:cNvGrpSpPr/>
          <p:nvPr/>
        </p:nvGrpSpPr>
        <p:grpSpPr>
          <a:xfrm rot="6543834">
            <a:off x="10288664" y="1472457"/>
            <a:ext cx="406107" cy="1155987"/>
            <a:chOff x="11762339" y="3746221"/>
            <a:chExt cx="406107" cy="1155987"/>
          </a:xfrm>
        </p:grpSpPr>
        <p:sp>
          <p:nvSpPr>
            <p:cNvPr id="50" name="Freeform 16"/>
            <p:cNvSpPr/>
            <p:nvPr/>
          </p:nvSpPr>
          <p:spPr bwMode="auto">
            <a:xfrm flipV="1">
              <a:off x="11767353" y="3746221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30"/>
            <p:cNvSpPr/>
            <p:nvPr/>
          </p:nvSpPr>
          <p:spPr bwMode="auto">
            <a:xfrm rot="15296182">
              <a:off x="11830602" y="4196908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Freeform 12"/>
            <p:cNvSpPr/>
            <p:nvPr/>
          </p:nvSpPr>
          <p:spPr bwMode="auto">
            <a:xfrm rot="7160246">
              <a:off x="11692179" y="4425941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46" name="组合 45"/>
          <p:cNvGrpSpPr/>
          <p:nvPr/>
        </p:nvGrpSpPr>
        <p:grpSpPr>
          <a:xfrm flipV="1">
            <a:off x="8629" y="2470087"/>
            <a:ext cx="11471638" cy="4511524"/>
            <a:chOff x="-38101" y="-105446"/>
            <a:chExt cx="12230101" cy="5039241"/>
          </a:xfrm>
        </p:grpSpPr>
        <p:sp>
          <p:nvSpPr>
            <p:cNvPr id="55" name="Freeform 6"/>
            <p:cNvSpPr/>
            <p:nvPr/>
          </p:nvSpPr>
          <p:spPr bwMode="auto">
            <a:xfrm>
              <a:off x="376237" y="2912907"/>
              <a:ext cx="1241425" cy="1716088"/>
            </a:xfrm>
            <a:custGeom>
              <a:avLst/>
              <a:gdLst>
                <a:gd name="T0" fmla="*/ 284 w 782"/>
                <a:gd name="T1" fmla="*/ 1081 h 1081"/>
                <a:gd name="T2" fmla="*/ 782 w 782"/>
                <a:gd name="T3" fmla="*/ 0 h 1081"/>
                <a:gd name="T4" fmla="*/ 0 w 782"/>
                <a:gd name="T5" fmla="*/ 288 h 1081"/>
                <a:gd name="T6" fmla="*/ 284 w 782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2" h="1081">
                  <a:moveTo>
                    <a:pt x="284" y="1081"/>
                  </a:moveTo>
                  <a:lnTo>
                    <a:pt x="782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F584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Freeform 7"/>
            <p:cNvSpPr/>
            <p:nvPr/>
          </p:nvSpPr>
          <p:spPr bwMode="auto">
            <a:xfrm>
              <a:off x="-38101" y="4209895"/>
              <a:ext cx="865188" cy="723900"/>
            </a:xfrm>
            <a:custGeom>
              <a:avLst/>
              <a:gdLst>
                <a:gd name="T0" fmla="*/ 0 w 545"/>
                <a:gd name="T1" fmla="*/ 0 h 456"/>
                <a:gd name="T2" fmla="*/ 0 w 545"/>
                <a:gd name="T3" fmla="*/ 456 h 456"/>
                <a:gd name="T4" fmla="*/ 545 w 545"/>
                <a:gd name="T5" fmla="*/ 264 h 456"/>
                <a:gd name="T6" fmla="*/ 545 w 545"/>
                <a:gd name="T7" fmla="*/ 264 h 456"/>
                <a:gd name="T8" fmla="*/ 545 w 545"/>
                <a:gd name="T9" fmla="*/ 264 h 456"/>
                <a:gd name="T10" fmla="*/ 0 w 545"/>
                <a:gd name="T11" fmla="*/ 0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5" h="456">
                  <a:moveTo>
                    <a:pt x="0" y="0"/>
                  </a:moveTo>
                  <a:lnTo>
                    <a:pt x="0" y="456"/>
                  </a:lnTo>
                  <a:lnTo>
                    <a:pt x="545" y="264"/>
                  </a:lnTo>
                  <a:lnTo>
                    <a:pt x="545" y="264"/>
                  </a:lnTo>
                  <a:lnTo>
                    <a:pt x="545" y="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84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7" name="Freeform 8"/>
            <p:cNvSpPr/>
            <p:nvPr/>
          </p:nvSpPr>
          <p:spPr bwMode="auto">
            <a:xfrm>
              <a:off x="1617662" y="2912907"/>
              <a:ext cx="1693863" cy="1258888"/>
            </a:xfrm>
            <a:custGeom>
              <a:avLst/>
              <a:gdLst>
                <a:gd name="T0" fmla="*/ 0 w 1067"/>
                <a:gd name="T1" fmla="*/ 0 h 793"/>
                <a:gd name="T2" fmla="*/ 285 w 1067"/>
                <a:gd name="T3" fmla="*/ 793 h 793"/>
                <a:gd name="T4" fmla="*/ 1067 w 1067"/>
                <a:gd name="T5" fmla="*/ 505 h 793"/>
                <a:gd name="T6" fmla="*/ 0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0" y="0"/>
                  </a:moveTo>
                  <a:lnTo>
                    <a:pt x="285" y="793"/>
                  </a:lnTo>
                  <a:lnTo>
                    <a:pt x="1067" y="5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84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8" name="Freeform 9"/>
            <p:cNvSpPr/>
            <p:nvPr/>
          </p:nvSpPr>
          <p:spPr bwMode="auto">
            <a:xfrm>
              <a:off x="-38101" y="2225520"/>
              <a:ext cx="414338" cy="1296988"/>
            </a:xfrm>
            <a:custGeom>
              <a:avLst/>
              <a:gdLst>
                <a:gd name="T0" fmla="*/ 0 w 261"/>
                <a:gd name="T1" fmla="*/ 817 h 817"/>
                <a:gd name="T2" fmla="*/ 261 w 261"/>
                <a:gd name="T3" fmla="*/ 721 h 817"/>
                <a:gd name="T4" fmla="*/ 0 w 261"/>
                <a:gd name="T5" fmla="*/ 0 h 817"/>
                <a:gd name="T6" fmla="*/ 0 w 261"/>
                <a:gd name="T7" fmla="*/ 817 h 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1" h="817">
                  <a:moveTo>
                    <a:pt x="0" y="817"/>
                  </a:moveTo>
                  <a:lnTo>
                    <a:pt x="261" y="721"/>
                  </a:lnTo>
                  <a:lnTo>
                    <a:pt x="0" y="0"/>
                  </a:lnTo>
                  <a:lnTo>
                    <a:pt x="0" y="817"/>
                  </a:lnTo>
                  <a:close/>
                </a:path>
              </a:pathLst>
            </a:custGeom>
            <a:solidFill>
              <a:srgbClr val="F584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9" name="Freeform 10"/>
            <p:cNvSpPr/>
            <p:nvPr/>
          </p:nvSpPr>
          <p:spPr bwMode="auto">
            <a:xfrm>
              <a:off x="714374" y="14132"/>
              <a:ext cx="1693863" cy="1220788"/>
            </a:xfrm>
            <a:custGeom>
              <a:avLst/>
              <a:gdLst>
                <a:gd name="T0" fmla="*/ 711 w 1067"/>
                <a:gd name="T1" fmla="*/ 0 h 769"/>
                <a:gd name="T2" fmla="*/ 0 w 1067"/>
                <a:gd name="T3" fmla="*/ 264 h 769"/>
                <a:gd name="T4" fmla="*/ 0 w 1067"/>
                <a:gd name="T5" fmla="*/ 264 h 769"/>
                <a:gd name="T6" fmla="*/ 0 w 1067"/>
                <a:gd name="T7" fmla="*/ 264 h 769"/>
                <a:gd name="T8" fmla="*/ 1067 w 1067"/>
                <a:gd name="T9" fmla="*/ 769 h 769"/>
                <a:gd name="T10" fmla="*/ 783 w 1067"/>
                <a:gd name="T11" fmla="*/ 0 h 769"/>
                <a:gd name="T12" fmla="*/ 711 w 1067"/>
                <a:gd name="T13" fmla="*/ 0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67" h="769">
                  <a:moveTo>
                    <a:pt x="711" y="0"/>
                  </a:moveTo>
                  <a:lnTo>
                    <a:pt x="0" y="264"/>
                  </a:lnTo>
                  <a:lnTo>
                    <a:pt x="0" y="264"/>
                  </a:lnTo>
                  <a:lnTo>
                    <a:pt x="0" y="264"/>
                  </a:lnTo>
                  <a:lnTo>
                    <a:pt x="1067" y="769"/>
                  </a:lnTo>
                  <a:lnTo>
                    <a:pt x="783" y="0"/>
                  </a:lnTo>
                  <a:lnTo>
                    <a:pt x="711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0" name="Freeform 11"/>
            <p:cNvSpPr/>
            <p:nvPr/>
          </p:nvSpPr>
          <p:spPr bwMode="auto">
            <a:xfrm>
              <a:off x="-38101" y="433232"/>
              <a:ext cx="1204913" cy="1677988"/>
            </a:xfrm>
            <a:custGeom>
              <a:avLst/>
              <a:gdLst>
                <a:gd name="T0" fmla="*/ 0 w 759"/>
                <a:gd name="T1" fmla="*/ 1009 h 1057"/>
                <a:gd name="T2" fmla="*/ 0 w 759"/>
                <a:gd name="T3" fmla="*/ 1057 h 1057"/>
                <a:gd name="T4" fmla="*/ 759 w 759"/>
                <a:gd name="T5" fmla="*/ 769 h 1057"/>
                <a:gd name="T6" fmla="*/ 474 w 759"/>
                <a:gd name="T7" fmla="*/ 0 h 1057"/>
                <a:gd name="T8" fmla="*/ 0 w 759"/>
                <a:gd name="T9" fmla="*/ 1009 h 1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9" h="1057">
                  <a:moveTo>
                    <a:pt x="0" y="1009"/>
                  </a:moveTo>
                  <a:lnTo>
                    <a:pt x="0" y="1057"/>
                  </a:lnTo>
                  <a:lnTo>
                    <a:pt x="759" y="769"/>
                  </a:lnTo>
                  <a:lnTo>
                    <a:pt x="474" y="0"/>
                  </a:lnTo>
                  <a:lnTo>
                    <a:pt x="0" y="1009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" name="Freeform 12"/>
            <p:cNvSpPr/>
            <p:nvPr/>
          </p:nvSpPr>
          <p:spPr bwMode="auto">
            <a:xfrm>
              <a:off x="1617662" y="2455707"/>
              <a:ext cx="1693863" cy="1258888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3" name="Freeform 13"/>
            <p:cNvSpPr/>
            <p:nvPr/>
          </p:nvSpPr>
          <p:spPr bwMode="auto">
            <a:xfrm>
              <a:off x="1166812" y="1234920"/>
              <a:ext cx="1241425" cy="1677988"/>
            </a:xfrm>
            <a:custGeom>
              <a:avLst/>
              <a:gdLst>
                <a:gd name="T0" fmla="*/ 0 w 782"/>
                <a:gd name="T1" fmla="*/ 264 h 1057"/>
                <a:gd name="T2" fmla="*/ 284 w 782"/>
                <a:gd name="T3" fmla="*/ 1057 h 1057"/>
                <a:gd name="T4" fmla="*/ 782 w 782"/>
                <a:gd name="T5" fmla="*/ 0 h 1057"/>
                <a:gd name="T6" fmla="*/ 0 w 782"/>
                <a:gd name="T7" fmla="*/ 264 h 1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2" h="1057">
                  <a:moveTo>
                    <a:pt x="0" y="264"/>
                  </a:moveTo>
                  <a:lnTo>
                    <a:pt x="284" y="1057"/>
                  </a:lnTo>
                  <a:lnTo>
                    <a:pt x="782" y="0"/>
                  </a:lnTo>
                  <a:lnTo>
                    <a:pt x="0" y="264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4" name="Freeform 16"/>
            <p:cNvSpPr/>
            <p:nvPr/>
          </p:nvSpPr>
          <p:spPr bwMode="auto">
            <a:xfrm>
              <a:off x="4102099" y="1539720"/>
              <a:ext cx="1203325" cy="171608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5" name="Freeform 17"/>
            <p:cNvSpPr/>
            <p:nvPr/>
          </p:nvSpPr>
          <p:spPr bwMode="auto">
            <a:xfrm>
              <a:off x="2859087" y="776132"/>
              <a:ext cx="1243013" cy="1679575"/>
            </a:xfrm>
            <a:custGeom>
              <a:avLst/>
              <a:gdLst>
                <a:gd name="T0" fmla="*/ 498 w 783"/>
                <a:gd name="T1" fmla="*/ 0 h 1058"/>
                <a:gd name="T2" fmla="*/ 0 w 783"/>
                <a:gd name="T3" fmla="*/ 1058 h 1058"/>
                <a:gd name="T4" fmla="*/ 783 w 783"/>
                <a:gd name="T5" fmla="*/ 769 h 1058"/>
                <a:gd name="T6" fmla="*/ 498 w 783"/>
                <a:gd name="T7" fmla="*/ 0 h 10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3" h="1058">
                  <a:moveTo>
                    <a:pt x="498" y="0"/>
                  </a:moveTo>
                  <a:lnTo>
                    <a:pt x="0" y="1058"/>
                  </a:lnTo>
                  <a:lnTo>
                    <a:pt x="783" y="769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6" name="Freeform 18"/>
            <p:cNvSpPr/>
            <p:nvPr/>
          </p:nvSpPr>
          <p:spPr bwMode="auto">
            <a:xfrm>
              <a:off x="1957387" y="14132"/>
              <a:ext cx="1692275" cy="1220788"/>
            </a:xfrm>
            <a:custGeom>
              <a:avLst/>
              <a:gdLst>
                <a:gd name="T0" fmla="*/ 0 w 1066"/>
                <a:gd name="T1" fmla="*/ 0 h 769"/>
                <a:gd name="T2" fmla="*/ 284 w 1066"/>
                <a:gd name="T3" fmla="*/ 769 h 769"/>
                <a:gd name="T4" fmla="*/ 1066 w 1066"/>
                <a:gd name="T5" fmla="*/ 480 h 769"/>
                <a:gd name="T6" fmla="*/ 47 w 1066"/>
                <a:gd name="T7" fmla="*/ 0 h 769"/>
                <a:gd name="T8" fmla="*/ 0 w 1066"/>
                <a:gd name="T9" fmla="*/ 0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6" h="769">
                  <a:moveTo>
                    <a:pt x="0" y="0"/>
                  </a:moveTo>
                  <a:lnTo>
                    <a:pt x="284" y="769"/>
                  </a:lnTo>
                  <a:lnTo>
                    <a:pt x="1066" y="480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7" name="Freeform 19"/>
            <p:cNvSpPr/>
            <p:nvPr/>
          </p:nvSpPr>
          <p:spPr bwMode="auto">
            <a:xfrm>
              <a:off x="2859087" y="2455707"/>
              <a:ext cx="1693863" cy="1258888"/>
            </a:xfrm>
            <a:custGeom>
              <a:avLst/>
              <a:gdLst>
                <a:gd name="T0" fmla="*/ 285 w 1067"/>
                <a:gd name="T1" fmla="*/ 793 h 793"/>
                <a:gd name="T2" fmla="*/ 1067 w 1067"/>
                <a:gd name="T3" fmla="*/ 504 h 793"/>
                <a:gd name="T4" fmla="*/ 0 w 1067"/>
                <a:gd name="T5" fmla="*/ 0 h 793"/>
                <a:gd name="T6" fmla="*/ 285 w 1067"/>
                <a:gd name="T7" fmla="*/ 793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285" y="793"/>
                  </a:moveTo>
                  <a:lnTo>
                    <a:pt x="1067" y="504"/>
                  </a:lnTo>
                  <a:lnTo>
                    <a:pt x="0" y="0"/>
                  </a:lnTo>
                  <a:lnTo>
                    <a:pt x="285" y="793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" name="Freeform 20"/>
            <p:cNvSpPr/>
            <p:nvPr/>
          </p:nvSpPr>
          <p:spPr bwMode="auto">
            <a:xfrm>
              <a:off x="2031999" y="14132"/>
              <a:ext cx="1617663" cy="762000"/>
            </a:xfrm>
            <a:custGeom>
              <a:avLst/>
              <a:gdLst>
                <a:gd name="T0" fmla="*/ 0 w 1019"/>
                <a:gd name="T1" fmla="*/ 0 h 480"/>
                <a:gd name="T2" fmla="*/ 1019 w 1019"/>
                <a:gd name="T3" fmla="*/ 480 h 480"/>
                <a:gd name="T4" fmla="*/ 853 w 1019"/>
                <a:gd name="T5" fmla="*/ 0 h 480"/>
                <a:gd name="T6" fmla="*/ 0 w 1019"/>
                <a:gd name="T7" fmla="*/ 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9" h="480">
                  <a:moveTo>
                    <a:pt x="0" y="0"/>
                  </a:moveTo>
                  <a:lnTo>
                    <a:pt x="1019" y="480"/>
                  </a:lnTo>
                  <a:lnTo>
                    <a:pt x="85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FCA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" name="Freeform 21"/>
            <p:cNvSpPr/>
            <p:nvPr/>
          </p:nvSpPr>
          <p:spPr bwMode="auto">
            <a:xfrm>
              <a:off x="3649662" y="14132"/>
              <a:ext cx="1241425" cy="762000"/>
            </a:xfrm>
            <a:custGeom>
              <a:avLst/>
              <a:gdLst>
                <a:gd name="T0" fmla="*/ 214 w 782"/>
                <a:gd name="T1" fmla="*/ 0 h 480"/>
                <a:gd name="T2" fmla="*/ 0 w 782"/>
                <a:gd name="T3" fmla="*/ 480 h 480"/>
                <a:gd name="T4" fmla="*/ 782 w 782"/>
                <a:gd name="T5" fmla="*/ 192 h 480"/>
                <a:gd name="T6" fmla="*/ 711 w 782"/>
                <a:gd name="T7" fmla="*/ 0 h 480"/>
                <a:gd name="T8" fmla="*/ 214 w 782"/>
                <a:gd name="T9" fmla="*/ 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2" h="480">
                  <a:moveTo>
                    <a:pt x="214" y="0"/>
                  </a:moveTo>
                  <a:lnTo>
                    <a:pt x="0" y="480"/>
                  </a:lnTo>
                  <a:lnTo>
                    <a:pt x="782" y="192"/>
                  </a:lnTo>
                  <a:lnTo>
                    <a:pt x="711" y="0"/>
                  </a:lnTo>
                  <a:lnTo>
                    <a:pt x="214" y="0"/>
                  </a:lnTo>
                  <a:close/>
                </a:path>
              </a:pathLst>
            </a:custGeom>
            <a:solidFill>
              <a:srgbClr val="5FCA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0" name="Freeform 22"/>
            <p:cNvSpPr/>
            <p:nvPr/>
          </p:nvSpPr>
          <p:spPr bwMode="auto">
            <a:xfrm>
              <a:off x="4891087" y="14132"/>
              <a:ext cx="1130300" cy="1525588"/>
            </a:xfrm>
            <a:custGeom>
              <a:avLst/>
              <a:gdLst>
                <a:gd name="T0" fmla="*/ 498 w 712"/>
                <a:gd name="T1" fmla="*/ 0 h 961"/>
                <a:gd name="T2" fmla="*/ 0 w 712"/>
                <a:gd name="T3" fmla="*/ 192 h 961"/>
                <a:gd name="T4" fmla="*/ 261 w 712"/>
                <a:gd name="T5" fmla="*/ 961 h 961"/>
                <a:gd name="T6" fmla="*/ 712 w 712"/>
                <a:gd name="T7" fmla="*/ 0 h 961"/>
                <a:gd name="T8" fmla="*/ 498 w 712"/>
                <a:gd name="T9" fmla="*/ 0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2" h="961">
                  <a:moveTo>
                    <a:pt x="498" y="0"/>
                  </a:moveTo>
                  <a:lnTo>
                    <a:pt x="0" y="192"/>
                  </a:lnTo>
                  <a:lnTo>
                    <a:pt x="261" y="961"/>
                  </a:lnTo>
                  <a:lnTo>
                    <a:pt x="712" y="0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rgbClr val="5FCA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1" name="Freeform 23"/>
            <p:cNvSpPr/>
            <p:nvPr/>
          </p:nvSpPr>
          <p:spPr bwMode="auto">
            <a:xfrm>
              <a:off x="5305424" y="1082520"/>
              <a:ext cx="1693863" cy="1258888"/>
            </a:xfrm>
            <a:custGeom>
              <a:avLst/>
              <a:gdLst>
                <a:gd name="T0" fmla="*/ 0 w 1067"/>
                <a:gd name="T1" fmla="*/ 288 h 793"/>
                <a:gd name="T2" fmla="*/ 1067 w 1067"/>
                <a:gd name="T3" fmla="*/ 793 h 793"/>
                <a:gd name="T4" fmla="*/ 782 w 1067"/>
                <a:gd name="T5" fmla="*/ 0 h 793"/>
                <a:gd name="T6" fmla="*/ 0 w 1067"/>
                <a:gd name="T7" fmla="*/ 288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0" y="288"/>
                  </a:moveTo>
                  <a:lnTo>
                    <a:pt x="1067" y="793"/>
                  </a:lnTo>
                  <a:lnTo>
                    <a:pt x="782" y="0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5FCA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2" name="Freeform 24"/>
            <p:cNvSpPr/>
            <p:nvPr/>
          </p:nvSpPr>
          <p:spPr bwMode="auto">
            <a:xfrm>
              <a:off x="6546849" y="1082520"/>
              <a:ext cx="1693863" cy="1258888"/>
            </a:xfrm>
            <a:custGeom>
              <a:avLst/>
              <a:gdLst>
                <a:gd name="T0" fmla="*/ 285 w 1067"/>
                <a:gd name="T1" fmla="*/ 793 h 793"/>
                <a:gd name="T2" fmla="*/ 1067 w 1067"/>
                <a:gd name="T3" fmla="*/ 504 h 793"/>
                <a:gd name="T4" fmla="*/ 0 w 1067"/>
                <a:gd name="T5" fmla="*/ 0 h 793"/>
                <a:gd name="T6" fmla="*/ 285 w 1067"/>
                <a:gd name="T7" fmla="*/ 793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285" y="793"/>
                  </a:moveTo>
                  <a:lnTo>
                    <a:pt x="1067" y="504"/>
                  </a:lnTo>
                  <a:lnTo>
                    <a:pt x="0" y="0"/>
                  </a:lnTo>
                  <a:lnTo>
                    <a:pt x="285" y="793"/>
                  </a:lnTo>
                  <a:close/>
                </a:path>
              </a:pathLst>
            </a:custGeom>
            <a:solidFill>
              <a:srgbClr val="826C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3" name="Freeform 25"/>
            <p:cNvSpPr/>
            <p:nvPr/>
          </p:nvSpPr>
          <p:spPr bwMode="auto">
            <a:xfrm>
              <a:off x="9031287" y="204632"/>
              <a:ext cx="1693863" cy="1220788"/>
            </a:xfrm>
            <a:custGeom>
              <a:avLst/>
              <a:gdLst>
                <a:gd name="T0" fmla="*/ 284 w 1067"/>
                <a:gd name="T1" fmla="*/ 769 h 769"/>
                <a:gd name="T2" fmla="*/ 1067 w 1067"/>
                <a:gd name="T3" fmla="*/ 481 h 769"/>
                <a:gd name="T4" fmla="*/ 0 w 1067"/>
                <a:gd name="T5" fmla="*/ 0 h 769"/>
                <a:gd name="T6" fmla="*/ 284 w 1067"/>
                <a:gd name="T7" fmla="*/ 769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69">
                  <a:moveTo>
                    <a:pt x="284" y="769"/>
                  </a:moveTo>
                  <a:lnTo>
                    <a:pt x="1067" y="481"/>
                  </a:lnTo>
                  <a:lnTo>
                    <a:pt x="0" y="0"/>
                  </a:lnTo>
                  <a:lnTo>
                    <a:pt x="284" y="769"/>
                  </a:lnTo>
                  <a:close/>
                </a:path>
              </a:pathLst>
            </a:custGeom>
            <a:solidFill>
              <a:srgbClr val="826C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4" name="Freeform 26"/>
            <p:cNvSpPr/>
            <p:nvPr/>
          </p:nvSpPr>
          <p:spPr bwMode="auto">
            <a:xfrm>
              <a:off x="6546849" y="14132"/>
              <a:ext cx="1243013" cy="1068388"/>
            </a:xfrm>
            <a:custGeom>
              <a:avLst/>
              <a:gdLst>
                <a:gd name="T0" fmla="*/ 640 w 783"/>
                <a:gd name="T1" fmla="*/ 0 h 673"/>
                <a:gd name="T2" fmla="*/ 332 w 783"/>
                <a:gd name="T3" fmla="*/ 0 h 673"/>
                <a:gd name="T4" fmla="*/ 0 w 783"/>
                <a:gd name="T5" fmla="*/ 673 h 673"/>
                <a:gd name="T6" fmla="*/ 783 w 783"/>
                <a:gd name="T7" fmla="*/ 384 h 673"/>
                <a:gd name="T8" fmla="*/ 640 w 783"/>
                <a:gd name="T9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3" h="673">
                  <a:moveTo>
                    <a:pt x="640" y="0"/>
                  </a:moveTo>
                  <a:lnTo>
                    <a:pt x="332" y="0"/>
                  </a:lnTo>
                  <a:lnTo>
                    <a:pt x="0" y="673"/>
                  </a:lnTo>
                  <a:lnTo>
                    <a:pt x="783" y="384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rgbClr val="826C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5" name="Freeform 27"/>
            <p:cNvSpPr/>
            <p:nvPr/>
          </p:nvSpPr>
          <p:spPr bwMode="auto">
            <a:xfrm>
              <a:off x="7789862" y="204632"/>
              <a:ext cx="1241425" cy="1677988"/>
            </a:xfrm>
            <a:custGeom>
              <a:avLst/>
              <a:gdLst>
                <a:gd name="T0" fmla="*/ 284 w 782"/>
                <a:gd name="T1" fmla="*/ 1057 h 1057"/>
                <a:gd name="T2" fmla="*/ 782 w 782"/>
                <a:gd name="T3" fmla="*/ 0 h 1057"/>
                <a:gd name="T4" fmla="*/ 0 w 782"/>
                <a:gd name="T5" fmla="*/ 264 h 1057"/>
                <a:gd name="T6" fmla="*/ 284 w 782"/>
                <a:gd name="T7" fmla="*/ 1057 h 1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2" h="1057">
                  <a:moveTo>
                    <a:pt x="284" y="1057"/>
                  </a:moveTo>
                  <a:lnTo>
                    <a:pt x="782" y="0"/>
                  </a:lnTo>
                  <a:lnTo>
                    <a:pt x="0" y="264"/>
                  </a:lnTo>
                  <a:lnTo>
                    <a:pt x="284" y="1057"/>
                  </a:lnTo>
                  <a:close/>
                </a:path>
              </a:pathLst>
            </a:custGeom>
            <a:solidFill>
              <a:srgbClr val="826C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6" name="Freeform 29"/>
            <p:cNvSpPr/>
            <p:nvPr/>
          </p:nvSpPr>
          <p:spPr bwMode="auto">
            <a:xfrm>
              <a:off x="10348912" y="14132"/>
              <a:ext cx="1617663" cy="954088"/>
            </a:xfrm>
            <a:custGeom>
              <a:avLst/>
              <a:gdLst>
                <a:gd name="T0" fmla="*/ 308 w 1019"/>
                <a:gd name="T1" fmla="*/ 0 h 601"/>
                <a:gd name="T2" fmla="*/ 0 w 1019"/>
                <a:gd name="T3" fmla="*/ 0 h 601"/>
                <a:gd name="T4" fmla="*/ 237 w 1019"/>
                <a:gd name="T5" fmla="*/ 601 h 601"/>
                <a:gd name="T6" fmla="*/ 1019 w 1019"/>
                <a:gd name="T7" fmla="*/ 312 h 601"/>
                <a:gd name="T8" fmla="*/ 1019 w 1019"/>
                <a:gd name="T9" fmla="*/ 312 h 601"/>
                <a:gd name="T10" fmla="*/ 308 w 1019"/>
                <a:gd name="T11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9" h="601">
                  <a:moveTo>
                    <a:pt x="308" y="0"/>
                  </a:moveTo>
                  <a:lnTo>
                    <a:pt x="0" y="0"/>
                  </a:lnTo>
                  <a:lnTo>
                    <a:pt x="237" y="601"/>
                  </a:lnTo>
                  <a:lnTo>
                    <a:pt x="1019" y="312"/>
                  </a:lnTo>
                  <a:lnTo>
                    <a:pt x="1019" y="312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7" name="Freeform 30"/>
            <p:cNvSpPr/>
            <p:nvPr/>
          </p:nvSpPr>
          <p:spPr bwMode="auto">
            <a:xfrm>
              <a:off x="11777662" y="14132"/>
              <a:ext cx="414338" cy="495300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8" name="Freeform 30"/>
            <p:cNvSpPr/>
            <p:nvPr/>
          </p:nvSpPr>
          <p:spPr bwMode="auto">
            <a:xfrm rot="18373820">
              <a:off x="222116" y="-337997"/>
              <a:ext cx="414393" cy="879495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  <a:gd name="connsiteX0" fmla="*/ 0 w 8890"/>
                <a:gd name="connsiteY0" fmla="*/ 0 h 10696"/>
                <a:gd name="connsiteX1" fmla="*/ 3449 w 8890"/>
                <a:gd name="connsiteY1" fmla="*/ 10696 h 10696"/>
                <a:gd name="connsiteX2" fmla="*/ 3449 w 8890"/>
                <a:gd name="connsiteY2" fmla="*/ 10696 h 10696"/>
                <a:gd name="connsiteX3" fmla="*/ 8890 w 8890"/>
                <a:gd name="connsiteY3" fmla="*/ 696 h 10696"/>
                <a:gd name="connsiteX4" fmla="*/ 0 w 8890"/>
                <a:gd name="connsiteY4" fmla="*/ 0 h 10696"/>
                <a:gd name="connsiteX0-1" fmla="*/ 0 w 7997"/>
                <a:gd name="connsiteY0-2" fmla="*/ 0 h 10000"/>
                <a:gd name="connsiteX1-3" fmla="*/ 3880 w 7997"/>
                <a:gd name="connsiteY1-4" fmla="*/ 10000 h 10000"/>
                <a:gd name="connsiteX2-5" fmla="*/ 3880 w 7997"/>
                <a:gd name="connsiteY2-6" fmla="*/ 10000 h 10000"/>
                <a:gd name="connsiteX3-7" fmla="*/ 7997 w 7997"/>
                <a:gd name="connsiteY3-8" fmla="*/ 2894 h 10000"/>
                <a:gd name="connsiteX4-9" fmla="*/ 0 w 7997"/>
                <a:gd name="connsiteY4-10" fmla="*/ 0 h 10000"/>
                <a:gd name="connsiteX0-11" fmla="*/ 0 w 18109"/>
                <a:gd name="connsiteY0-12" fmla="*/ 0 h 10000"/>
                <a:gd name="connsiteX1-13" fmla="*/ 4852 w 18109"/>
                <a:gd name="connsiteY1-14" fmla="*/ 10000 h 10000"/>
                <a:gd name="connsiteX2-15" fmla="*/ 4852 w 18109"/>
                <a:gd name="connsiteY2-16" fmla="*/ 10000 h 10000"/>
                <a:gd name="connsiteX3-17" fmla="*/ 18109 w 18109"/>
                <a:gd name="connsiteY3-18" fmla="*/ 5345 h 10000"/>
                <a:gd name="connsiteX4-19" fmla="*/ 0 w 18109"/>
                <a:gd name="connsiteY4-20" fmla="*/ 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109" h="10000">
                  <a:moveTo>
                    <a:pt x="0" y="0"/>
                  </a:moveTo>
                  <a:lnTo>
                    <a:pt x="4852" y="10000"/>
                  </a:lnTo>
                  <a:lnTo>
                    <a:pt x="4852" y="10000"/>
                  </a:lnTo>
                  <a:lnTo>
                    <a:pt x="18109" y="53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FDB900"/>
                </a:solidFill>
              </a:endParaRPr>
            </a:p>
          </p:txBody>
        </p:sp>
        <p:sp>
          <p:nvSpPr>
            <p:cNvPr id="79" name="Freeform 26"/>
            <p:cNvSpPr/>
            <p:nvPr/>
          </p:nvSpPr>
          <p:spPr bwMode="auto">
            <a:xfrm>
              <a:off x="9029698" y="-37031"/>
              <a:ext cx="990985" cy="241663"/>
            </a:xfrm>
            <a:custGeom>
              <a:avLst/>
              <a:gdLst>
                <a:gd name="T0" fmla="*/ 640 w 783"/>
                <a:gd name="T1" fmla="*/ 0 h 673"/>
                <a:gd name="T2" fmla="*/ 332 w 783"/>
                <a:gd name="T3" fmla="*/ 0 h 673"/>
                <a:gd name="T4" fmla="*/ 0 w 783"/>
                <a:gd name="T5" fmla="*/ 673 h 673"/>
                <a:gd name="T6" fmla="*/ 783 w 783"/>
                <a:gd name="T7" fmla="*/ 384 h 673"/>
                <a:gd name="T8" fmla="*/ 640 w 783"/>
                <a:gd name="T9" fmla="*/ 0 h 673"/>
                <a:gd name="connsiteX0" fmla="*/ 8980 w 10000"/>
                <a:gd name="connsiteY0" fmla="*/ 6331 h 10000"/>
                <a:gd name="connsiteX1" fmla="*/ 4240 w 10000"/>
                <a:gd name="connsiteY1" fmla="*/ 0 h 10000"/>
                <a:gd name="connsiteX2" fmla="*/ 0 w 10000"/>
                <a:gd name="connsiteY2" fmla="*/ 10000 h 10000"/>
                <a:gd name="connsiteX3" fmla="*/ 10000 w 10000"/>
                <a:gd name="connsiteY3" fmla="*/ 5706 h 10000"/>
                <a:gd name="connsiteX4" fmla="*/ 8980 w 10000"/>
                <a:gd name="connsiteY4" fmla="*/ 6331 h 10000"/>
                <a:gd name="connsiteX0-1" fmla="*/ 8980 w 8980"/>
                <a:gd name="connsiteY0-2" fmla="*/ 6331 h 10000"/>
                <a:gd name="connsiteX1-3" fmla="*/ 4240 w 8980"/>
                <a:gd name="connsiteY1-4" fmla="*/ 0 h 10000"/>
                <a:gd name="connsiteX2-5" fmla="*/ 0 w 8980"/>
                <a:gd name="connsiteY2-6" fmla="*/ 10000 h 10000"/>
                <a:gd name="connsiteX3-7" fmla="*/ 7682 w 8980"/>
                <a:gd name="connsiteY3-8" fmla="*/ 8285 h 10000"/>
                <a:gd name="connsiteX4-9" fmla="*/ 8980 w 8980"/>
                <a:gd name="connsiteY4-10" fmla="*/ 6331 h 10000"/>
                <a:gd name="connsiteX0-11" fmla="*/ 10000 w 10000"/>
                <a:gd name="connsiteY0-12" fmla="*/ 0 h 3669"/>
                <a:gd name="connsiteX1-13" fmla="*/ 1243 w 10000"/>
                <a:gd name="connsiteY1-14" fmla="*/ 1407 h 3669"/>
                <a:gd name="connsiteX2-15" fmla="*/ 0 w 10000"/>
                <a:gd name="connsiteY2-16" fmla="*/ 3669 h 3669"/>
                <a:gd name="connsiteX3-17" fmla="*/ 8555 w 10000"/>
                <a:gd name="connsiteY3-18" fmla="*/ 1954 h 3669"/>
                <a:gd name="connsiteX4-19" fmla="*/ 10000 w 10000"/>
                <a:gd name="connsiteY4-20" fmla="*/ 0 h 3669"/>
                <a:gd name="connsiteX0-21" fmla="*/ 8878 w 8878"/>
                <a:gd name="connsiteY0-22" fmla="*/ 639 h 6165"/>
                <a:gd name="connsiteX1-23" fmla="*/ 1243 w 8878"/>
                <a:gd name="connsiteY1-24" fmla="*/ 0 h 6165"/>
                <a:gd name="connsiteX2-25" fmla="*/ 0 w 8878"/>
                <a:gd name="connsiteY2-26" fmla="*/ 6165 h 6165"/>
                <a:gd name="connsiteX3-27" fmla="*/ 8555 w 8878"/>
                <a:gd name="connsiteY3-28" fmla="*/ 1491 h 6165"/>
                <a:gd name="connsiteX4-29" fmla="*/ 8878 w 8878"/>
                <a:gd name="connsiteY4-30" fmla="*/ 639 h 616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8878" h="6165">
                  <a:moveTo>
                    <a:pt x="8878" y="639"/>
                  </a:moveTo>
                  <a:lnTo>
                    <a:pt x="1243" y="0"/>
                  </a:lnTo>
                  <a:lnTo>
                    <a:pt x="0" y="6165"/>
                  </a:lnTo>
                  <a:lnTo>
                    <a:pt x="8555" y="1491"/>
                  </a:lnTo>
                  <a:lnTo>
                    <a:pt x="8878" y="639"/>
                  </a:lnTo>
                  <a:close/>
                </a:path>
              </a:pathLst>
            </a:custGeom>
            <a:solidFill>
              <a:srgbClr val="826C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80" name="组合 79"/>
          <p:cNvGrpSpPr/>
          <p:nvPr/>
        </p:nvGrpSpPr>
        <p:grpSpPr>
          <a:xfrm flipV="1">
            <a:off x="7321859" y="-48371"/>
            <a:ext cx="4883789" cy="2129365"/>
            <a:chOff x="7325374" y="4777503"/>
            <a:chExt cx="4883789" cy="2129365"/>
          </a:xfrm>
        </p:grpSpPr>
        <p:sp>
          <p:nvSpPr>
            <p:cNvPr id="81" name="Freeform 24"/>
            <p:cNvSpPr/>
            <p:nvPr/>
          </p:nvSpPr>
          <p:spPr bwMode="auto">
            <a:xfrm rot="10800000">
              <a:off x="11031618" y="4777503"/>
              <a:ext cx="1164443" cy="933878"/>
            </a:xfrm>
            <a:custGeom>
              <a:avLst/>
              <a:gdLst>
                <a:gd name="T0" fmla="*/ 285 w 1067"/>
                <a:gd name="T1" fmla="*/ 793 h 793"/>
                <a:gd name="T2" fmla="*/ 1067 w 1067"/>
                <a:gd name="T3" fmla="*/ 504 h 793"/>
                <a:gd name="T4" fmla="*/ 0 w 1067"/>
                <a:gd name="T5" fmla="*/ 0 h 793"/>
                <a:gd name="T6" fmla="*/ 285 w 1067"/>
                <a:gd name="T7" fmla="*/ 793 h 793"/>
                <a:gd name="connsiteX0" fmla="*/ 0 w 7329"/>
                <a:gd name="connsiteY0" fmla="*/ 8286 h 8286"/>
                <a:gd name="connsiteX1" fmla="*/ 7329 w 7329"/>
                <a:gd name="connsiteY1" fmla="*/ 4642 h 8286"/>
                <a:gd name="connsiteX2" fmla="*/ 4 w 7329"/>
                <a:gd name="connsiteY2" fmla="*/ 0 h 8286"/>
                <a:gd name="connsiteX3" fmla="*/ 0 w 7329"/>
                <a:gd name="connsiteY3" fmla="*/ 8286 h 8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29" h="8286">
                  <a:moveTo>
                    <a:pt x="0" y="8286"/>
                  </a:moveTo>
                  <a:lnTo>
                    <a:pt x="7329" y="4642"/>
                  </a:lnTo>
                  <a:lnTo>
                    <a:pt x="4" y="0"/>
                  </a:lnTo>
                  <a:cubicBezTo>
                    <a:pt x="3" y="2762"/>
                    <a:pt x="1" y="5524"/>
                    <a:pt x="0" y="8286"/>
                  </a:cubicBez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Freeform 25"/>
            <p:cNvSpPr/>
            <p:nvPr/>
          </p:nvSpPr>
          <p:spPr bwMode="auto">
            <a:xfrm rot="10800000">
              <a:off x="8701256" y="5597567"/>
              <a:ext cx="1588816" cy="1092945"/>
            </a:xfrm>
            <a:custGeom>
              <a:avLst/>
              <a:gdLst>
                <a:gd name="T0" fmla="*/ 284 w 1067"/>
                <a:gd name="T1" fmla="*/ 769 h 769"/>
                <a:gd name="T2" fmla="*/ 1067 w 1067"/>
                <a:gd name="T3" fmla="*/ 481 h 769"/>
                <a:gd name="T4" fmla="*/ 0 w 1067"/>
                <a:gd name="T5" fmla="*/ 0 h 769"/>
                <a:gd name="T6" fmla="*/ 284 w 1067"/>
                <a:gd name="T7" fmla="*/ 769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69">
                  <a:moveTo>
                    <a:pt x="284" y="769"/>
                  </a:moveTo>
                  <a:lnTo>
                    <a:pt x="1067" y="481"/>
                  </a:lnTo>
                  <a:lnTo>
                    <a:pt x="0" y="0"/>
                  </a:lnTo>
                  <a:lnTo>
                    <a:pt x="284" y="769"/>
                  </a:lnTo>
                  <a:close/>
                </a:path>
              </a:pathLst>
            </a:custGeom>
            <a:solidFill>
              <a:srgbClr val="826C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3" name="Freeform 26"/>
            <p:cNvSpPr/>
            <p:nvPr/>
          </p:nvSpPr>
          <p:spPr bwMode="auto">
            <a:xfrm rot="10800000">
              <a:off x="11454509" y="6084860"/>
              <a:ext cx="754654" cy="776204"/>
            </a:xfrm>
            <a:custGeom>
              <a:avLst/>
              <a:gdLst>
                <a:gd name="T0" fmla="*/ 640 w 783"/>
                <a:gd name="T1" fmla="*/ 0 h 673"/>
                <a:gd name="T2" fmla="*/ 332 w 783"/>
                <a:gd name="T3" fmla="*/ 0 h 673"/>
                <a:gd name="T4" fmla="*/ 0 w 783"/>
                <a:gd name="T5" fmla="*/ 673 h 673"/>
                <a:gd name="T6" fmla="*/ 783 w 783"/>
                <a:gd name="T7" fmla="*/ 384 h 673"/>
                <a:gd name="T8" fmla="*/ 640 w 783"/>
                <a:gd name="T9" fmla="*/ 0 h 673"/>
                <a:gd name="connsiteX0" fmla="*/ 4529 w 6355"/>
                <a:gd name="connsiteY0" fmla="*/ 0 h 8115"/>
                <a:gd name="connsiteX1" fmla="*/ 595 w 6355"/>
                <a:gd name="connsiteY1" fmla="*/ 0 h 8115"/>
                <a:gd name="connsiteX2" fmla="*/ 0 w 6355"/>
                <a:gd name="connsiteY2" fmla="*/ 8115 h 8115"/>
                <a:gd name="connsiteX3" fmla="*/ 6355 w 6355"/>
                <a:gd name="connsiteY3" fmla="*/ 5706 h 8115"/>
                <a:gd name="connsiteX4" fmla="*/ 4529 w 6355"/>
                <a:gd name="connsiteY4" fmla="*/ 0 h 8115"/>
                <a:gd name="connsiteX0-1" fmla="*/ 7312 w 10185"/>
                <a:gd name="connsiteY0-2" fmla="*/ 0 h 10000"/>
                <a:gd name="connsiteX1-3" fmla="*/ 78 w 10185"/>
                <a:gd name="connsiteY1-4" fmla="*/ 0 h 10000"/>
                <a:gd name="connsiteX2-5" fmla="*/ 185 w 10185"/>
                <a:gd name="connsiteY2-6" fmla="*/ 10000 h 10000"/>
                <a:gd name="connsiteX3-7" fmla="*/ 10185 w 10185"/>
                <a:gd name="connsiteY3-8" fmla="*/ 7031 h 10000"/>
                <a:gd name="connsiteX4-9" fmla="*/ 7312 w 10185"/>
                <a:gd name="connsiteY4-10" fmla="*/ 0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0185" h="10000">
                  <a:moveTo>
                    <a:pt x="7312" y="0"/>
                  </a:moveTo>
                  <a:lnTo>
                    <a:pt x="78" y="0"/>
                  </a:lnTo>
                  <a:cubicBezTo>
                    <a:pt x="-233" y="3333"/>
                    <a:pt x="497" y="6667"/>
                    <a:pt x="185" y="10000"/>
                  </a:cubicBezTo>
                  <a:lnTo>
                    <a:pt x="10185" y="7031"/>
                  </a:lnTo>
                  <a:lnTo>
                    <a:pt x="7312" y="0"/>
                  </a:lnTo>
                  <a:close/>
                </a:path>
              </a:pathLst>
            </a:custGeom>
            <a:solidFill>
              <a:srgbClr val="5FCACB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Freeform 27"/>
            <p:cNvSpPr/>
            <p:nvPr/>
          </p:nvSpPr>
          <p:spPr bwMode="auto">
            <a:xfrm rot="10800000">
              <a:off x="10290072" y="5188245"/>
              <a:ext cx="1164437" cy="1502267"/>
            </a:xfrm>
            <a:custGeom>
              <a:avLst/>
              <a:gdLst>
                <a:gd name="T0" fmla="*/ 284 w 782"/>
                <a:gd name="T1" fmla="*/ 1057 h 1057"/>
                <a:gd name="T2" fmla="*/ 782 w 782"/>
                <a:gd name="T3" fmla="*/ 0 h 1057"/>
                <a:gd name="T4" fmla="*/ 0 w 782"/>
                <a:gd name="T5" fmla="*/ 264 h 1057"/>
                <a:gd name="T6" fmla="*/ 284 w 782"/>
                <a:gd name="T7" fmla="*/ 1057 h 1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2" h="1057">
                  <a:moveTo>
                    <a:pt x="284" y="1057"/>
                  </a:moveTo>
                  <a:lnTo>
                    <a:pt x="782" y="0"/>
                  </a:lnTo>
                  <a:lnTo>
                    <a:pt x="0" y="264"/>
                  </a:lnTo>
                  <a:lnTo>
                    <a:pt x="284" y="1057"/>
                  </a:lnTo>
                  <a:close/>
                </a:path>
              </a:pathLst>
            </a:custGeom>
            <a:solidFill>
              <a:srgbClr val="5FCACB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Freeform 29"/>
            <p:cNvSpPr/>
            <p:nvPr/>
          </p:nvSpPr>
          <p:spPr bwMode="auto">
            <a:xfrm rot="10800000">
              <a:off x="7536819" y="6006888"/>
              <a:ext cx="1517342" cy="854174"/>
            </a:xfrm>
            <a:custGeom>
              <a:avLst/>
              <a:gdLst>
                <a:gd name="T0" fmla="*/ 308 w 1019"/>
                <a:gd name="T1" fmla="*/ 0 h 601"/>
                <a:gd name="T2" fmla="*/ 0 w 1019"/>
                <a:gd name="T3" fmla="*/ 0 h 601"/>
                <a:gd name="T4" fmla="*/ 237 w 1019"/>
                <a:gd name="T5" fmla="*/ 601 h 601"/>
                <a:gd name="T6" fmla="*/ 1019 w 1019"/>
                <a:gd name="T7" fmla="*/ 312 h 601"/>
                <a:gd name="T8" fmla="*/ 1019 w 1019"/>
                <a:gd name="T9" fmla="*/ 312 h 601"/>
                <a:gd name="T10" fmla="*/ 308 w 1019"/>
                <a:gd name="T11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19" h="601">
                  <a:moveTo>
                    <a:pt x="308" y="0"/>
                  </a:moveTo>
                  <a:lnTo>
                    <a:pt x="0" y="0"/>
                  </a:lnTo>
                  <a:lnTo>
                    <a:pt x="237" y="601"/>
                  </a:lnTo>
                  <a:lnTo>
                    <a:pt x="1019" y="312"/>
                  </a:lnTo>
                  <a:lnTo>
                    <a:pt x="1019" y="312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Freeform 30"/>
            <p:cNvSpPr/>
            <p:nvPr/>
          </p:nvSpPr>
          <p:spPr bwMode="auto">
            <a:xfrm rot="10800000">
              <a:off x="7325374" y="6417631"/>
              <a:ext cx="388642" cy="443431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Freeform 26"/>
            <p:cNvSpPr/>
            <p:nvPr/>
          </p:nvSpPr>
          <p:spPr bwMode="auto">
            <a:xfrm rot="10800000">
              <a:off x="9362034" y="6690512"/>
              <a:ext cx="929528" cy="216356"/>
            </a:xfrm>
            <a:custGeom>
              <a:avLst/>
              <a:gdLst>
                <a:gd name="T0" fmla="*/ 640 w 783"/>
                <a:gd name="T1" fmla="*/ 0 h 673"/>
                <a:gd name="T2" fmla="*/ 332 w 783"/>
                <a:gd name="T3" fmla="*/ 0 h 673"/>
                <a:gd name="T4" fmla="*/ 0 w 783"/>
                <a:gd name="T5" fmla="*/ 673 h 673"/>
                <a:gd name="T6" fmla="*/ 783 w 783"/>
                <a:gd name="T7" fmla="*/ 384 h 673"/>
                <a:gd name="T8" fmla="*/ 640 w 783"/>
                <a:gd name="T9" fmla="*/ 0 h 673"/>
                <a:gd name="connsiteX0" fmla="*/ 8980 w 10000"/>
                <a:gd name="connsiteY0" fmla="*/ 6331 h 10000"/>
                <a:gd name="connsiteX1" fmla="*/ 4240 w 10000"/>
                <a:gd name="connsiteY1" fmla="*/ 0 h 10000"/>
                <a:gd name="connsiteX2" fmla="*/ 0 w 10000"/>
                <a:gd name="connsiteY2" fmla="*/ 10000 h 10000"/>
                <a:gd name="connsiteX3" fmla="*/ 10000 w 10000"/>
                <a:gd name="connsiteY3" fmla="*/ 5706 h 10000"/>
                <a:gd name="connsiteX4" fmla="*/ 8980 w 10000"/>
                <a:gd name="connsiteY4" fmla="*/ 6331 h 10000"/>
                <a:gd name="connsiteX0-1" fmla="*/ 8980 w 8980"/>
                <a:gd name="connsiteY0-2" fmla="*/ 6331 h 10000"/>
                <a:gd name="connsiteX1-3" fmla="*/ 4240 w 8980"/>
                <a:gd name="connsiteY1-4" fmla="*/ 0 h 10000"/>
                <a:gd name="connsiteX2-5" fmla="*/ 0 w 8980"/>
                <a:gd name="connsiteY2-6" fmla="*/ 10000 h 10000"/>
                <a:gd name="connsiteX3-7" fmla="*/ 7682 w 8980"/>
                <a:gd name="connsiteY3-8" fmla="*/ 8285 h 10000"/>
                <a:gd name="connsiteX4-9" fmla="*/ 8980 w 8980"/>
                <a:gd name="connsiteY4-10" fmla="*/ 6331 h 10000"/>
                <a:gd name="connsiteX0-11" fmla="*/ 10000 w 10000"/>
                <a:gd name="connsiteY0-12" fmla="*/ 0 h 3669"/>
                <a:gd name="connsiteX1-13" fmla="*/ 1243 w 10000"/>
                <a:gd name="connsiteY1-14" fmla="*/ 1407 h 3669"/>
                <a:gd name="connsiteX2-15" fmla="*/ 0 w 10000"/>
                <a:gd name="connsiteY2-16" fmla="*/ 3669 h 3669"/>
                <a:gd name="connsiteX3-17" fmla="*/ 8555 w 10000"/>
                <a:gd name="connsiteY3-18" fmla="*/ 1954 h 3669"/>
                <a:gd name="connsiteX4-19" fmla="*/ 10000 w 10000"/>
                <a:gd name="connsiteY4-20" fmla="*/ 0 h 3669"/>
                <a:gd name="connsiteX0-21" fmla="*/ 8878 w 8878"/>
                <a:gd name="connsiteY0-22" fmla="*/ 639 h 6165"/>
                <a:gd name="connsiteX1-23" fmla="*/ 1243 w 8878"/>
                <a:gd name="connsiteY1-24" fmla="*/ 0 h 6165"/>
                <a:gd name="connsiteX2-25" fmla="*/ 0 w 8878"/>
                <a:gd name="connsiteY2-26" fmla="*/ 6165 h 6165"/>
                <a:gd name="connsiteX3-27" fmla="*/ 8555 w 8878"/>
                <a:gd name="connsiteY3-28" fmla="*/ 1491 h 6165"/>
                <a:gd name="connsiteX4-29" fmla="*/ 8878 w 8878"/>
                <a:gd name="connsiteY4-30" fmla="*/ 639 h 616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8878" h="6165">
                  <a:moveTo>
                    <a:pt x="8878" y="639"/>
                  </a:moveTo>
                  <a:lnTo>
                    <a:pt x="1243" y="0"/>
                  </a:lnTo>
                  <a:lnTo>
                    <a:pt x="0" y="6165"/>
                  </a:lnTo>
                  <a:lnTo>
                    <a:pt x="8555" y="1491"/>
                  </a:lnTo>
                  <a:lnTo>
                    <a:pt x="8878" y="639"/>
                  </a:lnTo>
                  <a:close/>
                </a:path>
              </a:pathLst>
            </a:custGeom>
            <a:solidFill>
              <a:srgbClr val="826C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808652" y="266009"/>
            <a:ext cx="332014" cy="240443"/>
            <a:chOff x="2731845" y="207068"/>
            <a:chExt cx="497103" cy="360000"/>
          </a:xfrm>
        </p:grpSpPr>
        <p:sp>
          <p:nvSpPr>
            <p:cNvPr id="2" name="燕尾形 1"/>
            <p:cNvSpPr/>
            <p:nvPr/>
          </p:nvSpPr>
          <p:spPr>
            <a:xfrm flipH="1">
              <a:off x="2731845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燕尾形 40"/>
            <p:cNvSpPr/>
            <p:nvPr/>
          </p:nvSpPr>
          <p:spPr>
            <a:xfrm flipH="1">
              <a:off x="2976948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6" name="图片 5" descr="1}R(A8G_J5_3GJD_HUHQKB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480" y="137160"/>
            <a:ext cx="6202680" cy="495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2696845" y="2683510"/>
            <a:ext cx="6068060" cy="119888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72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hlinkClick r:id="rId2" action="ppaction://hlinkfile"/>
              </a:rPr>
              <a:t>成果演示</a:t>
            </a:r>
            <a:endParaRPr lang="zh-CN" altLang="en-US" sz="7200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86369" y="156236"/>
            <a:ext cx="1712742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装配调试</a:t>
            </a:r>
            <a:endParaRPr lang="zh-CN" altLang="en-US" sz="24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808652" y="266009"/>
            <a:ext cx="332014" cy="240443"/>
            <a:chOff x="2731845" y="207068"/>
            <a:chExt cx="497103" cy="360000"/>
          </a:xfrm>
        </p:grpSpPr>
        <p:sp>
          <p:nvSpPr>
            <p:cNvPr id="2" name="燕尾形 1"/>
            <p:cNvSpPr/>
            <p:nvPr/>
          </p:nvSpPr>
          <p:spPr>
            <a:xfrm flipH="1">
              <a:off x="2731845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燕尾形 40"/>
            <p:cNvSpPr/>
            <p:nvPr/>
          </p:nvSpPr>
          <p:spPr>
            <a:xfrm flipH="1">
              <a:off x="2976948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6" name="图片 5" descr="1}R(A8G_J5_3GJD_HUHQKB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480" y="137160"/>
            <a:ext cx="6202680" cy="495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2696845" y="2683510"/>
            <a:ext cx="6068060" cy="119888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72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整理工具</a:t>
            </a:r>
            <a:endParaRPr lang="zh-CN" altLang="en-US" sz="7200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86369" y="156236"/>
            <a:ext cx="1712742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装配调试</a:t>
            </a:r>
            <a:endParaRPr lang="zh-CN" altLang="en-US" sz="24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656715" y="4185920"/>
            <a:ext cx="8877935" cy="109220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/>
            <a:r>
              <a:rPr lang="zh-CN" sz="4000" b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a typeface="宋体" panose="02010600030101010101" pitchFamily="2" charset="-122"/>
              </a:rPr>
              <a:t>整理、整顿、清扫、清洁、素养、安全</a:t>
            </a:r>
            <a:endParaRPr lang="zh-CN" altLang="en-US" sz="4000" b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1286369" y="156236"/>
            <a:ext cx="1712742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装配调试</a:t>
            </a:r>
            <a:endParaRPr lang="zh-CN" altLang="zh-CN" sz="24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808652" y="266009"/>
            <a:ext cx="332014" cy="240443"/>
            <a:chOff x="2731845" y="207068"/>
            <a:chExt cx="497103" cy="360000"/>
          </a:xfrm>
        </p:grpSpPr>
        <p:sp>
          <p:nvSpPr>
            <p:cNvPr id="2" name="燕尾形 1"/>
            <p:cNvSpPr/>
            <p:nvPr/>
          </p:nvSpPr>
          <p:spPr>
            <a:xfrm flipH="1">
              <a:off x="2731845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燕尾形 40"/>
            <p:cNvSpPr/>
            <p:nvPr/>
          </p:nvSpPr>
          <p:spPr>
            <a:xfrm flipH="1">
              <a:off x="2976948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6" name="图片 5" descr="1}R(A8G_J5_3GJD_HUHQKB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480" y="137160"/>
            <a:ext cx="6202680" cy="4953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913765" y="2008505"/>
            <a:ext cx="10186035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1">
                <a:latin typeface="+mn-ea"/>
                <a:cs typeface="+mn-ea"/>
              </a:rPr>
              <a:t>1</a:t>
            </a:r>
            <a:r>
              <a:rPr lang="zh-CN" altLang="en-US" sz="2400" b="1">
                <a:latin typeface="+mn-ea"/>
                <a:cs typeface="+mn-ea"/>
              </a:rPr>
              <a:t>、</a:t>
            </a:r>
            <a:r>
              <a:rPr lang="zh-CN" sz="2400" b="1">
                <a:latin typeface="+mn-ea"/>
                <a:cs typeface="+mn-ea"/>
              </a:rPr>
              <a:t>学生在实验室内一定要按指定工作台就座，不得随意走动，服从老师的安排和指挥；</a:t>
            </a:r>
            <a:endParaRPr lang="zh-CN" altLang="en-US" sz="2400" b="1">
              <a:latin typeface="+mn-ea"/>
              <a:cs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13765" y="3175000"/>
            <a:ext cx="10186035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1">
                <a:latin typeface="+mn-ea"/>
                <a:cs typeface="+mn-ea"/>
              </a:rPr>
              <a:t>2</a:t>
            </a:r>
            <a:r>
              <a:rPr lang="zh-CN" altLang="en-US" sz="2400" b="1">
                <a:latin typeface="+mn-ea"/>
                <a:cs typeface="+mn-ea"/>
              </a:rPr>
              <a:t>、</a:t>
            </a:r>
            <a:r>
              <a:rPr lang="zh-CN" sz="2400" b="1">
                <a:latin typeface="+mn-ea"/>
                <a:cs typeface="+mn-ea"/>
              </a:rPr>
              <a:t>用电前应先检查设备连线是否正确，未经许可不得随意合闸送电，不得带电拆、卸仪器设备，遵守用电规则，确保安全；</a:t>
            </a:r>
            <a:endParaRPr lang="zh-CN" altLang="en-US" sz="2400" b="1">
              <a:latin typeface="+mn-ea"/>
              <a:cs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13765" y="4362450"/>
            <a:ext cx="9937115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1">
                <a:latin typeface="+mn-ea"/>
                <a:cs typeface="+mn-ea"/>
              </a:rPr>
              <a:t>3</a:t>
            </a:r>
            <a:r>
              <a:rPr lang="zh-CN" altLang="en-US" sz="2400" b="1">
                <a:latin typeface="+mn-ea"/>
                <a:cs typeface="+mn-ea"/>
              </a:rPr>
              <a:t>、</a:t>
            </a:r>
            <a:r>
              <a:rPr lang="zh-CN" sz="2400" b="1">
                <a:latin typeface="+mn-ea"/>
                <a:cs typeface="+mn-ea"/>
              </a:rPr>
              <a:t>焊接元器件时，应按焊接操作技术要求进行，规范操作，暂时不用的电烙铁应及时断电，放置在安全的位置；</a:t>
            </a:r>
            <a:endParaRPr lang="zh-CN" altLang="en-US" sz="2400" b="1">
              <a:latin typeface="+mn-ea"/>
              <a:cs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13765" y="949325"/>
            <a:ext cx="1018603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600" b="1">
                <a:latin typeface="+mn-ea"/>
                <a:cs typeface="+mn-ea"/>
              </a:rPr>
              <a:t>安全操作注意事项：</a:t>
            </a:r>
            <a:endParaRPr lang="zh-CN" sz="3600" b="1">
              <a:latin typeface="+mn-ea"/>
              <a:cs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1286369" y="156236"/>
            <a:ext cx="1712742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装配调试</a:t>
            </a:r>
            <a:endParaRPr lang="zh-CN" altLang="en-US" sz="24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808652" y="266009"/>
            <a:ext cx="332014" cy="240443"/>
            <a:chOff x="2731845" y="207068"/>
            <a:chExt cx="497103" cy="360000"/>
          </a:xfrm>
        </p:grpSpPr>
        <p:sp>
          <p:nvSpPr>
            <p:cNvPr id="2" name="燕尾形 1"/>
            <p:cNvSpPr/>
            <p:nvPr/>
          </p:nvSpPr>
          <p:spPr>
            <a:xfrm flipH="1">
              <a:off x="2731845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燕尾形 40"/>
            <p:cNvSpPr/>
            <p:nvPr/>
          </p:nvSpPr>
          <p:spPr>
            <a:xfrm flipH="1">
              <a:off x="2976948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6" name="图片 5" descr="1}R(A8G_J5_3GJD_HUHQKB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480" y="137160"/>
            <a:ext cx="6202680" cy="4953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695960" y="1854200"/>
            <a:ext cx="798195" cy="32372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zh-CN" altLang="en-US" sz="40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清点元器件</a:t>
            </a:r>
            <a:endParaRPr lang="zh-CN" altLang="en-US" sz="400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" name="表格 7"/>
          <p:cNvGraphicFramePr/>
          <p:nvPr>
            <p:custDataLst>
              <p:tags r:id="rId2"/>
            </p:custDataLst>
          </p:nvPr>
        </p:nvGraphicFramePr>
        <p:xfrm>
          <a:off x="2498725" y="944245"/>
          <a:ext cx="8194675" cy="56019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9020"/>
                <a:gridCol w="2503805"/>
                <a:gridCol w="2275840"/>
                <a:gridCol w="1096010"/>
              </a:tblGrid>
              <a:tr h="5429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符号</a:t>
                      </a:r>
                      <a:endParaRPr lang="en-US" altLang="en-US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名称</a:t>
                      </a:r>
                      <a:endParaRPr lang="en-US" altLang="en-US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规格</a:t>
                      </a:r>
                      <a:endParaRPr lang="en-US" altLang="en-US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数量</a:t>
                      </a:r>
                      <a:endParaRPr lang="en-US" altLang="en-US" sz="2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R1、R4、R11、R12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电阻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2K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4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R2-R10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电阻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330Ω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R13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电阻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47K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7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C1、C2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瓷片电容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C3、C4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瓷片电容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30pF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4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D1、D2、D3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二极管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1N4148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U2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单片机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STC90C516RD+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7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U1、U4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D触发器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HD74LS74AP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U3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通用逻辑门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SN74LS08N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4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Y1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晶振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12MHZ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DS1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一位共阳数码管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5161BS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7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S1、S2、S3、S4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按键开关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集成管座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DIP 40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4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集成管座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DIP 14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电源线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7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焊锡丝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charset="0"/>
                        </a:rPr>
                        <a:t> </a:t>
                      </a:r>
                      <a:endParaRPr lang="en-US" altLang="en-US" sz="18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charset="0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19050" marR="190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905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808652" y="266009"/>
            <a:ext cx="332014" cy="240443"/>
            <a:chOff x="2731845" y="207068"/>
            <a:chExt cx="497103" cy="360000"/>
          </a:xfrm>
        </p:grpSpPr>
        <p:sp>
          <p:nvSpPr>
            <p:cNvPr id="2" name="燕尾形 1"/>
            <p:cNvSpPr/>
            <p:nvPr/>
          </p:nvSpPr>
          <p:spPr>
            <a:xfrm flipH="1">
              <a:off x="2731845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燕尾形 40"/>
            <p:cNvSpPr/>
            <p:nvPr/>
          </p:nvSpPr>
          <p:spPr>
            <a:xfrm flipH="1">
              <a:off x="2976948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6" name="图片 5" descr="1}R(A8G_J5_3GJD_HUHQKB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480" y="137160"/>
            <a:ext cx="6202680" cy="495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1286510" y="798830"/>
            <a:ext cx="3108325" cy="52197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28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二极管的检测：</a:t>
            </a:r>
            <a:endParaRPr lang="zh-CN" altLang="en-US" sz="2800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86369" y="156236"/>
            <a:ext cx="1712742" cy="46037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装配调试</a:t>
            </a:r>
            <a:endParaRPr lang="zh-CN" altLang="en-US" sz="24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9" name="图片 18" descr="image-removebg-preview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1105" y="2226310"/>
            <a:ext cx="4619625" cy="2952750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8585200" y="4780280"/>
            <a:ext cx="4826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endParaRPr lang="zh-CN" altLang="en-US" sz="20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531745" y="1455420"/>
            <a:ext cx="11779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正向电阻</a:t>
            </a:r>
            <a:endParaRPr lang="zh-CN" altLang="en-US" b="1"/>
          </a:p>
        </p:txBody>
      </p:sp>
      <p:sp>
        <p:nvSpPr>
          <p:cNvPr id="31" name="文本框 30"/>
          <p:cNvSpPr txBox="1"/>
          <p:nvPr/>
        </p:nvSpPr>
        <p:spPr>
          <a:xfrm>
            <a:off x="8178800" y="1455420"/>
            <a:ext cx="12954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b="1">
                <a:sym typeface="+mn-ea"/>
              </a:rPr>
              <a:t>反向电阻</a:t>
            </a:r>
            <a:endParaRPr lang="zh-CN" altLang="en-US" b="1">
              <a:sym typeface="+mn-ea"/>
            </a:endParaRPr>
          </a:p>
        </p:txBody>
      </p:sp>
      <p:pic>
        <p:nvPicPr>
          <p:cNvPr id="32" name="图片 31" descr="image-removebg-preview (3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885" y="2263775"/>
            <a:ext cx="476250" cy="2768600"/>
          </a:xfrm>
          <a:prstGeom prst="rect">
            <a:avLst/>
          </a:prstGeom>
        </p:spPr>
      </p:pic>
      <p:pic>
        <p:nvPicPr>
          <p:cNvPr id="34" name="图片 33" descr="image-removebg-preview (5)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4975" y="1900555"/>
            <a:ext cx="3869252" cy="2880000"/>
          </a:xfrm>
          <a:prstGeom prst="rect">
            <a:avLst/>
          </a:prstGeom>
        </p:spPr>
      </p:pic>
      <p:pic>
        <p:nvPicPr>
          <p:cNvPr id="35" name="图片 34" descr="image-removebg-preview (4)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7825" y="2447290"/>
            <a:ext cx="775335" cy="2400935"/>
          </a:xfrm>
          <a:prstGeom prst="rect">
            <a:avLst/>
          </a:prstGeom>
        </p:spPr>
      </p:pic>
      <p:sp>
        <p:nvSpPr>
          <p:cNvPr id="37" name="文本框 36"/>
          <p:cNvSpPr txBox="1"/>
          <p:nvPr/>
        </p:nvSpPr>
        <p:spPr>
          <a:xfrm>
            <a:off x="857885" y="5179060"/>
            <a:ext cx="45942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硅管:表针指示位置在中间或中间偏右一点;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锗管:表针指示在右端靠近满刻度的地方(图①所示)表明管子正向特性是好的。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如果表针在左端不动,则管子内部已经断路。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38" name="图片 37" descr="image-removebg-preview (3)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6980" y="2226310"/>
            <a:ext cx="468000" cy="2713044"/>
          </a:xfrm>
          <a:prstGeom prst="rect">
            <a:avLst/>
          </a:prstGeom>
        </p:spPr>
      </p:pic>
      <p:sp>
        <p:nvSpPr>
          <p:cNvPr id="39" name="文本框 38"/>
          <p:cNvSpPr txBox="1"/>
          <p:nvPr/>
        </p:nvSpPr>
        <p:spPr>
          <a:xfrm>
            <a:off x="6513195" y="5179060"/>
            <a:ext cx="493141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硅管:表针在左端基本不动,靠近00位置;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锗管:表针从左端起动一点,但不应超过满刻度的1/4(图②所示),则表明反向特性是好的。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如果表针指在0位,则管子内部已短路。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617220" y="4260215"/>
            <a:ext cx="5283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阳</a:t>
            </a:r>
            <a:endParaRPr lang="zh-CN" altLang="en-US">
              <a:solidFill>
                <a:srgbClr val="FF0000"/>
              </a:solidFill>
            </a:endParaRPr>
          </a:p>
          <a:p>
            <a:r>
              <a:rPr lang="zh-CN" altLang="en-US">
                <a:solidFill>
                  <a:srgbClr val="FF0000"/>
                </a:solidFill>
              </a:rPr>
              <a:t>极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617220" y="2412365"/>
            <a:ext cx="5283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chemeClr val="tx1"/>
                </a:solidFill>
              </a:rPr>
              <a:t>阴</a:t>
            </a:r>
            <a:endParaRPr lang="zh-CN" altLang="en-US">
              <a:solidFill>
                <a:schemeClr val="tx1"/>
              </a:solidFill>
            </a:endParaRPr>
          </a:p>
          <a:p>
            <a:r>
              <a:rPr lang="zh-CN" altLang="en-US">
                <a:solidFill>
                  <a:schemeClr val="tx1"/>
                </a:solidFill>
              </a:rPr>
              <a:t>极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7" grpId="0"/>
      <p:bldP spid="30" grpId="0"/>
      <p:bldP spid="22" grpId="0"/>
      <p:bldP spid="39" grpId="0"/>
      <p:bldP spid="31" grpId="0"/>
      <p:bldP spid="40" grpId="0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808652" y="266009"/>
            <a:ext cx="332014" cy="240443"/>
            <a:chOff x="2731845" y="207068"/>
            <a:chExt cx="497103" cy="360000"/>
          </a:xfrm>
        </p:grpSpPr>
        <p:sp>
          <p:nvSpPr>
            <p:cNvPr id="2" name="燕尾形 1"/>
            <p:cNvSpPr/>
            <p:nvPr/>
          </p:nvSpPr>
          <p:spPr>
            <a:xfrm flipH="1">
              <a:off x="2731845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燕尾形 40"/>
            <p:cNvSpPr/>
            <p:nvPr/>
          </p:nvSpPr>
          <p:spPr>
            <a:xfrm flipH="1">
              <a:off x="2976948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6" name="图片 5" descr="1}R(A8G_J5_3GJD_HUHQKB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480" y="137160"/>
            <a:ext cx="6202680" cy="495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971550" y="921385"/>
            <a:ext cx="4955540" cy="58356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32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共阳数码管的检测</a:t>
            </a:r>
            <a:endParaRPr lang="zh-CN" altLang="en-US" sz="3200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86369" y="156236"/>
            <a:ext cx="1712742" cy="46037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装配调试</a:t>
            </a:r>
            <a:endParaRPr lang="zh-CN" altLang="en-US" sz="24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317625" y="4277360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a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099945" y="4278630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b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891790" y="427545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c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693160" y="428180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d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485005" y="428180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e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5278755" y="428942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f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6068695" y="424370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g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6866255" y="4285615"/>
            <a:ext cx="5137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dp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1188085" y="543750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7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985645" y="543877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6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2762885" y="543750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4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3573145" y="543750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2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4379595" y="5449570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1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5158740" y="5449570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9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5868670" y="5452110"/>
            <a:ext cx="5727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10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6750685" y="5449570"/>
            <a:ext cx="304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5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pic>
        <p:nvPicPr>
          <p:cNvPr id="66" name="图片 65" descr="图片1-removebg-preview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430" y="1604010"/>
            <a:ext cx="6757670" cy="4191000"/>
          </a:xfrm>
          <a:prstGeom prst="rect">
            <a:avLst/>
          </a:prstGeom>
        </p:spPr>
      </p:pic>
      <p:pic>
        <p:nvPicPr>
          <p:cNvPr id="67" name="图片 66" descr="图片2-removebg-preview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000" y="1210310"/>
            <a:ext cx="3270885" cy="5429250"/>
          </a:xfrm>
          <a:prstGeom prst="rect">
            <a:avLst/>
          </a:prstGeom>
        </p:spPr>
      </p:pic>
      <p:sp>
        <p:nvSpPr>
          <p:cNvPr id="68" name="文本框 67"/>
          <p:cNvSpPr txBox="1"/>
          <p:nvPr/>
        </p:nvSpPr>
        <p:spPr>
          <a:xfrm>
            <a:off x="10308590" y="217614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b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9952990" y="217614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a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70" name="文本框 69"/>
          <p:cNvSpPr txBox="1"/>
          <p:nvPr/>
        </p:nvSpPr>
        <p:spPr>
          <a:xfrm>
            <a:off x="9225915" y="2204720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f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8853805" y="215963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g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9495155" y="2312035"/>
            <a:ext cx="49847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>
                <a:solidFill>
                  <a:srgbClr val="FF0000"/>
                </a:solidFill>
                <a:uFillTx/>
              </a:rPr>
              <a:t>GND</a:t>
            </a:r>
            <a:endParaRPr lang="en-US" altLang="zh-CN" sz="1200">
              <a:solidFill>
                <a:srgbClr val="FF0000"/>
              </a:solidFill>
              <a:uFillTx/>
            </a:endParaRPr>
          </a:p>
        </p:txBody>
      </p:sp>
      <p:sp>
        <p:nvSpPr>
          <p:cNvPr id="74" name="文本框 73"/>
          <p:cNvSpPr txBox="1"/>
          <p:nvPr/>
        </p:nvSpPr>
        <p:spPr>
          <a:xfrm>
            <a:off x="8837295" y="5110480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e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75" name="文本框 74"/>
          <p:cNvSpPr txBox="1"/>
          <p:nvPr/>
        </p:nvSpPr>
        <p:spPr>
          <a:xfrm>
            <a:off x="9192260" y="5110480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d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76" name="文本框 75"/>
          <p:cNvSpPr txBox="1"/>
          <p:nvPr/>
        </p:nvSpPr>
        <p:spPr>
          <a:xfrm>
            <a:off x="9462770" y="5233035"/>
            <a:ext cx="49847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>
                <a:solidFill>
                  <a:srgbClr val="FF0000"/>
                </a:solidFill>
                <a:uFillTx/>
              </a:rPr>
              <a:t>GND</a:t>
            </a:r>
            <a:endParaRPr lang="en-US" altLang="zh-CN" sz="1200">
              <a:solidFill>
                <a:srgbClr val="FF0000"/>
              </a:solidFill>
              <a:uFillTx/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9911080" y="512000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c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10202545" y="5104130"/>
            <a:ext cx="50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dp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79" name="文本框 78"/>
          <p:cNvSpPr txBox="1"/>
          <p:nvPr/>
        </p:nvSpPr>
        <p:spPr>
          <a:xfrm>
            <a:off x="8844915" y="614108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1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9214485" y="614108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2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81" name="文本框 80"/>
          <p:cNvSpPr txBox="1"/>
          <p:nvPr/>
        </p:nvSpPr>
        <p:spPr>
          <a:xfrm>
            <a:off x="9581515" y="614108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3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9928225" y="614108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4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10289540" y="6141085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5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10297795" y="1168400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6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85" name="文本框 84"/>
          <p:cNvSpPr txBox="1"/>
          <p:nvPr/>
        </p:nvSpPr>
        <p:spPr>
          <a:xfrm>
            <a:off x="9953625" y="1168400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7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86" name="文本框 85"/>
          <p:cNvSpPr txBox="1"/>
          <p:nvPr/>
        </p:nvSpPr>
        <p:spPr>
          <a:xfrm>
            <a:off x="9567545" y="1168400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8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87" name="文本框 86"/>
          <p:cNvSpPr txBox="1"/>
          <p:nvPr/>
        </p:nvSpPr>
        <p:spPr>
          <a:xfrm>
            <a:off x="9217660" y="1168400"/>
            <a:ext cx="306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9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  <p:sp>
        <p:nvSpPr>
          <p:cNvPr id="88" name="文本框 87"/>
          <p:cNvSpPr txBox="1"/>
          <p:nvPr/>
        </p:nvSpPr>
        <p:spPr>
          <a:xfrm>
            <a:off x="8762365" y="1168400"/>
            <a:ext cx="494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solidFill>
                  <a:srgbClr val="FF0000"/>
                </a:solidFill>
                <a:uFillTx/>
              </a:rPr>
              <a:t>10</a:t>
            </a:r>
            <a:endParaRPr lang="en-US" altLang="zh-CN" sz="2400">
              <a:solidFill>
                <a:srgbClr val="FF0000"/>
              </a:solidFill>
              <a:uFillTx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76" grpId="0"/>
      <p:bldP spid="17" grpId="0"/>
      <p:bldP spid="38" grpId="0"/>
      <p:bldP spid="79" grpId="0"/>
      <p:bldP spid="74" grpId="0"/>
      <p:bldP spid="14" grpId="0"/>
      <p:bldP spid="37" grpId="0"/>
      <p:bldP spid="80" grpId="0"/>
      <p:bldP spid="75" grpId="0"/>
      <p:bldP spid="13" grpId="0"/>
      <p:bldP spid="36" grpId="0"/>
      <p:bldP spid="82" grpId="0"/>
      <p:bldP spid="77" grpId="0"/>
      <p:bldP spid="33" grpId="0"/>
      <p:bldP spid="42" grpId="0"/>
      <p:bldP spid="83" grpId="0"/>
      <p:bldP spid="78" grpId="0"/>
      <p:bldP spid="86" grpId="0"/>
      <p:bldP spid="72" grpId="0"/>
      <p:bldP spid="12" grpId="0"/>
      <p:bldP spid="35" grpId="0"/>
      <p:bldP spid="84" grpId="0"/>
      <p:bldP spid="68" grpId="0"/>
      <p:bldP spid="11" grpId="0"/>
      <p:bldP spid="34" grpId="0"/>
      <p:bldP spid="69" grpId="0"/>
      <p:bldP spid="85" grpId="0"/>
      <p:bldP spid="29" grpId="0"/>
      <p:bldP spid="39" grpId="0"/>
      <p:bldP spid="70" grpId="0"/>
      <p:bldP spid="87" grpId="0"/>
      <p:bldP spid="32" grpId="0"/>
      <p:bldP spid="40" grpId="0"/>
      <p:bldP spid="88" grpId="0"/>
      <p:bldP spid="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808652" y="266009"/>
            <a:ext cx="332014" cy="240443"/>
            <a:chOff x="2731845" y="207068"/>
            <a:chExt cx="497103" cy="360000"/>
          </a:xfrm>
        </p:grpSpPr>
        <p:sp>
          <p:nvSpPr>
            <p:cNvPr id="2" name="燕尾形 1"/>
            <p:cNvSpPr/>
            <p:nvPr/>
          </p:nvSpPr>
          <p:spPr>
            <a:xfrm flipH="1">
              <a:off x="2731845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燕尾形 40"/>
            <p:cNvSpPr/>
            <p:nvPr/>
          </p:nvSpPr>
          <p:spPr>
            <a:xfrm flipH="1">
              <a:off x="2976948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6" name="图片 5" descr="1}R(A8G_J5_3GJD_HUHQKB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480" y="137160"/>
            <a:ext cx="6202680" cy="4953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286369" y="156236"/>
            <a:ext cx="1712742" cy="46037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zh-CN" alt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装配调试</a:t>
            </a:r>
            <a:endParaRPr lang="zh-CN" altLang="en-US" sz="24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86510" y="777240"/>
            <a:ext cx="411226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sz="44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sym typeface="+mn-ea"/>
              </a:rPr>
              <a:t>焊接装配要求：</a:t>
            </a:r>
            <a:endParaRPr lang="zh-CN" altLang="en-US" sz="4400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286510" y="1590040"/>
            <a:ext cx="10424795" cy="5015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0">
                <a:latin typeface="+mn-ea"/>
                <a:cs typeface="+mn-ea"/>
              </a:rPr>
              <a:t>1.</a:t>
            </a:r>
            <a:r>
              <a:rPr lang="zh-CN" sz="3200" b="0">
                <a:latin typeface="+mn-ea"/>
                <a:cs typeface="+mn-ea"/>
              </a:rPr>
              <a:t>电子元件在安装到电路板上时，必须事先对元件的引脚进行整形，以适应电路安装的需要；</a:t>
            </a:r>
            <a:endParaRPr lang="zh-CN" sz="3200" b="0">
              <a:latin typeface="+mn-ea"/>
              <a:cs typeface="+mn-ea"/>
            </a:endParaRPr>
          </a:p>
          <a:p>
            <a:pPr indent="0"/>
            <a:r>
              <a:rPr lang="en-US" sz="3200" b="0">
                <a:latin typeface="+mn-ea"/>
                <a:cs typeface="+mn-ea"/>
              </a:rPr>
              <a:t>2.</a:t>
            </a:r>
            <a:r>
              <a:rPr lang="zh-CN" sz="3200" b="0">
                <a:latin typeface="+mn-ea"/>
                <a:cs typeface="+mn-ea"/>
              </a:rPr>
              <a:t>先低后高，先小后大，先轻后重；</a:t>
            </a:r>
            <a:endParaRPr lang="zh-CN" sz="3200" b="0">
              <a:latin typeface="+mn-ea"/>
              <a:cs typeface="+mn-ea"/>
            </a:endParaRPr>
          </a:p>
          <a:p>
            <a:pPr indent="0"/>
            <a:r>
              <a:rPr lang="en-US" sz="3200" b="0">
                <a:latin typeface="+mn-ea"/>
                <a:cs typeface="+mn-ea"/>
              </a:rPr>
              <a:t>3.</a:t>
            </a:r>
            <a:r>
              <a:rPr lang="zh-CN" sz="3200" b="0">
                <a:latin typeface="+mn-ea"/>
                <a:cs typeface="+mn-ea"/>
              </a:rPr>
              <a:t>带极性元器件的安装方向；</a:t>
            </a:r>
            <a:endParaRPr lang="zh-CN" sz="3200" b="0">
              <a:latin typeface="+mn-ea"/>
              <a:cs typeface="+mn-ea"/>
            </a:endParaRPr>
          </a:p>
          <a:p>
            <a:pPr indent="0"/>
            <a:r>
              <a:rPr lang="en-US" sz="3200" b="0">
                <a:latin typeface="+mn-ea"/>
                <a:cs typeface="+mn-ea"/>
              </a:rPr>
              <a:t>4.</a:t>
            </a:r>
            <a:r>
              <a:rPr lang="zh-CN" sz="3200" b="0">
                <a:latin typeface="+mn-ea"/>
                <a:cs typeface="+mn-ea"/>
              </a:rPr>
              <a:t>安装时，相邻元器件之间要有一定的空隙；</a:t>
            </a:r>
            <a:endParaRPr lang="zh-CN" sz="3200" b="0">
              <a:latin typeface="+mn-ea"/>
              <a:cs typeface="+mn-ea"/>
            </a:endParaRPr>
          </a:p>
          <a:p>
            <a:pPr indent="0"/>
            <a:endParaRPr lang="zh-CN" altLang="en-US" sz="3200">
              <a:latin typeface="+mn-ea"/>
              <a:cs typeface="+mn-ea"/>
            </a:endParaRPr>
          </a:p>
          <a:p>
            <a:pPr indent="0"/>
            <a:r>
              <a:rPr lang="en-US" altLang="zh-CN" sz="3200">
                <a:latin typeface="+mn-ea"/>
                <a:cs typeface="+mn-ea"/>
              </a:rPr>
              <a:t>5.</a:t>
            </a:r>
            <a:r>
              <a:rPr lang="zh-CN" altLang="en-US" sz="3200">
                <a:latin typeface="+mn-ea"/>
                <a:cs typeface="+mn-ea"/>
              </a:rPr>
              <a:t>集成元件安装时需要先焊接底座，注意元件的</a:t>
            </a:r>
            <a:r>
              <a:rPr lang="zh-CN" altLang="en-US" sz="3200">
                <a:latin typeface="+mn-ea"/>
                <a:cs typeface="+mn-ea"/>
              </a:rPr>
              <a:t>方向。</a:t>
            </a:r>
            <a:endParaRPr lang="zh-CN" altLang="en-US" sz="3200">
              <a:latin typeface="+mn-ea"/>
              <a:cs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808652" y="266009"/>
            <a:ext cx="332014" cy="240443"/>
            <a:chOff x="2731845" y="207068"/>
            <a:chExt cx="497103" cy="360000"/>
          </a:xfrm>
        </p:grpSpPr>
        <p:sp>
          <p:nvSpPr>
            <p:cNvPr id="2" name="燕尾形 1"/>
            <p:cNvSpPr/>
            <p:nvPr/>
          </p:nvSpPr>
          <p:spPr>
            <a:xfrm flipH="1">
              <a:off x="2731845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燕尾形 40"/>
            <p:cNvSpPr/>
            <p:nvPr/>
          </p:nvSpPr>
          <p:spPr>
            <a:xfrm flipH="1">
              <a:off x="2976948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6" name="图片 5" descr="1}R(A8G_J5_3GJD_HUHQKB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480" y="137160"/>
            <a:ext cx="6202680" cy="495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1906270" y="2721610"/>
            <a:ext cx="9670415" cy="212280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l"/>
            <a:r>
              <a:rPr lang="en-US" altLang="zh-CN" sz="66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</a:t>
            </a:r>
            <a:r>
              <a:rPr lang="zh-CN" altLang="en-US" sz="66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、</a:t>
            </a:r>
            <a:r>
              <a:rPr lang="zh-CN" altLang="en-US" sz="66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画单片机</a:t>
            </a:r>
            <a:r>
              <a:rPr lang="en-US" altLang="zh-CN" sz="66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P1.0</a:t>
            </a:r>
            <a:r>
              <a:rPr lang="zh-CN" altLang="en-US" sz="66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波形</a:t>
            </a:r>
            <a:endParaRPr lang="zh-CN" altLang="en-US" sz="6600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algn="l"/>
            <a:r>
              <a:rPr lang="en-US" altLang="zh-CN" sz="66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2</a:t>
            </a:r>
            <a:r>
              <a:rPr lang="zh-CN" altLang="en-US" sz="66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、计算频率</a:t>
            </a:r>
            <a:endParaRPr lang="zh-CN" altLang="en-US" sz="6600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86369" y="156236"/>
            <a:ext cx="1712742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装配调试</a:t>
            </a:r>
            <a:endParaRPr lang="zh-CN" altLang="en-US" sz="24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808652" y="266009"/>
            <a:ext cx="332014" cy="240443"/>
            <a:chOff x="2731845" y="207068"/>
            <a:chExt cx="497103" cy="360000"/>
          </a:xfrm>
        </p:grpSpPr>
        <p:sp>
          <p:nvSpPr>
            <p:cNvPr id="2" name="燕尾形 1"/>
            <p:cNvSpPr/>
            <p:nvPr/>
          </p:nvSpPr>
          <p:spPr>
            <a:xfrm flipH="1">
              <a:off x="2731845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燕尾形 40"/>
            <p:cNvSpPr/>
            <p:nvPr/>
          </p:nvSpPr>
          <p:spPr>
            <a:xfrm flipH="1">
              <a:off x="2976948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6" name="图片 5" descr="1}R(A8G_J5_3GJD_HUHQKB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480" y="137160"/>
            <a:ext cx="6202680" cy="4953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286369" y="156236"/>
            <a:ext cx="1712742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装配调试</a:t>
            </a:r>
            <a:endParaRPr lang="zh-CN" altLang="en-US" sz="24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34160" y="5911850"/>
            <a:ext cx="12744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rgbClr val="FF0000"/>
                </a:solidFill>
              </a:rPr>
              <a:t>频率</a:t>
            </a:r>
            <a:r>
              <a:rPr lang="en-US" altLang="zh-CN" sz="2800">
                <a:solidFill>
                  <a:srgbClr val="FF0000"/>
                </a:solidFill>
              </a:rPr>
              <a:t>?</a:t>
            </a:r>
            <a:endParaRPr lang="en-US" altLang="zh-CN" sz="2800">
              <a:solidFill>
                <a:srgbClr val="FF0000"/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510" y="1085215"/>
            <a:ext cx="9532800" cy="46876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808652" y="266009"/>
            <a:ext cx="332014" cy="240443"/>
            <a:chOff x="2731845" y="207068"/>
            <a:chExt cx="497103" cy="360000"/>
          </a:xfrm>
        </p:grpSpPr>
        <p:sp>
          <p:nvSpPr>
            <p:cNvPr id="2" name="燕尾形 1"/>
            <p:cNvSpPr/>
            <p:nvPr/>
          </p:nvSpPr>
          <p:spPr>
            <a:xfrm flipH="1">
              <a:off x="2731845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燕尾形 40"/>
            <p:cNvSpPr/>
            <p:nvPr/>
          </p:nvSpPr>
          <p:spPr>
            <a:xfrm flipH="1">
              <a:off x="2976948" y="207068"/>
              <a:ext cx="252000" cy="360000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6" name="图片 5" descr="1}R(A8G_J5_3GJD_HUHQKB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480" y="137160"/>
            <a:ext cx="6202680" cy="4953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286369" y="156236"/>
            <a:ext cx="1712742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装配调试</a:t>
            </a:r>
            <a:endParaRPr lang="zh-CN" altLang="en-US" sz="2400" b="1" dirty="0">
              <a:solidFill>
                <a:prstClr val="black">
                  <a:lumMod val="75000"/>
                  <a:lumOff val="25000"/>
                </a:prst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34160" y="5911850"/>
            <a:ext cx="48971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频率</a:t>
            </a:r>
            <a:r>
              <a:rPr lang="en-US" altLang="zh-CN" sz="2800"/>
              <a:t>=</a:t>
            </a:r>
            <a:endParaRPr lang="en-US" altLang="zh-CN" sz="2800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510" y="1276350"/>
            <a:ext cx="10090150" cy="437007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431280" y="4670425"/>
            <a:ext cx="14636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0.5ms/DIV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817995" y="2532380"/>
            <a:ext cx="7118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2ms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519285" y="2532380"/>
            <a:ext cx="8788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4.5Vpp</a:t>
            </a:r>
            <a:endParaRPr lang="en-US" altLang="zh-CN"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519285" y="4670425"/>
            <a:ext cx="9588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FF0000"/>
                </a:solidFill>
              </a:rPr>
              <a:t>1V/DIV</a:t>
            </a:r>
            <a:endParaRPr lang="en-US" altLang="zh-CN">
              <a:solidFill>
                <a:srgbClr val="FF0000"/>
              </a:solidFill>
            </a:endParaRPr>
          </a:p>
        </p:txBody>
      </p:sp>
      <p:pic>
        <p:nvPicPr>
          <p:cNvPr id="12" name="图片 11" descr="image-removebg-preview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605" y="5706110"/>
            <a:ext cx="3209925" cy="9334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  <p:bldP spid="7" grpId="0"/>
    </p:bldLst>
  </p:timing>
</p:sld>
</file>

<file path=ppt/tags/tag1.xml><?xml version="1.0" encoding="utf-8"?>
<p:tagLst xmlns:p="http://schemas.openxmlformats.org/presentationml/2006/main">
  <p:tag name="KSO_WM_UNIT_TABLE_BEAUTIFY" val="smartTable{9ce4ca22-33f0-417b-83fe-273b4e54efcc}"/>
</p:tagLst>
</file>

<file path=ppt/tags/tag2.xml><?xml version="1.0" encoding="utf-8"?>
<p:tagLst xmlns:p="http://schemas.openxmlformats.org/presentationml/2006/main">
  <p:tag name="KSO_WPP_MARK_KEY" val="6260eaea-a635-468c-a89d-1ee1d313592b"/>
  <p:tag name="COMMONDATA" val="eyJoZGlkIjoiZjk5N2U3MWQ1NzY1YWEwNTZkMzIzYjU5ZjMwOTRjZDkifQ=="/>
</p:tagLst>
</file>

<file path=ppt/theme/theme1.xml><?xml version="1.0" encoding="utf-8"?>
<a:theme xmlns:a="http://schemas.openxmlformats.org/drawingml/2006/main" name="Office 主题">
  <a:themeElements>
    <a:clrScheme name="自定义 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6C4A"/>
      </a:accent1>
      <a:accent2>
        <a:srgbClr val="5FCACB"/>
      </a:accent2>
      <a:accent3>
        <a:srgbClr val="A0BF0D"/>
      </a:accent3>
      <a:accent4>
        <a:srgbClr val="FDB900"/>
      </a:accent4>
      <a:accent5>
        <a:srgbClr val="319095"/>
      </a:accent5>
      <a:accent6>
        <a:srgbClr val="F5841C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867</Words>
  <Application>WPS 演示</Application>
  <PresentationFormat>宽屏</PresentationFormat>
  <Paragraphs>297</Paragraphs>
  <Slides>11</Slides>
  <Notes>35</Notes>
  <HiddenSlides>0</HiddenSlides>
  <MMClips>1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keywords>更多模版：亮亮图文旗舰店https:/liangliangtuwen.tmall.com</cp:keywords>
  <dc:description>更多模版：亮亮图文旗舰店https://liangliangtuwen.tmall.com</dc:description>
  <dc:subject>亮亮图文旗舰店</dc:subject>
  <cp:lastModifiedBy>瞇途の羔羏</cp:lastModifiedBy>
  <cp:revision>119</cp:revision>
  <dcterms:created xsi:type="dcterms:W3CDTF">2015-03-10T09:38:00Z</dcterms:created>
  <dcterms:modified xsi:type="dcterms:W3CDTF">2022-11-22T09:14:11Z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E1F56F2B86254504ABAEFA3ED055B927</vt:lpwstr>
  </property>
</Properties>
</file>