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5.xml" ContentType="application/vnd.openxmlformats-officedocument.presentationml.tags+xml"/>
  <Override PartName="/ppt/notesSlides/notesSlide4.xml" ContentType="application/vnd.openxmlformats-officedocument.presentationml.notesSlide+xml"/>
  <Override PartName="/ppt/tags/tag66.xml" ContentType="application/vnd.openxmlformats-officedocument.presentationml.tags+xml"/>
  <Override PartName="/ppt/notesSlides/notesSlide5.xml" ContentType="application/vnd.openxmlformats-officedocument.presentationml.notesSlide+xml"/>
  <Override PartName="/ppt/tags/tag6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9" r:id="rId2"/>
    <p:sldId id="260" r:id="rId3"/>
    <p:sldId id="257" r:id="rId4"/>
    <p:sldId id="359" r:id="rId5"/>
    <p:sldId id="261" r:id="rId6"/>
    <p:sldId id="314" r:id="rId7"/>
    <p:sldId id="263" r:id="rId8"/>
    <p:sldId id="382" r:id="rId9"/>
    <p:sldId id="265" r:id="rId10"/>
    <p:sldId id="266" r:id="rId11"/>
    <p:sldId id="286" r:id="rId12"/>
    <p:sldId id="267" r:id="rId13"/>
    <p:sldId id="270" r:id="rId14"/>
    <p:sldId id="272" r:id="rId15"/>
    <p:sldId id="400" r:id="rId16"/>
    <p:sldId id="273" r:id="rId17"/>
    <p:sldId id="274" r:id="rId18"/>
    <p:sldId id="276" r:id="rId19"/>
    <p:sldId id="310" r:id="rId20"/>
    <p:sldId id="280" r:id="rId21"/>
    <p:sldId id="360" r:id="rId22"/>
    <p:sldId id="383" r:id="rId23"/>
    <p:sldId id="283" r:id="rId24"/>
    <p:sldId id="312" r:id="rId25"/>
    <p:sldId id="285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22">
          <p15:clr>
            <a:srgbClr val="A4A3A4"/>
          </p15:clr>
        </p15:guide>
        <p15:guide id="2" pos="3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8618962211278" initials="8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66" d="100"/>
          <a:sy n="66" d="100"/>
        </p:scale>
        <p:origin x="544" y="40"/>
      </p:cViewPr>
      <p:guideLst>
        <p:guide orient="horz" pos="2322"/>
        <p:guide pos="390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07E1C-F215-4347-8640-20F5A0295616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407E1C-F215-4347-8640-20F5A0295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07E1C-F215-4347-8640-20F5A0295616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407E1C-F215-4347-8640-20F5A0295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407E1C-F215-4347-8640-20F5A0295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407E1C-F215-4347-8640-20F5A0295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407E1C-F215-4347-8640-20F5A0295616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9421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94212" name="页眉占位符 3"/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/>
              <a:t>   </a:t>
            </a:r>
          </a:p>
        </p:txBody>
      </p:sp>
      <p:sp>
        <p:nvSpPr>
          <p:cNvPr id="94213" name="页脚占位符 4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/>
              <a:t> 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E407E1C-F215-4347-8640-20F5A0295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CE407E1C-F215-4347-8640-20F5A0295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407E1C-F215-4347-8640-20F5A0295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407E1C-F215-4347-8640-20F5A0295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407E1C-F215-4347-8640-20F5A0295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E407E1C-F215-4347-8640-20F5A029561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2022/11/17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2022/11/17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5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4.jpeg"/><Relationship Id="rId17" Type="http://schemas.openxmlformats.org/officeDocument/2006/relationships/image" Target="../media/image9.png"/><Relationship Id="rId2" Type="http://schemas.openxmlformats.org/officeDocument/2006/relationships/audio" Target="../media/media1.wav"/><Relationship Id="rId16" Type="http://schemas.openxmlformats.org/officeDocument/2006/relationships/image" Target="../media/image8.GIF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image" Target="../media/image3.jpeg"/><Relationship Id="rId5" Type="http://schemas.microsoft.com/office/2007/relationships/media" Target="../media/media3.wav"/><Relationship Id="rId15" Type="http://schemas.openxmlformats.org/officeDocument/2006/relationships/image" Target="../media/image7.png"/><Relationship Id="rId10" Type="http://schemas.openxmlformats.org/officeDocument/2006/relationships/image" Target="../media/image2.GIF"/><Relationship Id="rId4" Type="http://schemas.openxmlformats.org/officeDocument/2006/relationships/audio" Target="../media/media2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" Target="slide17.xml"/><Relationship Id="rId7" Type="http://schemas.openxmlformats.org/officeDocument/2006/relationships/slide" Target="slide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" Target="slide14.xm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GIF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slide" Target="slide14.xml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wav"/><Relationship Id="rId13" Type="http://schemas.openxmlformats.org/officeDocument/2006/relationships/image" Target="../media/image13.png"/><Relationship Id="rId3" Type="http://schemas.microsoft.com/office/2007/relationships/media" Target="../media/media6.wav"/><Relationship Id="rId7" Type="http://schemas.microsoft.com/office/2007/relationships/media" Target="../media/media8.wav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" Type="http://schemas.openxmlformats.org/officeDocument/2006/relationships/audio" Target="../media/media5.wav"/><Relationship Id="rId16" Type="http://schemas.openxmlformats.org/officeDocument/2006/relationships/image" Target="../media/image16.GIF"/><Relationship Id="rId1" Type="http://schemas.microsoft.com/office/2007/relationships/media" Target="../media/media5.wav"/><Relationship Id="rId6" Type="http://schemas.openxmlformats.org/officeDocument/2006/relationships/audio" Target="../media/media7.wav"/><Relationship Id="rId11" Type="http://schemas.openxmlformats.org/officeDocument/2006/relationships/image" Target="../media/image11.jpeg"/><Relationship Id="rId5" Type="http://schemas.microsoft.com/office/2007/relationships/media" Target="../media/media7.wav"/><Relationship Id="rId15" Type="http://schemas.openxmlformats.org/officeDocument/2006/relationships/image" Target="../media/image15.png"/><Relationship Id="rId10" Type="http://schemas.openxmlformats.org/officeDocument/2006/relationships/image" Target="../media/image10.jpeg"/><Relationship Id="rId4" Type="http://schemas.openxmlformats.org/officeDocument/2006/relationships/audio" Target="../media/media6.wav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6892940" y="3169057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22" name="矩形 21"/>
          <p:cNvSpPr/>
          <p:nvPr/>
        </p:nvSpPr>
        <p:spPr>
          <a:xfrm rot="19367115">
            <a:off x="2749011" y="3883728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26" name="TextBox 25"/>
          <p:cNvSpPr txBox="1"/>
          <p:nvPr/>
        </p:nvSpPr>
        <p:spPr>
          <a:xfrm rot="20102271">
            <a:off x="7978029" y="2480205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28" name="矩形 27"/>
          <p:cNvSpPr/>
          <p:nvPr/>
        </p:nvSpPr>
        <p:spPr>
          <a:xfrm rot="19673368">
            <a:off x="8113771" y="4118285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 rot="20435257">
            <a:off x="10448931" y="5323888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30" name="矩形 29"/>
          <p:cNvSpPr/>
          <p:nvPr/>
        </p:nvSpPr>
        <p:spPr>
          <a:xfrm>
            <a:off x="8714157" y="5389123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75429" y="1711720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32" name="矩形 31"/>
          <p:cNvSpPr/>
          <p:nvPr/>
        </p:nvSpPr>
        <p:spPr>
          <a:xfrm rot="4801694">
            <a:off x="10654993" y="3997296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 rot="19356081">
            <a:off x="3728184" y="4363781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34" name="矩形 33"/>
          <p:cNvSpPr/>
          <p:nvPr/>
        </p:nvSpPr>
        <p:spPr>
          <a:xfrm rot="19338844">
            <a:off x="9905309" y="2053357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41816" y="5101091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36" name="矩形 35"/>
          <p:cNvSpPr/>
          <p:nvPr/>
        </p:nvSpPr>
        <p:spPr>
          <a:xfrm rot="19470065">
            <a:off x="6889564" y="5227877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7" name="矩形 36"/>
          <p:cNvSpPr/>
          <p:nvPr/>
        </p:nvSpPr>
        <p:spPr>
          <a:xfrm rot="1777412">
            <a:off x="7594645" y="2623005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38" name="矩形 37"/>
          <p:cNvSpPr/>
          <p:nvPr/>
        </p:nvSpPr>
        <p:spPr>
          <a:xfrm rot="20115591">
            <a:off x="11056691" y="2786165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39" name="矩形 38"/>
          <p:cNvSpPr/>
          <p:nvPr/>
        </p:nvSpPr>
        <p:spPr>
          <a:xfrm rot="19396186">
            <a:off x="9853800" y="4171760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40" name="TextBox 39"/>
          <p:cNvSpPr txBox="1"/>
          <p:nvPr/>
        </p:nvSpPr>
        <p:spPr>
          <a:xfrm rot="20029644">
            <a:off x="4025465" y="5387389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41" name="矩形 40"/>
          <p:cNvSpPr/>
          <p:nvPr/>
        </p:nvSpPr>
        <p:spPr>
          <a:xfrm rot="21112174">
            <a:off x="6383317" y="969744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2" name="矩形 41"/>
          <p:cNvSpPr/>
          <p:nvPr/>
        </p:nvSpPr>
        <p:spPr>
          <a:xfrm rot="1555223">
            <a:off x="10479585" y="3302428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43" name="矩形 42"/>
          <p:cNvSpPr/>
          <p:nvPr/>
        </p:nvSpPr>
        <p:spPr>
          <a:xfrm rot="19322417">
            <a:off x="6178691" y="4359055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44" name="矩形 43"/>
          <p:cNvSpPr/>
          <p:nvPr/>
        </p:nvSpPr>
        <p:spPr>
          <a:xfrm rot="19205454">
            <a:off x="2067892" y="2434060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310656" y="3468911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46" name="TextBox 45"/>
          <p:cNvSpPr txBox="1"/>
          <p:nvPr/>
        </p:nvSpPr>
        <p:spPr>
          <a:xfrm rot="1417835">
            <a:off x="6643711" y="4351671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47" name="矩形 46"/>
          <p:cNvSpPr/>
          <p:nvPr/>
        </p:nvSpPr>
        <p:spPr>
          <a:xfrm rot="19673368">
            <a:off x="5935636" y="5188137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294113" y="3564547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49" name="矩形 48"/>
          <p:cNvSpPr/>
          <p:nvPr/>
        </p:nvSpPr>
        <p:spPr>
          <a:xfrm rot="1777412">
            <a:off x="3270259" y="4159311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50" name="矩形 49"/>
          <p:cNvSpPr/>
          <p:nvPr/>
        </p:nvSpPr>
        <p:spPr>
          <a:xfrm rot="20115591">
            <a:off x="9993992" y="4159312"/>
            <a:ext cx="930169" cy="235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51" name="矩形 50"/>
          <p:cNvSpPr/>
          <p:nvPr/>
        </p:nvSpPr>
        <p:spPr>
          <a:xfrm rot="19321883">
            <a:off x="4290783" y="2898347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2" name="矩形 51"/>
          <p:cNvSpPr/>
          <p:nvPr/>
        </p:nvSpPr>
        <p:spPr>
          <a:xfrm rot="1555223">
            <a:off x="8198081" y="3830145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53" name="矩形 52"/>
          <p:cNvSpPr/>
          <p:nvPr/>
        </p:nvSpPr>
        <p:spPr>
          <a:xfrm rot="313524">
            <a:off x="3817079" y="5004880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54" name="TextBox 53"/>
          <p:cNvSpPr txBox="1"/>
          <p:nvPr/>
        </p:nvSpPr>
        <p:spPr>
          <a:xfrm rot="321549">
            <a:off x="8646789" y="930953"/>
            <a:ext cx="1578135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55" name="TextBox 54"/>
          <p:cNvSpPr txBox="1"/>
          <p:nvPr/>
        </p:nvSpPr>
        <p:spPr>
          <a:xfrm rot="568373">
            <a:off x="2602207" y="1355625"/>
            <a:ext cx="1405492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56" name="矩形 55"/>
          <p:cNvSpPr/>
          <p:nvPr/>
        </p:nvSpPr>
        <p:spPr>
          <a:xfrm rot="2674432">
            <a:off x="1702259" y="1490536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7" name="矩形 56"/>
          <p:cNvSpPr/>
          <p:nvPr/>
        </p:nvSpPr>
        <p:spPr>
          <a:xfrm rot="1742177">
            <a:off x="3826355" y="3879211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58" name="矩形 57"/>
          <p:cNvSpPr/>
          <p:nvPr/>
        </p:nvSpPr>
        <p:spPr>
          <a:xfrm rot="21109292">
            <a:off x="1766799" y="4015117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59" name="TextBox 58"/>
          <p:cNvSpPr txBox="1"/>
          <p:nvPr/>
        </p:nvSpPr>
        <p:spPr>
          <a:xfrm rot="244448">
            <a:off x="6440328" y="2504547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60" name="矩形 59"/>
          <p:cNvSpPr/>
          <p:nvPr/>
        </p:nvSpPr>
        <p:spPr>
          <a:xfrm rot="21415545">
            <a:off x="6576069" y="3499549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61" name="矩形 60"/>
          <p:cNvSpPr/>
          <p:nvPr/>
        </p:nvSpPr>
        <p:spPr>
          <a:xfrm rot="1742177">
            <a:off x="7214399" y="4556815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62" name="TextBox 61"/>
          <p:cNvSpPr txBox="1"/>
          <p:nvPr/>
        </p:nvSpPr>
        <p:spPr>
          <a:xfrm rot="1742177">
            <a:off x="5159120" y="1178091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63" name="矩形 62"/>
          <p:cNvSpPr/>
          <p:nvPr/>
        </p:nvSpPr>
        <p:spPr>
          <a:xfrm rot="6543871">
            <a:off x="9361131" y="3347740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64" name="矩形 63"/>
          <p:cNvSpPr/>
          <p:nvPr/>
        </p:nvSpPr>
        <p:spPr>
          <a:xfrm rot="21081021">
            <a:off x="8367608" y="1434621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65" name="TextBox 64"/>
          <p:cNvSpPr txBox="1"/>
          <p:nvPr/>
        </p:nvSpPr>
        <p:spPr>
          <a:xfrm rot="1742177">
            <a:off x="4104113" y="4833687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66" name="矩形 65"/>
          <p:cNvSpPr/>
          <p:nvPr/>
        </p:nvSpPr>
        <p:spPr>
          <a:xfrm rot="21212242">
            <a:off x="2291644" y="5721901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67" name="矩形 66"/>
          <p:cNvSpPr/>
          <p:nvPr/>
        </p:nvSpPr>
        <p:spPr>
          <a:xfrm rot="1642433">
            <a:off x="6498135" y="2097987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68" name="矩形 67"/>
          <p:cNvSpPr/>
          <p:nvPr/>
        </p:nvSpPr>
        <p:spPr>
          <a:xfrm rot="4940380">
            <a:off x="1211309" y="5281216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69" name="矩形 68"/>
          <p:cNvSpPr/>
          <p:nvPr/>
        </p:nvSpPr>
        <p:spPr>
          <a:xfrm rot="257768">
            <a:off x="9448752" y="1751293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70" name="矩形 69"/>
          <p:cNvSpPr/>
          <p:nvPr/>
        </p:nvSpPr>
        <p:spPr>
          <a:xfrm rot="21064060">
            <a:off x="3874929" y="1320260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1" name="矩形 70"/>
          <p:cNvSpPr/>
          <p:nvPr/>
        </p:nvSpPr>
        <p:spPr>
          <a:xfrm rot="3297400">
            <a:off x="8941884" y="2683692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72" name="矩形 71"/>
          <p:cNvSpPr/>
          <p:nvPr/>
        </p:nvSpPr>
        <p:spPr>
          <a:xfrm rot="21064594">
            <a:off x="4717708" y="3482084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73" name="矩形 72"/>
          <p:cNvSpPr/>
          <p:nvPr/>
        </p:nvSpPr>
        <p:spPr>
          <a:xfrm rot="20947631">
            <a:off x="530191" y="2458401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4" name="矩形 73"/>
          <p:cNvSpPr/>
          <p:nvPr/>
        </p:nvSpPr>
        <p:spPr>
          <a:xfrm rot="1742177">
            <a:off x="1676408" y="3749668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75" name="矩形 74"/>
          <p:cNvSpPr/>
          <p:nvPr/>
        </p:nvSpPr>
        <p:spPr>
          <a:xfrm rot="21415545">
            <a:off x="4463836" y="3787581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6" name="TextBox 75"/>
          <p:cNvSpPr txBox="1"/>
          <p:nvPr/>
        </p:nvSpPr>
        <p:spPr>
          <a:xfrm rot="1742177">
            <a:off x="1517515" y="2880949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77" name="矩形 76"/>
          <p:cNvSpPr/>
          <p:nvPr/>
        </p:nvSpPr>
        <p:spPr>
          <a:xfrm rot="6543871">
            <a:off x="412667" y="3801371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8" name="矩形 77"/>
          <p:cNvSpPr/>
          <p:nvPr/>
        </p:nvSpPr>
        <p:spPr>
          <a:xfrm rot="3519589">
            <a:off x="2600561" y="2580335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79" name="矩形 78"/>
          <p:cNvSpPr/>
          <p:nvPr/>
        </p:nvSpPr>
        <p:spPr>
          <a:xfrm rot="4270214">
            <a:off x="5396079" y="2523983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0" name="矩形 79"/>
          <p:cNvSpPr/>
          <p:nvPr/>
        </p:nvSpPr>
        <p:spPr>
          <a:xfrm rot="21064060">
            <a:off x="2766288" y="3099013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1" name="矩形 80"/>
          <p:cNvSpPr/>
          <p:nvPr/>
        </p:nvSpPr>
        <p:spPr>
          <a:xfrm rot="2055701">
            <a:off x="2279377" y="4386144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82" name="TextBox 81"/>
          <p:cNvSpPr txBox="1"/>
          <p:nvPr/>
        </p:nvSpPr>
        <p:spPr>
          <a:xfrm rot="568373">
            <a:off x="2405343" y="838013"/>
            <a:ext cx="2115808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 rot="19578942">
            <a:off x="9979028" y="2188587"/>
            <a:ext cx="2115808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 rot="19578942">
            <a:off x="9787007" y="4521840"/>
            <a:ext cx="2115808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5" name="TextBox 84"/>
          <p:cNvSpPr txBox="1"/>
          <p:nvPr/>
        </p:nvSpPr>
        <p:spPr>
          <a:xfrm rot="19578942">
            <a:off x="564293" y="4521840"/>
            <a:ext cx="2115808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959061" y="4236996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220333" y="2671828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7580707" y="2959860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955971" y="1807732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362380" y="1737979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502808" y="3270900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2" name="矩形 91"/>
          <p:cNvSpPr/>
          <p:nvPr/>
        </p:nvSpPr>
        <p:spPr>
          <a:xfrm rot="21112174">
            <a:off x="1949396" y="4982263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3" name="矩形 92"/>
          <p:cNvSpPr/>
          <p:nvPr/>
        </p:nvSpPr>
        <p:spPr>
          <a:xfrm rot="2107312">
            <a:off x="7414859" y="1760447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4886720" y="5293113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95" name="矩形 94"/>
          <p:cNvSpPr/>
          <p:nvPr/>
        </p:nvSpPr>
        <p:spPr>
          <a:xfrm rot="19367115">
            <a:off x="4887323" y="2146985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96" name="矩形 95"/>
          <p:cNvSpPr/>
          <p:nvPr/>
        </p:nvSpPr>
        <p:spPr>
          <a:xfrm rot="19356081">
            <a:off x="5846107" y="2827611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97" name="矩形 96"/>
          <p:cNvSpPr/>
          <p:nvPr/>
        </p:nvSpPr>
        <p:spPr>
          <a:xfrm rot="313524">
            <a:off x="5814089" y="4018101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98" name="矩形 97"/>
          <p:cNvSpPr/>
          <p:nvPr/>
        </p:nvSpPr>
        <p:spPr>
          <a:xfrm rot="21109292">
            <a:off x="3329232" y="2371899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99" name="矩形 98"/>
          <p:cNvSpPr/>
          <p:nvPr/>
        </p:nvSpPr>
        <p:spPr>
          <a:xfrm rot="21098258">
            <a:off x="6943055" y="1392463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100" name="矩形 99"/>
          <p:cNvSpPr/>
          <p:nvPr/>
        </p:nvSpPr>
        <p:spPr>
          <a:xfrm rot="4940380">
            <a:off x="7069232" y="2097988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101" name="矩形 100"/>
          <p:cNvSpPr/>
          <p:nvPr/>
        </p:nvSpPr>
        <p:spPr>
          <a:xfrm rot="1742177">
            <a:off x="3599271" y="1951099"/>
            <a:ext cx="149606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小凤教学所有，盗版必就</a:t>
            </a:r>
          </a:p>
        </p:txBody>
      </p:sp>
      <p:sp>
        <p:nvSpPr>
          <p:cNvPr id="102" name="矩形 101"/>
          <p:cNvSpPr/>
          <p:nvPr/>
        </p:nvSpPr>
        <p:spPr>
          <a:xfrm rot="2055701">
            <a:off x="1257241" y="4410663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103" name="TextBox 102"/>
          <p:cNvSpPr txBox="1"/>
          <p:nvPr/>
        </p:nvSpPr>
        <p:spPr>
          <a:xfrm rot="19578942">
            <a:off x="3258281" y="4233808"/>
            <a:ext cx="2115808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366773" y="4236996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5" name="矩形 104"/>
          <p:cNvSpPr/>
          <p:nvPr/>
        </p:nvSpPr>
        <p:spPr>
          <a:xfrm rot="21112174">
            <a:off x="8483809" y="3062051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7004643" y="3756943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107" name="矩形 106"/>
          <p:cNvSpPr/>
          <p:nvPr/>
        </p:nvSpPr>
        <p:spPr>
          <a:xfrm rot="1742177">
            <a:off x="4961336" y="4758664"/>
            <a:ext cx="149606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小凤教学所有，盗版必就</a:t>
            </a:r>
          </a:p>
        </p:txBody>
      </p:sp>
      <p:sp>
        <p:nvSpPr>
          <p:cNvPr id="108" name="矩形 107"/>
          <p:cNvSpPr/>
          <p:nvPr/>
        </p:nvSpPr>
        <p:spPr>
          <a:xfrm rot="1742177">
            <a:off x="8904732" y="4783225"/>
            <a:ext cx="113792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小凤所有盗版必就</a:t>
            </a:r>
          </a:p>
        </p:txBody>
      </p:sp>
      <p:sp>
        <p:nvSpPr>
          <p:cNvPr id="109" name="矩形 108"/>
          <p:cNvSpPr/>
          <p:nvPr/>
        </p:nvSpPr>
        <p:spPr>
          <a:xfrm rot="1742177">
            <a:off x="8327755" y="3490851"/>
            <a:ext cx="137668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本课件由小凤老师制作</a:t>
            </a:r>
          </a:p>
        </p:txBody>
      </p:sp>
      <p:sp>
        <p:nvSpPr>
          <p:cNvPr id="110" name="矩形 109"/>
          <p:cNvSpPr/>
          <p:nvPr/>
        </p:nvSpPr>
        <p:spPr>
          <a:xfrm rot="1742177">
            <a:off x="1377397" y="3024023"/>
            <a:ext cx="137668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本课件由小凤老师制作</a:t>
            </a:r>
          </a:p>
        </p:txBody>
      </p:sp>
      <p:sp>
        <p:nvSpPr>
          <p:cNvPr id="111" name="矩形 110"/>
          <p:cNvSpPr/>
          <p:nvPr/>
        </p:nvSpPr>
        <p:spPr>
          <a:xfrm rot="1742177">
            <a:off x="7550141" y="2156176"/>
            <a:ext cx="137668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本课件由小凤老师制作</a:t>
            </a:r>
          </a:p>
        </p:txBody>
      </p:sp>
      <p:sp>
        <p:nvSpPr>
          <p:cNvPr id="112" name="矩形 111"/>
          <p:cNvSpPr/>
          <p:nvPr/>
        </p:nvSpPr>
        <p:spPr>
          <a:xfrm rot="1742177">
            <a:off x="8519684" y="2146984"/>
            <a:ext cx="137668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本课件由小凤老师制作</a:t>
            </a:r>
          </a:p>
        </p:txBody>
      </p:sp>
      <p:sp>
        <p:nvSpPr>
          <p:cNvPr id="113" name="矩形 112"/>
          <p:cNvSpPr/>
          <p:nvPr/>
        </p:nvSpPr>
        <p:spPr>
          <a:xfrm rot="1742177">
            <a:off x="4236288" y="4794876"/>
            <a:ext cx="113792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小凤所有盗版必就</a:t>
            </a:r>
          </a:p>
        </p:txBody>
      </p:sp>
      <p:sp>
        <p:nvSpPr>
          <p:cNvPr id="114" name="矩形 113"/>
          <p:cNvSpPr/>
          <p:nvPr/>
        </p:nvSpPr>
        <p:spPr>
          <a:xfrm rot="21036165">
            <a:off x="2431404" y="5407735"/>
            <a:ext cx="113792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小凤所有盗版必就</a:t>
            </a:r>
          </a:p>
        </p:txBody>
      </p:sp>
      <p:pic>
        <p:nvPicPr>
          <p:cNvPr id="13" name="图片 12" descr="timg (1)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435" y="4197085"/>
            <a:ext cx="4061727" cy="2294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图片 13" descr="timg (4)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1" y="1606551"/>
            <a:ext cx="2076449" cy="159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 descr="timg (5)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1452033"/>
            <a:ext cx="1858433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1879600" y="704851"/>
            <a:ext cx="2635885" cy="74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42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小狗汪汪 </a:t>
            </a:r>
            <a:endParaRPr kumimoji="0" lang="zh-CN" altLang="en-US" sz="426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7890933" y="776817"/>
            <a:ext cx="2635885" cy="74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42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燕子唧唧 </a:t>
            </a:r>
            <a:endParaRPr kumimoji="0" lang="zh-CN" altLang="en-US" sz="426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670051" y="3524251"/>
            <a:ext cx="2362200" cy="74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096E6"/>
              </a:buClr>
              <a:buSzPct val="50000"/>
              <a:buFontTx/>
              <a:buNone/>
              <a:defRPr/>
            </a:pPr>
            <a:r>
              <a:rPr kumimoji="0" lang="zh-CN" altLang="zh-CN" sz="42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风</a:t>
            </a:r>
            <a:r>
              <a:rPr kumimoji="0" lang="zh-CN" alt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儿</a:t>
            </a:r>
            <a:r>
              <a:rPr kumimoji="0" lang="zh-CN" altLang="zh-CN" sz="42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唰唰</a:t>
            </a:r>
          </a:p>
        </p:txBody>
      </p:sp>
      <p:pic>
        <p:nvPicPr>
          <p:cNvPr id="20" name="小狗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67" y="452967"/>
            <a:ext cx="575733" cy="57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燕子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0" y="357717"/>
            <a:ext cx="683684" cy="68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秋风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1" y="3621617"/>
            <a:ext cx="575733" cy="57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23" descr="timg (2).gi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64085" y="4293096"/>
            <a:ext cx="4677919" cy="2257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7848600" y="3583517"/>
            <a:ext cx="2362200" cy="74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426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雷声轰隆</a:t>
            </a:r>
            <a:endParaRPr kumimoji="0" lang="zh-CN" altLang="en-US" sz="426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27" name="雷声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484" y="3621617"/>
            <a:ext cx="575733" cy="575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94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93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17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>
                <p:cTn id="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579" y="1977887"/>
            <a:ext cx="7940842" cy="136166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02576" y="783140"/>
            <a:ext cx="6096000" cy="73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>
              <a:lnSpc>
                <a:spcPct val="13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课文是围绕哪句话来写的？</a:t>
            </a:r>
            <a:endParaRPr lang="zh-CN" altLang="en-US" sz="3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23531" y="2271476"/>
            <a:ext cx="7726556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prstClr val="black">
                    <a:lumMod val="95000"/>
                    <a:lumOff val="500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大自然有许多美妙的声音。</a:t>
            </a:r>
            <a:endParaRPr lang="zh-CN" altLang="en-US" sz="4800" dirty="0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67215" y="4443832"/>
            <a:ext cx="3796105" cy="179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407" y="2003637"/>
            <a:ext cx="7937680" cy="136562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02576" y="783140"/>
            <a:ext cx="6096000" cy="730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22960">
              <a:lnSpc>
                <a:spcPct val="130000"/>
              </a:lnSpc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黑体" panose="02010609060101010101" pitchFamily="49" charset="-122"/>
              </a:rPr>
              <a:t>课文是围绕哪句话来写的？</a:t>
            </a:r>
            <a:endParaRPr lang="zh-CN" altLang="en-US" sz="32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23531" y="2271476"/>
            <a:ext cx="7726556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noProof="1">
                <a:solidFill>
                  <a:prstClr val="black">
                    <a:lumMod val="95000"/>
                    <a:lumOff val="500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大自然有</a:t>
            </a:r>
            <a:r>
              <a:rPr lang="zh-CN" altLang="en-US" sz="4800" b="1" noProof="1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许多</a:t>
            </a:r>
            <a:r>
              <a:rPr lang="zh-CN" altLang="en-US" sz="48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美妙</a:t>
            </a:r>
            <a:r>
              <a:rPr lang="zh-CN" altLang="en-US" sz="4800" b="1" noProof="1">
                <a:solidFill>
                  <a:prstClr val="black">
                    <a:lumMod val="95000"/>
                    <a:lumOff val="5000"/>
                  </a:prst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的声音。</a:t>
            </a:r>
            <a:endParaRPr lang="zh-CN" altLang="en-US" sz="4800" dirty="0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667215" y="4443832"/>
            <a:ext cx="3796105" cy="1796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占位符 1"/>
          <p:cNvSpPr txBox="1"/>
          <p:nvPr/>
        </p:nvSpPr>
        <p:spPr>
          <a:xfrm>
            <a:off x="830453" y="704192"/>
            <a:ext cx="2417243" cy="66215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AA53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楷体" panose="02010609060101010101" pitchFamily="49" charset="-122"/>
              </a:rPr>
              <a:t>学习活动二</a:t>
            </a:r>
          </a:p>
        </p:txBody>
      </p:sp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829945" y="1610995"/>
            <a:ext cx="10421988" cy="132207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 fontAlgn="auto">
              <a:lnSpc>
                <a:spcPts val="3840"/>
              </a:lnSpc>
            </a:pPr>
            <a:r>
              <a:rPr lang="zh-CN" altLang="en-US" sz="3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en-US" altLang="zh-CN" sz="32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同桌交流</a:t>
            </a:r>
            <a:r>
              <a:rPr lang="zh-CN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课后</a:t>
            </a:r>
            <a:r>
              <a:rPr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导图的填写内容，</a:t>
            </a:r>
            <a:r>
              <a:rPr lang="zh-CN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先</a:t>
            </a:r>
            <a:r>
              <a:rPr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说说</a:t>
            </a:r>
            <a:r>
              <a:rPr lang="zh-CN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填写时的思考，再借助导图</a:t>
            </a:r>
            <a:r>
              <a:rPr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说一说课文</a:t>
            </a:r>
            <a:r>
              <a:rPr lang="zh-CN"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写了大自然的哪些声音</a:t>
            </a:r>
            <a:r>
              <a:rPr sz="32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。</a:t>
            </a:r>
          </a:p>
          <a:p>
            <a:pPr algn="just" fontAlgn="auto"/>
            <a:endParaRPr sz="3200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18" y="3177715"/>
            <a:ext cx="9526363" cy="260881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59F815B-A059-3077-7A3D-ECBA7326AC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40" y="2901549"/>
            <a:ext cx="9798518" cy="269371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A33EC75-AE50-78AA-9D69-EA1F6E206FFE}"/>
              </a:ext>
            </a:extLst>
          </p:cNvPr>
          <p:cNvSpPr txBox="1"/>
          <p:nvPr/>
        </p:nvSpPr>
        <p:spPr>
          <a:xfrm>
            <a:off x="9358964" y="5711265"/>
            <a:ext cx="1636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——</a:t>
            </a:r>
            <a:r>
              <a:rPr lang="zh-CN" altLang="en-US" sz="2400" dirty="0"/>
              <a:t>缪云程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"/>
          <p:cNvSpPr txBox="1"/>
          <p:nvPr/>
        </p:nvSpPr>
        <p:spPr>
          <a:xfrm>
            <a:off x="1051749" y="506948"/>
            <a:ext cx="2718867" cy="59619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zh-CN" altLang="en-US" sz="3200" b="1" dirty="0">
                <a:solidFill>
                  <a:srgbClr val="60AA53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楷体" panose="02010609060101010101" pitchFamily="49" charset="-122"/>
              </a:rPr>
              <a:t>学习活动三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51560" y="1508125"/>
            <a:ext cx="10118725" cy="1835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304800" algn="l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kern="1200" dirty="0"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3200" kern="12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为什么说风是大自然的音乐家？</a:t>
            </a:r>
          </a:p>
          <a:p>
            <a:pPr marL="0" marR="0" indent="304800" algn="l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endParaRPr lang="zh-CN" altLang="en-US" sz="3200" kern="1200" dirty="0">
              <a:solidFill>
                <a:srgbClr val="C0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marR="0" indent="304800" algn="l" fontAlgn="auto">
              <a:lnSpc>
                <a:spcPts val="38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kern="1200" dirty="0"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kern="1200" dirty="0"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3200" kern="1200" dirty="0"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默读</a:t>
            </a:r>
            <a:r>
              <a:rPr lang="zh-CN" altLang="en-US" sz="3200" kern="1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第</a:t>
            </a:r>
            <a:r>
              <a:rPr lang="en-US" altLang="zh-CN" sz="3200" kern="1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200" kern="1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自然段，</a:t>
            </a:r>
            <a:r>
              <a:rPr lang="zh-CN" altLang="en-US" sz="3200" kern="1200" dirty="0">
                <a:solidFill>
                  <a:srgbClr val="C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圈画</a:t>
            </a:r>
            <a:r>
              <a:rPr lang="zh-CN" altLang="en-US" sz="3200" kern="12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出你喜欢的</a:t>
            </a:r>
            <a:r>
              <a:rPr lang="zh-CN" altLang="en-US" sz="3200" kern="12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词句多读几遍，再与小组成员说说你喜欢的理由或感受。</a:t>
            </a:r>
            <a:endParaRPr lang="zh-CN" altLang="en-US" sz="3200" dirty="0">
              <a:effectLst/>
              <a:latin typeface="Calibri" panose="020F050202020403020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hlinkClick r:id="rId3" action="ppaction://hlinksldjump"/>
          </p:cNvPr>
          <p:cNvSpPr/>
          <p:nvPr/>
        </p:nvSpPr>
        <p:spPr>
          <a:xfrm>
            <a:off x="748453" y="2733261"/>
            <a:ext cx="10702346" cy="444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占位符 1"/>
          <p:cNvSpPr txBox="1"/>
          <p:nvPr/>
        </p:nvSpPr>
        <p:spPr>
          <a:xfrm>
            <a:off x="589295" y="422865"/>
            <a:ext cx="2385133" cy="59619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zh-CN" altLang="en-US" sz="3600" b="1" dirty="0">
                <a:solidFill>
                  <a:srgbClr val="60AA53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楷体" panose="02010609060101010101" pitchFamily="49" charset="-122"/>
              </a:rPr>
              <a:t>品读美妙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41201" y="1445655"/>
            <a:ext cx="10940827" cy="4225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800" noProof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200" noProof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风，是大自然的音乐家。他会在森林里演奏他的手风琴。当他翻动树叶，树叶便像歌手一样，唱出各种不同的歌曲。不一样的树叶，有不一样的声音；不一样的季节，有不一样的音乐。当微风拂过，那声音轻轻柔柔的，好像呢喃细语，让人感受到大自然的温柔；当狂风吹起，整座森林都激动起来，合奏出一首雄伟的乐曲，那声音充满力量，令人感受到大自然的威力。</a:t>
            </a:r>
          </a:p>
        </p:txBody>
      </p:sp>
      <p:sp>
        <p:nvSpPr>
          <p:cNvPr id="2" name="矩形 1"/>
          <p:cNvSpPr/>
          <p:nvPr/>
        </p:nvSpPr>
        <p:spPr>
          <a:xfrm>
            <a:off x="1567180" y="1557020"/>
            <a:ext cx="10115127" cy="53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矩形 7">
            <a:hlinkClick r:id="rId4" action="ppaction://hlinksldjump"/>
          </p:cNvPr>
          <p:cNvSpPr/>
          <p:nvPr/>
        </p:nvSpPr>
        <p:spPr>
          <a:xfrm>
            <a:off x="1053609" y="1357913"/>
            <a:ext cx="1050544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矩形 11">
            <a:hlinkClick r:id="rId5" action="ppaction://hlinksldjump"/>
          </p:cNvPr>
          <p:cNvSpPr/>
          <p:nvPr/>
        </p:nvSpPr>
        <p:spPr>
          <a:xfrm>
            <a:off x="748453" y="2070321"/>
            <a:ext cx="10880513" cy="53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矩形 12">
            <a:hlinkClick r:id="rId6" action="ppaction://hlinksldjump"/>
          </p:cNvPr>
          <p:cNvSpPr/>
          <p:nvPr/>
        </p:nvSpPr>
        <p:spPr>
          <a:xfrm>
            <a:off x="723900" y="3840480"/>
            <a:ext cx="10755207" cy="183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矩形 13">
            <a:hlinkClick r:id="rId6" action="ppaction://hlinksldjump"/>
          </p:cNvPr>
          <p:cNvSpPr/>
          <p:nvPr/>
        </p:nvSpPr>
        <p:spPr>
          <a:xfrm>
            <a:off x="2438400" y="3297767"/>
            <a:ext cx="9243907" cy="64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6" name="图片 15">
            <a:hlinkClick r:id="rId7" action="ppaction://hlinksldjump"/>
          </p:cNvPr>
          <p:cNvPicPr/>
          <p:nvPr/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2650" t="7079" r="4209" b="7154"/>
          <a:stretch>
            <a:fillRect/>
          </a:stretch>
        </p:blipFill>
        <p:spPr>
          <a:xfrm>
            <a:off x="10441093" y="5129953"/>
            <a:ext cx="1185333" cy="11413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>
            <a:hlinkClick r:id="rId3" action="ppaction://hlinksldjump"/>
          </p:cNvPr>
          <p:cNvSpPr txBox="1"/>
          <p:nvPr/>
        </p:nvSpPr>
        <p:spPr>
          <a:xfrm>
            <a:off x="748175" y="2723949"/>
            <a:ext cx="10725139" cy="45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"/>
          <p:cNvSpPr txBox="1"/>
          <p:nvPr/>
        </p:nvSpPr>
        <p:spPr>
          <a:xfrm>
            <a:off x="370437" y="430003"/>
            <a:ext cx="2138216" cy="59619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zh-CN" altLang="en-US" sz="3600" b="1" dirty="0">
                <a:solidFill>
                  <a:srgbClr val="60AA53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楷体" panose="02010609060101010101" pitchFamily="49" charset="-122"/>
              </a:rPr>
              <a:t>品读美妙</a:t>
            </a:r>
          </a:p>
        </p:txBody>
      </p:sp>
      <p:pic>
        <p:nvPicPr>
          <p:cNvPr id="6" name="图片 5">
            <a:hlinkClick r:id="rId3" action="ppaction://hlinksldjump"/>
          </p:cNvPr>
          <p:cNvPicPr/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2650" t="7079" r="4209" b="7154"/>
          <a:stretch>
            <a:fillRect/>
          </a:stretch>
        </p:blipFill>
        <p:spPr>
          <a:xfrm>
            <a:off x="10306339" y="5402240"/>
            <a:ext cx="1185333" cy="11413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954157" y="1864436"/>
            <a:ext cx="9521685" cy="1653768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1023730" y="1877550"/>
            <a:ext cx="9243390" cy="14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374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风，是大自然的音乐家</a:t>
            </a:r>
            <a:r>
              <a:rPr lang="zh-CN" altLang="en-US" sz="374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zh-CN" sz="374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他会在森林里演奏他的手风琴。</a:t>
            </a:r>
            <a:endParaRPr lang="zh-CN" altLang="en-US" sz="374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38970" y="2754393"/>
            <a:ext cx="6097656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374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演奏</a:t>
            </a:r>
            <a:endParaRPr lang="zh-CN" altLang="en-US" sz="374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67344" y="1372446"/>
            <a:ext cx="10036386" cy="1786467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335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1" name="文本占位符 1"/>
          <p:cNvSpPr txBox="1"/>
          <p:nvPr/>
        </p:nvSpPr>
        <p:spPr>
          <a:xfrm>
            <a:off x="370437" y="430003"/>
            <a:ext cx="2138216" cy="59619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zh-CN" altLang="en-US" sz="3600" b="1" dirty="0">
                <a:solidFill>
                  <a:srgbClr val="60AA53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楷体" panose="02010609060101010101" pitchFamily="49" charset="-122"/>
              </a:rPr>
              <a:t>品读美妙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439545" y="1435735"/>
            <a:ext cx="956564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3200" noProof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3200" noProof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endParaRPr lang="zh-CN" altLang="en-US" sz="3200" noProof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976504" y="1674108"/>
            <a:ext cx="10289116" cy="118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85800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374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kumimoji="1" lang="zh-CN" altLang="en-US" sz="374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当他翻动树叶，树叶便像歌手一样，唱出</a:t>
            </a:r>
            <a:endParaRPr kumimoji="1" lang="en-US" altLang="zh-CN" sz="374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defTabSz="685800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zh-CN" altLang="en-US" sz="374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各种不同的歌曲。</a:t>
            </a:r>
            <a:endParaRPr kumimoji="1" lang="zh-CN" altLang="en-US" sz="3740" b="1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6" name="图片 5">
            <a:hlinkClick r:id="rId3" action="ppaction://hlinksldjump"/>
          </p:cNvPr>
          <p:cNvPicPr/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2650" t="7079" r="4209" b="7154"/>
          <a:stretch>
            <a:fillRect/>
          </a:stretch>
        </p:blipFill>
        <p:spPr>
          <a:xfrm>
            <a:off x="10306339" y="5402240"/>
            <a:ext cx="1185333" cy="11413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1612779" y="3515042"/>
            <a:ext cx="10710041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有的（    ），有的（    ），还有的（    ）</a:t>
            </a:r>
            <a:r>
              <a:rPr kumimoji="0" lang="en-US" altLang="zh-CN" sz="3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1935645" y="4454736"/>
            <a:ext cx="8320709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kern="10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沙沙、</a:t>
            </a:r>
            <a:r>
              <a:rPr lang="zh-CN" altLang="en-US" sz="3200" i="0" kern="100" spc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呜呜</a:t>
            </a:r>
            <a:r>
              <a:rPr lang="zh-CN" altLang="en-US" sz="3200" i="0" kern="100" spc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、</a:t>
            </a:r>
            <a:r>
              <a:rPr lang="zh-CN" altLang="en-US" sz="3200" i="0" kern="100" spc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呼呼</a:t>
            </a:r>
            <a:r>
              <a:rPr lang="zh-CN" altLang="en-US" sz="3200" i="0" kern="100" spc="0" dirty="0">
                <a:solidFill>
                  <a:srgbClr val="FF000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、</a:t>
            </a:r>
            <a:r>
              <a:rPr lang="zh-CN" altLang="en-US" sz="3200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Arial" panose="020B0604020202020204" pitchFamily="34" charset="0"/>
              </a:rPr>
              <a:t>萧萧、簌簌、</a:t>
            </a:r>
            <a:r>
              <a:rPr lang="zh-CN" altLang="en-US" sz="3200" kern="1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哗啦啦</a:t>
            </a:r>
            <a:endParaRPr lang="zh-CN" altLang="en-US" sz="3200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/>
          <p:cNvSpPr>
            <a:spLocks noChangeArrowheads="1"/>
          </p:cNvSpPr>
          <p:nvPr/>
        </p:nvSpPr>
        <p:spPr bwMode="auto">
          <a:xfrm>
            <a:off x="1252330" y="1210584"/>
            <a:ext cx="8656984" cy="1786467"/>
          </a:xfrm>
          <a:prstGeom prst="wedgeRoundRectCallout">
            <a:avLst>
              <a:gd name="adj1" fmla="val 23711"/>
              <a:gd name="adj2" fmla="val -50143"/>
              <a:gd name="adj3" fmla="val 16667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5335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Times New Roman" panose="02020603050405020304" pitchFamily="18" charset="0"/>
              <a:ea typeface="隶书" panose="02010509060101010101" pitchFamily="49" charset="-122"/>
              <a:cs typeface="+mn-cs"/>
            </a:endParaRPr>
          </a:p>
        </p:txBody>
      </p:sp>
      <p:sp>
        <p:nvSpPr>
          <p:cNvPr id="11" name="文本占位符 1"/>
          <p:cNvSpPr txBox="1"/>
          <p:nvPr/>
        </p:nvSpPr>
        <p:spPr>
          <a:xfrm>
            <a:off x="438867" y="308364"/>
            <a:ext cx="2138216" cy="59619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zh-CN" altLang="en-US" sz="3600" b="1" dirty="0">
                <a:solidFill>
                  <a:srgbClr val="60AA53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楷体" panose="02010609060101010101" pitchFamily="49" charset="-122"/>
              </a:rPr>
              <a:t>品读美妙</a:t>
            </a:r>
          </a:p>
        </p:txBody>
      </p:sp>
      <p:pic>
        <p:nvPicPr>
          <p:cNvPr id="20" name="图片 19">
            <a:hlinkClick r:id="rId3" action="ppaction://hlinksldjump"/>
          </p:cNvPr>
          <p:cNvPicPr/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2650" t="7079" r="4209" b="7154"/>
          <a:stretch>
            <a:fillRect/>
          </a:stretch>
        </p:blipFill>
        <p:spPr>
          <a:xfrm>
            <a:off x="10926670" y="5347701"/>
            <a:ext cx="1185333" cy="114130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文本框 20"/>
          <p:cNvSpPr txBox="1"/>
          <p:nvPr/>
        </p:nvSpPr>
        <p:spPr>
          <a:xfrm>
            <a:off x="2106919" y="1533478"/>
            <a:ext cx="7396382" cy="118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374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不一样的树叶，有不一样的声音；</a:t>
            </a:r>
            <a:endParaRPr kumimoji="0" lang="en-US" altLang="zh-CN" sz="3740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685800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374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不一样的季节，有不一样的音乐。</a:t>
            </a:r>
            <a:endParaRPr lang="en-US" altLang="zh-CN" sz="3740" noProof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06919" y="1533478"/>
            <a:ext cx="7396382" cy="1183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374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kumimoji="0" lang="zh-CN" altLang="en-US" sz="374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的树叶，有</a:t>
            </a:r>
            <a:r>
              <a:rPr kumimoji="0" lang="zh-CN" altLang="en-US" sz="374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kumimoji="0" lang="zh-CN" altLang="en-US" sz="374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的声音；</a:t>
            </a:r>
            <a:endParaRPr kumimoji="0" lang="en-US" altLang="zh-CN" sz="374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685800" fontAlgn="auto">
              <a:lnSpc>
                <a:spcPts val="45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zh-CN" altLang="en-US" sz="374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kumimoji="0" lang="zh-CN" altLang="en-US" sz="374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的季节，有</a:t>
            </a:r>
            <a:r>
              <a:rPr kumimoji="0" lang="zh-CN" altLang="en-US" sz="374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kumimoji="0" lang="zh-CN" altLang="en-US" sz="374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的音乐。</a:t>
            </a:r>
            <a:endParaRPr lang="en-US" altLang="zh-CN" sz="3740" noProof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rcRect b="9378"/>
          <a:stretch>
            <a:fillRect/>
          </a:stretch>
        </p:blipFill>
        <p:spPr>
          <a:xfrm>
            <a:off x="937124" y="3303078"/>
            <a:ext cx="2431927" cy="165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rcRect t="6570" r="4698" b="5701"/>
          <a:stretch>
            <a:fillRect/>
          </a:stretch>
        </p:blipFill>
        <p:spPr>
          <a:xfrm>
            <a:off x="8498029" y="3222202"/>
            <a:ext cx="2548467" cy="1755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819" y="3322590"/>
            <a:ext cx="2291291" cy="15304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22590"/>
            <a:ext cx="2338800" cy="1561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25" y="1124585"/>
            <a:ext cx="11436985" cy="2905760"/>
          </a:xfrm>
          <a:prstGeom prst="rect">
            <a:avLst/>
          </a:prstGeom>
        </p:spPr>
      </p:pic>
      <p:sp>
        <p:nvSpPr>
          <p:cNvPr id="11" name="文本占位符 1"/>
          <p:cNvSpPr txBox="1"/>
          <p:nvPr/>
        </p:nvSpPr>
        <p:spPr>
          <a:xfrm>
            <a:off x="438865" y="347281"/>
            <a:ext cx="2138216" cy="59619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solidFill>
                  <a:srgbClr val="60AA53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楷体" panose="02010609060101010101" pitchFamily="49" charset="-122"/>
              </a:rPr>
              <a:t>品读美妙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515007" y="1477552"/>
            <a:ext cx="11056883" cy="312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ts val="4500"/>
              </a:lnSpc>
            </a:pPr>
            <a:r>
              <a:rPr lang="zh-CN" altLang="en-US" sz="3200" noProof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3735" noProof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</a:t>
            </a:r>
            <a:r>
              <a:rPr lang="zh-CN" altLang="en-US" sz="3735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微风</a:t>
            </a:r>
            <a:r>
              <a:rPr lang="zh-CN" altLang="en-US" sz="3735" noProof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拂过，那声音轻轻柔柔的，好像呢喃细语，让人感受到大自然的温柔；当</a:t>
            </a:r>
            <a:r>
              <a:rPr lang="zh-CN" altLang="en-US" sz="3735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狂风</a:t>
            </a:r>
            <a:r>
              <a:rPr lang="zh-CN" altLang="en-US" sz="3735" noProof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吹起，整座森林都激动起来，合奏出一首雄伟的乐曲，那声音充满力量，令人感受到大自然的威力。</a:t>
            </a:r>
          </a:p>
          <a:p>
            <a:pPr>
              <a:lnSpc>
                <a:spcPct val="150000"/>
              </a:lnSpc>
            </a:pPr>
            <a:r>
              <a:rPr lang="en-US" altLang="zh-CN" sz="3735" noProof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狂风声音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897" y="7044531"/>
            <a:ext cx="511517" cy="511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占位符 1"/>
          <p:cNvSpPr txBox="1"/>
          <p:nvPr/>
        </p:nvSpPr>
        <p:spPr>
          <a:xfrm>
            <a:off x="438865" y="347281"/>
            <a:ext cx="2138216" cy="59619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solidFill>
                  <a:srgbClr val="60AA53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楷体" panose="02010609060101010101" pitchFamily="49" charset="-122"/>
              </a:rPr>
              <a:t>品读美妙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67" y="1256453"/>
            <a:ext cx="11436773" cy="1661588"/>
          </a:xfrm>
          <a:prstGeom prst="rect">
            <a:avLst/>
          </a:prstGeom>
        </p:spPr>
      </p:pic>
      <p:pic>
        <p:nvPicPr>
          <p:cNvPr id="4" name="图片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63" y="3209316"/>
            <a:ext cx="11436773" cy="1661588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11240" y="1304425"/>
            <a:ext cx="11288183" cy="14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374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当</a:t>
            </a:r>
            <a:r>
              <a:rPr kumimoji="0" lang="zh-CN" altLang="zh-CN" sz="374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微风</a:t>
            </a:r>
            <a:r>
              <a:rPr kumimoji="0" lang="zh-CN" altLang="zh-CN" sz="374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拂过，那声音轻轻柔柔的，好像呢喃细语，</a:t>
            </a:r>
            <a:endParaRPr kumimoji="0" lang="en-US" altLang="zh-CN" sz="374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374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让人感受到大自然的温柔</a:t>
            </a:r>
            <a:r>
              <a:rPr kumimoji="0" lang="zh-CN" altLang="zh-CN" sz="374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；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52966" y="3231020"/>
            <a:ext cx="11436773" cy="14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37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当</a:t>
            </a:r>
            <a:r>
              <a:rPr kumimoji="0" lang="zh-CN" altLang="zh-CN" sz="37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狂风</a:t>
            </a:r>
            <a:r>
              <a:rPr kumimoji="0" lang="zh-CN" altLang="zh-CN" sz="374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吹起，整座森林都激动起来，合奏出一首雄伟的乐曲，那声音充满力量，令人感受到大自然的威力。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986661" y="1447805"/>
            <a:ext cx="2902688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74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轻轻柔柔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778487" y="1446716"/>
            <a:ext cx="2311276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zh-CN" sz="374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呢喃细语</a:t>
            </a:r>
            <a:endParaRPr lang="zh-CN" altLang="en-US" sz="3740" dirty="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7694" y="2199502"/>
            <a:ext cx="6134986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zh-CN" sz="374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让人感受到大自然的温柔</a:t>
            </a:r>
            <a:endParaRPr lang="zh-CN" altLang="en-US" sz="3740" dirty="0">
              <a:solidFill>
                <a:srgbClr val="0070C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176827" y="4108773"/>
            <a:ext cx="6134986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zh-CN" sz="374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令人感受到大自然的威力</a:t>
            </a:r>
            <a:endParaRPr lang="zh-CN" altLang="en-US" sz="3740" dirty="0">
              <a:solidFill>
                <a:srgbClr val="0070C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6327" y="4093533"/>
            <a:ext cx="1791568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zh-CN" sz="37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的乐曲</a:t>
            </a:r>
            <a:endParaRPr lang="zh-CN" altLang="en-US" sz="3740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468965" y="3349550"/>
            <a:ext cx="1319782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zh-CN" sz="37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雄伟</a:t>
            </a:r>
            <a:endParaRPr lang="zh-CN" altLang="en-US" sz="3740" dirty="0"/>
          </a:p>
        </p:txBody>
      </p:sp>
      <p:sp>
        <p:nvSpPr>
          <p:cNvPr id="21" name="文本框 20"/>
          <p:cNvSpPr txBox="1"/>
          <p:nvPr/>
        </p:nvSpPr>
        <p:spPr>
          <a:xfrm>
            <a:off x="3792114" y="4108773"/>
            <a:ext cx="2291465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zh-CN" sz="374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充满力量</a:t>
            </a:r>
            <a:endParaRPr lang="zh-CN" altLang="en-US" sz="3740" dirty="0">
              <a:solidFill>
                <a:srgbClr val="FF0000"/>
              </a:solidFill>
            </a:endParaRPr>
          </a:p>
        </p:txBody>
      </p:sp>
      <p:pic>
        <p:nvPicPr>
          <p:cNvPr id="24" name="图片 23" descr="timg (4)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264" y="4926953"/>
            <a:ext cx="2924629" cy="1519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图片 28">
            <a:hlinkClick r:id="rId6" action="ppaction://hlinksldjump"/>
          </p:cNvPr>
          <p:cNvPicPr/>
          <p:nvPr/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2650" t="7079" r="4209" b="7154"/>
          <a:stretch>
            <a:fillRect/>
          </a:stretch>
        </p:blipFill>
        <p:spPr>
          <a:xfrm>
            <a:off x="10830119" y="5305286"/>
            <a:ext cx="1185333" cy="114130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63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6" grpId="0"/>
      <p:bldP spid="5" grpId="0"/>
      <p:bldP spid="8" grpId="0"/>
      <p:bldP spid="11" grpId="0"/>
      <p:bldP spid="15" grpId="0"/>
      <p:bldP spid="17" grpId="0"/>
      <p:bldP spid="19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6892940" y="3169057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21" name="矩形 20"/>
          <p:cNvSpPr/>
          <p:nvPr/>
        </p:nvSpPr>
        <p:spPr>
          <a:xfrm rot="19367115">
            <a:off x="2749011" y="3883728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25" name="TextBox 24"/>
          <p:cNvSpPr txBox="1"/>
          <p:nvPr/>
        </p:nvSpPr>
        <p:spPr>
          <a:xfrm rot="20102271">
            <a:off x="7978029" y="2480205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26" name="矩形 25"/>
          <p:cNvSpPr/>
          <p:nvPr/>
        </p:nvSpPr>
        <p:spPr>
          <a:xfrm rot="19673368">
            <a:off x="8113771" y="4118285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 rot="20435257">
            <a:off x="10448931" y="5323888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28" name="矩形 27"/>
          <p:cNvSpPr/>
          <p:nvPr/>
        </p:nvSpPr>
        <p:spPr>
          <a:xfrm>
            <a:off x="8714157" y="5389123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75429" y="1711720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30" name="矩形 29"/>
          <p:cNvSpPr/>
          <p:nvPr/>
        </p:nvSpPr>
        <p:spPr>
          <a:xfrm rot="4801694">
            <a:off x="10654993" y="3997296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 rot="19356081">
            <a:off x="3728184" y="4363781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32" name="矩形 31"/>
          <p:cNvSpPr/>
          <p:nvPr/>
        </p:nvSpPr>
        <p:spPr>
          <a:xfrm rot="19338844">
            <a:off x="9905309" y="2053357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641816" y="5101091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34" name="矩形 33"/>
          <p:cNvSpPr/>
          <p:nvPr/>
        </p:nvSpPr>
        <p:spPr>
          <a:xfrm rot="19470065">
            <a:off x="6889564" y="5227877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5" name="矩形 34"/>
          <p:cNvSpPr/>
          <p:nvPr/>
        </p:nvSpPr>
        <p:spPr>
          <a:xfrm rot="1777412">
            <a:off x="7594645" y="2623005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36" name="矩形 35"/>
          <p:cNvSpPr/>
          <p:nvPr/>
        </p:nvSpPr>
        <p:spPr>
          <a:xfrm rot="20115591">
            <a:off x="11056691" y="2786165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37" name="矩形 36"/>
          <p:cNvSpPr/>
          <p:nvPr/>
        </p:nvSpPr>
        <p:spPr>
          <a:xfrm rot="19396186">
            <a:off x="9853800" y="4171760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38" name="TextBox 37"/>
          <p:cNvSpPr txBox="1"/>
          <p:nvPr/>
        </p:nvSpPr>
        <p:spPr>
          <a:xfrm rot="20029644">
            <a:off x="4025465" y="5387389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39" name="矩形 38"/>
          <p:cNvSpPr/>
          <p:nvPr/>
        </p:nvSpPr>
        <p:spPr>
          <a:xfrm rot="21112174">
            <a:off x="6383317" y="969744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0" name="矩形 39"/>
          <p:cNvSpPr/>
          <p:nvPr/>
        </p:nvSpPr>
        <p:spPr>
          <a:xfrm rot="1555223">
            <a:off x="10479585" y="3302428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41" name="矩形 40"/>
          <p:cNvSpPr/>
          <p:nvPr/>
        </p:nvSpPr>
        <p:spPr>
          <a:xfrm rot="19322417">
            <a:off x="6178691" y="4359055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42" name="矩形 41"/>
          <p:cNvSpPr/>
          <p:nvPr/>
        </p:nvSpPr>
        <p:spPr>
          <a:xfrm rot="19205454">
            <a:off x="2067892" y="2434060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310656" y="3468911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44" name="TextBox 43"/>
          <p:cNvSpPr txBox="1"/>
          <p:nvPr/>
        </p:nvSpPr>
        <p:spPr>
          <a:xfrm rot="1417835">
            <a:off x="6643711" y="4351671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45" name="矩形 44"/>
          <p:cNvSpPr/>
          <p:nvPr/>
        </p:nvSpPr>
        <p:spPr>
          <a:xfrm rot="19673368">
            <a:off x="5935636" y="5188137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94113" y="3564547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47" name="矩形 46"/>
          <p:cNvSpPr/>
          <p:nvPr/>
        </p:nvSpPr>
        <p:spPr>
          <a:xfrm rot="1777412">
            <a:off x="3270259" y="4159311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48" name="矩形 47"/>
          <p:cNvSpPr/>
          <p:nvPr/>
        </p:nvSpPr>
        <p:spPr>
          <a:xfrm rot="20115591">
            <a:off x="9993992" y="4159312"/>
            <a:ext cx="930169" cy="235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49" name="矩形 48"/>
          <p:cNvSpPr/>
          <p:nvPr/>
        </p:nvSpPr>
        <p:spPr>
          <a:xfrm rot="19321883">
            <a:off x="4290783" y="2898347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0" name="矩形 49"/>
          <p:cNvSpPr/>
          <p:nvPr/>
        </p:nvSpPr>
        <p:spPr>
          <a:xfrm rot="1555223">
            <a:off x="8198081" y="3830145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51" name="矩形 50"/>
          <p:cNvSpPr/>
          <p:nvPr/>
        </p:nvSpPr>
        <p:spPr>
          <a:xfrm rot="313524">
            <a:off x="3817079" y="5004880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52" name="TextBox 51"/>
          <p:cNvSpPr txBox="1"/>
          <p:nvPr/>
        </p:nvSpPr>
        <p:spPr>
          <a:xfrm rot="321549">
            <a:off x="8646789" y="930953"/>
            <a:ext cx="1578135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53" name="TextBox 52"/>
          <p:cNvSpPr txBox="1"/>
          <p:nvPr/>
        </p:nvSpPr>
        <p:spPr>
          <a:xfrm rot="568373">
            <a:off x="2602207" y="1355625"/>
            <a:ext cx="1405492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54" name="矩形 53"/>
          <p:cNvSpPr/>
          <p:nvPr/>
        </p:nvSpPr>
        <p:spPr>
          <a:xfrm rot="2674432">
            <a:off x="1702259" y="1490536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5" name="矩形 54"/>
          <p:cNvSpPr/>
          <p:nvPr/>
        </p:nvSpPr>
        <p:spPr>
          <a:xfrm rot="1742177">
            <a:off x="3826355" y="3879211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56" name="矩形 55"/>
          <p:cNvSpPr/>
          <p:nvPr/>
        </p:nvSpPr>
        <p:spPr>
          <a:xfrm rot="21109292">
            <a:off x="1766799" y="4015117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57" name="TextBox 56"/>
          <p:cNvSpPr txBox="1"/>
          <p:nvPr/>
        </p:nvSpPr>
        <p:spPr>
          <a:xfrm rot="244448">
            <a:off x="6440328" y="2504547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58" name="矩形 57"/>
          <p:cNvSpPr/>
          <p:nvPr/>
        </p:nvSpPr>
        <p:spPr>
          <a:xfrm rot="21415545">
            <a:off x="6576069" y="3499549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9" name="矩形 58"/>
          <p:cNvSpPr/>
          <p:nvPr/>
        </p:nvSpPr>
        <p:spPr>
          <a:xfrm rot="1742177">
            <a:off x="7214399" y="4556815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60" name="TextBox 59"/>
          <p:cNvSpPr txBox="1"/>
          <p:nvPr/>
        </p:nvSpPr>
        <p:spPr>
          <a:xfrm rot="1742177">
            <a:off x="5159120" y="1178091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61" name="矩形 60"/>
          <p:cNvSpPr/>
          <p:nvPr/>
        </p:nvSpPr>
        <p:spPr>
          <a:xfrm rot="6543871">
            <a:off x="9361131" y="3347740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62" name="矩形 61"/>
          <p:cNvSpPr/>
          <p:nvPr/>
        </p:nvSpPr>
        <p:spPr>
          <a:xfrm rot="21081021">
            <a:off x="8367608" y="1434621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63" name="TextBox 62"/>
          <p:cNvSpPr txBox="1"/>
          <p:nvPr/>
        </p:nvSpPr>
        <p:spPr>
          <a:xfrm rot="1742177">
            <a:off x="4104113" y="4833687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64" name="矩形 63"/>
          <p:cNvSpPr/>
          <p:nvPr/>
        </p:nvSpPr>
        <p:spPr>
          <a:xfrm rot="21212242">
            <a:off x="2291644" y="5721901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65" name="矩形 64"/>
          <p:cNvSpPr/>
          <p:nvPr/>
        </p:nvSpPr>
        <p:spPr>
          <a:xfrm rot="1642433">
            <a:off x="6498135" y="2097987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66" name="矩形 65"/>
          <p:cNvSpPr/>
          <p:nvPr/>
        </p:nvSpPr>
        <p:spPr>
          <a:xfrm rot="4940380">
            <a:off x="1211309" y="5281216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67" name="矩形 66"/>
          <p:cNvSpPr/>
          <p:nvPr/>
        </p:nvSpPr>
        <p:spPr>
          <a:xfrm rot="257768">
            <a:off x="9448752" y="1751293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68" name="矩形 67"/>
          <p:cNvSpPr/>
          <p:nvPr/>
        </p:nvSpPr>
        <p:spPr>
          <a:xfrm rot="21064060">
            <a:off x="3874929" y="1320260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69" name="矩形 68"/>
          <p:cNvSpPr/>
          <p:nvPr/>
        </p:nvSpPr>
        <p:spPr>
          <a:xfrm rot="3297400">
            <a:off x="8941884" y="2683692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70" name="矩形 69"/>
          <p:cNvSpPr/>
          <p:nvPr/>
        </p:nvSpPr>
        <p:spPr>
          <a:xfrm rot="21064594">
            <a:off x="4717708" y="3482084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71" name="矩形 70"/>
          <p:cNvSpPr/>
          <p:nvPr/>
        </p:nvSpPr>
        <p:spPr>
          <a:xfrm rot="20947631">
            <a:off x="530191" y="2458401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2" name="矩形 71"/>
          <p:cNvSpPr/>
          <p:nvPr/>
        </p:nvSpPr>
        <p:spPr>
          <a:xfrm rot="1742177">
            <a:off x="1676408" y="3749668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73" name="矩形 72"/>
          <p:cNvSpPr/>
          <p:nvPr/>
        </p:nvSpPr>
        <p:spPr>
          <a:xfrm rot="21415545">
            <a:off x="4463836" y="3787581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4" name="TextBox 73"/>
          <p:cNvSpPr txBox="1"/>
          <p:nvPr/>
        </p:nvSpPr>
        <p:spPr>
          <a:xfrm rot="1742177">
            <a:off x="1517515" y="2880949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小凤教学自营店</a:t>
            </a:r>
          </a:p>
        </p:txBody>
      </p:sp>
      <p:sp>
        <p:nvSpPr>
          <p:cNvPr id="75" name="矩形 74"/>
          <p:cNvSpPr/>
          <p:nvPr/>
        </p:nvSpPr>
        <p:spPr>
          <a:xfrm rot="6543871">
            <a:off x="412667" y="3801371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6" name="矩形 75"/>
          <p:cNvSpPr/>
          <p:nvPr/>
        </p:nvSpPr>
        <p:spPr>
          <a:xfrm rot="3519589">
            <a:off x="2600561" y="2580335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77" name="矩形 76"/>
          <p:cNvSpPr/>
          <p:nvPr/>
        </p:nvSpPr>
        <p:spPr>
          <a:xfrm rot="4270214">
            <a:off x="5396079" y="2523983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8" name="矩形 77"/>
          <p:cNvSpPr/>
          <p:nvPr/>
        </p:nvSpPr>
        <p:spPr>
          <a:xfrm rot="21064060">
            <a:off x="2766288" y="3099013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9" name="矩形 78"/>
          <p:cNvSpPr/>
          <p:nvPr/>
        </p:nvSpPr>
        <p:spPr>
          <a:xfrm rot="2055701">
            <a:off x="2279377" y="4386144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80" name="TextBox 79"/>
          <p:cNvSpPr txBox="1"/>
          <p:nvPr/>
        </p:nvSpPr>
        <p:spPr>
          <a:xfrm rot="568373">
            <a:off x="2405343" y="838013"/>
            <a:ext cx="2115808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1" name="TextBox 80"/>
          <p:cNvSpPr txBox="1"/>
          <p:nvPr/>
        </p:nvSpPr>
        <p:spPr>
          <a:xfrm rot="19578942">
            <a:off x="9979028" y="2188587"/>
            <a:ext cx="2115808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2" name="TextBox 81"/>
          <p:cNvSpPr txBox="1"/>
          <p:nvPr/>
        </p:nvSpPr>
        <p:spPr>
          <a:xfrm rot="19578942">
            <a:off x="9787007" y="4521840"/>
            <a:ext cx="2115808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3" name="TextBox 82"/>
          <p:cNvSpPr txBox="1"/>
          <p:nvPr/>
        </p:nvSpPr>
        <p:spPr>
          <a:xfrm rot="19578942">
            <a:off x="564293" y="4521840"/>
            <a:ext cx="2115808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959061" y="4236996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220333" y="2671828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580707" y="2959860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955971" y="1807732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6362380" y="1737979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502808" y="3270900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0" name="矩形 89"/>
          <p:cNvSpPr/>
          <p:nvPr/>
        </p:nvSpPr>
        <p:spPr>
          <a:xfrm rot="21112174">
            <a:off x="1949396" y="4982263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1" name="矩形 90"/>
          <p:cNvSpPr/>
          <p:nvPr/>
        </p:nvSpPr>
        <p:spPr>
          <a:xfrm rot="2107312">
            <a:off x="7414859" y="1760447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4886720" y="5293113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93" name="矩形 92"/>
          <p:cNvSpPr/>
          <p:nvPr/>
        </p:nvSpPr>
        <p:spPr>
          <a:xfrm rot="19367115">
            <a:off x="4887323" y="2146985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94" name="矩形 93"/>
          <p:cNvSpPr/>
          <p:nvPr/>
        </p:nvSpPr>
        <p:spPr>
          <a:xfrm rot="19356081">
            <a:off x="5846107" y="2827611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95" name="矩形 94"/>
          <p:cNvSpPr/>
          <p:nvPr/>
        </p:nvSpPr>
        <p:spPr>
          <a:xfrm rot="313524">
            <a:off x="5814089" y="4018101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96" name="矩形 95"/>
          <p:cNvSpPr/>
          <p:nvPr/>
        </p:nvSpPr>
        <p:spPr>
          <a:xfrm rot="21109292">
            <a:off x="3329232" y="2371899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97" name="矩形 96"/>
          <p:cNvSpPr/>
          <p:nvPr/>
        </p:nvSpPr>
        <p:spPr>
          <a:xfrm rot="21098258">
            <a:off x="6943055" y="1392463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98" name="矩形 97"/>
          <p:cNvSpPr/>
          <p:nvPr/>
        </p:nvSpPr>
        <p:spPr>
          <a:xfrm rot="4940380">
            <a:off x="7069232" y="2097988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99" name="矩形 98"/>
          <p:cNvSpPr/>
          <p:nvPr/>
        </p:nvSpPr>
        <p:spPr>
          <a:xfrm rot="1742177">
            <a:off x="3599271" y="1951099"/>
            <a:ext cx="149606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小凤教学所有，盗版必就</a:t>
            </a:r>
          </a:p>
        </p:txBody>
      </p:sp>
      <p:sp>
        <p:nvSpPr>
          <p:cNvPr id="100" name="矩形 99"/>
          <p:cNvSpPr/>
          <p:nvPr/>
        </p:nvSpPr>
        <p:spPr>
          <a:xfrm rot="2055701">
            <a:off x="1257241" y="4410663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小凤教学资源店</a:t>
            </a:r>
          </a:p>
        </p:txBody>
      </p:sp>
      <p:sp>
        <p:nvSpPr>
          <p:cNvPr id="101" name="TextBox 100"/>
          <p:cNvSpPr txBox="1"/>
          <p:nvPr/>
        </p:nvSpPr>
        <p:spPr>
          <a:xfrm rot="19578942">
            <a:off x="3258281" y="4233808"/>
            <a:ext cx="2115808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5366773" y="4236996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XFJXZYD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3" name="矩形 102"/>
          <p:cNvSpPr/>
          <p:nvPr/>
        </p:nvSpPr>
        <p:spPr>
          <a:xfrm rot="21112174">
            <a:off x="8483809" y="3062051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https://shop196979799.taobao.com</a:t>
            </a:r>
            <a:endParaRPr kumimoji="0" lang="zh-CN" altLang="en-US" sz="93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7004643" y="3756943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</a:t>
            </a:r>
          </a:p>
        </p:txBody>
      </p:sp>
      <p:sp>
        <p:nvSpPr>
          <p:cNvPr id="105" name="矩形 104"/>
          <p:cNvSpPr/>
          <p:nvPr/>
        </p:nvSpPr>
        <p:spPr>
          <a:xfrm rot="1742177">
            <a:off x="4961336" y="4758664"/>
            <a:ext cx="149606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小凤教学所有，盗版必就</a:t>
            </a:r>
          </a:p>
        </p:txBody>
      </p:sp>
      <p:sp>
        <p:nvSpPr>
          <p:cNvPr id="106" name="矩形 105"/>
          <p:cNvSpPr/>
          <p:nvPr/>
        </p:nvSpPr>
        <p:spPr>
          <a:xfrm rot="1742177">
            <a:off x="8904732" y="4783225"/>
            <a:ext cx="113792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小凤所有盗版必就</a:t>
            </a:r>
          </a:p>
        </p:txBody>
      </p:sp>
      <p:sp>
        <p:nvSpPr>
          <p:cNvPr id="107" name="矩形 106"/>
          <p:cNvSpPr/>
          <p:nvPr/>
        </p:nvSpPr>
        <p:spPr>
          <a:xfrm rot="1742177">
            <a:off x="8327755" y="3490851"/>
            <a:ext cx="137668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本课件由小凤老师制作</a:t>
            </a:r>
          </a:p>
        </p:txBody>
      </p:sp>
      <p:sp>
        <p:nvSpPr>
          <p:cNvPr id="108" name="矩形 107"/>
          <p:cNvSpPr/>
          <p:nvPr/>
        </p:nvSpPr>
        <p:spPr>
          <a:xfrm rot="1742177">
            <a:off x="1377397" y="3024023"/>
            <a:ext cx="137668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本课件由小凤老师制作</a:t>
            </a:r>
          </a:p>
        </p:txBody>
      </p:sp>
      <p:sp>
        <p:nvSpPr>
          <p:cNvPr id="109" name="矩形 108"/>
          <p:cNvSpPr/>
          <p:nvPr/>
        </p:nvSpPr>
        <p:spPr>
          <a:xfrm rot="1742177">
            <a:off x="7550141" y="2156176"/>
            <a:ext cx="137668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本课件由小凤老师制作</a:t>
            </a:r>
          </a:p>
        </p:txBody>
      </p:sp>
      <p:sp>
        <p:nvSpPr>
          <p:cNvPr id="110" name="矩形 109"/>
          <p:cNvSpPr/>
          <p:nvPr/>
        </p:nvSpPr>
        <p:spPr>
          <a:xfrm rot="1742177">
            <a:off x="8519684" y="2146984"/>
            <a:ext cx="137668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本课件由小凤老师制作</a:t>
            </a:r>
          </a:p>
        </p:txBody>
      </p:sp>
      <p:sp>
        <p:nvSpPr>
          <p:cNvPr id="111" name="矩形 110"/>
          <p:cNvSpPr/>
          <p:nvPr/>
        </p:nvSpPr>
        <p:spPr>
          <a:xfrm rot="1742177">
            <a:off x="4236288" y="4794876"/>
            <a:ext cx="113792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小凤所有盗版必就</a:t>
            </a:r>
          </a:p>
        </p:txBody>
      </p:sp>
      <p:sp>
        <p:nvSpPr>
          <p:cNvPr id="112" name="矩形 111"/>
          <p:cNvSpPr/>
          <p:nvPr/>
        </p:nvSpPr>
        <p:spPr>
          <a:xfrm rot="21036165">
            <a:off x="2431404" y="5407735"/>
            <a:ext cx="113792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小凤所有盗版必就</a:t>
            </a:r>
          </a:p>
        </p:txBody>
      </p:sp>
      <p:pic>
        <p:nvPicPr>
          <p:cNvPr id="10" name="图片 9" descr="下载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25495" y="1220756"/>
            <a:ext cx="3439189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图片 10" descr="timg (6)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87488" y="1220755"/>
            <a:ext cx="3264363" cy="2205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图片 11" descr="timg (7)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83499" y="4389048"/>
            <a:ext cx="3168352" cy="2042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365251" y="370417"/>
            <a:ext cx="3452283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373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 牛儿哞哞 </a:t>
            </a:r>
            <a:endParaRPr kumimoji="0" lang="zh-CN" altLang="en-US" sz="373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7677151" y="370417"/>
            <a:ext cx="2724149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373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羊儿咩咩</a:t>
            </a:r>
            <a:endParaRPr kumimoji="0" lang="zh-CN" altLang="en-US" sz="3735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012951" y="3636433"/>
            <a:ext cx="2724149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735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青蛙呱呱</a:t>
            </a:r>
          </a:p>
        </p:txBody>
      </p:sp>
      <p:pic>
        <p:nvPicPr>
          <p:cNvPr id="18" name="牛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67" y="452967"/>
            <a:ext cx="599017" cy="59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羊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384" y="452967"/>
            <a:ext cx="599016" cy="59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青蛙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184" y="3716867"/>
            <a:ext cx="599016" cy="59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 descr="timg.gi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60096" y="4293096"/>
            <a:ext cx="4032448" cy="2263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7863417" y="3691467"/>
            <a:ext cx="3139016" cy="66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373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雨点滴答 </a:t>
            </a:r>
            <a:endParaRPr kumimoji="0" lang="zh-CN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24" name="纯音乐 - 纯粹的下雨声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0" y="3676651"/>
            <a:ext cx="778933" cy="781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8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7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89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1380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>
                <p:cTn id="8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8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>
                <p:cTn id="8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"/>
          <p:cNvSpPr txBox="1"/>
          <p:nvPr/>
        </p:nvSpPr>
        <p:spPr>
          <a:xfrm>
            <a:off x="589295" y="422865"/>
            <a:ext cx="2385133" cy="59619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0AA5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楷体" panose="02010609060101010101" pitchFamily="49" charset="-122"/>
              </a:rPr>
              <a:t>背诵积累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741201" y="1445655"/>
            <a:ext cx="10940827" cy="4225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风，是大自然的音乐家。</a:t>
            </a:r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他会在森林里演奏他的手风琴。</a:t>
            </a:r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当他翻动树叶</a:t>
            </a:r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，树叶便像歌手一样，唱出各种不同的歌曲。</a:t>
            </a:r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不一样的树叶</a:t>
            </a:r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，有不一样的声音；</a:t>
            </a:r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不一样的季节</a:t>
            </a:r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，有不一样的音乐。</a:t>
            </a:r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当微风拂过</a:t>
            </a:r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，那声音轻轻柔柔的，好像呢喃细语，让人感受到大自然的温柔；</a:t>
            </a:r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当狂风吹起</a:t>
            </a:r>
            <a:r>
              <a:rPr kumimoji="0" lang="zh-CN" altLang="en-US" sz="3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，整座森林都激动起来，合奏出一首雄伟的乐曲，那声音充满力量，令人感受到大自然的威力。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"/>
          <p:cNvSpPr txBox="1"/>
          <p:nvPr/>
        </p:nvSpPr>
        <p:spPr>
          <a:xfrm>
            <a:off x="589295" y="422865"/>
            <a:ext cx="2385133" cy="59619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0AA5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楷体" panose="02010609060101010101" pitchFamily="49" charset="-122"/>
              </a:rPr>
              <a:t>背诵积累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66395" y="1252220"/>
            <a:ext cx="11684000" cy="370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20000"/>
              </a:lnSpc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 kern="100" dirty="0">
                <a:solidFill>
                  <a:srgbClr val="00B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风，是大自然的音乐家。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685800">
              <a:lnSpc>
                <a:spcPct val="120000"/>
              </a:lnSpc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 kern="100" dirty="0">
                <a:solidFill>
                  <a:srgbClr val="00B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他会在森林里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演奏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他的手风琴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685800">
              <a:lnSpc>
                <a:spcPct val="120000"/>
              </a:lnSpc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 kern="100" dirty="0">
                <a:solidFill>
                  <a:srgbClr val="00B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③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当他翻动树叶，树叶便</a:t>
            </a:r>
            <a:r>
              <a:rPr lang="zh-CN" altLang="en-US" sz="2800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像歌手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一样，唱出各种不同的歌曲。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④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的树叶，有</a:t>
            </a:r>
            <a:r>
              <a:rPr lang="zh-CN" altLang="en-US" sz="280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的声音；</a:t>
            </a:r>
            <a:r>
              <a:rPr lang="zh-CN" altLang="en-US" sz="280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的季节，有</a:t>
            </a:r>
            <a:r>
              <a:rPr lang="zh-CN" altLang="en-US" sz="280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音乐。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⑤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微风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拂过，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那声音轻轻柔柔的，好像呢喃细语，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让人感受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到大自然的温柔；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狂风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吹起，整座森林都激动起来，合奏出一首雄伟的乐曲，那声音充满力量，令人感受到大自然的威力。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650490" y="5358765"/>
            <a:ext cx="233807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</a:rPr>
              <a:t>记内容顺序</a:t>
            </a:r>
            <a:endParaRPr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5213817" y="5359013"/>
            <a:ext cx="1763829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记相似句子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683700" y="5359013"/>
            <a:ext cx="195633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记关键词语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366395" y="1252220"/>
            <a:ext cx="11684000" cy="370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20000"/>
              </a:lnSpc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 kern="100" dirty="0">
                <a:solidFill>
                  <a:srgbClr val="00B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①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风，是大自然的音乐家。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685800">
              <a:lnSpc>
                <a:spcPct val="120000"/>
              </a:lnSpc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 kern="100" dirty="0">
                <a:solidFill>
                  <a:srgbClr val="00B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②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他会在森林里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演奏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他的手风琴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defTabSz="685800">
              <a:lnSpc>
                <a:spcPct val="120000"/>
              </a:lnSpc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 kern="100" dirty="0">
                <a:solidFill>
                  <a:srgbClr val="00B05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</a:rPr>
              <a:t>③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他翻动树叶，树叶便</a:t>
            </a:r>
            <a:r>
              <a:rPr lang="zh-CN" altLang="en-US" sz="2800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像歌手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一样，唱出各种不同的歌曲。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④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的树叶，有</a:t>
            </a:r>
            <a:r>
              <a:rPr lang="zh-CN" altLang="en-US" sz="280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的声音；</a:t>
            </a:r>
            <a:r>
              <a:rPr lang="zh-CN" altLang="en-US" sz="280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的季节，有</a:t>
            </a:r>
            <a:r>
              <a:rPr lang="zh-CN" altLang="en-US" sz="280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音乐。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2800" dirty="0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⑤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微风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拂过，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那声音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轻轻柔柔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的，好像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呢喃细语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让人感受到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大自然的温柔；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狂风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吹起，整座森林都激动起来，合奏出一首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雄伟的乐曲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，那声音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充满力量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令人感受到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大自然的威力。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2" grpId="0"/>
      <p:bldP spid="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"/>
          <p:cNvSpPr txBox="1"/>
          <p:nvPr/>
        </p:nvSpPr>
        <p:spPr>
          <a:xfrm>
            <a:off x="589295" y="422865"/>
            <a:ext cx="2385133" cy="59619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0AA5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楷体" panose="02010609060101010101" pitchFamily="49" charset="-122"/>
              </a:rPr>
              <a:t>背诵积累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97565" y="1102906"/>
            <a:ext cx="11410122" cy="370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风，是大自然的音乐家。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他会</a:t>
            </a:r>
            <a:r>
              <a:rPr kumimoji="0" lang="zh-CN" sz="2800" b="0" i="0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在森林里</a:t>
            </a:r>
            <a:r>
              <a:rPr kumimoji="0" lang="zh-CN" altLang="en-US" sz="2800" b="0" i="0" u="sng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0" lang="en-US" altLang="zh-CN" sz="2800" b="0" i="0" u="sng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当他翻动树叶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，树叶便像</a:t>
            </a:r>
            <a:r>
              <a:rPr kumimoji="0" lang="zh-CN" altLang="en-US" sz="2800" b="0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0" lang="en-US" altLang="zh-CN" sz="2800" b="0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</a:t>
            </a:r>
            <a:r>
              <a:rPr kumimoji="0" lang="zh-CN" altLang="en-US" sz="2800" b="0" i="0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唱出</a:t>
            </a:r>
            <a:r>
              <a:rPr kumimoji="0" lang="zh-CN" altLang="en-US" sz="2800" b="0" i="0" u="sng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0" lang="en-US" altLang="zh-CN" sz="2800" b="0" i="0" u="sng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kumimoji="0" lang="zh-CN" altLang="en-US" sz="2800" b="0" i="0" u="sng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0" lang="en-US" altLang="zh-CN" sz="2800" b="0" i="0" u="sng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，有</a:t>
            </a:r>
            <a:r>
              <a:rPr lang="zh-CN" altLang="en-US" sz="280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lang="zh-CN" altLang="en-US" sz="2800" u="sng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800" u="sng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  <a:r>
              <a:rPr lang="zh-CN" altLang="en-US" sz="280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lang="zh-CN" altLang="en-US" sz="2800" u="sng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800" u="sng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，有</a:t>
            </a:r>
            <a:r>
              <a:rPr lang="zh-CN" altLang="en-US" sz="280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不一样</a:t>
            </a:r>
            <a:r>
              <a:rPr lang="zh-CN" altLang="en-US" sz="2800" u="sng" noProof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800" u="sng" noProof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kumimoji="0" lang="en-US" altLang="zh-CN" sz="28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当微风拂过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，那声音</a:t>
            </a:r>
            <a:r>
              <a:rPr kumimoji="0" lang="zh-CN" altLang="en-US" sz="2800" b="0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0" lang="en-US" altLang="zh-CN" sz="2800" b="0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，好像</a:t>
            </a:r>
            <a:r>
              <a:rPr kumimoji="0" lang="zh-CN" altLang="en-US" sz="2800" b="0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0" lang="en-US" altLang="zh-CN" sz="2800" b="0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让人感受到</a:t>
            </a:r>
            <a:r>
              <a:rPr kumimoji="0" lang="zh-CN" altLang="en-US" sz="2800" b="0" i="0" u="sng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0" lang="en-US" altLang="zh-CN" sz="2800" b="0" i="0" u="sng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；</a:t>
            </a: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当狂风吹起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，整座森林</a:t>
            </a:r>
            <a:r>
              <a:rPr kumimoji="0" lang="zh-CN" altLang="en-US" sz="2800" b="0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0" lang="en-US" altLang="zh-CN" sz="2800" b="0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，合奏出</a:t>
            </a:r>
            <a:r>
              <a:rPr kumimoji="0" lang="zh-CN" altLang="en-US" sz="2800" b="0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0" lang="en-US" altLang="zh-CN" sz="2800" b="0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，那声音</a:t>
            </a:r>
            <a:r>
              <a:rPr kumimoji="0" lang="zh-CN" altLang="en-US" sz="2800" b="0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0" lang="en-US" altLang="zh-CN" sz="2800" b="0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令人感受到</a:t>
            </a:r>
            <a:r>
              <a:rPr kumimoji="0" lang="zh-CN" altLang="en-US" sz="2800" b="0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kumimoji="0" lang="en-US" altLang="zh-CN" sz="2800" b="0" i="0" u="sng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650490" y="5419090"/>
            <a:ext cx="233807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</a:rPr>
              <a:t>记内容顺序</a:t>
            </a:r>
            <a:endParaRPr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5213817" y="5419338"/>
            <a:ext cx="1763829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EC5F74">
                    <a:lumMod val="75000"/>
                  </a:srgbClr>
                </a:solidFill>
                <a:latin typeface="Arial" panose="020B0604020202020204"/>
                <a:ea typeface="微软雅黑" panose="020B0503020204020204" charset="-122"/>
              </a:rPr>
              <a:t>记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相似句子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683700" y="5419338"/>
            <a:ext cx="195633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EC5F74">
                    <a:lumMod val="75000"/>
                  </a:srgbClr>
                </a:solidFill>
                <a:latin typeface="Arial" panose="020B0604020202020204"/>
                <a:ea typeface="微软雅黑" panose="020B0503020204020204" charset="-122"/>
              </a:rPr>
              <a:t>记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C5F74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关键词语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9"/>
          <p:cNvPicPr>
            <a:picLocks noChangeAspect="1"/>
          </p:cNvPicPr>
          <p:nvPr/>
        </p:nvPicPr>
        <p:blipFill>
          <a:blip r:embed="rId2"/>
          <a:srcRect l="3441" t="12630" r="5545" b="15201"/>
          <a:stretch>
            <a:fillRect/>
          </a:stretch>
        </p:blipFill>
        <p:spPr>
          <a:xfrm>
            <a:off x="-932815" y="798195"/>
            <a:ext cx="7710170" cy="54267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608965" y="1694815"/>
            <a:ext cx="5702300" cy="32480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indent="0" algn="l"/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3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佳句摘抄卡</a:t>
            </a:r>
          </a:p>
          <a:p>
            <a:pPr indent="0" algn="l"/>
            <a:endParaRPr lang="zh-CN" sz="32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l"/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佳句：</a:t>
            </a:r>
            <a:r>
              <a:rPr lang="zh-CN" sz="28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风是大自然的音乐家，他会在森林里演奏他的手风琴。</a:t>
            </a:r>
          </a:p>
          <a:p>
            <a:pPr indent="0" algn="l"/>
            <a:r>
              <a:rPr lang="zh-CN" sz="28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</a:t>
            </a:r>
            <a:r>
              <a:rPr lang="en-US" altLang="zh-CN" sz="28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28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——摘自《大自然的声音》</a:t>
            </a:r>
            <a:endParaRPr lang="zh-CN" sz="2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algn="l"/>
            <a:r>
              <a:rPr lang="zh-CN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我的感受：</a:t>
            </a:r>
            <a:r>
              <a:rPr lang="zh-CN" sz="28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那声音时而轻柔，</a:t>
            </a:r>
          </a:p>
          <a:p>
            <a:pPr indent="0" algn="l"/>
            <a:r>
              <a:rPr lang="zh-CN" sz="2800" b="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时而激昂，美妙的乐曲真好听！</a:t>
            </a:r>
            <a:endParaRPr lang="zh-CN" altLang="en-US" sz="2800" b="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08965" y="2839085"/>
            <a:ext cx="834390" cy="39243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4" name="矩形 3"/>
          <p:cNvSpPr/>
          <p:nvPr/>
        </p:nvSpPr>
        <p:spPr>
          <a:xfrm>
            <a:off x="608965" y="4150746"/>
            <a:ext cx="1560195" cy="381635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5" name="矩形 4"/>
          <p:cNvSpPr/>
          <p:nvPr/>
        </p:nvSpPr>
        <p:spPr>
          <a:xfrm>
            <a:off x="1884680" y="3679190"/>
            <a:ext cx="4232910" cy="431800"/>
          </a:xfrm>
          <a:prstGeom prst="rect">
            <a:avLst/>
          </a:prstGeom>
          <a:noFill/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11" name="文本占位符 1"/>
          <p:cNvSpPr txBox="1"/>
          <p:nvPr/>
        </p:nvSpPr>
        <p:spPr>
          <a:xfrm>
            <a:off x="382905" y="386080"/>
            <a:ext cx="2105660" cy="5962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0AA5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楷体" panose="02010609060101010101" pitchFamily="49" charset="-122"/>
              </a:rPr>
              <a:t>摘抄积累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265" y="1317711"/>
            <a:ext cx="5795557" cy="4722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/>
          <p:nvPr/>
        </p:nvSpPr>
        <p:spPr>
          <a:xfrm>
            <a:off x="382905" y="386080"/>
            <a:ext cx="2105660" cy="5962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60AA5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  <a:sym typeface="楷体" panose="02010609060101010101" pitchFamily="49" charset="-122"/>
              </a:rPr>
              <a:t>摘抄积累</a:t>
            </a:r>
          </a:p>
        </p:txBody>
      </p:sp>
      <p:pic>
        <p:nvPicPr>
          <p:cNvPr id="3" name="图片 2" descr="]C[_Y_KCZJMV15%_D_DC9R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840" y="1106170"/>
            <a:ext cx="9756775" cy="5059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矩形 6"/>
          <p:cNvSpPr>
            <a:spLocks noChangeArrowheads="1"/>
          </p:cNvSpPr>
          <p:nvPr/>
        </p:nvSpPr>
        <p:spPr bwMode="auto">
          <a:xfrm>
            <a:off x="1669977" y="1345089"/>
            <a:ext cx="5555667" cy="222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R="0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kern="1200" cap="none" spc="0" normalizeH="0" baseline="0" noProof="1">
                <a:latin typeface="+mj-ea"/>
                <a:ea typeface="+mj-ea"/>
                <a:cs typeface="楷体" panose="02010609060101010101" pitchFamily="49" charset="-122"/>
                <a:sym typeface="+mn-ea"/>
              </a:rPr>
              <a:t>1.</a:t>
            </a:r>
            <a:r>
              <a:rPr lang="zh-CN" altLang="en-US" sz="3200" noProof="1">
                <a:latin typeface="+mj-ea"/>
                <a:ea typeface="+mj-ea"/>
                <a:cs typeface="楷体" panose="02010609060101010101" pitchFamily="49" charset="-122"/>
                <a:sym typeface="+mn-ea"/>
              </a:rPr>
              <a:t>练</a:t>
            </a:r>
            <a:r>
              <a:rPr kumimoji="0" lang="zh-CN" altLang="en-US" sz="3200" kern="1200" cap="none" spc="0" normalizeH="0" baseline="0" noProof="1">
                <a:latin typeface="+mj-ea"/>
                <a:ea typeface="+mj-ea"/>
                <a:cs typeface="楷体" panose="02010609060101010101" pitchFamily="49" charset="-122"/>
                <a:sym typeface="+mn-ea"/>
              </a:rPr>
              <a:t>写生字。</a:t>
            </a:r>
          </a:p>
          <a:p>
            <a:pPr marR="0" defTabSz="914400">
              <a:lnSpc>
                <a:spcPct val="15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kern="1200" cap="none" spc="0" normalizeH="0" baseline="0" noProof="1">
                <a:latin typeface="+mj-ea"/>
                <a:ea typeface="+mj-ea"/>
                <a:cs typeface="楷体" panose="02010609060101010101" pitchFamily="49" charset="-122"/>
                <a:sym typeface="+mn-ea"/>
              </a:rPr>
              <a:t>2.</a:t>
            </a:r>
            <a:r>
              <a:rPr kumimoji="0" lang="zh-CN" altLang="en-US" sz="3200" kern="1200" cap="none" spc="0" normalizeH="0" baseline="0" noProof="1">
                <a:latin typeface="+mj-ea"/>
                <a:ea typeface="+mj-ea"/>
                <a:cs typeface="楷体" panose="02010609060101010101" pitchFamily="49" charset="-122"/>
                <a:sym typeface="+mn-ea"/>
              </a:rPr>
              <a:t>背诵课文第二自然段。</a:t>
            </a:r>
          </a:p>
          <a:p>
            <a:pPr marL="0" indent="0" eaLnBrk="1" hangingPunct="1">
              <a:lnSpc>
                <a:spcPct val="130000"/>
              </a:lnSpc>
              <a:spcBef>
                <a:spcPts val="600"/>
              </a:spcBef>
            </a:pPr>
            <a:r>
              <a:rPr lang="en-US" altLang="zh-CN" sz="3200" dirty="0">
                <a:latin typeface="+mj-ea"/>
                <a:ea typeface="+mj-ea"/>
              </a:rPr>
              <a:t>3.</a:t>
            </a:r>
            <a:r>
              <a:rPr lang="zh-CN" altLang="en-US" sz="3200" dirty="0">
                <a:latin typeface="+mj-ea"/>
                <a:ea typeface="+mj-ea"/>
              </a:rPr>
              <a:t>摘抄你喜欢的词句。</a:t>
            </a:r>
            <a:endParaRPr lang="en-US" altLang="zh-CN" sz="3200" dirty="0">
              <a:latin typeface="+mj-ea"/>
              <a:ea typeface="+mj-ea"/>
            </a:endParaRPr>
          </a:p>
        </p:txBody>
      </p:sp>
      <p:sp>
        <p:nvSpPr>
          <p:cNvPr id="2" name="文本占位符 1"/>
          <p:cNvSpPr txBox="1"/>
          <p:nvPr/>
        </p:nvSpPr>
        <p:spPr>
          <a:xfrm>
            <a:off x="600869" y="461081"/>
            <a:ext cx="2138216" cy="596193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 fontAlgn="auto">
              <a:spcBef>
                <a:spcPts val="750"/>
              </a:spcBef>
              <a:spcAft>
                <a:spcPts val="0"/>
              </a:spcAft>
              <a:buNone/>
            </a:pPr>
            <a:r>
              <a:rPr lang="zh-CN" altLang="en-US" sz="3600" b="1" dirty="0">
                <a:solidFill>
                  <a:srgbClr val="60AA53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楷体" panose="02010609060101010101" pitchFamily="49" charset="-122"/>
              </a:rPr>
              <a:t>课后作业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esktop\21\截图02.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6"/>
          <a:stretch>
            <a:fillRect/>
          </a:stretch>
        </p:blipFill>
        <p:spPr bwMode="auto">
          <a:xfrm>
            <a:off x="0" y="-803370"/>
            <a:ext cx="12192000" cy="766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10152169" y="228600"/>
            <a:ext cx="1085215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5865" b="1" dirty="0">
                <a:latin typeface="仿宋" panose="02010609060101010101" pitchFamily="49" charset="-122"/>
                <a:ea typeface="仿宋" panose="02010609060101010101" pitchFamily="49" charset="-122"/>
              </a:rPr>
              <a:t>第七单元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0412" y="663503"/>
            <a:ext cx="6096000" cy="13801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3735" b="1" dirty="0"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3735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大自然赐给我们许多珍贵的礼物，你发现了吗？</a:t>
            </a:r>
          </a:p>
        </p:txBody>
      </p:sp>
      <p:grpSp>
        <p:nvGrpSpPr>
          <p:cNvPr id="2" name="组合 14"/>
          <p:cNvGrpSpPr/>
          <p:nvPr/>
        </p:nvGrpSpPr>
        <p:grpSpPr bwMode="auto">
          <a:xfrm>
            <a:off x="5218012" y="5636138"/>
            <a:ext cx="6568016" cy="1095368"/>
            <a:chOff x="1000100" y="3483722"/>
            <a:chExt cx="3260994" cy="821639"/>
          </a:xfrm>
        </p:grpSpPr>
        <p:grpSp>
          <p:nvGrpSpPr>
            <p:cNvPr id="7174" name="组合 10"/>
            <p:cNvGrpSpPr/>
            <p:nvPr/>
          </p:nvGrpSpPr>
          <p:grpSpPr bwMode="auto">
            <a:xfrm>
              <a:off x="1000100" y="3483722"/>
              <a:ext cx="3260994" cy="376289"/>
              <a:chOff x="1000100" y="3483722"/>
              <a:chExt cx="3260994" cy="376289"/>
            </a:xfrm>
          </p:grpSpPr>
          <p:sp>
            <p:nvSpPr>
              <p:cNvPr id="8" name="同心圆 7"/>
              <p:cNvSpPr/>
              <p:nvPr/>
            </p:nvSpPr>
            <p:spPr>
              <a:xfrm>
                <a:off x="1000100" y="3557551"/>
                <a:ext cx="141873" cy="228631"/>
              </a:xfrm>
              <a:prstGeom prst="donut">
                <a:avLst/>
              </a:prstGeom>
              <a:noFill/>
              <a:ln w="3175" cmpd="dbl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7179" name="TextBox 9"/>
              <p:cNvSpPr txBox="1">
                <a:spLocks noChangeArrowheads="1"/>
              </p:cNvSpPr>
              <p:nvPr/>
            </p:nvSpPr>
            <p:spPr bwMode="auto">
              <a:xfrm>
                <a:off x="1189260" y="3483722"/>
                <a:ext cx="3071834" cy="376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2665" b="1" dirty="0"/>
                  <a:t>感受课文生动的语言，积累喜欢的语句。</a:t>
                </a:r>
              </a:p>
            </p:txBody>
          </p:sp>
        </p:grpSp>
        <p:grpSp>
          <p:nvGrpSpPr>
            <p:cNvPr id="7175" name="组合 11"/>
            <p:cNvGrpSpPr/>
            <p:nvPr/>
          </p:nvGrpSpPr>
          <p:grpSpPr bwMode="auto">
            <a:xfrm>
              <a:off x="1000100" y="3929072"/>
              <a:ext cx="3260994" cy="376289"/>
              <a:chOff x="1000100" y="3457524"/>
              <a:chExt cx="3260994" cy="376289"/>
            </a:xfrm>
          </p:grpSpPr>
          <p:sp>
            <p:nvSpPr>
              <p:cNvPr id="13" name="同心圆 12"/>
              <p:cNvSpPr/>
              <p:nvPr/>
            </p:nvSpPr>
            <p:spPr>
              <a:xfrm>
                <a:off x="1000100" y="3557555"/>
                <a:ext cx="141873" cy="228631"/>
              </a:xfrm>
              <a:prstGeom prst="donut">
                <a:avLst/>
              </a:prstGeom>
              <a:noFill/>
              <a:ln w="3175" cmpd="dbl">
                <a:solidFill>
                  <a:schemeClr val="accent2">
                    <a:shade val="95000"/>
                    <a:satMod val="105000"/>
                  </a:schemeClr>
                </a:solidFill>
                <a:prstDash val="solid"/>
              </a:ln>
              <a:effec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7177" name="TextBox 13"/>
              <p:cNvSpPr txBox="1">
                <a:spLocks noChangeArrowheads="1"/>
              </p:cNvSpPr>
              <p:nvPr/>
            </p:nvSpPr>
            <p:spPr bwMode="auto">
              <a:xfrm>
                <a:off x="1189260" y="3457524"/>
                <a:ext cx="3071834" cy="376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2665" b="1" dirty="0"/>
                  <a:t>留心生活，把自己的想法记录下来。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三上七单元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67410" y="240665"/>
            <a:ext cx="4440555" cy="6022975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5831205" y="1270635"/>
            <a:ext cx="5664835" cy="130619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036945" y="1421765"/>
            <a:ext cx="5253990" cy="1076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b="1">
                <a:latin typeface="华文楷体" panose="02010600040101010101" pitchFamily="2" charset="-122"/>
                <a:ea typeface="华文楷体" panose="02010600040101010101" pitchFamily="2" charset="-122"/>
              </a:rPr>
              <a:t>          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大自然赐给我们许多珍贵的礼物，你发现了吗？</a:t>
            </a:r>
            <a:r>
              <a:rPr lang="zh-CN" altLang="zh-CN" sz="3200" b="1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endParaRPr kumimoji="1" lang="en-US" altLang="zh-CN" sz="32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5734685" y="3148330"/>
            <a:ext cx="5888355" cy="124460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感受课文生动的语言，积累喜欢的语句。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9" grpId="0"/>
      <p:bldP spid="9" grpId="1"/>
      <p:bldP spid="5" grpId="0" bldLvl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组合 5"/>
          <p:cNvGrpSpPr/>
          <p:nvPr/>
        </p:nvGrpSpPr>
        <p:grpSpPr bwMode="auto">
          <a:xfrm>
            <a:off x="1778000" y="505884"/>
            <a:ext cx="9632993" cy="1092203"/>
            <a:chOff x="2131518" y="378944"/>
            <a:chExt cx="5010453" cy="819605"/>
          </a:xfrm>
        </p:grpSpPr>
        <p:grpSp>
          <p:nvGrpSpPr>
            <p:cNvPr id="11268" name="组合 11"/>
            <p:cNvGrpSpPr/>
            <p:nvPr/>
          </p:nvGrpSpPr>
          <p:grpSpPr bwMode="auto">
            <a:xfrm>
              <a:off x="2810208" y="378944"/>
              <a:ext cx="4331763" cy="819605"/>
              <a:chOff x="2089864" y="508203"/>
              <a:chExt cx="4007155" cy="699878"/>
            </a:xfrm>
          </p:grpSpPr>
          <p:sp>
            <p:nvSpPr>
              <p:cNvPr id="7" name="流程图: 联系 6"/>
              <p:cNvSpPr/>
              <p:nvPr/>
            </p:nvSpPr>
            <p:spPr>
              <a:xfrm>
                <a:off x="2089864" y="535331"/>
                <a:ext cx="578136" cy="672750"/>
              </a:xfrm>
              <a:prstGeom prst="flowChartConnector">
                <a:avLst/>
              </a:prstGeom>
              <a:solidFill>
                <a:srgbClr val="F57B17">
                  <a:alpha val="30980"/>
                </a:srgbClr>
              </a:solidFill>
              <a:ln w="57150"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8000" dirty="0">
                  <a:solidFill>
                    <a:srgbClr val="F57B17"/>
                  </a:solidFill>
                </a:endParaRPr>
              </a:p>
            </p:txBody>
          </p:sp>
          <p:sp>
            <p:nvSpPr>
              <p:cNvPr id="11271" name="矩形 7"/>
              <p:cNvSpPr>
                <a:spLocks noChangeArrowheads="1"/>
              </p:cNvSpPr>
              <p:nvPr/>
            </p:nvSpPr>
            <p:spPr bwMode="auto">
              <a:xfrm>
                <a:off x="2668000" y="508203"/>
                <a:ext cx="3429019" cy="689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zh-CN" altLang="en-US" sz="6400" b="1">
                    <a:latin typeface="仿宋" panose="02010609060101010101" pitchFamily="49" charset="-122"/>
                    <a:ea typeface="仿宋" panose="02010609060101010101" pitchFamily="49" charset="-122"/>
                  </a:rPr>
                  <a:t>大自然的声音     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2131518" y="428183"/>
              <a:ext cx="2014742" cy="74574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altLang="zh-CN" sz="5865" b="1" dirty="0">
                  <a:solidFill>
                    <a:srgbClr val="F57B17"/>
                  </a:solidFill>
                  <a:latin typeface="+mn-lt"/>
                  <a:ea typeface="+mn-ea"/>
                </a:rPr>
                <a:t>21</a:t>
              </a:r>
              <a:endParaRPr lang="zh-CN" altLang="en-US" sz="5865" b="1" dirty="0">
                <a:solidFill>
                  <a:srgbClr val="F57B17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79874" name="Picture 2" descr="C:\Users\Administrator\Desktop\21\截图04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028" y="2293264"/>
            <a:ext cx="12129805" cy="4617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75702" y="1536859"/>
            <a:ext cx="11662348" cy="98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1.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自由读课文，碰到难读的地方多读几遍。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3500"/>
              </a:lnSpc>
            </a:pP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   2.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想想课文是围绕哪一句话来写的，用“</a:t>
            </a:r>
            <a:r>
              <a:rPr lang="zh-CN" altLang="en-US" sz="3200" u="sng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”画出来。  </a:t>
            </a:r>
          </a:p>
        </p:txBody>
      </p:sp>
      <p:sp>
        <p:nvSpPr>
          <p:cNvPr id="4" name="文本占位符 1"/>
          <p:cNvSpPr txBox="1"/>
          <p:nvPr/>
        </p:nvSpPr>
        <p:spPr>
          <a:xfrm>
            <a:off x="629410" y="509754"/>
            <a:ext cx="2533516" cy="641468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60AA53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楷体" panose="02010609060101010101" pitchFamily="49" charset="-122"/>
              </a:rPr>
              <a:t>学习活动一</a:t>
            </a: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3321644" y="3223702"/>
            <a:ext cx="4845269" cy="268982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1"/>
          <p:cNvSpPr txBox="1"/>
          <p:nvPr/>
        </p:nvSpPr>
        <p:spPr>
          <a:xfrm>
            <a:off x="640708" y="387281"/>
            <a:ext cx="2082800" cy="5962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solidFill>
                  <a:srgbClr val="60AA53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楷体" panose="02010609060101010101" pitchFamily="49" charset="-122"/>
              </a:rPr>
              <a:t>字词关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982959" y="1795472"/>
            <a:ext cx="1603959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演 奏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410617" y="1726698"/>
            <a:ext cx="2206036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手风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琴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457552" y="1181933"/>
            <a:ext cx="801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rgbClr val="FF0000"/>
                </a:solidFill>
              </a:rPr>
              <a:t>q</a:t>
            </a:r>
            <a:r>
              <a:rPr lang="en-US" altLang="zh-CN" sz="28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í</a:t>
            </a:r>
            <a:r>
              <a:rPr lang="en-US" altLang="zh-CN" sz="2800" dirty="0" err="1">
                <a:solidFill>
                  <a:srgbClr val="FF0000"/>
                </a:solidFill>
              </a:rPr>
              <a:t>n</a:t>
            </a:r>
            <a:endParaRPr lang="zh-CN" altLang="en-US" sz="2800" dirty="0"/>
          </a:p>
        </p:txBody>
      </p:sp>
      <p:sp>
        <p:nvSpPr>
          <p:cNvPr id="24" name="文本框 23"/>
          <p:cNvSpPr txBox="1"/>
          <p:nvPr/>
        </p:nvSpPr>
        <p:spPr>
          <a:xfrm>
            <a:off x="2940926" y="1268373"/>
            <a:ext cx="8013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zòu</a:t>
            </a:r>
            <a:endParaRPr lang="zh-CN" altLang="en-US" sz="2800" dirty="0"/>
          </a:p>
        </p:txBody>
      </p:sp>
      <p:sp>
        <p:nvSpPr>
          <p:cNvPr id="2" name="文本框 1"/>
          <p:cNvSpPr txBox="1"/>
          <p:nvPr/>
        </p:nvSpPr>
        <p:spPr>
          <a:xfrm>
            <a:off x="1799183" y="2915072"/>
            <a:ext cx="293282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1" spc="225" noProof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打</a:t>
            </a:r>
            <a:r>
              <a:rPr lang="zh-CN" altLang="en-US" sz="4400" b="1" spc="225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击</a:t>
            </a:r>
            <a:r>
              <a:rPr lang="zh-CN" altLang="en-US" sz="4400" b="1" spc="225" noProof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乐</a:t>
            </a:r>
            <a:r>
              <a:rPr lang="zh-CN" altLang="en-US" sz="4400" b="1" spc="225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器</a:t>
            </a:r>
            <a:endParaRPr lang="zh-CN" altLang="en-US" sz="4400" dirty="0">
              <a:solidFill>
                <a:srgbClr val="FF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20035" y="2916465"/>
            <a:ext cx="2587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1" spc="225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敲敲</a:t>
            </a:r>
            <a:r>
              <a:rPr lang="zh-CN" altLang="en-US" sz="4400" b="1" spc="225" noProof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打打</a:t>
            </a:r>
            <a:endParaRPr lang="zh-CN" altLang="en-US" sz="44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7" y="3671744"/>
            <a:ext cx="2579296" cy="25792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588" y="3872600"/>
            <a:ext cx="2239541" cy="22062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245" y="3967974"/>
            <a:ext cx="2117498" cy="20751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539" y="3872244"/>
            <a:ext cx="2420178" cy="2420178"/>
          </a:xfrm>
          <a:prstGeom prst="rect">
            <a:avLst/>
          </a:prstGeom>
        </p:spPr>
      </p:pic>
      <p:pic>
        <p:nvPicPr>
          <p:cNvPr id="5" name="手风琴 (1)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1495" y="1365250"/>
            <a:ext cx="3048000" cy="1931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1"/>
          <p:cNvSpPr txBox="1"/>
          <p:nvPr/>
        </p:nvSpPr>
        <p:spPr>
          <a:xfrm>
            <a:off x="640708" y="387281"/>
            <a:ext cx="2082800" cy="5962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solidFill>
                  <a:srgbClr val="60AA53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楷体" panose="02010609060101010101" pitchFamily="49" charset="-122"/>
              </a:rPr>
              <a:t>字词关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59" y="1783849"/>
            <a:ext cx="2771775" cy="24669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648" y="1794401"/>
            <a:ext cx="2771775" cy="245642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866" y="1794401"/>
            <a:ext cx="2808538" cy="2456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892940" y="3169057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8" name="矩形 7"/>
          <p:cNvSpPr/>
          <p:nvPr/>
        </p:nvSpPr>
        <p:spPr>
          <a:xfrm rot="19367115">
            <a:off x="2749011" y="3883728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小凤教学资源店</a:t>
            </a:r>
          </a:p>
        </p:txBody>
      </p:sp>
      <p:sp>
        <p:nvSpPr>
          <p:cNvPr id="9" name="TextBox 8"/>
          <p:cNvSpPr txBox="1"/>
          <p:nvPr/>
        </p:nvSpPr>
        <p:spPr>
          <a:xfrm rot="20102271">
            <a:off x="7978029" y="2480205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小凤教学自营店</a:t>
            </a:r>
          </a:p>
        </p:txBody>
      </p:sp>
      <p:sp>
        <p:nvSpPr>
          <p:cNvPr id="10" name="矩形 9"/>
          <p:cNvSpPr/>
          <p:nvPr/>
        </p:nvSpPr>
        <p:spPr>
          <a:xfrm rot="19673368">
            <a:off x="8113771" y="4118285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https://shop196979799.taobao.com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 rot="20435257">
            <a:off x="10448931" y="5323888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12" name="矩形 11"/>
          <p:cNvSpPr/>
          <p:nvPr/>
        </p:nvSpPr>
        <p:spPr>
          <a:xfrm>
            <a:off x="8714157" y="5389123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小凤教学资源店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75429" y="1711720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小凤教学自营店</a:t>
            </a:r>
          </a:p>
        </p:txBody>
      </p:sp>
      <p:sp>
        <p:nvSpPr>
          <p:cNvPr id="15" name="矩形 14"/>
          <p:cNvSpPr/>
          <p:nvPr/>
        </p:nvSpPr>
        <p:spPr>
          <a:xfrm rot="19356081">
            <a:off x="3728184" y="4363781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16" name="矩形 15"/>
          <p:cNvSpPr/>
          <p:nvPr/>
        </p:nvSpPr>
        <p:spPr>
          <a:xfrm rot="19338844">
            <a:off x="9905309" y="2053357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小凤教学资源店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41816" y="5101091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小凤教学自营店</a:t>
            </a:r>
          </a:p>
        </p:txBody>
      </p:sp>
      <p:sp>
        <p:nvSpPr>
          <p:cNvPr id="18" name="矩形 17"/>
          <p:cNvSpPr/>
          <p:nvPr/>
        </p:nvSpPr>
        <p:spPr>
          <a:xfrm rot="19470065">
            <a:off x="6889564" y="5227877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https://shop196979799.taobao.com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 rot="1777412">
            <a:off x="7594645" y="2623005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20" name="矩形 19"/>
          <p:cNvSpPr/>
          <p:nvPr/>
        </p:nvSpPr>
        <p:spPr>
          <a:xfrm rot="20115591">
            <a:off x="11056691" y="2786165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21" name="矩形 20"/>
          <p:cNvSpPr/>
          <p:nvPr/>
        </p:nvSpPr>
        <p:spPr>
          <a:xfrm rot="19396186">
            <a:off x="9853800" y="4171760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小凤教学资源店</a:t>
            </a:r>
          </a:p>
        </p:txBody>
      </p:sp>
      <p:sp>
        <p:nvSpPr>
          <p:cNvPr id="23" name="矩形 22"/>
          <p:cNvSpPr/>
          <p:nvPr/>
        </p:nvSpPr>
        <p:spPr>
          <a:xfrm rot="21112174">
            <a:off x="6383317" y="969744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https://shop196979799.taobao.com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 rot="1555223">
            <a:off x="10479585" y="3302428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25" name="矩形 24"/>
          <p:cNvSpPr/>
          <p:nvPr/>
        </p:nvSpPr>
        <p:spPr>
          <a:xfrm rot="19322417">
            <a:off x="6178691" y="4359055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小凤教学资源店</a:t>
            </a:r>
          </a:p>
        </p:txBody>
      </p:sp>
      <p:sp>
        <p:nvSpPr>
          <p:cNvPr id="26" name="矩形 25"/>
          <p:cNvSpPr/>
          <p:nvPr/>
        </p:nvSpPr>
        <p:spPr>
          <a:xfrm rot="19205454">
            <a:off x="2067892" y="2434060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https://shop196979799.taobao.com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310656" y="3468911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29" name="矩形 28"/>
          <p:cNvSpPr/>
          <p:nvPr/>
        </p:nvSpPr>
        <p:spPr>
          <a:xfrm rot="19673368">
            <a:off x="5935636" y="5188137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https://shop196979799.taobao.com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94113" y="3564547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小凤教学自营店</a:t>
            </a:r>
          </a:p>
        </p:txBody>
      </p:sp>
      <p:sp>
        <p:nvSpPr>
          <p:cNvPr id="32" name="矩形 31"/>
          <p:cNvSpPr/>
          <p:nvPr/>
        </p:nvSpPr>
        <p:spPr>
          <a:xfrm rot="1777412">
            <a:off x="3270259" y="4159311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33" name="矩形 32"/>
          <p:cNvSpPr/>
          <p:nvPr/>
        </p:nvSpPr>
        <p:spPr>
          <a:xfrm rot="20115591">
            <a:off x="9993992" y="4159312"/>
            <a:ext cx="930169" cy="235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34" name="矩形 33"/>
          <p:cNvSpPr/>
          <p:nvPr/>
        </p:nvSpPr>
        <p:spPr>
          <a:xfrm rot="19321883">
            <a:off x="4290783" y="2898347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https://shop196979799.taobao.com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 rot="1555223">
            <a:off x="8198081" y="3830145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36" name="矩形 35"/>
          <p:cNvSpPr/>
          <p:nvPr/>
        </p:nvSpPr>
        <p:spPr>
          <a:xfrm rot="313524">
            <a:off x="3817079" y="5004880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小凤教学资源店</a:t>
            </a:r>
          </a:p>
        </p:txBody>
      </p:sp>
      <p:sp>
        <p:nvSpPr>
          <p:cNvPr id="37" name="TextBox 36"/>
          <p:cNvSpPr txBox="1"/>
          <p:nvPr/>
        </p:nvSpPr>
        <p:spPr>
          <a:xfrm rot="321549">
            <a:off x="8646789" y="930953"/>
            <a:ext cx="1578135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小凤教学自营店</a:t>
            </a:r>
          </a:p>
        </p:txBody>
      </p:sp>
      <p:sp>
        <p:nvSpPr>
          <p:cNvPr id="38" name="TextBox 37"/>
          <p:cNvSpPr txBox="1"/>
          <p:nvPr/>
        </p:nvSpPr>
        <p:spPr>
          <a:xfrm rot="568373">
            <a:off x="2602207" y="1355625"/>
            <a:ext cx="1405492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小凤教学自营店</a:t>
            </a:r>
          </a:p>
        </p:txBody>
      </p:sp>
      <p:sp>
        <p:nvSpPr>
          <p:cNvPr id="39" name="矩形 38"/>
          <p:cNvSpPr/>
          <p:nvPr/>
        </p:nvSpPr>
        <p:spPr>
          <a:xfrm rot="2674432">
            <a:off x="1702259" y="1490536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https://shop196979799.taobao.com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 rot="1742177">
            <a:off x="3826355" y="3879211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41" name="矩形 40"/>
          <p:cNvSpPr/>
          <p:nvPr/>
        </p:nvSpPr>
        <p:spPr>
          <a:xfrm rot="21109292">
            <a:off x="1766799" y="4015117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小凤教学资源店</a:t>
            </a:r>
          </a:p>
        </p:txBody>
      </p:sp>
      <p:sp>
        <p:nvSpPr>
          <p:cNvPr id="42" name="TextBox 41"/>
          <p:cNvSpPr txBox="1"/>
          <p:nvPr/>
        </p:nvSpPr>
        <p:spPr>
          <a:xfrm rot="244448">
            <a:off x="6440328" y="2504547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小凤教学自营店</a:t>
            </a:r>
          </a:p>
        </p:txBody>
      </p:sp>
      <p:sp>
        <p:nvSpPr>
          <p:cNvPr id="43" name="矩形 42"/>
          <p:cNvSpPr/>
          <p:nvPr/>
        </p:nvSpPr>
        <p:spPr>
          <a:xfrm rot="21415545">
            <a:off x="6576069" y="3499549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https://shop196979799.taobao.com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 rot="1742177">
            <a:off x="7214399" y="4556815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小凤教学资源店</a:t>
            </a:r>
          </a:p>
        </p:txBody>
      </p:sp>
      <p:sp>
        <p:nvSpPr>
          <p:cNvPr id="45" name="TextBox 44"/>
          <p:cNvSpPr txBox="1"/>
          <p:nvPr/>
        </p:nvSpPr>
        <p:spPr>
          <a:xfrm rot="1742177">
            <a:off x="5159120" y="1178091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小凤教学自营店</a:t>
            </a:r>
          </a:p>
        </p:txBody>
      </p:sp>
      <p:sp>
        <p:nvSpPr>
          <p:cNvPr id="47" name="矩形 46"/>
          <p:cNvSpPr/>
          <p:nvPr/>
        </p:nvSpPr>
        <p:spPr>
          <a:xfrm rot="21081021">
            <a:off x="8367608" y="1434621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小凤教学资源店</a:t>
            </a:r>
          </a:p>
        </p:txBody>
      </p:sp>
      <p:sp>
        <p:nvSpPr>
          <p:cNvPr id="48" name="TextBox 47"/>
          <p:cNvSpPr txBox="1"/>
          <p:nvPr/>
        </p:nvSpPr>
        <p:spPr>
          <a:xfrm rot="1742177">
            <a:off x="4104113" y="4833687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小凤教学自营店</a:t>
            </a:r>
          </a:p>
        </p:txBody>
      </p:sp>
      <p:sp>
        <p:nvSpPr>
          <p:cNvPr id="49" name="矩形 48"/>
          <p:cNvSpPr/>
          <p:nvPr/>
        </p:nvSpPr>
        <p:spPr>
          <a:xfrm rot="21212242">
            <a:off x="2291644" y="5721901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https://shop196979799.taobao.com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 rot="1642433">
            <a:off x="6498135" y="2097987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51" name="矩形 50"/>
          <p:cNvSpPr/>
          <p:nvPr/>
        </p:nvSpPr>
        <p:spPr>
          <a:xfrm rot="4940380">
            <a:off x="1211309" y="5281216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小凤教学资源店</a:t>
            </a:r>
          </a:p>
        </p:txBody>
      </p:sp>
      <p:sp>
        <p:nvSpPr>
          <p:cNvPr id="52" name="矩形 51"/>
          <p:cNvSpPr/>
          <p:nvPr/>
        </p:nvSpPr>
        <p:spPr>
          <a:xfrm rot="257768">
            <a:off x="9448752" y="1751293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53" name="矩形 52"/>
          <p:cNvSpPr/>
          <p:nvPr/>
        </p:nvSpPr>
        <p:spPr>
          <a:xfrm rot="21064060">
            <a:off x="3874929" y="1320260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https://shop196979799.taobao.com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55" name="矩形 54"/>
          <p:cNvSpPr/>
          <p:nvPr/>
        </p:nvSpPr>
        <p:spPr>
          <a:xfrm rot="21064594">
            <a:off x="4717708" y="3482084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小凤教学资源店</a:t>
            </a:r>
          </a:p>
        </p:txBody>
      </p:sp>
      <p:sp>
        <p:nvSpPr>
          <p:cNvPr id="56" name="矩形 55"/>
          <p:cNvSpPr/>
          <p:nvPr/>
        </p:nvSpPr>
        <p:spPr>
          <a:xfrm rot="20947631">
            <a:off x="530191" y="2458401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https://shop196979799.taobao.com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57" name="矩形 56"/>
          <p:cNvSpPr/>
          <p:nvPr/>
        </p:nvSpPr>
        <p:spPr>
          <a:xfrm rot="1742177">
            <a:off x="1676408" y="3749668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58" name="矩形 57"/>
          <p:cNvSpPr/>
          <p:nvPr/>
        </p:nvSpPr>
        <p:spPr>
          <a:xfrm rot="21415545">
            <a:off x="4463836" y="3787581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https://shop196979799.taobao.com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 rot="1742177">
            <a:off x="1517515" y="2880949"/>
            <a:ext cx="297633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小凤教学自营店</a:t>
            </a:r>
          </a:p>
        </p:txBody>
      </p:sp>
      <p:sp>
        <p:nvSpPr>
          <p:cNvPr id="61" name="矩形 60"/>
          <p:cNvSpPr/>
          <p:nvPr/>
        </p:nvSpPr>
        <p:spPr>
          <a:xfrm rot="3519589">
            <a:off x="2600561" y="2580335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62" name="矩形 61"/>
          <p:cNvSpPr/>
          <p:nvPr/>
        </p:nvSpPr>
        <p:spPr>
          <a:xfrm rot="4270214">
            <a:off x="5396079" y="2523983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https://shop196979799.taobao.com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63" name="矩形 62"/>
          <p:cNvSpPr/>
          <p:nvPr/>
        </p:nvSpPr>
        <p:spPr>
          <a:xfrm rot="21064060">
            <a:off x="2766288" y="3099013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https://shop196979799.taobao.com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64" name="矩形 63"/>
          <p:cNvSpPr/>
          <p:nvPr/>
        </p:nvSpPr>
        <p:spPr>
          <a:xfrm rot="2055701">
            <a:off x="2279377" y="4386144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小凤教学资源店</a:t>
            </a:r>
          </a:p>
        </p:txBody>
      </p:sp>
      <p:sp>
        <p:nvSpPr>
          <p:cNvPr id="65" name="TextBox 64"/>
          <p:cNvSpPr txBox="1"/>
          <p:nvPr/>
        </p:nvSpPr>
        <p:spPr>
          <a:xfrm rot="568373">
            <a:off x="2405343" y="838013"/>
            <a:ext cx="2115808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XFJXZYD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19578942">
            <a:off x="9979028" y="2188587"/>
            <a:ext cx="2115808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XFJXZYD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19578942">
            <a:off x="564293" y="4521840"/>
            <a:ext cx="2115808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XFJXZYD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220333" y="2671828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XFJXZYD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580707" y="2959860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XFJXZYD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55971" y="1807732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XFJXZYD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362380" y="1737979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XFJXZYD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02808" y="3270900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XFJXZYD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75" name="矩形 74"/>
          <p:cNvSpPr/>
          <p:nvPr/>
        </p:nvSpPr>
        <p:spPr>
          <a:xfrm rot="21112174">
            <a:off x="1949396" y="4982263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https://shop196979799.taobao.com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76" name="矩形 75"/>
          <p:cNvSpPr/>
          <p:nvPr/>
        </p:nvSpPr>
        <p:spPr>
          <a:xfrm rot="2107312">
            <a:off x="7414859" y="1760447"/>
            <a:ext cx="2059305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https://shop196979799.taobao.com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4886720" y="5293113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78" name="矩形 77"/>
          <p:cNvSpPr/>
          <p:nvPr/>
        </p:nvSpPr>
        <p:spPr>
          <a:xfrm rot="19367115">
            <a:off x="4887323" y="2146985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小凤教学资源店</a:t>
            </a:r>
          </a:p>
        </p:txBody>
      </p:sp>
      <p:sp>
        <p:nvSpPr>
          <p:cNvPr id="79" name="矩形 78"/>
          <p:cNvSpPr/>
          <p:nvPr/>
        </p:nvSpPr>
        <p:spPr>
          <a:xfrm rot="19356081">
            <a:off x="5846107" y="2827611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80" name="矩形 79"/>
          <p:cNvSpPr/>
          <p:nvPr/>
        </p:nvSpPr>
        <p:spPr>
          <a:xfrm rot="313524">
            <a:off x="5814089" y="4018101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小凤教学资源店</a:t>
            </a:r>
          </a:p>
        </p:txBody>
      </p:sp>
      <p:sp>
        <p:nvSpPr>
          <p:cNvPr id="81" name="矩形 80"/>
          <p:cNvSpPr/>
          <p:nvPr/>
        </p:nvSpPr>
        <p:spPr>
          <a:xfrm rot="21109292">
            <a:off x="3329232" y="2371899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小凤教学资源店</a:t>
            </a:r>
          </a:p>
        </p:txBody>
      </p:sp>
      <p:sp>
        <p:nvSpPr>
          <p:cNvPr id="82" name="矩形 81"/>
          <p:cNvSpPr/>
          <p:nvPr/>
        </p:nvSpPr>
        <p:spPr>
          <a:xfrm rot="21098258">
            <a:off x="6943055" y="1392463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83" name="矩形 82"/>
          <p:cNvSpPr/>
          <p:nvPr/>
        </p:nvSpPr>
        <p:spPr>
          <a:xfrm rot="4940380">
            <a:off x="7069232" y="2097988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小凤教学资源店</a:t>
            </a:r>
          </a:p>
        </p:txBody>
      </p:sp>
      <p:sp>
        <p:nvSpPr>
          <p:cNvPr id="84" name="矩形 83"/>
          <p:cNvSpPr/>
          <p:nvPr/>
        </p:nvSpPr>
        <p:spPr>
          <a:xfrm rot="1742177">
            <a:off x="3599271" y="1951099"/>
            <a:ext cx="149606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小凤教学所有，盗版必就</a:t>
            </a:r>
          </a:p>
        </p:txBody>
      </p:sp>
      <p:sp>
        <p:nvSpPr>
          <p:cNvPr id="85" name="矩形 84"/>
          <p:cNvSpPr/>
          <p:nvPr/>
        </p:nvSpPr>
        <p:spPr>
          <a:xfrm rot="2055701">
            <a:off x="1257241" y="4410663"/>
            <a:ext cx="101854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小凤教学资源店</a:t>
            </a:r>
          </a:p>
        </p:txBody>
      </p:sp>
      <p:sp>
        <p:nvSpPr>
          <p:cNvPr id="86" name="TextBox 85"/>
          <p:cNvSpPr txBox="1"/>
          <p:nvPr/>
        </p:nvSpPr>
        <p:spPr>
          <a:xfrm rot="19578942">
            <a:off x="3258281" y="4233808"/>
            <a:ext cx="2115808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XFJXZYD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366773" y="4236996"/>
            <a:ext cx="1632181" cy="23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35" dirty="0">
                <a:solidFill>
                  <a:schemeClr val="bg1"/>
                </a:solidFill>
              </a:rPr>
              <a:t>XFJXZYD</a:t>
            </a:r>
            <a:endParaRPr lang="zh-CN" altLang="en-US" sz="935" dirty="0">
              <a:solidFill>
                <a:schemeClr val="bg1"/>
              </a:solidFill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7004643" y="3756943"/>
            <a:ext cx="66040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</a:t>
            </a:r>
          </a:p>
        </p:txBody>
      </p:sp>
      <p:sp>
        <p:nvSpPr>
          <p:cNvPr id="90" name="矩形 89"/>
          <p:cNvSpPr/>
          <p:nvPr/>
        </p:nvSpPr>
        <p:spPr>
          <a:xfrm rot="1742177">
            <a:off x="4961336" y="4758664"/>
            <a:ext cx="149606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小凤教学所有，盗版必就</a:t>
            </a:r>
          </a:p>
        </p:txBody>
      </p:sp>
      <p:sp>
        <p:nvSpPr>
          <p:cNvPr id="91" name="矩形 90"/>
          <p:cNvSpPr/>
          <p:nvPr/>
        </p:nvSpPr>
        <p:spPr>
          <a:xfrm rot="1742177">
            <a:off x="8904732" y="4783225"/>
            <a:ext cx="113792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小凤所有盗版必就</a:t>
            </a:r>
          </a:p>
        </p:txBody>
      </p:sp>
      <p:sp>
        <p:nvSpPr>
          <p:cNvPr id="92" name="矩形 91"/>
          <p:cNvSpPr/>
          <p:nvPr/>
        </p:nvSpPr>
        <p:spPr>
          <a:xfrm rot="1742177">
            <a:off x="8327755" y="3490851"/>
            <a:ext cx="137668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本课件由小凤老师制作</a:t>
            </a:r>
          </a:p>
        </p:txBody>
      </p:sp>
      <p:sp>
        <p:nvSpPr>
          <p:cNvPr id="93" name="矩形 92"/>
          <p:cNvSpPr/>
          <p:nvPr/>
        </p:nvSpPr>
        <p:spPr>
          <a:xfrm rot="1742177">
            <a:off x="1377397" y="3024023"/>
            <a:ext cx="137668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本课件由小凤老师制作</a:t>
            </a:r>
          </a:p>
        </p:txBody>
      </p:sp>
      <p:sp>
        <p:nvSpPr>
          <p:cNvPr id="94" name="矩形 93"/>
          <p:cNvSpPr/>
          <p:nvPr/>
        </p:nvSpPr>
        <p:spPr>
          <a:xfrm rot="1742177">
            <a:off x="7550141" y="2156176"/>
            <a:ext cx="137668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本课件由小凤老师制作</a:t>
            </a:r>
          </a:p>
        </p:txBody>
      </p:sp>
      <p:sp>
        <p:nvSpPr>
          <p:cNvPr id="95" name="矩形 94"/>
          <p:cNvSpPr/>
          <p:nvPr/>
        </p:nvSpPr>
        <p:spPr>
          <a:xfrm rot="1742177">
            <a:off x="8519684" y="2146984"/>
            <a:ext cx="137668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本课件由小凤老师制作</a:t>
            </a:r>
          </a:p>
        </p:txBody>
      </p:sp>
      <p:sp>
        <p:nvSpPr>
          <p:cNvPr id="96" name="矩形 95"/>
          <p:cNvSpPr/>
          <p:nvPr/>
        </p:nvSpPr>
        <p:spPr>
          <a:xfrm rot="1742177">
            <a:off x="4236288" y="4794876"/>
            <a:ext cx="113792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小凤所有盗版必就</a:t>
            </a:r>
          </a:p>
        </p:txBody>
      </p:sp>
      <p:sp>
        <p:nvSpPr>
          <p:cNvPr id="97" name="矩形 96"/>
          <p:cNvSpPr/>
          <p:nvPr/>
        </p:nvSpPr>
        <p:spPr>
          <a:xfrm rot="21036165">
            <a:off x="2431404" y="5407735"/>
            <a:ext cx="1137920" cy="235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35" dirty="0">
                <a:solidFill>
                  <a:schemeClr val="bg1"/>
                </a:solidFill>
              </a:rPr>
              <a:t>小凤所有盗版必就</a:t>
            </a:r>
          </a:p>
        </p:txBody>
      </p:sp>
      <p:sp>
        <p:nvSpPr>
          <p:cNvPr id="15362" name="矩形 3"/>
          <p:cNvSpPr>
            <a:spLocks noChangeArrowheads="1"/>
          </p:cNvSpPr>
          <p:nvPr/>
        </p:nvSpPr>
        <p:spPr bwMode="auto">
          <a:xfrm>
            <a:off x="2916268" y="979455"/>
            <a:ext cx="6263021" cy="488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叽叽喳喳    唧哩哩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4265" b="1" noProof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滴滴答答   </a:t>
            </a:r>
            <a:r>
              <a:rPr lang="zh-CN" altLang="en-US" sz="4265" b="1" noProof="1">
                <a:latin typeface="楷体" panose="02010609060101010101" pitchFamily="49" charset="-122"/>
                <a:ea typeface="楷体" panose="02010609060101010101" pitchFamily="49" charset="-122"/>
              </a:rPr>
              <a:t>叮叮咚咚 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4265" b="1" noProof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淙淙   潺潺</a:t>
            </a:r>
            <a:r>
              <a:rPr lang="en-US" altLang="zh-CN" sz="4265" b="1" noProof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</a:t>
            </a:r>
            <a:r>
              <a:rPr lang="zh-CN" altLang="en-US" sz="4265" b="1" noProof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哗哗 </a:t>
            </a:r>
            <a:r>
              <a:rPr lang="zh-CN" altLang="en-US" sz="4265" b="1" noProof="1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3735" b="1" noProof="1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  <a:p>
            <a:pPr eaLnBrk="1" hangingPunct="1">
              <a:lnSpc>
                <a:spcPct val="180000"/>
              </a:lnSpc>
            </a:pPr>
            <a:endParaRPr lang="zh-CN" altLang="en-US" sz="426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占位符 1"/>
          <p:cNvSpPr txBox="1"/>
          <p:nvPr/>
        </p:nvSpPr>
        <p:spPr>
          <a:xfrm>
            <a:off x="640708" y="387281"/>
            <a:ext cx="2082800" cy="5962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600" b="1" dirty="0">
                <a:solidFill>
                  <a:srgbClr val="60AA53"/>
                </a:solidFill>
                <a:latin typeface="黑体" panose="02010609060101010101" pitchFamily="49" charset="-122"/>
                <a:ea typeface="黑体" panose="02010609060101010101" pitchFamily="49" charset="-122"/>
                <a:sym typeface="楷体" panose="02010609060101010101" pitchFamily="49" charset="-122"/>
              </a:rPr>
              <a:t>字词关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396176" y="3940286"/>
            <a:ext cx="6704359" cy="2256772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00B0F0">
                <a:alpha val="95000"/>
              </a:srgbClr>
            </a:solidFill>
            <a:prstDash val="solid"/>
          </a:ln>
        </p:spPr>
        <p:txBody>
          <a:bodyPr wrap="square" anchor="t">
            <a:spAutoFit/>
          </a:bodyPr>
          <a:lstStyle/>
          <a:p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  小溪</a:t>
            </a:r>
            <a:r>
              <a:rPr lang="zh-CN" altLang="en-US" sz="40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淙淙</a:t>
            </a:r>
            <a:r>
              <a:rPr lang="zh-CN" altLang="en-US" sz="4265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流向河流；</a:t>
            </a:r>
            <a:endParaRPr lang="en-US" altLang="zh-CN" sz="426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  河流</a:t>
            </a:r>
            <a:r>
              <a:rPr lang="zh-CN" altLang="en-US" sz="4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潺潺</a:t>
            </a:r>
            <a:r>
              <a:rPr lang="zh-CN" altLang="en-US" sz="4265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流向大海；</a:t>
            </a:r>
            <a:endParaRPr lang="en-US" altLang="zh-CN" sz="4265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  大海</a:t>
            </a:r>
            <a:r>
              <a:rPr lang="zh-CN" altLang="en-US" sz="5400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哗哗</a:t>
            </a:r>
            <a:r>
              <a:rPr lang="zh-CN" altLang="en-US" sz="4265" b="1" dirty="0">
                <a:solidFill>
                  <a:srgbClr val="0070C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4265" b="1" dirty="0">
                <a:latin typeface="楷体" panose="02010609060101010101" pitchFamily="49" charset="-122"/>
                <a:ea typeface="楷体" panose="02010609060101010101" pitchFamily="49" charset="-122"/>
              </a:rPr>
              <a:t>汹涌澎湃。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2807543" y="2629197"/>
            <a:ext cx="913765" cy="5905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zypyyb" panose="02010600060101010101" pitchFamily="2" charset="-122"/>
                <a:ea typeface="zypyyb" panose="02010600060101010101" pitchFamily="2" charset="-122"/>
              </a:rPr>
              <a:t>cóng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4740192" y="2615956"/>
            <a:ext cx="986167" cy="593239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800" dirty="0" err="1">
                <a:solidFill>
                  <a:srgbClr val="FF0000"/>
                </a:solidFill>
                <a:latin typeface="zypyyb" panose="02010600060101010101" pitchFamily="2" charset="-122"/>
                <a:ea typeface="zypyyb" panose="02010600060101010101" pitchFamily="2" charset="-122"/>
              </a:rPr>
              <a:t>ch</a:t>
            </a:r>
            <a:r>
              <a:rPr lang="en-US" altLang="zh-CN" sz="2800" dirty="0" err="1">
                <a:solidFill>
                  <a:srgbClr val="FF0000"/>
                </a:solidFill>
                <a:latin typeface="宋体" panose="02010600030101010101" pitchFamily="2" charset="-122"/>
                <a:ea typeface="zypyyb" panose="02010600060101010101" pitchFamily="2" charset="-122"/>
              </a:rPr>
              <a:t>á</a:t>
            </a:r>
            <a:r>
              <a:rPr lang="en-US" altLang="zh-CN" sz="2800" dirty="0" err="1">
                <a:solidFill>
                  <a:srgbClr val="FF0000"/>
                </a:solidFill>
                <a:latin typeface="zypyyb" panose="02010600060101010101" pitchFamily="2" charset="-122"/>
                <a:ea typeface="zypyyb" panose="02010600060101010101" pitchFamily="2" charset="-122"/>
              </a:rPr>
              <a:t>n</a:t>
            </a:r>
            <a:endParaRPr lang="en-US" altLang="zh-CN" sz="2800" dirty="0">
              <a:solidFill>
                <a:srgbClr val="FF0000"/>
              </a:solidFill>
              <a:latin typeface="zypyyb" panose="02010600060101010101" pitchFamily="2" charset="-122"/>
              <a:ea typeface="zypyyb" panose="0201060006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zVjMzFjNzViODhjNWI3ZDY0YTExYWFmNzdiNGQ2NzQifQ=="/>
  <p:tag name="KSO_WPP_MARK_KEY" val="9c76a87f-7b9f-4959-b740-e16cc335fd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065.149606299212,&quot;width&quot;:19200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236.2204724409448,&quot;width&quot;:4333.0787401574798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21.784251968504,&quot;width&quot;:4483.588976377952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121.784251968504,&quot;width&quot;:4483.588976377952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246,&quot;width&quot;:1568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2391</Words>
  <Application>Microsoft Office PowerPoint</Application>
  <PresentationFormat>宽屏</PresentationFormat>
  <Paragraphs>392</Paragraphs>
  <Slides>25</Slides>
  <Notes>14</Notes>
  <HiddenSlides>0</HiddenSlides>
  <MMClips>10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zypyyb</vt:lpstr>
      <vt:lpstr>等线</vt:lpstr>
      <vt:lpstr>仿宋</vt:lpstr>
      <vt:lpstr>黑体</vt:lpstr>
      <vt:lpstr>华文楷体</vt:lpstr>
      <vt:lpstr>楷体</vt:lpstr>
      <vt:lpstr>宋体</vt:lpstr>
      <vt:lpstr>微软雅黑</vt:lpstr>
      <vt:lpstr>Arial</vt:lpstr>
      <vt:lpstr>Calibri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86189</dc:creator>
  <cp:lastModifiedBy>8618962211278</cp:lastModifiedBy>
  <cp:revision>221</cp:revision>
  <dcterms:created xsi:type="dcterms:W3CDTF">2019-06-19T02:08:00Z</dcterms:created>
  <dcterms:modified xsi:type="dcterms:W3CDTF">2022-11-17T12:20:30Z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1108E837D46A42ADBB9AC706B75D7E0E</vt:lpwstr>
  </property>
</Properties>
</file>