
<file path=[Content_Types].xml><?xml version="1.0" encoding="utf-8"?>
<Types xmlns="http://schemas.openxmlformats.org/package/2006/content-types">
  <Default Extension="wav" ContentType="audio/x-wav"/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439" r:id="rId3"/>
    <p:sldId id="841" r:id="rId5"/>
    <p:sldId id="862" r:id="rId6"/>
    <p:sldId id="857" r:id="rId7"/>
    <p:sldId id="881" r:id="rId8"/>
    <p:sldId id="858" r:id="rId9"/>
    <p:sldId id="860" r:id="rId10"/>
    <p:sldId id="873" r:id="rId11"/>
  </p:sldIdLst>
  <p:sldSz cx="12192000" cy="6858000"/>
  <p:notesSz cx="6858000" cy="9144000"/>
  <p:custDataLst>
    <p:tags r:id="rId15"/>
  </p:custDataLst>
  <p:defaultTextStyle>
    <a:defPPr>
      <a:defRPr lang="en-US"/>
    </a:defPPr>
    <a:lvl1pPr marL="0" lvl="0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1pPr>
    <a:lvl2pPr marL="457200" lvl="1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2pPr>
    <a:lvl3pPr marL="914400" lvl="2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3pPr>
    <a:lvl4pPr marL="1371600" lvl="3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4pPr>
    <a:lvl5pPr marL="1828800" lvl="4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5pPr>
    <a:lvl6pPr marL="2286000" lvl="5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6pPr>
    <a:lvl7pPr marL="2743200" lvl="6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7pPr>
    <a:lvl8pPr marL="3200400" lvl="7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8pPr>
    <a:lvl9pPr marL="3657600" lvl="8" indent="0" algn="l" defTabSz="4572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  <a:srgbClr val="CC9900"/>
    <a:srgbClr val="FF3300"/>
    <a:srgbClr val="FFFF00"/>
    <a:srgbClr val="CCCC00"/>
    <a:srgbClr val="CCFF99"/>
    <a:srgbClr val="00FF9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450" y="96"/>
      </p:cViewPr>
      <p:guideLst>
        <p:guide orient="horz" pos="714"/>
        <p:guide pos="10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gs" Target="tags/tag5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页眉占位符 2049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 b="0" noProof="1">
                <a:latin typeface="+mn-lt"/>
                <a:ea typeface="+mn-e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51" name="日期占位符 205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 noProof="1">
                <a:latin typeface="+mn-lt"/>
                <a:ea typeface="+mn-ea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148" name="幻灯片图像占位符 2051"/>
          <p:cNvSpPr>
            <a:spLocks noGrp="1" noRo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2053" name="文本占位符 2052"/>
          <p:cNvSpPr>
            <a:spLocks noGrp="1" noRot="1" noChangeArrowheads="1"/>
          </p:cNvSpPr>
          <p:nvPr>
            <p:ph type="body" sz="quarter" idx="4294967295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第二级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第三级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第四级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第五级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4" name="页脚占位符 2053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 b="0" noProof="1">
                <a:latin typeface="+mn-lt"/>
                <a:ea typeface="+mn-e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55" name="灯片编号占位符 2054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b" anchorCtr="0" compatLnSpc="1"/>
          <a:p>
            <a:pPr lvl="0" algn="r" eaLnBrk="1" fontAlgn="base" hangingPunct="1">
              <a:buNone/>
            </a:pPr>
            <a:fld id="{9A0DB2DC-4C9A-4742-B13C-FB6460FD3503}" type="slidenum">
              <a:rPr lang="zh-CN" altLang="en-US" sz="1200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z="1200" strike="noStrike" noProof="1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8194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ctr"/>
          <a:p>
            <a:pPr lvl="0" eaLnBrk="1" hangingPunct="1"/>
            <a:endParaRPr lang="zh-CN" altLang="en-US" dirty="0"/>
          </a:p>
        </p:txBody>
      </p:sp>
      <p:sp>
        <p:nvSpPr>
          <p:cNvPr id="819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lvl="0" algn="r" defTabSz="1087755" eaLnBrk="1" hangingPunct="1"/>
            <a:fld id="{9A0DB2DC-4C9A-4742-B13C-FB6460FD3503}" type="slidenum">
              <a:rPr lang="zh-CN" altLang="en-US" sz="12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20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1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242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ctr"/>
          <a:p>
            <a:pPr lvl="0" eaLnBrk="1" hangingPunct="1"/>
            <a:endParaRPr lang="zh-CN" altLang="en-US" dirty="0"/>
          </a:p>
        </p:txBody>
      </p:sp>
      <p:sp>
        <p:nvSpPr>
          <p:cNvPr id="10243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lvl="0" algn="r" eaLnBrk="1" hangingPunct="1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13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457200"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0AC857-1CA0-45D8-90ED-4CEA946DFAE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457200">
              <a:defRPr>
                <a:latin typeface="+mn-lt"/>
                <a:ea typeface="+mn-ea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/>
    </mc:Choice>
    <mc:Fallback>
      <p:transition spd="med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五级</a:t>
            </a:r>
            <a:endParaRPr lang="en-US" strike="noStrike" noProof="1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457200">
              <a:defRPr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0723C0-B60E-4AB2-8555-04CB5D122F5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457200">
              <a:defRPr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en-US" altLang="zh-CN" strike="noStrike" noProof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/>
    </mc:Choice>
    <mc:Fallback>
      <p:transition spd="med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1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457200">
              <a:defRPr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265D2F-B37D-4780-AFE2-601E7A9BE4C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457200">
              <a:defRPr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en-US" altLang="zh-CN" strike="noStrike" noProof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/>
    </mc:Choice>
    <mc:Fallback>
      <p:transition spd="med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9FB056A-8E64-4FB6-8609-B5CC6CAE43B0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lvl="0" defTabSz="91313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/>
    </mc:Choice>
    <mc:Fallback>
      <p:transition spd="med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1026" name="组合 12"/>
          <p:cNvGrpSpPr/>
          <p:nvPr userDrawn="1"/>
        </p:nvGrpSpPr>
        <p:grpSpPr>
          <a:xfrm>
            <a:off x="1588" y="-20637"/>
            <a:ext cx="12192000" cy="6878637"/>
            <a:chOff x="2332" y="-20166"/>
            <a:chExt cx="12190573" cy="6878166"/>
          </a:xfrm>
        </p:grpSpPr>
        <p:sp>
          <p:nvSpPr>
            <p:cNvPr id="14" name="矩形 13"/>
            <p:cNvSpPr/>
            <p:nvPr/>
          </p:nvSpPr>
          <p:spPr>
            <a:xfrm>
              <a:off x="2332" y="-20166"/>
              <a:ext cx="6093699" cy="6878166"/>
            </a:xfrm>
            <a:prstGeom prst="rect">
              <a:avLst/>
            </a:prstGeom>
            <a:solidFill>
              <a:srgbClr val="D968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6099205" y="-20166"/>
              <a:ext cx="6093700" cy="6878166"/>
            </a:xfrm>
            <a:prstGeom prst="rect">
              <a:avLst/>
            </a:prstGeom>
            <a:solidFill>
              <a:srgbClr val="5F92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19793" y="71904"/>
              <a:ext cx="11952476" cy="66908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030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31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27330"/>
            <a:r>
              <a:rPr lang="zh-CN" altLang="en-US" dirty="0"/>
              <a:t>第二级</a:t>
            </a:r>
            <a:endParaRPr lang="zh-CN" altLang="en-US" dirty="0"/>
          </a:p>
          <a:p>
            <a:pPr lvl="2" indent="-227330"/>
            <a:r>
              <a:rPr lang="zh-CN" altLang="en-US" dirty="0"/>
              <a:t>第三级</a:t>
            </a:r>
            <a:endParaRPr lang="zh-CN" altLang="en-US" dirty="0"/>
          </a:p>
          <a:p>
            <a:pPr lvl="3" indent="-227330"/>
            <a:r>
              <a:rPr lang="zh-CN" altLang="en-US" dirty="0"/>
              <a:t>第四级</a:t>
            </a:r>
            <a:endParaRPr lang="zh-CN" altLang="en-US" dirty="0"/>
          </a:p>
          <a:p>
            <a:pPr lvl="4" indent="-22733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9FB056A-8E64-4FB6-8609-B5CC6CAE43B0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defTabSz="91313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pic>
        <p:nvPicPr>
          <p:cNvPr id="1035" name="图片 1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95000" y="5911850"/>
            <a:ext cx="1135063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6" name="图片 1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0650" y="260350"/>
            <a:ext cx="823913" cy="63817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>
    <mc:Choice xmlns:p14="http://schemas.microsoft.com/office/powerpoint/2010/main" Requires="p14">
      <p:transition spd="med" p14:dur="750"/>
    </mc:Choice>
    <mc:Fallback>
      <p:transition spd="med"/>
    </mc:Fallback>
  </mc:AlternateContent>
  <p:hf sldNum="0" hdr="0" ftr="0" dt="0"/>
  <p:txStyles>
    <p:titleStyle>
      <a:lvl1pPr algn="l" defTabSz="913130" rtl="0" fontAlgn="base">
        <a:lnSpc>
          <a:spcPct val="90000"/>
        </a:lnSpc>
        <a:spcBef>
          <a:spcPct val="0"/>
        </a:spcBef>
        <a:spcAft>
          <a:spcPct val="0"/>
        </a:spcAft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3130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defTabSz="913130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defTabSz="913130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defTabSz="913130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defTabSz="913130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l" defTabSz="913130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l" defTabSz="913130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l" defTabSz="913130" rtl="0" fontAlgn="base">
        <a:lnSpc>
          <a:spcPct val="90000"/>
        </a:lnSpc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227330" indent="-227330" algn="l" defTabSz="913130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30" indent="-227330" algn="l" defTabSz="913130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indent="-227330" algn="l" defTabSz="913130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indent="-227330" algn="l" defTabSz="913130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indent="-227330" algn="l" defTabSz="913130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6.png"/><Relationship Id="rId7" Type="http://schemas.openxmlformats.org/officeDocument/2006/relationships/image" Target="../media/image4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19.png"/><Relationship Id="rId11" Type="http://schemas.openxmlformats.org/officeDocument/2006/relationships/image" Target="../media/image18.jpeg"/><Relationship Id="rId10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6.png"/><Relationship Id="rId7" Type="http://schemas.openxmlformats.org/officeDocument/2006/relationships/image" Target="../media/image4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21.png"/><Relationship Id="rId13" Type="http://schemas.openxmlformats.org/officeDocument/2006/relationships/image" Target="../media/image20.jpeg"/><Relationship Id="rId12" Type="http://schemas.openxmlformats.org/officeDocument/2006/relationships/image" Target="../media/image19.png"/><Relationship Id="rId11" Type="http://schemas.openxmlformats.org/officeDocument/2006/relationships/image" Target="../media/image18.jpeg"/><Relationship Id="rId10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169" name="组合 11"/>
          <p:cNvGrpSpPr/>
          <p:nvPr/>
        </p:nvGrpSpPr>
        <p:grpSpPr>
          <a:xfrm>
            <a:off x="4128" y="-9207"/>
            <a:ext cx="12185650" cy="6878637"/>
            <a:chOff x="2332" y="-20166"/>
            <a:chExt cx="12190573" cy="6878166"/>
          </a:xfrm>
        </p:grpSpPr>
        <p:sp>
          <p:nvSpPr>
            <p:cNvPr id="10" name="矩形 9"/>
            <p:cNvSpPr/>
            <p:nvPr/>
          </p:nvSpPr>
          <p:spPr>
            <a:xfrm>
              <a:off x="2332" y="-20166"/>
              <a:ext cx="6093698" cy="6878166"/>
            </a:xfrm>
            <a:prstGeom prst="rect">
              <a:avLst/>
            </a:prstGeom>
            <a:solidFill>
              <a:srgbClr val="D968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6099206" y="-20166"/>
              <a:ext cx="6093699" cy="6878166"/>
            </a:xfrm>
            <a:prstGeom prst="rect">
              <a:avLst/>
            </a:prstGeom>
            <a:solidFill>
              <a:srgbClr val="5F92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19854" y="71904"/>
              <a:ext cx="11952352" cy="66908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6890385" y="467995"/>
            <a:ext cx="5084445" cy="583565"/>
          </a:xfrm>
          <a:prstGeom prst="rect">
            <a:avLst/>
          </a:prstGeom>
          <a:solidFill>
            <a:srgbClr val="D9682E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1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13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33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苏教版数学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三年级下册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944235" y="2297430"/>
            <a:ext cx="5909310" cy="1106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66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  <a:cs typeface="华文楷体" panose="02010600040101010101" charset="-122"/>
                <a:sym typeface="+mn-ea"/>
              </a:rPr>
              <a:t> </a:t>
            </a:r>
            <a:r>
              <a:rPr lang="zh-CN" altLang="zh-CN" sz="6600" b="1">
                <a:solidFill>
                  <a:schemeClr val="accent1"/>
                </a:solidFill>
                <a:latin typeface="黑体" panose="02010609060101010101" charset="-122"/>
                <a:ea typeface="黑体" panose="02010609060101010101" charset="-122"/>
                <a:cs typeface="华文楷体" panose="02010600040101010101" charset="-122"/>
                <a:sym typeface="+mn-ea"/>
              </a:rPr>
              <a:t>混合运算</a:t>
            </a:r>
            <a:endParaRPr kumimoji="0" lang="zh-CN" altLang="zh-CN" sz="6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华文楷体" panose="02010600040101010101" charset="-122"/>
              <a:sym typeface="+mn-ea"/>
            </a:endParaRPr>
          </a:p>
        </p:txBody>
      </p:sp>
      <p:pic>
        <p:nvPicPr>
          <p:cNvPr id="7175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8155" y="1336675"/>
            <a:ext cx="4607560" cy="3768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5085715" y="5615940"/>
            <a:ext cx="520192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张家港市江帆小学</a:t>
            </a:r>
            <a:r>
              <a:rPr lang="en-US" altLang="zh-CN" sz="3600">
                <a:solidFill>
                  <a:schemeClr val="tx1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   </a:t>
            </a:r>
            <a:r>
              <a:rPr lang="zh-CN" altLang="en-US" sz="3600">
                <a:solidFill>
                  <a:schemeClr val="tx1"/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 陶红</a:t>
            </a:r>
            <a:endParaRPr lang="zh-CN" altLang="en-US" sz="3600">
              <a:solidFill>
                <a:schemeClr val="tx1"/>
              </a:solidFill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/>
    </mc:Choice>
    <mc:Fallback>
      <p:transition spd="med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圆角矩形 17"/>
          <p:cNvSpPr/>
          <p:nvPr/>
        </p:nvSpPr>
        <p:spPr>
          <a:xfrm>
            <a:off x="8010525" y="1566545"/>
            <a:ext cx="3039745" cy="24606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4403090" y="1580515"/>
            <a:ext cx="3039745" cy="24606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828675" y="1594485"/>
            <a:ext cx="3039745" cy="24606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96010" y="1367155"/>
            <a:ext cx="10906760" cy="2440305"/>
          </a:xfrm>
        </p:spPr>
        <p:txBody>
          <a:bodyPr/>
          <a:p>
            <a:pPr marL="0" indent="0" eaLnBrk="1" latinLnBrk="0" hangingPunct="1">
              <a:lnSpc>
                <a:spcPct val="200000"/>
              </a:lnSpc>
              <a:buNone/>
            </a:pPr>
            <a:r>
              <a:rPr lang="zh-CN" altLang="en-US" sz="3600" b="1"/>
              <a:t>12</a:t>
            </a:r>
            <a:r>
              <a:rPr lang="en-US" altLang="zh-CN" sz="3600" b="1"/>
              <a:t>+</a:t>
            </a:r>
            <a:r>
              <a:rPr lang="zh-CN" altLang="en-US" sz="3600" b="1"/>
              <a:t>3</a:t>
            </a:r>
            <a:r>
              <a:rPr lang="en-US" altLang="zh-CN" sz="36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-</a:t>
            </a:r>
            <a:r>
              <a:rPr lang="zh-CN" altLang="en-US" sz="3600" b="1"/>
              <a:t>5＝    </a:t>
            </a:r>
            <a:r>
              <a:rPr lang="en-US" altLang="zh-CN" sz="3600" b="1"/>
              <a:t> </a:t>
            </a:r>
            <a:r>
              <a:rPr lang="zh-CN" altLang="en-US" sz="3600" b="1"/>
              <a:t> </a:t>
            </a:r>
            <a:r>
              <a:rPr lang="en-US" altLang="zh-CN" sz="3600" b="1"/>
              <a:t>  </a:t>
            </a:r>
            <a:r>
              <a:rPr lang="zh-CN" altLang="en-US" sz="3600" b="1"/>
              <a:t>    4</a:t>
            </a:r>
            <a:r>
              <a:rPr lang="zh-CN" altLang="en-US" sz="3600" b="1">
                <a:latin typeface="Arial" panose="020B0604020202020204" pitchFamily="34" charset="0"/>
              </a:rPr>
              <a:t>×</a:t>
            </a:r>
            <a:r>
              <a:rPr lang="zh-CN" altLang="en-US" sz="3600" b="1"/>
              <a:t>9</a:t>
            </a:r>
            <a:r>
              <a:rPr lang="zh-CN" altLang="en-US" sz="3600" b="1">
                <a:latin typeface="Arial" panose="020B0604020202020204" pitchFamily="34" charset="0"/>
              </a:rPr>
              <a:t>÷</a:t>
            </a:r>
            <a:r>
              <a:rPr lang="zh-CN" altLang="en-US" sz="3600" b="1"/>
              <a:t>6</a:t>
            </a:r>
            <a:r>
              <a:rPr lang="zh-CN" altLang="en-US" sz="3600" b="1">
                <a:sym typeface="+mn-ea"/>
              </a:rPr>
              <a:t>＝</a:t>
            </a:r>
            <a:r>
              <a:rPr lang="zh-CN" altLang="en-US" sz="3600" b="1"/>
              <a:t>         </a:t>
            </a:r>
            <a:r>
              <a:rPr lang="en-US" altLang="zh-CN" sz="3600" b="1"/>
              <a:t>   </a:t>
            </a:r>
            <a:r>
              <a:rPr lang="zh-CN" altLang="en-US" sz="3600" b="1"/>
              <a:t>   </a:t>
            </a:r>
            <a:r>
              <a:rPr lang="en-US" altLang="zh-CN" sz="3600" b="1"/>
              <a:t>6</a:t>
            </a:r>
            <a:r>
              <a:rPr lang="zh-CN" altLang="en-US" sz="3600" b="1"/>
              <a:t>×</a:t>
            </a:r>
            <a:r>
              <a:rPr lang="en-US" altLang="zh-CN" sz="3600" b="1"/>
              <a:t>4</a:t>
            </a:r>
            <a:r>
              <a:rPr lang="en-US" altLang="zh-CN" sz="3600" b="1">
                <a:sym typeface="+mn-ea"/>
              </a:rPr>
              <a:t>+</a:t>
            </a:r>
            <a:r>
              <a:rPr lang="en-US" altLang="zh-CN" sz="3600" b="1"/>
              <a:t>3</a:t>
            </a:r>
            <a:r>
              <a:rPr lang="zh-CN" altLang="en-US" sz="3600" b="1">
                <a:sym typeface="+mn-ea"/>
              </a:rPr>
              <a:t>＝</a:t>
            </a:r>
            <a:endParaRPr lang="zh-CN" altLang="en-US" sz="3600" b="1"/>
          </a:p>
          <a:p>
            <a:pPr marL="0" indent="0" eaLnBrk="1" latinLnBrk="0" hangingPunct="1">
              <a:lnSpc>
                <a:spcPct val="200000"/>
              </a:lnSpc>
              <a:buNone/>
            </a:pPr>
            <a:r>
              <a:rPr lang="zh-CN" altLang="en-US" sz="3600" b="1"/>
              <a:t>1</a:t>
            </a:r>
            <a:r>
              <a:rPr lang="en-US" altLang="zh-CN" sz="3600" b="1"/>
              <a:t>8</a:t>
            </a:r>
            <a:r>
              <a:rPr lang="en-US" altLang="zh-CN" sz="3600" b="1">
                <a:latin typeface="宋体" panose="02010600030101010101" pitchFamily="2" charset="-122"/>
                <a:ea typeface="宋体" panose="02010600030101010101" pitchFamily="2" charset="-122"/>
              </a:rPr>
              <a:t>-</a:t>
            </a:r>
            <a:r>
              <a:rPr lang="zh-CN" altLang="en-US" sz="3600" b="1"/>
              <a:t>3</a:t>
            </a:r>
            <a:r>
              <a:rPr lang="en-US" altLang="zh-CN" sz="3600" b="1">
                <a:sym typeface="+mn-ea"/>
              </a:rPr>
              <a:t>+</a:t>
            </a:r>
            <a:r>
              <a:rPr lang="en-US" altLang="zh-CN" sz="3600" b="1"/>
              <a:t>6</a:t>
            </a:r>
            <a:r>
              <a:rPr lang="zh-CN" altLang="en-US" sz="3600" b="1">
                <a:sym typeface="+mn-ea"/>
              </a:rPr>
              <a:t>＝</a:t>
            </a:r>
            <a:r>
              <a:rPr lang="zh-CN" altLang="en-US" sz="3600" b="1"/>
              <a:t>  </a:t>
            </a:r>
            <a:r>
              <a:rPr lang="en-US" altLang="zh-CN" sz="3600" b="1"/>
              <a:t>   </a:t>
            </a:r>
            <a:r>
              <a:rPr lang="zh-CN" altLang="en-US" sz="3600" b="1"/>
              <a:t>      56÷8×9</a:t>
            </a:r>
            <a:r>
              <a:rPr lang="zh-CN" altLang="en-US" sz="3600" b="1">
                <a:sym typeface="+mn-ea"/>
              </a:rPr>
              <a:t>＝</a:t>
            </a:r>
            <a:r>
              <a:rPr lang="zh-CN" altLang="en-US" sz="3600" b="1"/>
              <a:t>       </a:t>
            </a:r>
            <a:r>
              <a:rPr lang="en-US" altLang="zh-CN" sz="3600" b="1"/>
              <a:t>  </a:t>
            </a:r>
            <a:r>
              <a:rPr lang="zh-CN" altLang="en-US" sz="3600" b="1"/>
              <a:t> </a:t>
            </a:r>
            <a:r>
              <a:rPr lang="en-US" altLang="zh-CN" sz="3600" b="1"/>
              <a:t> </a:t>
            </a:r>
            <a:r>
              <a:rPr lang="zh-CN" altLang="en-US" sz="3600" b="1"/>
              <a:t>   </a:t>
            </a:r>
            <a:r>
              <a:rPr lang="en-US" altLang="zh-CN" sz="3600" b="1"/>
              <a:t>3</a:t>
            </a:r>
            <a:r>
              <a:rPr lang="en-US" altLang="zh-CN" sz="3600" b="1">
                <a:sym typeface="+mn-ea"/>
              </a:rPr>
              <a:t>+</a:t>
            </a:r>
            <a:r>
              <a:rPr lang="en-US" altLang="zh-CN" sz="3600" b="1"/>
              <a:t>5</a:t>
            </a:r>
            <a:r>
              <a:rPr lang="zh-CN" altLang="en-US" sz="3600" b="1"/>
              <a:t>×</a:t>
            </a:r>
            <a:r>
              <a:rPr lang="en-US" altLang="zh-CN" sz="3600" b="1"/>
              <a:t>4</a:t>
            </a:r>
            <a:r>
              <a:rPr lang="zh-CN" altLang="en-US" sz="3600" b="1">
                <a:sym typeface="+mn-ea"/>
              </a:rPr>
              <a:t>＝</a:t>
            </a:r>
            <a:endParaRPr lang="zh-CN" altLang="en-US" sz="3600" b="1">
              <a:sym typeface="+mn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1211580" y="2360295"/>
            <a:ext cx="1056640" cy="9525"/>
          </a:xfrm>
          <a:prstGeom prst="line">
            <a:avLst/>
          </a:prstGeom>
          <a:ln w="44450" cmpd="sng">
            <a:solidFill>
              <a:srgbClr val="FF33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V="1">
            <a:off x="1181735" y="3568700"/>
            <a:ext cx="1056640" cy="9525"/>
          </a:xfrm>
          <a:prstGeom prst="line">
            <a:avLst/>
          </a:prstGeom>
          <a:ln w="44450" cmpd="sng">
            <a:solidFill>
              <a:srgbClr val="FF33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4615180" y="2388870"/>
            <a:ext cx="935355" cy="8255"/>
          </a:xfrm>
          <a:prstGeom prst="line">
            <a:avLst/>
          </a:prstGeom>
          <a:ln w="44450" cmpd="sng">
            <a:solidFill>
              <a:srgbClr val="FF33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4601210" y="3571875"/>
            <a:ext cx="1056640" cy="9525"/>
          </a:xfrm>
          <a:prstGeom prst="line">
            <a:avLst/>
          </a:prstGeom>
          <a:ln w="44450" cmpd="sng">
            <a:solidFill>
              <a:srgbClr val="FF33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3072130" y="1828165"/>
            <a:ext cx="7366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latin typeface="+mn-lt"/>
                <a:ea typeface="+mn-ea"/>
              </a:rPr>
              <a:t>10</a:t>
            </a:r>
            <a:endParaRPr lang="zh-CN" altLang="en-US" sz="3600" b="1">
              <a:latin typeface="+mn-lt"/>
              <a:ea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058160" y="3082290"/>
            <a:ext cx="7366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 b="1">
                <a:latin typeface="+mn-lt"/>
                <a:ea typeface="+mn-ea"/>
              </a:rPr>
              <a:t>21</a:t>
            </a:r>
            <a:endParaRPr lang="en-US" sz="3600" b="1">
              <a:latin typeface="+mn-lt"/>
              <a:ea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584950" y="1847215"/>
            <a:ext cx="7366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 b="1">
                <a:latin typeface="+mn-lt"/>
                <a:ea typeface="+mn-ea"/>
              </a:rPr>
              <a:t>6</a:t>
            </a:r>
            <a:endParaRPr lang="en-US" sz="3600" b="1">
              <a:latin typeface="+mn-lt"/>
              <a:ea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664325" y="3071495"/>
            <a:ext cx="7366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 b="1">
                <a:latin typeface="+mn-lt"/>
                <a:ea typeface="+mn-ea"/>
              </a:rPr>
              <a:t>63</a:t>
            </a:r>
            <a:endParaRPr lang="en-US" sz="3600" b="1">
              <a:latin typeface="+mn-lt"/>
              <a:ea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368665" y="4295775"/>
            <a:ext cx="20910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3600" b="1">
                <a:solidFill>
                  <a:srgbClr val="C00000"/>
                </a:solidFill>
                <a:ea typeface="楷体" panose="02010609060101010101" charset="-122"/>
                <a:cs typeface="Arial" panose="020B0604020202020204" pitchFamily="34" charset="0"/>
              </a:rPr>
              <a:t>运算顺序？</a:t>
            </a:r>
            <a:endParaRPr lang="zh-CN" sz="3600" b="1">
              <a:solidFill>
                <a:srgbClr val="C00000"/>
              </a:solidFill>
              <a:ea typeface="楷体" panose="02010609060101010101" charset="-122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55980" y="944245"/>
            <a:ext cx="223964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3600" b="1">
                <a:solidFill>
                  <a:srgbClr val="0070C0"/>
                </a:solidFill>
                <a:ea typeface="楷体" panose="02010609060101010101" charset="-122"/>
                <a:cs typeface="Arial" panose="020B0604020202020204" pitchFamily="34" charset="0"/>
                <a:sym typeface="+mn-ea"/>
              </a:rPr>
              <a:t>加减混合：</a:t>
            </a:r>
            <a:endParaRPr lang="zh-CN" altLang="en-US" sz="3600" b="1">
              <a:solidFill>
                <a:srgbClr val="0070C0"/>
              </a:solidFill>
              <a:ea typeface="楷体" panose="02010609060101010101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676775" y="908685"/>
            <a:ext cx="223964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3600" b="1">
                <a:solidFill>
                  <a:srgbClr val="0070C0"/>
                </a:solidFill>
                <a:ea typeface="楷体" panose="02010609060101010101" charset="-122"/>
                <a:cs typeface="Arial" panose="020B0604020202020204" pitchFamily="34" charset="0"/>
                <a:sym typeface="+mn-ea"/>
              </a:rPr>
              <a:t>乘除混合：</a:t>
            </a:r>
            <a:endParaRPr lang="zh-CN" altLang="en-US" sz="3600" b="1">
              <a:solidFill>
                <a:srgbClr val="0070C0"/>
              </a:solidFill>
              <a:ea typeface="楷体" panose="02010609060101010101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171815" y="920750"/>
            <a:ext cx="223964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3600" b="1">
                <a:solidFill>
                  <a:srgbClr val="0070C0"/>
                </a:solidFill>
                <a:ea typeface="楷体" panose="02010609060101010101" charset="-122"/>
                <a:cs typeface="Arial" panose="020B0604020202020204" pitchFamily="34" charset="0"/>
                <a:sym typeface="+mn-ea"/>
              </a:rPr>
              <a:t>乘加混合：</a:t>
            </a:r>
            <a:endParaRPr lang="zh-CN" altLang="en-US" sz="3600" b="1">
              <a:solidFill>
                <a:srgbClr val="0070C0"/>
              </a:solidFill>
              <a:ea typeface="楷体" panose="02010609060101010101" charset="-122"/>
              <a:cs typeface="Arial" panose="020B0604020202020204" pitchFamily="34" charset="0"/>
              <a:sym typeface="+mn-ea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8434070" y="2378710"/>
            <a:ext cx="935355" cy="8255"/>
          </a:xfrm>
          <a:prstGeom prst="line">
            <a:avLst/>
          </a:prstGeom>
          <a:ln w="44450" cmpd="sng">
            <a:solidFill>
              <a:srgbClr val="FF33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10257790" y="1837055"/>
            <a:ext cx="7366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 b="1">
                <a:latin typeface="+mn-lt"/>
                <a:ea typeface="+mn-ea"/>
              </a:rPr>
              <a:t>27</a:t>
            </a:r>
            <a:endParaRPr lang="en-US" sz="3600" b="1">
              <a:latin typeface="+mn-lt"/>
              <a:ea typeface="+mn-ea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945515" y="215265"/>
            <a:ext cx="1918335" cy="669290"/>
            <a:chOff x="1245" y="1102"/>
            <a:chExt cx="3021" cy="1054"/>
          </a:xfrm>
        </p:grpSpPr>
        <p:sp>
          <p:nvSpPr>
            <p:cNvPr id="28" name="流程图: 可选过程 27"/>
            <p:cNvSpPr/>
            <p:nvPr/>
          </p:nvSpPr>
          <p:spPr>
            <a:xfrm>
              <a:off x="1245" y="1102"/>
              <a:ext cx="3021" cy="1054"/>
            </a:xfrm>
            <a:prstGeom prst="flowChartAlternateProcess">
              <a:avLst/>
            </a:prstGeom>
            <a:solidFill>
              <a:schemeClr val="accent2">
                <a:alpha val="53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621" y="1170"/>
              <a:ext cx="2382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 b="1">
                  <a:latin typeface="华文隶书" panose="02010800040101010101" charset="-122"/>
                  <a:ea typeface="华文隶书" panose="02010800040101010101" charset="-122"/>
                </a:rPr>
                <a:t>我会算</a:t>
              </a:r>
              <a:endParaRPr lang="zh-CN" altLang="en-US" sz="3200" b="1">
                <a:latin typeface="华文隶书" panose="02010800040101010101" charset="-122"/>
                <a:ea typeface="华文隶书" panose="0201080004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9" grpId="0"/>
      <p:bldP spid="11" grpId="0"/>
      <p:bldP spid="16" grpId="0"/>
      <p:bldP spid="19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" name="矩形 29"/>
          <p:cNvSpPr/>
          <p:nvPr/>
        </p:nvSpPr>
        <p:spPr>
          <a:xfrm>
            <a:off x="6451600" y="5223510"/>
            <a:ext cx="1882140" cy="431165"/>
          </a:xfrm>
          <a:prstGeom prst="rect">
            <a:avLst/>
          </a:prstGeom>
          <a:pattFill prst="wdUpDiag">
            <a:fgClr>
              <a:srgbClr val="5B9BD5"/>
            </a:fgClr>
            <a:bgClr>
              <a:srgbClr val="FFFFFF"/>
            </a:bgClr>
          </a:patt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2501900" y="5193665"/>
            <a:ext cx="1862455" cy="431165"/>
          </a:xfrm>
          <a:prstGeom prst="rect">
            <a:avLst/>
          </a:prstGeom>
          <a:pattFill prst="wdUpDiag">
            <a:fgClr>
              <a:srgbClr val="5B9BD5"/>
            </a:fgClr>
            <a:bgClr>
              <a:srgbClr val="FFFFFF"/>
            </a:bgClr>
          </a:patt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5465445" y="1023620"/>
            <a:ext cx="2199640" cy="2058670"/>
          </a:xfrm>
          <a:prstGeom prst="rect">
            <a:avLst/>
          </a:prstGeom>
          <a:noFill/>
          <a:ln w="571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6681470" y="3982085"/>
            <a:ext cx="163449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3600" b="1">
                <a:ea typeface="楷体" panose="02010609060101010101" charset="-122"/>
                <a:cs typeface="Arial" panose="020B0604020202020204" pitchFamily="34" charset="0"/>
              </a:rPr>
              <a:t>5</a:t>
            </a:r>
            <a:r>
              <a:rPr lang="zh-CN" altLang="en-US" sz="3600" b="1">
                <a:sym typeface="+mn-ea"/>
              </a:rPr>
              <a:t>×</a:t>
            </a:r>
            <a:r>
              <a:rPr lang="en-US" altLang="zh-CN" sz="3600" b="1">
                <a:ea typeface="楷体" panose="02010609060101010101" charset="-122"/>
                <a:cs typeface="Arial" panose="020B0604020202020204" pitchFamily="34" charset="0"/>
                <a:sym typeface="+mn-ea"/>
              </a:rPr>
              <a:t>4</a:t>
            </a:r>
            <a:r>
              <a:rPr lang="en-US" altLang="zh-CN" sz="3600" b="1">
                <a:ea typeface="楷体" panose="02010609060101010101" charset="-122"/>
                <a:cs typeface="Arial" panose="020B0604020202020204" pitchFamily="34" charset="0"/>
                <a:sym typeface="+mn-ea"/>
              </a:rPr>
              <a:t>+3</a:t>
            </a:r>
            <a:endParaRPr lang="zh-CN" altLang="en-US" sz="3600" b="1">
              <a:ea typeface="楷体" panose="02010609060101010101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388235" y="4000500"/>
            <a:ext cx="163449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3600" b="1">
                <a:ea typeface="楷体" panose="02010609060101010101" charset="-122"/>
                <a:cs typeface="Arial" panose="020B0604020202020204" pitchFamily="34" charset="0"/>
              </a:rPr>
              <a:t>3+5</a:t>
            </a:r>
            <a:r>
              <a:rPr lang="zh-CN" altLang="en-US" sz="3600" b="1">
                <a:sym typeface="+mn-ea"/>
              </a:rPr>
              <a:t>×</a:t>
            </a:r>
            <a:r>
              <a:rPr lang="en-US" altLang="zh-CN" sz="3600" b="1">
                <a:ea typeface="楷体" panose="02010609060101010101" charset="-122"/>
                <a:cs typeface="Arial" panose="020B0604020202020204" pitchFamily="34" charset="0"/>
                <a:sym typeface="+mn-ea"/>
              </a:rPr>
              <a:t>4</a:t>
            </a:r>
            <a:endParaRPr lang="zh-CN" altLang="en-US" sz="3600" b="1">
              <a:ea typeface="楷体" panose="02010609060101010101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399530" y="5142865"/>
            <a:ext cx="273050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sz="3600" b="1"/>
              <a:t>5</a:t>
            </a:r>
            <a:r>
              <a:rPr sz="3600" b="1"/>
              <a:t>+</a:t>
            </a:r>
            <a:r>
              <a:rPr lang="en-US" sz="3600" b="1"/>
              <a:t>5</a:t>
            </a:r>
            <a:r>
              <a:rPr sz="3600" b="1"/>
              <a:t>+</a:t>
            </a:r>
            <a:r>
              <a:rPr lang="en-US" sz="3600" b="1"/>
              <a:t>5+5</a:t>
            </a:r>
            <a:r>
              <a:rPr sz="3600" b="1"/>
              <a:t>+</a:t>
            </a:r>
            <a:r>
              <a:rPr lang="en-US" sz="3600" b="1"/>
              <a:t>3</a:t>
            </a:r>
            <a:endParaRPr lang="en-US" sz="3600" b="1"/>
          </a:p>
        </p:txBody>
      </p:sp>
      <p:sp>
        <p:nvSpPr>
          <p:cNvPr id="17" name="文本框 16"/>
          <p:cNvSpPr txBox="1"/>
          <p:nvPr/>
        </p:nvSpPr>
        <p:spPr>
          <a:xfrm>
            <a:off x="1863725" y="5117465"/>
            <a:ext cx="281940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sz="3600" b="1"/>
              <a:t>3</a:t>
            </a:r>
            <a:r>
              <a:rPr sz="3600" b="1"/>
              <a:t>+</a:t>
            </a:r>
            <a:r>
              <a:rPr lang="en-US" sz="3600" b="1"/>
              <a:t>5</a:t>
            </a:r>
            <a:r>
              <a:rPr sz="3600" b="1"/>
              <a:t>+</a:t>
            </a:r>
            <a:r>
              <a:rPr lang="en-US" sz="3600" b="1"/>
              <a:t>5</a:t>
            </a:r>
            <a:r>
              <a:rPr sz="3600" b="1"/>
              <a:t>+</a:t>
            </a:r>
            <a:r>
              <a:rPr lang="en-US" sz="3600" b="1"/>
              <a:t>5+5</a:t>
            </a:r>
            <a:endParaRPr lang="en-US" sz="3600" b="1"/>
          </a:p>
        </p:txBody>
      </p:sp>
      <p:sp>
        <p:nvSpPr>
          <p:cNvPr id="19" name="文本框 18"/>
          <p:cNvSpPr txBox="1"/>
          <p:nvPr/>
        </p:nvSpPr>
        <p:spPr>
          <a:xfrm>
            <a:off x="4753610" y="3968750"/>
            <a:ext cx="961390" cy="594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r>
              <a:rPr lang="zh-CN" altLang="en-US" sz="3600" b="1">
                <a:ea typeface="楷体" panose="02010609060101010101" charset="-122"/>
                <a:cs typeface="Arial" panose="020B0604020202020204" pitchFamily="34" charset="0"/>
              </a:rPr>
              <a:t>或</a:t>
            </a:r>
            <a:endParaRPr lang="zh-CN" altLang="en-US" sz="1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6836410" y="4563745"/>
            <a:ext cx="793115" cy="0"/>
          </a:xfrm>
          <a:prstGeom prst="line">
            <a:avLst/>
          </a:prstGeom>
          <a:ln w="44450" cmpd="sng">
            <a:solidFill>
              <a:srgbClr val="FF33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3048635" y="4553585"/>
            <a:ext cx="793115" cy="0"/>
          </a:xfrm>
          <a:prstGeom prst="line">
            <a:avLst/>
          </a:prstGeom>
          <a:ln w="44450" cmpd="sng">
            <a:solidFill>
              <a:srgbClr val="FF33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>
            <a:stCxn id="32" idx="0"/>
          </p:cNvCxnSpPr>
          <p:nvPr/>
        </p:nvCxnSpPr>
        <p:spPr>
          <a:xfrm flipH="1" flipV="1">
            <a:off x="3430270" y="4624070"/>
            <a:ext cx="3175" cy="56959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5481955" y="972185"/>
            <a:ext cx="1026795" cy="1076146"/>
            <a:chOff x="2191" y="2341"/>
            <a:chExt cx="1694" cy="1913"/>
          </a:xfrm>
        </p:grpSpPr>
        <p:pic>
          <p:nvPicPr>
            <p:cNvPr id="11" name="图片 10" descr="烘培的纸杯蛋糕插画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191" y="2341"/>
              <a:ext cx="1694" cy="1694"/>
            </a:xfrm>
            <a:prstGeom prst="rect">
              <a:avLst/>
            </a:prstGeom>
          </p:spPr>
        </p:pic>
        <p:sp>
          <p:nvSpPr>
            <p:cNvPr id="21" name="椭圆 20"/>
            <p:cNvSpPr/>
            <p:nvPr/>
          </p:nvSpPr>
          <p:spPr>
            <a:xfrm>
              <a:off x="2593" y="3494"/>
              <a:ext cx="879" cy="74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2529" y="3599"/>
              <a:ext cx="1032" cy="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b="1">
                  <a:solidFill>
                    <a:schemeClr val="bg1"/>
                  </a:solidFill>
                </a:rPr>
                <a:t>5</a:t>
              </a:r>
              <a:r>
                <a:rPr lang="zh-CN" altLang="en-US" b="1">
                  <a:solidFill>
                    <a:schemeClr val="bg1"/>
                  </a:solidFill>
                </a:rPr>
                <a:t>元</a:t>
              </a:r>
              <a:endParaRPr lang="zh-CN" altLang="en-US" b="1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6548755" y="971550"/>
            <a:ext cx="1026795" cy="1683131"/>
            <a:chOff x="2191" y="2341"/>
            <a:chExt cx="1694" cy="2992"/>
          </a:xfrm>
        </p:grpSpPr>
        <p:pic>
          <p:nvPicPr>
            <p:cNvPr id="36" name="图片 35" descr="烘培的纸杯蛋糕插画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191" y="2341"/>
              <a:ext cx="1694" cy="1694"/>
            </a:xfrm>
            <a:prstGeom prst="rect">
              <a:avLst/>
            </a:prstGeom>
          </p:spPr>
        </p:pic>
        <p:sp>
          <p:nvSpPr>
            <p:cNvPr id="37" name="椭圆 36"/>
            <p:cNvSpPr/>
            <p:nvPr/>
          </p:nvSpPr>
          <p:spPr>
            <a:xfrm>
              <a:off x="2593" y="3494"/>
              <a:ext cx="879" cy="74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2675" y="4678"/>
              <a:ext cx="1032" cy="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b="1">
                  <a:solidFill>
                    <a:schemeClr val="bg1"/>
                  </a:solidFill>
                </a:rPr>
                <a:t>5</a:t>
              </a:r>
              <a:r>
                <a:rPr lang="zh-CN" altLang="en-US" b="1">
                  <a:solidFill>
                    <a:schemeClr val="bg1"/>
                  </a:solidFill>
                </a:rPr>
                <a:t>元</a:t>
              </a:r>
              <a:endParaRPr lang="zh-CN" altLang="en-US" b="1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6539230" y="1873250"/>
            <a:ext cx="1026795" cy="1064895"/>
            <a:chOff x="2191" y="2341"/>
            <a:chExt cx="1694" cy="1893"/>
          </a:xfrm>
        </p:grpSpPr>
        <p:pic>
          <p:nvPicPr>
            <p:cNvPr id="40" name="图片 39" descr="烘培的纸杯蛋糕插画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191" y="2341"/>
              <a:ext cx="1694" cy="1694"/>
            </a:xfrm>
            <a:prstGeom prst="rect">
              <a:avLst/>
            </a:prstGeom>
          </p:spPr>
        </p:pic>
        <p:sp>
          <p:nvSpPr>
            <p:cNvPr id="41" name="椭圆 40"/>
            <p:cNvSpPr/>
            <p:nvPr/>
          </p:nvSpPr>
          <p:spPr>
            <a:xfrm>
              <a:off x="2593" y="3494"/>
              <a:ext cx="879" cy="74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2628" y="3565"/>
              <a:ext cx="1032" cy="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b="1">
                  <a:solidFill>
                    <a:schemeClr val="bg1"/>
                  </a:solidFill>
                </a:rPr>
                <a:t>5</a:t>
              </a:r>
              <a:r>
                <a:rPr lang="zh-CN" altLang="en-US" b="1">
                  <a:solidFill>
                    <a:schemeClr val="bg1"/>
                  </a:solidFill>
                </a:rPr>
                <a:t>元</a:t>
              </a:r>
              <a:endParaRPr lang="zh-CN" altLang="en-US" b="1">
                <a:solidFill>
                  <a:schemeClr val="bg1"/>
                </a:solidFill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5501005" y="1921510"/>
            <a:ext cx="1026795" cy="1064895"/>
            <a:chOff x="2191" y="2341"/>
            <a:chExt cx="1694" cy="1893"/>
          </a:xfrm>
        </p:grpSpPr>
        <p:pic>
          <p:nvPicPr>
            <p:cNvPr id="49" name="图片 48" descr="烘培的纸杯蛋糕插画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191" y="2341"/>
              <a:ext cx="1694" cy="1694"/>
            </a:xfrm>
            <a:prstGeom prst="rect">
              <a:avLst/>
            </a:prstGeom>
          </p:spPr>
        </p:pic>
        <p:sp>
          <p:nvSpPr>
            <p:cNvPr id="50" name="椭圆 49"/>
            <p:cNvSpPr/>
            <p:nvPr/>
          </p:nvSpPr>
          <p:spPr>
            <a:xfrm>
              <a:off x="2593" y="3494"/>
              <a:ext cx="879" cy="74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2595" y="3513"/>
              <a:ext cx="1032" cy="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b="1">
                  <a:solidFill>
                    <a:schemeClr val="bg1"/>
                  </a:solidFill>
                </a:rPr>
                <a:t>5</a:t>
              </a:r>
              <a:r>
                <a:rPr lang="zh-CN" altLang="en-US" b="1">
                  <a:solidFill>
                    <a:schemeClr val="bg1"/>
                  </a:solidFill>
                </a:rPr>
                <a:t>元</a:t>
              </a:r>
              <a:endParaRPr lang="zh-CN" altLang="en-US" b="1">
                <a:solidFill>
                  <a:schemeClr val="bg1"/>
                </a:solidFill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2302510" y="904875"/>
            <a:ext cx="1912620" cy="1912620"/>
            <a:chOff x="1737" y="2151"/>
            <a:chExt cx="3012" cy="3012"/>
          </a:xfrm>
        </p:grpSpPr>
        <p:pic>
          <p:nvPicPr>
            <p:cNvPr id="52" name="图片 51" descr="预览图_千图网_编号3240367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37" y="2151"/>
              <a:ext cx="3012" cy="3012"/>
            </a:xfrm>
            <a:prstGeom prst="rect">
              <a:avLst/>
            </a:prstGeom>
          </p:spPr>
        </p:pic>
        <p:sp>
          <p:nvSpPr>
            <p:cNvPr id="53" name="椭圆 52"/>
            <p:cNvSpPr/>
            <p:nvPr/>
          </p:nvSpPr>
          <p:spPr>
            <a:xfrm>
              <a:off x="2678" y="4205"/>
              <a:ext cx="839" cy="656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2617" y="4237"/>
              <a:ext cx="985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b="1">
                  <a:solidFill>
                    <a:schemeClr val="bg1"/>
                  </a:solidFill>
                </a:rPr>
                <a:t>3</a:t>
              </a:r>
              <a:r>
                <a:rPr lang="zh-CN" altLang="en-US" b="1">
                  <a:solidFill>
                    <a:schemeClr val="bg1"/>
                  </a:solidFill>
                </a:rPr>
                <a:t>元</a:t>
              </a:r>
              <a:endParaRPr lang="zh-CN" altLang="en-US" b="1">
                <a:solidFill>
                  <a:schemeClr val="bg1"/>
                </a:solidFill>
              </a:endParaRPr>
            </a:p>
          </p:txBody>
        </p:sp>
      </p:grpSp>
      <p:sp>
        <p:nvSpPr>
          <p:cNvPr id="56" name="文本框 55"/>
          <p:cNvSpPr txBox="1"/>
          <p:nvPr/>
        </p:nvSpPr>
        <p:spPr>
          <a:xfrm>
            <a:off x="6773978" y="1641134"/>
            <a:ext cx="625533" cy="368466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chemeClr val="bg1"/>
                </a:solidFill>
              </a:rPr>
              <a:t>5</a:t>
            </a:r>
            <a:r>
              <a:rPr lang="zh-CN" altLang="en-US" b="1">
                <a:solidFill>
                  <a:schemeClr val="bg1"/>
                </a:solidFill>
              </a:rPr>
              <a:t>元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4359910" y="1490345"/>
            <a:ext cx="8382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5400" b="1">
                <a:ea typeface="楷体" panose="02010609060101010101" charset="-122"/>
                <a:cs typeface="Arial" panose="020B0604020202020204" pitchFamily="34" charset="0"/>
                <a:sym typeface="+mn-ea"/>
              </a:rPr>
              <a:t>+</a:t>
            </a:r>
            <a:endParaRPr lang="en-US" altLang="zh-CN" sz="5400" b="1">
              <a:ea typeface="楷体" panose="02010609060101010101" charset="-122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964565" y="102870"/>
            <a:ext cx="1918335" cy="669290"/>
            <a:chOff x="1245" y="1102"/>
            <a:chExt cx="3021" cy="1054"/>
          </a:xfrm>
        </p:grpSpPr>
        <p:sp>
          <p:nvSpPr>
            <p:cNvPr id="60" name="流程图: 可选过程 59"/>
            <p:cNvSpPr/>
            <p:nvPr/>
          </p:nvSpPr>
          <p:spPr>
            <a:xfrm>
              <a:off x="1245" y="1102"/>
              <a:ext cx="3021" cy="1054"/>
            </a:xfrm>
            <a:prstGeom prst="flowChartAlternateProcess">
              <a:avLst/>
            </a:prstGeom>
            <a:solidFill>
              <a:schemeClr val="accent2">
                <a:alpha val="53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1621" y="1170"/>
              <a:ext cx="2382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 b="1">
                  <a:latin typeface="华文隶书" panose="02010800040101010101" charset="-122"/>
                  <a:ea typeface="华文隶书" panose="02010800040101010101" charset="-122"/>
                </a:rPr>
                <a:t>我研究</a:t>
              </a:r>
              <a:endParaRPr lang="zh-CN" altLang="en-US" sz="3200" b="1">
                <a:latin typeface="华文隶书" panose="02010800040101010101" charset="-122"/>
                <a:ea typeface="华文隶书" panose="02010800040101010101" charset="-122"/>
              </a:endParaRPr>
            </a:p>
          </p:txBody>
        </p:sp>
      </p:grpSp>
      <p:sp>
        <p:nvSpPr>
          <p:cNvPr id="3" name="左大括号 2"/>
          <p:cNvSpPr/>
          <p:nvPr/>
        </p:nvSpPr>
        <p:spPr>
          <a:xfrm rot="16200000">
            <a:off x="4695190" y="1458595"/>
            <a:ext cx="322580" cy="3616325"/>
          </a:xfrm>
          <a:prstGeom prst="leftBrace">
            <a:avLst>
              <a:gd name="adj1" fmla="val 70511"/>
              <a:gd name="adj2" fmla="val 48261"/>
            </a:avLst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579620" y="3462020"/>
            <a:ext cx="7594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tx1"/>
                </a:solidFill>
                <a:ea typeface="楷体" panose="02010609060101010101" charset="-122"/>
                <a:cs typeface="Arial" panose="020B0604020202020204" pitchFamily="34" charset="0"/>
              </a:rPr>
              <a:t>?</a:t>
            </a:r>
            <a:endParaRPr lang="en-US" altLang="zh-CN" sz="3600" b="1">
              <a:solidFill>
                <a:schemeClr val="tx1"/>
              </a:solidFill>
              <a:ea typeface="楷体" panose="02010609060101010101" charset="-122"/>
              <a:cs typeface="Arial" panose="020B0604020202020204" pitchFamily="34" charset="0"/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 flipH="1" flipV="1">
            <a:off x="7208520" y="4584700"/>
            <a:ext cx="17780" cy="61785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3499485" y="4836160"/>
            <a:ext cx="7366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 b="1">
                <a:solidFill>
                  <a:srgbClr val="FF0000"/>
                </a:solidFill>
                <a:latin typeface="+mn-lt"/>
                <a:ea typeface="+mn-ea"/>
              </a:rPr>
              <a:t>4</a:t>
            </a:r>
            <a:r>
              <a:rPr lang="zh-CN" altLang="en-US" sz="2000" b="1">
                <a:solidFill>
                  <a:srgbClr val="FF0000"/>
                </a:solidFill>
                <a:latin typeface="+mn-lt"/>
                <a:ea typeface="+mn-ea"/>
              </a:rPr>
              <a:t>个</a:t>
            </a:r>
            <a:r>
              <a:rPr lang="en-US" altLang="zh-CN" sz="2000" b="1">
                <a:solidFill>
                  <a:srgbClr val="FF0000"/>
                </a:solidFill>
                <a:latin typeface="+mn-lt"/>
                <a:ea typeface="+mn-ea"/>
              </a:rPr>
              <a:t>5</a:t>
            </a:r>
            <a:endParaRPr lang="en-US" altLang="zh-CN" sz="2000" b="1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314565" y="4874895"/>
            <a:ext cx="7366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 b="1">
                <a:solidFill>
                  <a:srgbClr val="FF0000"/>
                </a:solidFill>
                <a:latin typeface="+mn-lt"/>
                <a:ea typeface="+mn-ea"/>
              </a:rPr>
              <a:t>4</a:t>
            </a:r>
            <a:r>
              <a:rPr lang="zh-CN" altLang="en-US" sz="2000" b="1">
                <a:solidFill>
                  <a:srgbClr val="FF0000"/>
                </a:solidFill>
                <a:latin typeface="+mn-lt"/>
                <a:ea typeface="+mn-ea"/>
              </a:rPr>
              <a:t>个</a:t>
            </a:r>
            <a:r>
              <a:rPr lang="en-US" altLang="zh-CN" sz="2000" b="1">
                <a:solidFill>
                  <a:srgbClr val="FF0000"/>
                </a:solidFill>
                <a:latin typeface="+mn-lt"/>
                <a:ea typeface="+mn-ea"/>
              </a:rPr>
              <a:t>5</a:t>
            </a:r>
            <a:endParaRPr lang="en-US" altLang="zh-CN" sz="2000" b="1">
              <a:solidFill>
                <a:srgbClr val="FF0000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5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7" grpId="2" bldLvl="0" animBg="1"/>
      <p:bldP spid="12" grpId="0"/>
      <p:bldP spid="17" grpId="0"/>
      <p:bldP spid="30" grpId="0" bldLvl="0" animBg="1"/>
      <p:bldP spid="30" grpId="1" animBg="1"/>
      <p:bldP spid="32" grpId="0" bldLvl="0" animBg="1"/>
      <p:bldP spid="32" grpId="1" animBg="1"/>
      <p:bldP spid="13" grpId="0"/>
      <p:bldP spid="13" grpId="1"/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矩形 7"/>
          <p:cNvSpPr/>
          <p:nvPr/>
        </p:nvSpPr>
        <p:spPr>
          <a:xfrm>
            <a:off x="6301740" y="5247640"/>
            <a:ext cx="4707890" cy="675640"/>
          </a:xfrm>
          <a:prstGeom prst="rect">
            <a:avLst/>
          </a:prstGeom>
          <a:pattFill prst="wdDnDiag">
            <a:fgClr>
              <a:srgbClr val="5B9BD5"/>
            </a:fgClr>
            <a:bgClr>
              <a:srgbClr val="FFFFFF"/>
            </a:bgClr>
          </a:pattFill>
          <a:ln w="28575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pattFill prst="wdDnDiag">
                  <a:fgClr>
                    <a:srgbClr val="5B9BD5"/>
                  </a:fgClr>
                  <a:bgClr>
                    <a:srgbClr val="FFFFFF"/>
                  </a:bgClr>
                </a:patt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b="1">
              <a:sym typeface="+mn-ea"/>
            </a:endParaRPr>
          </a:p>
        </p:txBody>
      </p:sp>
      <p:sp>
        <p:nvSpPr>
          <p:cNvPr id="60" name="流程图: 可选过程 59"/>
          <p:cNvSpPr/>
          <p:nvPr/>
        </p:nvSpPr>
        <p:spPr>
          <a:xfrm>
            <a:off x="964565" y="102870"/>
            <a:ext cx="1918335" cy="669290"/>
          </a:xfrm>
          <a:prstGeom prst="flowChartAlternateProcess">
            <a:avLst/>
          </a:prstGeom>
          <a:solidFill>
            <a:schemeClr val="accent2">
              <a:alpha val="53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1" name="圆角矩形 110"/>
          <p:cNvSpPr/>
          <p:nvPr/>
        </p:nvSpPr>
        <p:spPr>
          <a:xfrm>
            <a:off x="6259830" y="5132070"/>
            <a:ext cx="5408930" cy="1576070"/>
          </a:xfrm>
          <a:prstGeom prst="roundRect">
            <a:avLst/>
          </a:prstGeom>
          <a:solidFill>
            <a:srgbClr val="FFFF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231775" y="506095"/>
            <a:ext cx="4469765" cy="14547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304800">
              <a:lnSpc>
                <a:spcPct val="200000"/>
              </a:lnSpc>
            </a:pPr>
            <a:r>
              <a:rPr lang="en-US" altLang="zh-CN" sz="3600" b="1">
                <a:sym typeface="+mn-ea"/>
              </a:rPr>
              <a:t>     </a:t>
            </a:r>
            <a:r>
              <a:rPr lang="zh-CN" altLang="en-US" sz="3600" b="1">
                <a:sym typeface="+mn-ea"/>
              </a:rPr>
              <a:t>5+9×3</a:t>
            </a:r>
            <a:endParaRPr lang="zh-CN" altLang="en-US" sz="3600" b="1">
              <a:sym typeface="+mn-ea"/>
            </a:endParaRPr>
          </a:p>
          <a:p>
            <a:pPr indent="304800">
              <a:lnSpc>
                <a:spcPct val="200000"/>
              </a:lnSpc>
            </a:pPr>
            <a:r>
              <a:rPr lang="en-US" altLang="zh-CN" sz="3600" b="1">
                <a:sym typeface="+mn-ea"/>
              </a:rPr>
              <a:t>   </a:t>
            </a:r>
            <a:r>
              <a:rPr lang="en-US" altLang="zh-CN" sz="3600" b="1">
                <a:sym typeface="+mn-ea"/>
              </a:rPr>
              <a:t>  </a:t>
            </a:r>
            <a:endParaRPr lang="zh-CN" altLang="en-US" sz="3600" b="1"/>
          </a:p>
        </p:txBody>
      </p:sp>
      <p:cxnSp>
        <p:nvCxnSpPr>
          <p:cNvPr id="6" name="直接连接符 5"/>
          <p:cNvCxnSpPr/>
          <p:nvPr/>
        </p:nvCxnSpPr>
        <p:spPr>
          <a:xfrm>
            <a:off x="6296660" y="5845810"/>
            <a:ext cx="0" cy="84455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11591290" y="5848985"/>
            <a:ext cx="0" cy="84455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6293795" y="5925375"/>
            <a:ext cx="972185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7239635" y="5842000"/>
            <a:ext cx="0" cy="84455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/>
        </p:nvCxnSpPr>
        <p:spPr>
          <a:xfrm>
            <a:off x="7228840" y="5925820"/>
            <a:ext cx="972185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/>
          <p:cNvCxnSpPr/>
          <p:nvPr/>
        </p:nvCxnSpPr>
        <p:spPr>
          <a:xfrm>
            <a:off x="8185785" y="5838825"/>
            <a:ext cx="0" cy="84455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/>
          <p:cNvCxnSpPr/>
          <p:nvPr/>
        </p:nvCxnSpPr>
        <p:spPr>
          <a:xfrm>
            <a:off x="8171815" y="5925820"/>
            <a:ext cx="972185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连接符 71"/>
          <p:cNvCxnSpPr/>
          <p:nvPr/>
        </p:nvCxnSpPr>
        <p:spPr>
          <a:xfrm>
            <a:off x="9128760" y="5838825"/>
            <a:ext cx="0" cy="84455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73"/>
          <p:cNvCxnSpPr/>
          <p:nvPr/>
        </p:nvCxnSpPr>
        <p:spPr>
          <a:xfrm>
            <a:off x="9117965" y="5925820"/>
            <a:ext cx="972185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连接符 75"/>
          <p:cNvCxnSpPr/>
          <p:nvPr/>
        </p:nvCxnSpPr>
        <p:spPr>
          <a:xfrm>
            <a:off x="10074910" y="5838825"/>
            <a:ext cx="0" cy="84455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接连接符 77"/>
          <p:cNvCxnSpPr/>
          <p:nvPr/>
        </p:nvCxnSpPr>
        <p:spPr>
          <a:xfrm>
            <a:off x="10064115" y="5925820"/>
            <a:ext cx="972185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连接符 79"/>
          <p:cNvCxnSpPr/>
          <p:nvPr/>
        </p:nvCxnSpPr>
        <p:spPr>
          <a:xfrm>
            <a:off x="11021060" y="5838825"/>
            <a:ext cx="0" cy="84455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/>
          <p:cNvCxnSpPr/>
          <p:nvPr/>
        </p:nvCxnSpPr>
        <p:spPr>
          <a:xfrm>
            <a:off x="11017250" y="5926455"/>
            <a:ext cx="5760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右大括号 81"/>
          <p:cNvSpPr/>
          <p:nvPr/>
        </p:nvSpPr>
        <p:spPr>
          <a:xfrm rot="5400000">
            <a:off x="8856345" y="3382645"/>
            <a:ext cx="180340" cy="5289550"/>
          </a:xfrm>
          <a:prstGeom prst="rightBrace">
            <a:avLst>
              <a:gd name="adj1" fmla="val 278169"/>
              <a:gd name="adj2" fmla="val 50000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3" name="文本框 82"/>
          <p:cNvSpPr txBox="1"/>
          <p:nvPr/>
        </p:nvSpPr>
        <p:spPr>
          <a:xfrm>
            <a:off x="8582660" y="6186805"/>
            <a:ext cx="75311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Tx/>
              <a:buSzTx/>
              <a:buFontTx/>
            </a:pPr>
            <a:r>
              <a:rPr lang="en-US" altLang="zh-CN" sz="3600" b="1">
                <a:ea typeface="楷体" panose="02010609060101010101" charset="-122"/>
                <a:cs typeface="Arial" panose="020B0604020202020204" pitchFamily="34" charset="0"/>
              </a:rPr>
              <a:t>60</a:t>
            </a:r>
            <a:endParaRPr lang="en-US" altLang="zh-CN" sz="3600" b="1">
              <a:ea typeface="楷体" panose="02010609060101010101" charset="-122"/>
              <a:cs typeface="Arial" panose="020B0604020202020204" pitchFamily="34" charset="0"/>
            </a:endParaRPr>
          </a:p>
        </p:txBody>
      </p:sp>
      <p:cxnSp>
        <p:nvCxnSpPr>
          <p:cNvPr id="84" name="直接连接符 83"/>
          <p:cNvCxnSpPr/>
          <p:nvPr/>
        </p:nvCxnSpPr>
        <p:spPr>
          <a:xfrm>
            <a:off x="6293795" y="5925375"/>
            <a:ext cx="972185" cy="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右大括号 84"/>
          <p:cNvSpPr/>
          <p:nvPr/>
        </p:nvSpPr>
        <p:spPr>
          <a:xfrm rot="5400000" flipH="1">
            <a:off x="6687185" y="5318760"/>
            <a:ext cx="170815" cy="940435"/>
          </a:xfrm>
          <a:prstGeom prst="rightBrace">
            <a:avLst>
              <a:gd name="adj1" fmla="val 74721"/>
              <a:gd name="adj2" fmla="val 50000"/>
            </a:avLst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6" name="文本框 85"/>
          <p:cNvSpPr txBox="1"/>
          <p:nvPr/>
        </p:nvSpPr>
        <p:spPr>
          <a:xfrm>
            <a:off x="6537960" y="5123180"/>
            <a:ext cx="56324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Tx/>
              <a:buSzTx/>
              <a:buFontTx/>
            </a:pPr>
            <a:r>
              <a:rPr lang="en-US" altLang="zh-CN" sz="3600" b="1">
                <a:ea typeface="楷体" panose="02010609060101010101" charset="-122"/>
                <a:cs typeface="Arial" panose="020B0604020202020204" pitchFamily="34" charset="0"/>
              </a:rPr>
              <a:t>9</a:t>
            </a:r>
            <a:endParaRPr lang="en-US" altLang="zh-CN" sz="3600" b="1">
              <a:ea typeface="楷体" panose="02010609060101010101" charset="-122"/>
              <a:cs typeface="Arial" panose="020B0604020202020204" pitchFamily="34" charset="0"/>
            </a:endParaRPr>
          </a:p>
        </p:txBody>
      </p:sp>
      <p:cxnSp>
        <p:nvCxnSpPr>
          <p:cNvPr id="96" name="直接连接符 95"/>
          <p:cNvCxnSpPr/>
          <p:nvPr/>
        </p:nvCxnSpPr>
        <p:spPr>
          <a:xfrm>
            <a:off x="7239945" y="5925375"/>
            <a:ext cx="972185" cy="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右大括号 96"/>
          <p:cNvSpPr/>
          <p:nvPr/>
        </p:nvSpPr>
        <p:spPr>
          <a:xfrm rot="5400000" flipH="1">
            <a:off x="7633335" y="5318760"/>
            <a:ext cx="170815" cy="940435"/>
          </a:xfrm>
          <a:prstGeom prst="rightBrace">
            <a:avLst>
              <a:gd name="adj1" fmla="val 74721"/>
              <a:gd name="adj2" fmla="val 50000"/>
            </a:avLst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8" name="文本框 97"/>
          <p:cNvSpPr txBox="1"/>
          <p:nvPr/>
        </p:nvSpPr>
        <p:spPr>
          <a:xfrm>
            <a:off x="7484110" y="5123180"/>
            <a:ext cx="56324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Tx/>
              <a:buSzTx/>
              <a:buFontTx/>
            </a:pPr>
            <a:r>
              <a:rPr lang="en-US" altLang="zh-CN" sz="3600" b="1">
                <a:ea typeface="楷体" panose="02010609060101010101" charset="-122"/>
                <a:cs typeface="Arial" panose="020B0604020202020204" pitchFamily="34" charset="0"/>
              </a:rPr>
              <a:t>9</a:t>
            </a:r>
            <a:endParaRPr lang="en-US" altLang="zh-CN" sz="3600" b="1">
              <a:ea typeface="楷体" panose="02010609060101010101" charset="-122"/>
              <a:cs typeface="Arial" panose="020B0604020202020204" pitchFamily="34" charset="0"/>
            </a:endParaRPr>
          </a:p>
        </p:txBody>
      </p:sp>
      <p:cxnSp>
        <p:nvCxnSpPr>
          <p:cNvPr id="99" name="直接连接符 98"/>
          <p:cNvCxnSpPr/>
          <p:nvPr/>
        </p:nvCxnSpPr>
        <p:spPr>
          <a:xfrm>
            <a:off x="8173395" y="5925375"/>
            <a:ext cx="972185" cy="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右大括号 100"/>
          <p:cNvSpPr/>
          <p:nvPr/>
        </p:nvSpPr>
        <p:spPr>
          <a:xfrm rot="5400000" flipH="1">
            <a:off x="8566785" y="5318760"/>
            <a:ext cx="170815" cy="940435"/>
          </a:xfrm>
          <a:prstGeom prst="rightBrace">
            <a:avLst>
              <a:gd name="adj1" fmla="val 74721"/>
              <a:gd name="adj2" fmla="val 50000"/>
            </a:avLst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2" name="文本框 101"/>
          <p:cNvSpPr txBox="1"/>
          <p:nvPr/>
        </p:nvSpPr>
        <p:spPr>
          <a:xfrm>
            <a:off x="8417560" y="5123180"/>
            <a:ext cx="56324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Tx/>
              <a:buSzTx/>
              <a:buFontTx/>
            </a:pPr>
            <a:r>
              <a:rPr lang="en-US" altLang="zh-CN" sz="3600" b="1">
                <a:ea typeface="楷体" panose="02010609060101010101" charset="-122"/>
                <a:cs typeface="Arial" panose="020B0604020202020204" pitchFamily="34" charset="0"/>
              </a:rPr>
              <a:t>9</a:t>
            </a:r>
            <a:endParaRPr lang="en-US" altLang="zh-CN" sz="3600" b="1">
              <a:ea typeface="楷体" panose="02010609060101010101" charset="-122"/>
              <a:cs typeface="Arial" panose="020B0604020202020204" pitchFamily="34" charset="0"/>
            </a:endParaRPr>
          </a:p>
        </p:txBody>
      </p:sp>
      <p:cxnSp>
        <p:nvCxnSpPr>
          <p:cNvPr id="103" name="直接连接符 102"/>
          <p:cNvCxnSpPr/>
          <p:nvPr/>
        </p:nvCxnSpPr>
        <p:spPr>
          <a:xfrm>
            <a:off x="9119545" y="5925375"/>
            <a:ext cx="972185" cy="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右大括号 103"/>
          <p:cNvSpPr/>
          <p:nvPr/>
        </p:nvSpPr>
        <p:spPr>
          <a:xfrm rot="5400000" flipH="1">
            <a:off x="9512935" y="5318760"/>
            <a:ext cx="170815" cy="940435"/>
          </a:xfrm>
          <a:prstGeom prst="rightBrace">
            <a:avLst>
              <a:gd name="adj1" fmla="val 74721"/>
              <a:gd name="adj2" fmla="val 50000"/>
            </a:avLst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5" name="文本框 104"/>
          <p:cNvSpPr txBox="1"/>
          <p:nvPr/>
        </p:nvSpPr>
        <p:spPr>
          <a:xfrm>
            <a:off x="9363710" y="5123180"/>
            <a:ext cx="56324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Tx/>
              <a:buSzTx/>
              <a:buFontTx/>
            </a:pPr>
            <a:r>
              <a:rPr lang="en-US" altLang="zh-CN" sz="3600" b="1">
                <a:ea typeface="楷体" panose="02010609060101010101" charset="-122"/>
                <a:cs typeface="Arial" panose="020B0604020202020204" pitchFamily="34" charset="0"/>
              </a:rPr>
              <a:t>9</a:t>
            </a:r>
            <a:endParaRPr lang="en-US" altLang="zh-CN" sz="3600" b="1">
              <a:ea typeface="楷体" panose="02010609060101010101" charset="-122"/>
              <a:cs typeface="Arial" panose="020B0604020202020204" pitchFamily="34" charset="0"/>
            </a:endParaRPr>
          </a:p>
        </p:txBody>
      </p:sp>
      <p:cxnSp>
        <p:nvCxnSpPr>
          <p:cNvPr id="106" name="直接连接符 105"/>
          <p:cNvCxnSpPr/>
          <p:nvPr/>
        </p:nvCxnSpPr>
        <p:spPr>
          <a:xfrm>
            <a:off x="10065695" y="5925375"/>
            <a:ext cx="972185" cy="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右大括号 106"/>
          <p:cNvSpPr/>
          <p:nvPr/>
        </p:nvSpPr>
        <p:spPr>
          <a:xfrm rot="5400000" flipH="1">
            <a:off x="10459085" y="5318760"/>
            <a:ext cx="170815" cy="940435"/>
          </a:xfrm>
          <a:prstGeom prst="rightBrace">
            <a:avLst>
              <a:gd name="adj1" fmla="val 74721"/>
              <a:gd name="adj2" fmla="val 50000"/>
            </a:avLst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8" name="文本框 107"/>
          <p:cNvSpPr txBox="1"/>
          <p:nvPr/>
        </p:nvSpPr>
        <p:spPr>
          <a:xfrm>
            <a:off x="10309860" y="5123180"/>
            <a:ext cx="56324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Tx/>
              <a:buSzTx/>
              <a:buFontTx/>
            </a:pPr>
            <a:r>
              <a:rPr lang="en-US" altLang="zh-CN" sz="3600" b="1">
                <a:ea typeface="楷体" panose="02010609060101010101" charset="-122"/>
                <a:cs typeface="Arial" panose="020B0604020202020204" pitchFamily="34" charset="0"/>
              </a:rPr>
              <a:t>9</a:t>
            </a:r>
            <a:endParaRPr lang="en-US" altLang="zh-CN" sz="3600" b="1">
              <a:ea typeface="楷体" panose="02010609060101010101" charset="-122"/>
              <a:cs typeface="Arial" panose="020B0604020202020204" pitchFamily="34" charset="0"/>
            </a:endParaRPr>
          </a:p>
        </p:txBody>
      </p:sp>
      <p:sp>
        <p:nvSpPr>
          <p:cNvPr id="109" name="右大括号 108"/>
          <p:cNvSpPr/>
          <p:nvPr/>
        </p:nvSpPr>
        <p:spPr>
          <a:xfrm rot="5400000" flipH="1">
            <a:off x="11221085" y="5490210"/>
            <a:ext cx="170815" cy="584835"/>
          </a:xfrm>
          <a:prstGeom prst="rightBrace">
            <a:avLst>
              <a:gd name="adj1" fmla="val 74721"/>
              <a:gd name="adj2" fmla="val 50000"/>
            </a:avLst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0" name="文本框 109"/>
          <p:cNvSpPr txBox="1"/>
          <p:nvPr/>
        </p:nvSpPr>
        <p:spPr>
          <a:xfrm>
            <a:off x="11046460" y="5167630"/>
            <a:ext cx="35052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Tx/>
              <a:buSzTx/>
              <a:buFontTx/>
            </a:pPr>
            <a:r>
              <a:rPr lang="en-US" altLang="zh-CN" sz="3600" b="1">
                <a:ea typeface="楷体" panose="02010609060101010101" charset="-122"/>
                <a:cs typeface="Arial" panose="020B0604020202020204" pitchFamily="34" charset="0"/>
              </a:rPr>
              <a:t>?</a:t>
            </a:r>
            <a:endParaRPr lang="en-US" altLang="zh-CN" sz="3600" b="1">
              <a:ea typeface="楷体" panose="02010609060101010101" charset="-122"/>
              <a:cs typeface="Arial" panose="020B0604020202020204" pitchFamily="34" charset="0"/>
            </a:endParaRPr>
          </a:p>
        </p:txBody>
      </p:sp>
      <p:sp>
        <p:nvSpPr>
          <p:cNvPr id="113" name="文本框 112"/>
          <p:cNvSpPr txBox="1"/>
          <p:nvPr/>
        </p:nvSpPr>
        <p:spPr>
          <a:xfrm>
            <a:off x="6210935" y="540385"/>
            <a:ext cx="451167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304800">
              <a:lnSpc>
                <a:spcPct val="200000"/>
              </a:lnSpc>
            </a:pPr>
            <a:r>
              <a:rPr lang="en-US" altLang="zh-CN" sz="3600" b="1"/>
              <a:t>    </a:t>
            </a:r>
            <a:r>
              <a:rPr lang="zh-CN" altLang="en-US" sz="3600" b="1"/>
              <a:t>5×</a:t>
            </a:r>
            <a:r>
              <a:rPr lang="en-US" altLang="zh-CN" sz="3600" b="1"/>
              <a:t>6+9</a:t>
            </a:r>
            <a:r>
              <a:rPr lang="zh-CN" altLang="en-US" sz="3600" b="1"/>
              <a:t> </a:t>
            </a:r>
            <a:r>
              <a:rPr lang="en-US" altLang="zh-CN" sz="3600" b="1">
                <a:sym typeface="+mn-ea"/>
              </a:rPr>
              <a:t>  </a:t>
            </a:r>
            <a:r>
              <a:rPr lang="zh-CN" altLang="en-US" sz="3600" b="1">
                <a:sym typeface="+mn-ea"/>
              </a:rPr>
              <a:t> </a:t>
            </a:r>
            <a:endParaRPr lang="zh-CN" altLang="en-US" sz="3600" b="1"/>
          </a:p>
        </p:txBody>
      </p:sp>
      <p:sp>
        <p:nvSpPr>
          <p:cNvPr id="114" name="文本框 113"/>
          <p:cNvSpPr txBox="1"/>
          <p:nvPr/>
        </p:nvSpPr>
        <p:spPr>
          <a:xfrm>
            <a:off x="697230" y="2629535"/>
            <a:ext cx="446976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304800">
              <a:lnSpc>
                <a:spcPct val="200000"/>
              </a:lnSpc>
            </a:pPr>
            <a:r>
              <a:rPr lang="en-US" altLang="zh-CN" sz="3600" b="1"/>
              <a:t> </a:t>
            </a:r>
            <a:r>
              <a:rPr lang="zh-CN" altLang="en-US" sz="3600" b="1"/>
              <a:t>9×</a:t>
            </a:r>
            <a:r>
              <a:rPr lang="en-US" altLang="zh-CN" sz="3600" b="1"/>
              <a:t>3</a:t>
            </a:r>
            <a:r>
              <a:rPr lang="zh-CN" altLang="en-US" sz="3600" b="1"/>
              <a:t>-5   </a:t>
            </a:r>
            <a:endParaRPr lang="zh-CN" altLang="en-US" sz="3600" b="1"/>
          </a:p>
        </p:txBody>
      </p:sp>
      <p:sp>
        <p:nvSpPr>
          <p:cNvPr id="115" name="文本框 114"/>
          <p:cNvSpPr txBox="1"/>
          <p:nvPr/>
        </p:nvSpPr>
        <p:spPr>
          <a:xfrm>
            <a:off x="5852795" y="2581910"/>
            <a:ext cx="485457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304800">
              <a:lnSpc>
                <a:spcPct val="200000"/>
              </a:lnSpc>
            </a:pPr>
            <a:r>
              <a:rPr lang="en-US" altLang="zh-CN" sz="3600" b="1"/>
              <a:t>    </a:t>
            </a:r>
            <a:r>
              <a:rPr lang="zh-CN" altLang="en-US" sz="3600" b="1"/>
              <a:t>60-9×</a:t>
            </a:r>
            <a:r>
              <a:rPr lang="en-US" altLang="zh-CN" sz="3600" b="1"/>
              <a:t>5</a:t>
            </a:r>
            <a:endParaRPr lang="zh-CN" altLang="en-US" sz="3600" b="1">
              <a:sym typeface="+mn-ea"/>
            </a:endParaRPr>
          </a:p>
        </p:txBody>
      </p:sp>
      <p:sp>
        <p:nvSpPr>
          <p:cNvPr id="119" name="圆角矩形 7"/>
          <p:cNvSpPr/>
          <p:nvPr/>
        </p:nvSpPr>
        <p:spPr>
          <a:xfrm>
            <a:off x="5805805" y="2988310"/>
            <a:ext cx="4722495" cy="1775460"/>
          </a:xfrm>
          <a:prstGeom prst="roundRect">
            <a:avLst>
              <a:gd name="adj" fmla="val 18666"/>
            </a:avLst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" name="矩形 31"/>
          <p:cNvSpPr/>
          <p:nvPr/>
        </p:nvSpPr>
        <p:spPr>
          <a:xfrm>
            <a:off x="1425575" y="2139950"/>
            <a:ext cx="1417320" cy="431165"/>
          </a:xfrm>
          <a:prstGeom prst="rect">
            <a:avLst/>
          </a:prstGeom>
          <a:pattFill prst="wdDnDiag">
            <a:fgClr>
              <a:srgbClr val="5B9BD5"/>
            </a:fgClr>
            <a:bgClr>
              <a:srgbClr val="FFFFFF"/>
            </a:bgClr>
          </a:patt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/>
        </p:nvCxnSpPr>
        <p:spPr>
          <a:xfrm>
            <a:off x="1804035" y="1499870"/>
            <a:ext cx="793115" cy="0"/>
          </a:xfrm>
          <a:prstGeom prst="line">
            <a:avLst/>
          </a:prstGeom>
          <a:ln w="44450" cmpd="sng">
            <a:solidFill>
              <a:srgbClr val="FF33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6351270" y="2181860"/>
            <a:ext cx="2867025" cy="431165"/>
          </a:xfrm>
          <a:prstGeom prst="rect">
            <a:avLst/>
          </a:prstGeom>
          <a:pattFill prst="wdDnDiag">
            <a:fgClr>
              <a:srgbClr val="5B9BD5"/>
            </a:fgClr>
            <a:bgClr>
              <a:srgbClr val="FFFFFF"/>
            </a:bgClr>
          </a:patt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b="1">
              <a:sym typeface="+mn-ea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7185660" y="1550670"/>
            <a:ext cx="793115" cy="0"/>
          </a:xfrm>
          <a:prstGeom prst="line">
            <a:avLst/>
          </a:prstGeom>
          <a:ln w="44450" cmpd="sng">
            <a:solidFill>
              <a:srgbClr val="FF33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924560" y="4289425"/>
            <a:ext cx="1356995" cy="431165"/>
          </a:xfrm>
          <a:prstGeom prst="rect">
            <a:avLst/>
          </a:prstGeom>
          <a:pattFill prst="wdDnDiag">
            <a:fgClr>
              <a:srgbClr val="5B9BD5"/>
            </a:fgClr>
            <a:bgClr>
              <a:srgbClr val="FFFFFF"/>
            </a:bgClr>
          </a:patt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9" name="直接连接符 18"/>
          <p:cNvCxnSpPr/>
          <p:nvPr/>
        </p:nvCxnSpPr>
        <p:spPr>
          <a:xfrm>
            <a:off x="1244600" y="3629025"/>
            <a:ext cx="793115" cy="0"/>
          </a:xfrm>
          <a:prstGeom prst="line">
            <a:avLst/>
          </a:prstGeom>
          <a:ln w="44450" cmpd="sng">
            <a:solidFill>
              <a:srgbClr val="FF33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7049135" y="4166870"/>
            <a:ext cx="2406015" cy="431165"/>
          </a:xfrm>
          <a:prstGeom prst="rect">
            <a:avLst/>
          </a:prstGeom>
          <a:pattFill prst="wdDnDiag">
            <a:fgClr>
              <a:srgbClr val="5B9BD5"/>
            </a:fgClr>
            <a:bgClr>
              <a:srgbClr val="FFFFFF"/>
            </a:bgClr>
          </a:patt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1" name="直接连接符 20"/>
          <p:cNvCxnSpPr/>
          <p:nvPr/>
        </p:nvCxnSpPr>
        <p:spPr>
          <a:xfrm>
            <a:off x="7477125" y="3565525"/>
            <a:ext cx="793115" cy="0"/>
          </a:xfrm>
          <a:prstGeom prst="line">
            <a:avLst/>
          </a:prstGeom>
          <a:ln w="44450" cmpd="sng">
            <a:solidFill>
              <a:srgbClr val="FF33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1203325" y="146050"/>
            <a:ext cx="15125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latin typeface="华文隶书" panose="02010800040101010101" charset="-122"/>
                <a:ea typeface="华文隶书" panose="02010800040101010101" charset="-122"/>
              </a:rPr>
              <a:t>我研究</a:t>
            </a:r>
            <a:endParaRPr lang="zh-CN" altLang="en-US" sz="3200" b="1">
              <a:latin typeface="华文隶书" panose="02010800040101010101" charset="-122"/>
              <a:ea typeface="华文隶书" panose="02010800040101010101" charset="-122"/>
            </a:endParaRPr>
          </a:p>
        </p:txBody>
      </p:sp>
      <p:cxnSp>
        <p:nvCxnSpPr>
          <p:cNvPr id="24" name="直接箭头连接符 23"/>
          <p:cNvCxnSpPr/>
          <p:nvPr/>
        </p:nvCxnSpPr>
        <p:spPr>
          <a:xfrm flipH="1" flipV="1">
            <a:off x="2157730" y="1515110"/>
            <a:ext cx="9525" cy="62738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 flipH="1" flipV="1">
            <a:off x="7550150" y="1576070"/>
            <a:ext cx="12065" cy="57594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圆角矩形 7"/>
          <p:cNvSpPr/>
          <p:nvPr/>
        </p:nvSpPr>
        <p:spPr>
          <a:xfrm>
            <a:off x="382905" y="952500"/>
            <a:ext cx="4722495" cy="1775460"/>
          </a:xfrm>
          <a:prstGeom prst="roundRect">
            <a:avLst>
              <a:gd name="adj" fmla="val 18666"/>
            </a:avLst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圆角矩形 7"/>
          <p:cNvSpPr/>
          <p:nvPr/>
        </p:nvSpPr>
        <p:spPr>
          <a:xfrm>
            <a:off x="5837555" y="1000125"/>
            <a:ext cx="4683125" cy="1775460"/>
          </a:xfrm>
          <a:prstGeom prst="roundRect">
            <a:avLst>
              <a:gd name="adj" fmla="val 18666"/>
            </a:avLst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7" name="直接箭头连接符 26"/>
          <p:cNvCxnSpPr/>
          <p:nvPr/>
        </p:nvCxnSpPr>
        <p:spPr>
          <a:xfrm flipH="1" flipV="1">
            <a:off x="1637665" y="3643630"/>
            <a:ext cx="9525" cy="62738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圆角矩形 7"/>
          <p:cNvSpPr/>
          <p:nvPr/>
        </p:nvSpPr>
        <p:spPr>
          <a:xfrm>
            <a:off x="404495" y="3040380"/>
            <a:ext cx="4722495" cy="1775460"/>
          </a:xfrm>
          <a:prstGeom prst="roundRect">
            <a:avLst>
              <a:gd name="adj" fmla="val 18666"/>
            </a:avLst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文本框 28"/>
          <p:cNvSpPr txBox="1"/>
          <p:nvPr/>
        </p:nvSpPr>
        <p:spPr>
          <a:xfrm>
            <a:off x="6289040" y="4073525"/>
            <a:ext cx="34645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/>
              <a:t>60-9</a:t>
            </a:r>
            <a:r>
              <a:rPr lang="en-US" altLang="zh-CN" sz="3600" b="1"/>
              <a:t>+</a:t>
            </a:r>
            <a:r>
              <a:rPr lang="zh-CN" altLang="en-US" sz="3600" b="1"/>
              <a:t>9</a:t>
            </a:r>
            <a:r>
              <a:rPr lang="en-US" altLang="zh-CN" sz="3600" b="1"/>
              <a:t>+</a:t>
            </a:r>
            <a:r>
              <a:rPr lang="zh-CN" altLang="en-US" sz="3600" b="1"/>
              <a:t>9</a:t>
            </a:r>
            <a:r>
              <a:rPr lang="en-US" altLang="zh-CN" sz="3600" b="1"/>
              <a:t>+</a:t>
            </a:r>
            <a:r>
              <a:rPr lang="zh-CN" altLang="en-US" sz="3600" b="1"/>
              <a:t>9</a:t>
            </a:r>
            <a:r>
              <a:rPr lang="en-US" altLang="zh-CN" sz="3600" b="1"/>
              <a:t>+</a:t>
            </a:r>
            <a:r>
              <a:rPr lang="zh-CN" altLang="en-US" sz="3600" b="1"/>
              <a:t>9</a:t>
            </a:r>
            <a:endParaRPr lang="en-US" altLang="zh-CN" sz="3600" b="1"/>
          </a:p>
        </p:txBody>
      </p:sp>
      <p:cxnSp>
        <p:nvCxnSpPr>
          <p:cNvPr id="30" name="直接箭头连接符 29"/>
          <p:cNvCxnSpPr/>
          <p:nvPr/>
        </p:nvCxnSpPr>
        <p:spPr>
          <a:xfrm flipV="1">
            <a:off x="7856220" y="3594100"/>
            <a:ext cx="9525" cy="53975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2748280" y="334010"/>
            <a:ext cx="67367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304800"/>
            <a:r>
              <a:rPr lang="zh-CN" sz="2800" b="1">
                <a:ea typeface="楷体" panose="02010609060101010101" charset="-122"/>
                <a:cs typeface="Arial" panose="020B0604020202020204" pitchFamily="34" charset="0"/>
                <a:sym typeface="+mn-ea"/>
              </a:rPr>
              <a:t>你能结合算式的意义说说先算什么吗？</a:t>
            </a:r>
            <a:endParaRPr lang="zh-CN" sz="2800" b="1">
              <a:ea typeface="楷体" panose="02010609060101010101" charset="-122"/>
              <a:cs typeface="Arial" panose="020B0604020202020204" pitchFamily="34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845185" y="2042795"/>
            <a:ext cx="40386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600" b="1">
                <a:sym typeface="+mn-ea"/>
              </a:rPr>
              <a:t>5</a:t>
            </a:r>
            <a:r>
              <a:rPr lang="zh-CN" altLang="en-US" sz="3600" b="1">
                <a:sym typeface="+mn-ea"/>
              </a:rPr>
              <a:t>+9+9+9</a:t>
            </a:r>
            <a:r>
              <a:rPr lang="en-US" altLang="zh-CN" sz="3600" b="1">
                <a:sym typeface="+mn-ea"/>
              </a:rPr>
              <a:t> </a:t>
            </a:r>
            <a:endParaRPr lang="en-US" altLang="zh-CN" sz="3600" b="1">
              <a:sym typeface="+mn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254115" y="2130425"/>
            <a:ext cx="375094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600" b="1">
                <a:sym typeface="+mn-ea"/>
              </a:rPr>
              <a:t>5+</a:t>
            </a:r>
            <a:r>
              <a:rPr lang="zh-CN" altLang="en-US" sz="3600" b="1">
                <a:sym typeface="+mn-ea"/>
              </a:rPr>
              <a:t>5+5+5+5+5+9</a:t>
            </a:r>
            <a:r>
              <a:rPr lang="en-US" altLang="zh-CN" sz="3600" b="1">
                <a:sym typeface="+mn-ea"/>
              </a:rPr>
              <a:t>  </a:t>
            </a:r>
            <a:endParaRPr lang="en-US" altLang="zh-CN" sz="3600" b="1">
              <a:sym typeface="+mn-ea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467360" y="3747770"/>
            <a:ext cx="3693160" cy="6407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304800" algn="l">
              <a:lnSpc>
                <a:spcPct val="200000"/>
              </a:lnSpc>
            </a:pPr>
            <a:r>
              <a:rPr lang="en-US" altLang="zh-CN" sz="3600" b="1">
                <a:sym typeface="+mn-ea"/>
              </a:rPr>
              <a:t> </a:t>
            </a:r>
            <a:r>
              <a:rPr lang="zh-CN" altLang="en-US" sz="3600" b="1">
                <a:sym typeface="+mn-ea"/>
              </a:rPr>
              <a:t>9</a:t>
            </a:r>
            <a:r>
              <a:rPr lang="en-US" altLang="zh-CN" sz="3600" b="1">
                <a:sym typeface="+mn-ea"/>
              </a:rPr>
              <a:t>+</a:t>
            </a:r>
            <a:r>
              <a:rPr lang="zh-CN" altLang="en-US" sz="3600" b="1">
                <a:sym typeface="+mn-ea"/>
              </a:rPr>
              <a:t>9</a:t>
            </a:r>
            <a:r>
              <a:rPr lang="en-US" altLang="zh-CN" sz="3600" b="1">
                <a:sym typeface="+mn-ea"/>
              </a:rPr>
              <a:t>+9</a:t>
            </a:r>
            <a:r>
              <a:rPr lang="zh-CN" altLang="en-US" sz="3600" b="1">
                <a:sym typeface="+mn-ea"/>
              </a:rPr>
              <a:t>-5  </a:t>
            </a:r>
            <a:r>
              <a:rPr lang="en-US" altLang="zh-CN" sz="3600" b="1">
                <a:sym typeface="+mn-ea"/>
              </a:rPr>
              <a:t>   </a:t>
            </a:r>
            <a:endParaRPr lang="en-US" altLang="zh-CN" sz="3600" b="1"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185035" y="1776095"/>
            <a:ext cx="7366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 b="1">
                <a:solidFill>
                  <a:srgbClr val="FF0000"/>
                </a:solidFill>
                <a:latin typeface="+mn-lt"/>
                <a:ea typeface="+mn-ea"/>
              </a:rPr>
              <a:t>3</a:t>
            </a:r>
            <a:r>
              <a:rPr lang="zh-CN" altLang="en-US" sz="2000" b="1">
                <a:solidFill>
                  <a:srgbClr val="FF0000"/>
                </a:solidFill>
                <a:latin typeface="+mn-lt"/>
                <a:ea typeface="+mn-ea"/>
              </a:rPr>
              <a:t>个</a:t>
            </a:r>
            <a:r>
              <a:rPr lang="en-US" altLang="zh-CN" sz="2000" b="1">
                <a:solidFill>
                  <a:srgbClr val="FF0000"/>
                </a:solidFill>
                <a:latin typeface="+mn-lt"/>
                <a:ea typeface="+mn-ea"/>
              </a:rPr>
              <a:t>9</a:t>
            </a:r>
            <a:endParaRPr lang="en-US" altLang="zh-CN" sz="2000" b="1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893050" y="1814830"/>
            <a:ext cx="7366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 b="1">
                <a:solidFill>
                  <a:srgbClr val="FF0000"/>
                </a:solidFill>
                <a:latin typeface="+mn-lt"/>
                <a:ea typeface="+mn-ea"/>
              </a:rPr>
              <a:t>6</a:t>
            </a:r>
            <a:r>
              <a:rPr lang="zh-CN" altLang="en-US" sz="2000" b="1">
                <a:solidFill>
                  <a:srgbClr val="FF0000"/>
                </a:solidFill>
                <a:latin typeface="+mn-lt"/>
                <a:ea typeface="+mn-ea"/>
              </a:rPr>
              <a:t>个</a:t>
            </a:r>
            <a:r>
              <a:rPr lang="en-US" altLang="zh-CN" sz="2000" b="1">
                <a:solidFill>
                  <a:srgbClr val="FF0000"/>
                </a:solidFill>
                <a:latin typeface="+mn-lt"/>
                <a:ea typeface="+mn-ea"/>
              </a:rPr>
              <a:t>5</a:t>
            </a:r>
            <a:endParaRPr lang="en-US" altLang="zh-CN" sz="2000" b="1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64970" y="3933190"/>
            <a:ext cx="7366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 b="1">
                <a:solidFill>
                  <a:srgbClr val="FF0000"/>
                </a:solidFill>
                <a:latin typeface="+mn-lt"/>
                <a:ea typeface="+mn-ea"/>
              </a:rPr>
              <a:t>3</a:t>
            </a:r>
            <a:r>
              <a:rPr lang="zh-CN" altLang="en-US" sz="2000" b="1">
                <a:solidFill>
                  <a:srgbClr val="FF0000"/>
                </a:solidFill>
                <a:latin typeface="+mn-lt"/>
                <a:ea typeface="+mn-ea"/>
              </a:rPr>
              <a:t>个</a:t>
            </a:r>
            <a:r>
              <a:rPr lang="en-US" altLang="zh-CN" sz="2000" b="1">
                <a:solidFill>
                  <a:srgbClr val="FF0000"/>
                </a:solidFill>
                <a:latin typeface="+mn-lt"/>
                <a:ea typeface="+mn-ea"/>
              </a:rPr>
              <a:t>9</a:t>
            </a:r>
            <a:endParaRPr lang="en-US" altLang="zh-CN" sz="2000" b="1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009890" y="3785870"/>
            <a:ext cx="7366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 b="1">
                <a:solidFill>
                  <a:srgbClr val="FF0000"/>
                </a:solidFill>
                <a:latin typeface="+mn-lt"/>
                <a:ea typeface="+mn-ea"/>
              </a:rPr>
              <a:t>5</a:t>
            </a:r>
            <a:r>
              <a:rPr lang="zh-CN" altLang="en-US" sz="2000" b="1">
                <a:solidFill>
                  <a:srgbClr val="FF0000"/>
                </a:solidFill>
                <a:latin typeface="+mn-lt"/>
                <a:ea typeface="+mn-ea"/>
              </a:rPr>
              <a:t>个</a:t>
            </a:r>
            <a:r>
              <a:rPr lang="en-US" altLang="zh-CN" sz="2000" b="1">
                <a:solidFill>
                  <a:srgbClr val="FF0000"/>
                </a:solidFill>
                <a:latin typeface="+mn-lt"/>
                <a:ea typeface="+mn-ea"/>
              </a:rPr>
              <a:t>9</a:t>
            </a:r>
            <a:endParaRPr lang="en-US" altLang="zh-CN" sz="2000" b="1">
              <a:solidFill>
                <a:srgbClr val="FF0000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00"/>
                            </p:stCondLst>
                            <p:childTnLst>
                              <p:par>
                                <p:cTn id="1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bldLvl="0" animBg="1"/>
      <p:bldP spid="82" grpId="1" animBg="1"/>
      <p:bldP spid="83" grpId="0"/>
      <p:bldP spid="83" grpId="1"/>
      <p:bldP spid="85" grpId="0" bldLvl="0" animBg="1"/>
      <p:bldP spid="85" grpId="1" animBg="1"/>
      <p:bldP spid="86" grpId="0"/>
      <p:bldP spid="86" grpId="1"/>
      <p:bldP spid="97" grpId="0" bldLvl="0" animBg="1"/>
      <p:bldP spid="97" grpId="1" animBg="1"/>
      <p:bldP spid="98" grpId="0"/>
      <p:bldP spid="98" grpId="1"/>
      <p:bldP spid="101" grpId="0" bldLvl="0" animBg="1"/>
      <p:bldP spid="101" grpId="1" animBg="1"/>
      <p:bldP spid="102" grpId="0"/>
      <p:bldP spid="102" grpId="1"/>
      <p:bldP spid="104" grpId="0" bldLvl="0" animBg="1"/>
      <p:bldP spid="104" grpId="1" animBg="1"/>
      <p:bldP spid="105" grpId="0"/>
      <p:bldP spid="105" grpId="1"/>
      <p:bldP spid="107" grpId="0" bldLvl="0" animBg="1"/>
      <p:bldP spid="107" grpId="1" animBg="1"/>
      <p:bldP spid="108" grpId="0"/>
      <p:bldP spid="108" grpId="1"/>
      <p:bldP spid="109" grpId="0" bldLvl="0" animBg="1"/>
      <p:bldP spid="109" grpId="1" animBg="1"/>
      <p:bldP spid="110" grpId="0"/>
      <p:bldP spid="110" grpId="1"/>
      <p:bldP spid="111" grpId="0" bldLvl="0" animBg="1"/>
      <p:bldP spid="111" grpId="1" animBg="1"/>
      <p:bldP spid="32" grpId="0" bldLvl="0" animBg="1"/>
      <p:bldP spid="32" grpId="1" animBg="1"/>
      <p:bldP spid="16" grpId="0" bldLvl="0" animBg="1"/>
      <p:bldP spid="16" grpId="1" animBg="1"/>
      <p:bldP spid="18" grpId="0" bldLvl="0" animBg="1"/>
      <p:bldP spid="18" grpId="1" animBg="1"/>
      <p:bldP spid="20" grpId="0" bldLvl="0" animBg="1"/>
      <p:bldP spid="20" grpId="1" animBg="1"/>
      <p:bldP spid="33" grpId="0"/>
      <p:bldP spid="34" grpId="0"/>
      <p:bldP spid="35" grpId="0"/>
      <p:bldP spid="29" grpId="0"/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8" grpId="0" bldLvl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0" name="组合 9"/>
          <p:cNvGrpSpPr/>
          <p:nvPr/>
        </p:nvGrpSpPr>
        <p:grpSpPr>
          <a:xfrm>
            <a:off x="134620" y="2544445"/>
            <a:ext cx="4746625" cy="3288665"/>
            <a:chOff x="580" y="2456"/>
            <a:chExt cx="9574" cy="683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6" name="图片 5" descr="IMG_6337"/>
            <p:cNvPicPr>
              <a:picLocks noChangeAspect="1"/>
            </p:cNvPicPr>
            <p:nvPr/>
          </p:nvPicPr>
          <p:blipFill>
            <a:blip r:embed="rId1"/>
            <a:srcRect l="970"/>
            <a:stretch>
              <a:fillRect/>
            </a:stretch>
          </p:blipFill>
          <p:spPr>
            <a:xfrm>
              <a:off x="580" y="2456"/>
              <a:ext cx="4798" cy="6831"/>
            </a:xfrm>
            <a:prstGeom prst="rect">
              <a:avLst/>
            </a:prstGeom>
            <a:ln w="28575">
              <a:solidFill>
                <a:schemeClr val="accent1"/>
              </a:solidFill>
            </a:ln>
          </p:spPr>
        </p:pic>
        <p:pic>
          <p:nvPicPr>
            <p:cNvPr id="7" name="图片 6" descr="IMG_6338"/>
            <p:cNvPicPr>
              <a:picLocks noChangeAspect="1"/>
            </p:cNvPicPr>
            <p:nvPr/>
          </p:nvPicPr>
          <p:blipFill>
            <a:blip r:embed="rId2"/>
            <a:srcRect b="1127"/>
            <a:stretch>
              <a:fillRect/>
            </a:stretch>
          </p:blipFill>
          <p:spPr>
            <a:xfrm>
              <a:off x="5374" y="2486"/>
              <a:ext cx="4780" cy="6754"/>
            </a:xfrm>
            <a:prstGeom prst="rect">
              <a:avLst/>
            </a:prstGeom>
            <a:ln w="28575">
              <a:solidFill>
                <a:schemeClr val="accent1"/>
              </a:solidFill>
            </a:ln>
          </p:spPr>
        </p:pic>
      </p:grpSp>
      <p:grpSp>
        <p:nvGrpSpPr>
          <p:cNvPr id="11" name="组合 10"/>
          <p:cNvGrpSpPr/>
          <p:nvPr/>
        </p:nvGrpSpPr>
        <p:grpSpPr>
          <a:xfrm>
            <a:off x="2844800" y="1174750"/>
            <a:ext cx="5569585" cy="3896995"/>
            <a:chOff x="9023" y="2070"/>
            <a:chExt cx="9403" cy="689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8" name="图片 7" descr="IMG_6339"/>
            <p:cNvPicPr>
              <a:picLocks noChangeAspect="1"/>
            </p:cNvPicPr>
            <p:nvPr/>
          </p:nvPicPr>
          <p:blipFill>
            <a:blip r:embed="rId3"/>
            <a:srcRect l="1574" r="941"/>
            <a:stretch>
              <a:fillRect/>
            </a:stretch>
          </p:blipFill>
          <p:spPr>
            <a:xfrm>
              <a:off x="9023" y="2070"/>
              <a:ext cx="4768" cy="6831"/>
            </a:xfrm>
            <a:prstGeom prst="rect">
              <a:avLst/>
            </a:prstGeom>
            <a:ln w="28575">
              <a:solidFill>
                <a:schemeClr val="accent1"/>
              </a:solidFill>
            </a:ln>
          </p:spPr>
        </p:pic>
        <p:pic>
          <p:nvPicPr>
            <p:cNvPr id="9" name="图片 8" descr="IMG_6340"/>
            <p:cNvPicPr>
              <a:picLocks noChangeAspect="1"/>
            </p:cNvPicPr>
            <p:nvPr/>
          </p:nvPicPr>
          <p:blipFill>
            <a:blip r:embed="rId4"/>
            <a:srcRect r="1253"/>
            <a:stretch>
              <a:fillRect/>
            </a:stretch>
          </p:blipFill>
          <p:spPr>
            <a:xfrm>
              <a:off x="13618" y="2132"/>
              <a:ext cx="4808" cy="6831"/>
            </a:xfrm>
            <a:prstGeom prst="rect">
              <a:avLst/>
            </a:prstGeom>
            <a:ln w="28575">
              <a:solidFill>
                <a:schemeClr val="accent1"/>
              </a:solidFill>
            </a:ln>
          </p:spPr>
        </p:pic>
      </p:grpSp>
      <p:grpSp>
        <p:nvGrpSpPr>
          <p:cNvPr id="12" name="组合 11"/>
          <p:cNvGrpSpPr/>
          <p:nvPr/>
        </p:nvGrpSpPr>
        <p:grpSpPr>
          <a:xfrm>
            <a:off x="6398874" y="154305"/>
            <a:ext cx="5608645" cy="3984625"/>
            <a:chOff x="4842" y="-572"/>
            <a:chExt cx="9538" cy="687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" name="图片 3" descr="C:\Users\jfxx\Desktop\IMG_6526.PNGIMG_652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4842" y="-572"/>
              <a:ext cx="4756" cy="6831"/>
            </a:xfrm>
            <a:prstGeom prst="rect">
              <a:avLst/>
            </a:prstGeom>
            <a:ln w="28575">
              <a:solidFill>
                <a:schemeClr val="accent1"/>
              </a:solidFill>
            </a:ln>
          </p:spPr>
        </p:pic>
        <p:pic>
          <p:nvPicPr>
            <p:cNvPr id="5" name="图片 4" descr="C:\Users\jfxx\Desktop\IMG_6527.PNGIMG_652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9633" y="-527"/>
              <a:ext cx="4747" cy="6831"/>
            </a:xfrm>
            <a:prstGeom prst="rect">
              <a:avLst/>
            </a:prstGeom>
            <a:ln w="28575">
              <a:solidFill>
                <a:schemeClr val="accent1"/>
              </a:solidFill>
            </a:ln>
          </p:spPr>
        </p:pic>
      </p:grpSp>
      <p:sp>
        <p:nvSpPr>
          <p:cNvPr id="13" name="圆角矩形 12"/>
          <p:cNvSpPr/>
          <p:nvPr/>
        </p:nvSpPr>
        <p:spPr>
          <a:xfrm>
            <a:off x="2250440" y="5674995"/>
            <a:ext cx="1372870" cy="706120"/>
          </a:xfrm>
          <a:prstGeom prst="roundRect">
            <a:avLst>
              <a:gd name="adj" fmla="val 37500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70C0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数数</a:t>
            </a:r>
            <a:endParaRPr lang="zh-CN" altLang="en-US" sz="40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5775960" y="4978400"/>
            <a:ext cx="2106930" cy="706120"/>
          </a:xfrm>
          <a:prstGeom prst="roundRect">
            <a:avLst>
              <a:gd name="adj" fmla="val 37500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70C0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＋、－</a:t>
            </a:r>
            <a:endParaRPr lang="zh-CN" altLang="en-US" sz="40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9410700" y="3613150"/>
            <a:ext cx="2106930" cy="706120"/>
          </a:xfrm>
          <a:prstGeom prst="roundRect">
            <a:avLst>
              <a:gd name="adj" fmla="val 37500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70C0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×、÷</a:t>
            </a:r>
            <a:endParaRPr lang="zh-CN" altLang="en-US" sz="40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16" name="直接箭头连接符 15"/>
          <p:cNvCxnSpPr/>
          <p:nvPr/>
        </p:nvCxnSpPr>
        <p:spPr>
          <a:xfrm flipV="1">
            <a:off x="3693160" y="5722620"/>
            <a:ext cx="2091055" cy="418465"/>
          </a:xfrm>
          <a:prstGeom prst="straightConnector1">
            <a:avLst/>
          </a:prstGeom>
          <a:ln w="34925"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 flipV="1">
            <a:off x="7952105" y="4408805"/>
            <a:ext cx="1779905" cy="928370"/>
          </a:xfrm>
          <a:prstGeom prst="straightConnector1">
            <a:avLst/>
          </a:prstGeom>
          <a:ln w="34925">
            <a:solidFill>
              <a:srgbClr val="00206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10663555" y="58902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60" name="流程图: 可选过程 59"/>
          <p:cNvSpPr/>
          <p:nvPr/>
        </p:nvSpPr>
        <p:spPr>
          <a:xfrm>
            <a:off x="964565" y="102870"/>
            <a:ext cx="1918335" cy="669290"/>
          </a:xfrm>
          <a:prstGeom prst="flowChartAlternateProcess">
            <a:avLst/>
          </a:prstGeom>
          <a:solidFill>
            <a:schemeClr val="accent2">
              <a:alpha val="53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1" name="文本框 60"/>
          <p:cNvSpPr txBox="1"/>
          <p:nvPr/>
        </p:nvSpPr>
        <p:spPr>
          <a:xfrm>
            <a:off x="1203325" y="146050"/>
            <a:ext cx="15125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latin typeface="华文隶书" panose="02010800040101010101" charset="-122"/>
                <a:ea typeface="华文隶书" panose="02010800040101010101" charset="-122"/>
              </a:rPr>
              <a:t>我研究</a:t>
            </a:r>
            <a:endParaRPr lang="zh-CN" altLang="en-US" sz="3200" b="1">
              <a:latin typeface="华文隶书" panose="02010800040101010101" charset="-122"/>
              <a:ea typeface="华文隶书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963930" y="1045210"/>
            <a:ext cx="1062736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304800"/>
            <a:r>
              <a:rPr lang="en-US" sz="3600" b="1">
                <a:latin typeface="宋体" panose="02010600030101010101" pitchFamily="2" charset="-122"/>
                <a:ea typeface="宋体" panose="02010600030101010101" pitchFamily="2" charset="-122"/>
              </a:rPr>
              <a:t> </a:t>
            </a:r>
            <a:r>
              <a:rPr lang="zh-CN" altLang="en-US" sz="3600" b="1">
                <a:latin typeface="+mn-lt"/>
                <a:ea typeface="+mn-ea"/>
              </a:rPr>
              <a:t>8×4+7       </a:t>
            </a:r>
            <a:r>
              <a:rPr lang="en-US" altLang="zh-CN" sz="3600" b="1">
                <a:latin typeface="+mn-lt"/>
                <a:ea typeface="+mn-ea"/>
              </a:rPr>
              <a:t>     </a:t>
            </a:r>
            <a:r>
              <a:rPr lang="zh-CN" altLang="en-US" sz="3600" b="1">
                <a:latin typeface="+mn-lt"/>
                <a:ea typeface="+mn-ea"/>
              </a:rPr>
              <a:t>9+2×6    </a:t>
            </a:r>
            <a:r>
              <a:rPr lang="en-US" altLang="zh-CN" sz="3600" b="1">
                <a:latin typeface="+mn-lt"/>
                <a:ea typeface="+mn-ea"/>
              </a:rPr>
              <a:t>        </a:t>
            </a:r>
            <a:r>
              <a:rPr lang="zh-CN" altLang="en-US" sz="3600" b="1">
                <a:latin typeface="+mn-lt"/>
                <a:ea typeface="+mn-ea"/>
              </a:rPr>
              <a:t>40-3×6</a:t>
            </a:r>
            <a:r>
              <a:rPr lang="en-US" sz="3600" b="1">
                <a:latin typeface="宋体" panose="02010600030101010101" pitchFamily="2" charset="-122"/>
                <a:ea typeface="宋体" panose="02010600030101010101" pitchFamily="2" charset="-122"/>
              </a:rPr>
              <a:t>    = </a:t>
            </a:r>
            <a:r>
              <a:rPr lang="zh-CN" altLang="en-US" sz="3600" b="1">
                <a:latin typeface="+mn-lt"/>
                <a:ea typeface="+mn-ea"/>
              </a:rPr>
              <a:t>     </a:t>
            </a:r>
            <a:r>
              <a:rPr lang="en-US" sz="3600" b="1">
                <a:latin typeface="宋体" panose="02010600030101010101" pitchFamily="2" charset="-122"/>
                <a:ea typeface="宋体" panose="02010600030101010101" pitchFamily="2" charset="-122"/>
              </a:rPr>
              <a:t>        </a:t>
            </a:r>
            <a:r>
              <a:rPr lang="en-US" sz="36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=           =</a:t>
            </a:r>
            <a:r>
              <a:rPr lang="en-US" sz="3600" b="1">
                <a:latin typeface="宋体" panose="02010600030101010101" pitchFamily="2" charset="-122"/>
                <a:ea typeface="宋体" panose="02010600030101010101" pitchFamily="2" charset="-122"/>
              </a:rPr>
              <a:t>=            </a:t>
            </a:r>
            <a:r>
              <a:rPr lang="en-US" sz="36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=           =</a:t>
            </a:r>
            <a:endParaRPr lang="en-US" altLang="en-US" sz="36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93165" y="873760"/>
            <a:ext cx="6096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304800"/>
            <a:r>
              <a:rPr lang="zh-CN" sz="2800" b="1">
                <a:ea typeface="楷体" panose="02010609060101010101" charset="-122"/>
                <a:cs typeface="Arial" panose="020B0604020202020204" pitchFamily="34" charset="0"/>
                <a:sym typeface="+mn-ea"/>
              </a:rPr>
              <a:t>说说每题应先算什么，再计算。</a:t>
            </a:r>
            <a:endParaRPr lang="zh-CN" sz="2800" b="1">
              <a:ea typeface="楷体" panose="02010609060101010101" charset="-122"/>
              <a:cs typeface="Arial" panose="020B0604020202020204" pitchFamily="34" charset="0"/>
            </a:endParaRPr>
          </a:p>
        </p:txBody>
      </p:sp>
      <p:sp>
        <p:nvSpPr>
          <p:cNvPr id="60" name="流程图: 可选过程 59"/>
          <p:cNvSpPr/>
          <p:nvPr/>
        </p:nvSpPr>
        <p:spPr>
          <a:xfrm>
            <a:off x="964565" y="102870"/>
            <a:ext cx="1918335" cy="669290"/>
          </a:xfrm>
          <a:prstGeom prst="flowChartAlternateProcess">
            <a:avLst/>
          </a:prstGeom>
          <a:solidFill>
            <a:schemeClr val="accent2">
              <a:alpha val="53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1" name="文本框 60"/>
          <p:cNvSpPr txBox="1"/>
          <p:nvPr/>
        </p:nvSpPr>
        <p:spPr>
          <a:xfrm>
            <a:off x="1203325" y="146050"/>
            <a:ext cx="15125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latin typeface="华文隶书" panose="02010800040101010101" charset="-122"/>
                <a:ea typeface="华文隶书" panose="02010800040101010101" charset="-122"/>
              </a:rPr>
              <a:t>我会算</a:t>
            </a:r>
            <a:endParaRPr lang="en-US" altLang="zh-CN" sz="3200" b="1">
              <a:latin typeface="华文隶书" panose="02010800040101010101" charset="-122"/>
              <a:ea typeface="华文隶书" panose="020108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68425" y="2162810"/>
            <a:ext cx="18853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 b="1">
                <a:solidFill>
                  <a:schemeClr val="tx1"/>
                </a:solidFill>
                <a:latin typeface="+mn-lt"/>
                <a:ea typeface="+mn-ea"/>
              </a:rPr>
              <a:t>32+7</a:t>
            </a:r>
            <a:endParaRPr lang="en-US" sz="3600" b="1">
              <a:solidFill>
                <a:schemeClr val="tx1"/>
              </a:solidFill>
              <a:latin typeface="+mn-lt"/>
              <a:ea typeface="+mn-ea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1306195" y="2150745"/>
            <a:ext cx="793115" cy="0"/>
          </a:xfrm>
          <a:prstGeom prst="line">
            <a:avLst/>
          </a:prstGeom>
          <a:ln w="44450" cmpd="sng">
            <a:solidFill>
              <a:srgbClr val="FF33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4742180" y="2150110"/>
            <a:ext cx="793115" cy="0"/>
          </a:xfrm>
          <a:prstGeom prst="line">
            <a:avLst/>
          </a:prstGeom>
          <a:ln w="44450" cmpd="sng">
            <a:solidFill>
              <a:srgbClr val="FF33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7804150" y="2121535"/>
            <a:ext cx="793115" cy="0"/>
          </a:xfrm>
          <a:prstGeom prst="line">
            <a:avLst/>
          </a:prstGeom>
          <a:ln w="44450" cmpd="sng">
            <a:solidFill>
              <a:srgbClr val="FF33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1390015" y="2720340"/>
            <a:ext cx="18853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 b="1">
                <a:solidFill>
                  <a:schemeClr val="tx1"/>
                </a:solidFill>
                <a:latin typeface="+mn-lt"/>
                <a:ea typeface="+mn-ea"/>
              </a:rPr>
              <a:t>39</a:t>
            </a:r>
            <a:endParaRPr lang="en-US" sz="3600" b="1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146550" y="2108835"/>
            <a:ext cx="18853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 b="1">
                <a:solidFill>
                  <a:schemeClr val="tx1"/>
                </a:solidFill>
                <a:latin typeface="+mn-lt"/>
                <a:ea typeface="+mn-ea"/>
              </a:rPr>
              <a:t>9+12</a:t>
            </a:r>
            <a:endParaRPr lang="en-US" sz="3600" b="1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204335" y="2654300"/>
            <a:ext cx="18853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 b="1">
                <a:solidFill>
                  <a:schemeClr val="tx1"/>
                </a:solidFill>
                <a:latin typeface="+mn-lt"/>
                <a:ea typeface="+mn-ea"/>
              </a:rPr>
              <a:t>21</a:t>
            </a:r>
            <a:endParaRPr lang="en-US" sz="3600" b="1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981190" y="2130425"/>
            <a:ext cx="18853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 b="1">
                <a:solidFill>
                  <a:schemeClr val="tx1"/>
                </a:solidFill>
                <a:latin typeface="+mn-lt"/>
                <a:ea typeface="+mn-ea"/>
              </a:rPr>
              <a:t>40-18</a:t>
            </a:r>
            <a:endParaRPr lang="en-US" sz="3600" b="1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110095" y="2629535"/>
            <a:ext cx="18853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 b="1">
                <a:solidFill>
                  <a:schemeClr val="tx1"/>
                </a:solidFill>
                <a:latin typeface="+mn-lt"/>
                <a:ea typeface="+mn-ea"/>
              </a:rPr>
              <a:t>22</a:t>
            </a:r>
            <a:endParaRPr lang="en-US" sz="3600" b="1">
              <a:solidFill>
                <a:schemeClr val="tx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预览图_千图网_编号4047629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AFAFA">
                  <a:alpha val="100000"/>
                </a:srgbClr>
              </a:clrFrom>
              <a:clrTo>
                <a:srgbClr val="FAFAFA">
                  <a:alpha val="100000"/>
                  <a:alpha val="0"/>
                </a:srgbClr>
              </a:clrTo>
            </a:clrChange>
          </a:blip>
          <a:srcRect l="29992" t="60556" r="29857" b="10461"/>
          <a:stretch>
            <a:fillRect/>
          </a:stretch>
        </p:blipFill>
        <p:spPr>
          <a:xfrm>
            <a:off x="129540" y="462280"/>
            <a:ext cx="6527800" cy="6301105"/>
          </a:xfrm>
          <a:prstGeom prst="rect">
            <a:avLst/>
          </a:prstGeom>
        </p:spPr>
      </p:pic>
      <p:sp>
        <p:nvSpPr>
          <p:cNvPr id="33" name="圆角矩形 32"/>
          <p:cNvSpPr/>
          <p:nvPr/>
        </p:nvSpPr>
        <p:spPr>
          <a:xfrm>
            <a:off x="3571875" y="4463415"/>
            <a:ext cx="1290320" cy="45974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每个</a:t>
            </a:r>
            <a:r>
              <a:rPr lang="en-US" altLang="zh-CN"/>
              <a:t>5</a:t>
            </a:r>
            <a:r>
              <a:rPr lang="zh-CN" altLang="en-US"/>
              <a:t>元</a:t>
            </a:r>
            <a:endParaRPr lang="zh-CN" altLang="en-US"/>
          </a:p>
        </p:txBody>
      </p:sp>
      <p:sp>
        <p:nvSpPr>
          <p:cNvPr id="32" name="圆角矩形 31"/>
          <p:cNvSpPr/>
          <p:nvPr/>
        </p:nvSpPr>
        <p:spPr>
          <a:xfrm>
            <a:off x="3540125" y="3614420"/>
            <a:ext cx="1153160" cy="43053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每个</a:t>
            </a:r>
            <a:r>
              <a:rPr lang="en-US" altLang="zh-CN"/>
              <a:t>4</a:t>
            </a:r>
            <a:r>
              <a:rPr lang="zh-CN" altLang="en-US"/>
              <a:t>元</a:t>
            </a:r>
            <a:endParaRPr lang="zh-CN" altLang="en-US"/>
          </a:p>
        </p:txBody>
      </p:sp>
      <p:pic>
        <p:nvPicPr>
          <p:cNvPr id="8" name="图片 7" descr="预览图_千图网_编号3240367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140" y="4775200"/>
            <a:ext cx="981710" cy="981710"/>
          </a:xfrm>
          <a:prstGeom prst="rect">
            <a:avLst/>
          </a:prstGeom>
        </p:spPr>
      </p:pic>
      <p:pic>
        <p:nvPicPr>
          <p:cNvPr id="15" name="图片 14" descr="预览图_千图网_编号3240367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1590" y="4787900"/>
            <a:ext cx="981710" cy="981710"/>
          </a:xfrm>
          <a:prstGeom prst="rect">
            <a:avLst/>
          </a:prstGeom>
        </p:spPr>
      </p:pic>
      <p:pic>
        <p:nvPicPr>
          <p:cNvPr id="16" name="图片 15" descr="预览图_千图网_编号3240367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990" y="4781550"/>
            <a:ext cx="981710" cy="981710"/>
          </a:xfrm>
          <a:prstGeom prst="rect">
            <a:avLst/>
          </a:prstGeom>
        </p:spPr>
      </p:pic>
      <p:pic>
        <p:nvPicPr>
          <p:cNvPr id="17" name="图片 16" descr="预览图_千图网_编号3240367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965" y="4784725"/>
            <a:ext cx="981710" cy="98171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5F6F7">
                  <a:alpha val="100000"/>
                </a:srgbClr>
              </a:clrFrom>
              <a:clrTo>
                <a:srgbClr val="F5F6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19350" y="4847590"/>
            <a:ext cx="588010" cy="81343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clrChange>
              <a:clrFrom>
                <a:srgbClr val="F5F6F7">
                  <a:alpha val="100000"/>
                </a:srgbClr>
              </a:clrFrom>
              <a:clrTo>
                <a:srgbClr val="F5F6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84375" y="4860290"/>
            <a:ext cx="588010" cy="81343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clrChange>
              <a:clrFrom>
                <a:srgbClr val="F5F6F7">
                  <a:alpha val="100000"/>
                </a:srgbClr>
              </a:clrFrom>
              <a:clrTo>
                <a:srgbClr val="F5F6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5275" y="4860290"/>
            <a:ext cx="588010" cy="81343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clrChange>
              <a:clrFrom>
                <a:srgbClr val="F5F6F7">
                  <a:alpha val="100000"/>
                </a:srgbClr>
              </a:clrFrom>
              <a:clrTo>
                <a:srgbClr val="F5F6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9825" y="4872990"/>
            <a:ext cx="588010" cy="8134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>
            <a:clrChange>
              <a:clrFrom>
                <a:srgbClr val="F5F6F7">
                  <a:alpha val="100000"/>
                </a:srgbClr>
              </a:clrFrom>
              <a:clrTo>
                <a:srgbClr val="F5F6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37105" y="3144520"/>
            <a:ext cx="905510" cy="90551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clrChange>
              <a:clrFrom>
                <a:srgbClr val="F5F6F7">
                  <a:alpha val="100000"/>
                </a:srgbClr>
              </a:clrFrom>
              <a:clrTo>
                <a:srgbClr val="F5F6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85745" y="3089275"/>
            <a:ext cx="905510" cy="90551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clrChange>
              <a:clrFrom>
                <a:srgbClr val="F5F6F7">
                  <a:alpha val="100000"/>
                </a:srgbClr>
              </a:clrFrom>
              <a:clrTo>
                <a:srgbClr val="F5F6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47085" y="3045460"/>
            <a:ext cx="905510" cy="90551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>
            <a:clrChange>
              <a:clrFrom>
                <a:srgbClr val="F5F6F7">
                  <a:alpha val="100000"/>
                </a:srgbClr>
              </a:clrFrom>
              <a:clrTo>
                <a:srgbClr val="F5F6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1140" y="3049270"/>
            <a:ext cx="905510" cy="905510"/>
          </a:xfrm>
          <a:prstGeom prst="rect">
            <a:avLst/>
          </a:prstGeom>
        </p:spPr>
      </p:pic>
      <p:pic>
        <p:nvPicPr>
          <p:cNvPr id="27" name="图片 26" descr="手绘红色爱心可爱纸杯蛋糕PNG免抠素材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9060" y="3886200"/>
            <a:ext cx="789940" cy="789940"/>
          </a:xfrm>
          <a:prstGeom prst="rect">
            <a:avLst/>
          </a:prstGeom>
        </p:spPr>
      </p:pic>
      <p:pic>
        <p:nvPicPr>
          <p:cNvPr id="30" name="图片 29" descr="烘培的纸杯蛋糕插画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1050" y="3964305"/>
            <a:ext cx="723265" cy="723265"/>
          </a:xfrm>
          <a:prstGeom prst="rect">
            <a:avLst/>
          </a:prstGeom>
        </p:spPr>
      </p:pic>
      <p:pic>
        <p:nvPicPr>
          <p:cNvPr id="31" name="图片 30" descr="卡通手绘甜品甜点美食之草莓奶油纸杯蛋糕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6855" y="3983990"/>
            <a:ext cx="613410" cy="613410"/>
          </a:xfrm>
          <a:prstGeom prst="rect">
            <a:avLst/>
          </a:prstGeom>
        </p:spPr>
      </p:pic>
      <p:sp>
        <p:nvSpPr>
          <p:cNvPr id="34" name="圆角矩形 33"/>
          <p:cNvSpPr/>
          <p:nvPr/>
        </p:nvSpPr>
        <p:spPr>
          <a:xfrm>
            <a:off x="1390015" y="5577840"/>
            <a:ext cx="1290320" cy="41084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每杯</a:t>
            </a:r>
            <a:r>
              <a:rPr lang="en-US" altLang="zh-CN"/>
              <a:t>6</a:t>
            </a:r>
            <a:r>
              <a:rPr lang="zh-CN" altLang="en-US"/>
              <a:t>元</a:t>
            </a:r>
            <a:endParaRPr lang="zh-CN" altLang="en-US"/>
          </a:p>
        </p:txBody>
      </p:sp>
      <p:sp>
        <p:nvSpPr>
          <p:cNvPr id="35" name="圆角矩形 34"/>
          <p:cNvSpPr/>
          <p:nvPr/>
        </p:nvSpPr>
        <p:spPr>
          <a:xfrm>
            <a:off x="3618230" y="5522595"/>
            <a:ext cx="1221105" cy="40132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每盒</a:t>
            </a:r>
            <a:r>
              <a:rPr lang="en-US" altLang="zh-CN"/>
              <a:t>3</a:t>
            </a:r>
            <a:r>
              <a:rPr lang="zh-CN" altLang="en-US"/>
              <a:t>元</a:t>
            </a:r>
            <a:endParaRPr lang="zh-CN" altLang="en-US"/>
          </a:p>
        </p:txBody>
      </p:sp>
      <p:pic>
        <p:nvPicPr>
          <p:cNvPr id="9" name="图片 8" descr="手绘可爱纸杯蛋糕PNG免抠素材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9305" y="3816985"/>
            <a:ext cx="802640" cy="80264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145530" y="2731135"/>
            <a:ext cx="61271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800" b="1">
                <a:ea typeface="楷体" panose="02010609060101010101" charset="-122"/>
                <a:cs typeface="Arial" panose="020B0604020202020204" pitchFamily="34" charset="0"/>
                <a:sym typeface="+mn-ea"/>
              </a:rPr>
              <a:t>答：应付</a:t>
            </a:r>
            <a:r>
              <a:rPr lang="en-US" altLang="zh-CN" sz="2800" b="1">
                <a:ea typeface="楷体" panose="02010609060101010101" charset="-122"/>
                <a:cs typeface="Arial" panose="020B0604020202020204" pitchFamily="34" charset="0"/>
                <a:sym typeface="+mn-ea"/>
              </a:rPr>
              <a:t>18</a:t>
            </a:r>
            <a:r>
              <a:rPr lang="zh-CN" sz="2800" b="1">
                <a:ea typeface="楷体" panose="02010609060101010101" charset="-122"/>
                <a:cs typeface="Arial" panose="020B0604020202020204" pitchFamily="34" charset="0"/>
                <a:sym typeface="+mn-ea"/>
              </a:rPr>
              <a:t>元</a:t>
            </a:r>
            <a:r>
              <a:rPr lang="en-US" altLang="zh-CN" sz="2800" b="1">
                <a:ea typeface="楷体" panose="02010609060101010101" charset="-122"/>
                <a:cs typeface="Arial" panose="020B0604020202020204" pitchFamily="34" charset="0"/>
                <a:sym typeface="+mn-ea"/>
              </a:rPr>
              <a:t>.</a:t>
            </a:r>
            <a:endParaRPr lang="en-US" altLang="zh-CN" sz="2800" b="1">
              <a:solidFill>
                <a:schemeClr val="tx1"/>
              </a:solidFill>
              <a:ea typeface="楷体" panose="02010609060101010101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860" y="4020185"/>
            <a:ext cx="2140585" cy="285496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4760" y="3910330"/>
            <a:ext cx="1162050" cy="781050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1054100" y="4492625"/>
            <a:ext cx="1456055" cy="45974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每盒</a:t>
            </a:r>
            <a:r>
              <a:rPr lang="en-US" altLang="zh-CN"/>
              <a:t>20</a:t>
            </a:r>
            <a:r>
              <a:rPr lang="zh-CN" altLang="en-US"/>
              <a:t>元</a:t>
            </a:r>
            <a:endParaRPr lang="zh-CN" altLang="en-US"/>
          </a:p>
        </p:txBody>
      </p:sp>
      <p:grpSp>
        <p:nvGrpSpPr>
          <p:cNvPr id="42" name="组合 41"/>
          <p:cNvGrpSpPr/>
          <p:nvPr/>
        </p:nvGrpSpPr>
        <p:grpSpPr>
          <a:xfrm>
            <a:off x="964565" y="102870"/>
            <a:ext cx="1918335" cy="669290"/>
            <a:chOff x="1245" y="1102"/>
            <a:chExt cx="3021" cy="1054"/>
          </a:xfrm>
        </p:grpSpPr>
        <p:sp>
          <p:nvSpPr>
            <p:cNvPr id="43" name="流程图: 可选过程 42"/>
            <p:cNvSpPr/>
            <p:nvPr/>
          </p:nvSpPr>
          <p:spPr>
            <a:xfrm>
              <a:off x="1245" y="1102"/>
              <a:ext cx="3021" cy="1054"/>
            </a:xfrm>
            <a:prstGeom prst="flowChartAlternateProcess">
              <a:avLst/>
            </a:prstGeom>
            <a:solidFill>
              <a:schemeClr val="accent2">
                <a:alpha val="53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1621" y="1170"/>
              <a:ext cx="2382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 b="1">
                  <a:latin typeface="华文隶书" panose="02010800040101010101" charset="-122"/>
                  <a:ea typeface="华文隶书" panose="02010800040101010101" charset="-122"/>
                </a:rPr>
                <a:t>我应用</a:t>
              </a:r>
              <a:endParaRPr lang="zh-CN" altLang="en-US" sz="3200" b="1">
                <a:latin typeface="华文隶书" panose="02010800040101010101" charset="-122"/>
                <a:ea typeface="华文隶书" panose="02010800040101010101" charset="-122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5F6F7">
                  <a:alpha val="100000"/>
                </a:srgbClr>
              </a:clrFrom>
              <a:clrTo>
                <a:srgbClr val="F5F6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27505" y="3099435"/>
            <a:ext cx="905510" cy="905510"/>
          </a:xfrm>
          <a:prstGeom prst="rect">
            <a:avLst/>
          </a:prstGeom>
        </p:spPr>
      </p:pic>
      <p:sp>
        <p:nvSpPr>
          <p:cNvPr id="45" name="文本框 44"/>
          <p:cNvSpPr txBox="1"/>
          <p:nvPr/>
        </p:nvSpPr>
        <p:spPr>
          <a:xfrm>
            <a:off x="6380480" y="3322320"/>
            <a:ext cx="214757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304800"/>
            <a:r>
              <a:rPr lang="zh-CN" sz="2800" b="1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cs typeface="楷体" panose="02010609060101010101" charset="-122"/>
              </a:rPr>
              <a:t>优惠活动</a:t>
            </a:r>
            <a:endParaRPr lang="zh-CN" sz="2800" b="1">
              <a:solidFill>
                <a:schemeClr val="bg1"/>
              </a:solidFill>
              <a:latin typeface="方正粗黑宋简体" panose="02000000000000000000" charset="-122"/>
              <a:ea typeface="方正粗黑宋简体" panose="02000000000000000000" charset="-122"/>
              <a:cs typeface="楷体" panose="02010609060101010101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6811645" y="1576070"/>
            <a:ext cx="158369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>
                <a:ea typeface="楷体" panose="02010609060101010101" charset="-122"/>
                <a:cs typeface="Arial" panose="020B0604020202020204" pitchFamily="34" charset="0"/>
                <a:sym typeface="+mn-ea"/>
              </a:rPr>
              <a:t>  </a:t>
            </a:r>
            <a:r>
              <a:rPr lang="en-US" sz="2800" b="1">
                <a:solidFill>
                  <a:srgbClr val="0070C0"/>
                </a:solidFill>
                <a:ea typeface="楷体" panose="02010609060101010101" charset="-122"/>
                <a:cs typeface="Arial" panose="020B0604020202020204" pitchFamily="34" charset="0"/>
                <a:sym typeface="+mn-ea"/>
              </a:rPr>
              <a:t>6+4</a:t>
            </a:r>
            <a:r>
              <a:rPr lang="zh-CN" altLang="en-US" sz="2800" b="1">
                <a:solidFill>
                  <a:srgbClr val="0070C0"/>
                </a:solidFill>
                <a:ea typeface="楷体" panose="02010609060101010101" charset="-122"/>
                <a:cs typeface="Arial" panose="020B0604020202020204" pitchFamily="34" charset="0"/>
                <a:sym typeface="+mn-ea"/>
              </a:rPr>
              <a:t>×</a:t>
            </a:r>
            <a:r>
              <a:rPr lang="en-US" altLang="zh-CN" sz="2800" b="1">
                <a:solidFill>
                  <a:srgbClr val="0070C0"/>
                </a:solidFill>
                <a:ea typeface="楷体" panose="02010609060101010101" charset="-122"/>
                <a:cs typeface="Arial" panose="020B0604020202020204" pitchFamily="34" charset="0"/>
                <a:sym typeface="+mn-ea"/>
              </a:rPr>
              <a:t>3</a:t>
            </a:r>
            <a:endParaRPr lang="en-US" altLang="zh-CN" sz="2800" b="1">
              <a:solidFill>
                <a:srgbClr val="0070C0"/>
              </a:solidFill>
              <a:ea typeface="楷体" panose="02010609060101010101" charset="-122"/>
              <a:cs typeface="Arial" panose="020B0604020202020204" pitchFamily="34" charset="0"/>
              <a:sym typeface="+mn-ea"/>
            </a:endParaRPr>
          </a:p>
          <a:p>
            <a:r>
              <a:rPr lang="en-US" altLang="zh-CN" sz="2800" b="1">
                <a:solidFill>
                  <a:srgbClr val="0070C0"/>
                </a:solidFill>
                <a:ea typeface="楷体" panose="02010609060101010101" charset="-122"/>
                <a:cs typeface="Arial" panose="020B0604020202020204" pitchFamily="34" charset="0"/>
                <a:sym typeface="+mn-ea"/>
              </a:rPr>
              <a:t>=6+12</a:t>
            </a:r>
            <a:endParaRPr lang="en-US" altLang="zh-CN" sz="2800" b="1">
              <a:solidFill>
                <a:srgbClr val="0070C0"/>
              </a:solidFill>
              <a:ea typeface="楷体" panose="02010609060101010101" charset="-122"/>
              <a:cs typeface="Arial" panose="020B0604020202020204" pitchFamily="34" charset="0"/>
              <a:sym typeface="+mn-ea"/>
            </a:endParaRPr>
          </a:p>
          <a:p>
            <a:r>
              <a:rPr lang="en-US" altLang="zh-CN" sz="2800" b="1">
                <a:solidFill>
                  <a:srgbClr val="0070C0"/>
                </a:solidFill>
                <a:ea typeface="楷体" panose="02010609060101010101" charset="-122"/>
                <a:cs typeface="Arial" panose="020B0604020202020204" pitchFamily="34" charset="0"/>
                <a:sym typeface="+mn-ea"/>
              </a:rPr>
              <a:t>=18</a:t>
            </a:r>
            <a:r>
              <a:rPr lang="zh-CN" altLang="en-US" sz="2800" b="1">
                <a:solidFill>
                  <a:srgbClr val="0070C0"/>
                </a:solidFill>
                <a:ea typeface="楷体" panose="02010609060101010101" charset="-122"/>
                <a:cs typeface="Arial" panose="020B0604020202020204" pitchFamily="34" charset="0"/>
                <a:sym typeface="+mn-ea"/>
              </a:rPr>
              <a:t>（元）</a:t>
            </a:r>
            <a:endParaRPr lang="zh-CN" altLang="en-US" sz="2800" b="1">
              <a:solidFill>
                <a:srgbClr val="0070C0"/>
              </a:solidFill>
              <a:ea typeface="楷体" panose="02010609060101010101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5715000" y="791210"/>
            <a:ext cx="61271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ea typeface="楷体" panose="02010609060101010101" charset="-122"/>
                <a:cs typeface="Arial" panose="020B0604020202020204" pitchFamily="34" charset="0"/>
                <a:sym typeface="+mn-ea"/>
              </a:rPr>
              <a:t>1.</a:t>
            </a:r>
            <a:r>
              <a:rPr lang="zh-CN" sz="2800" b="1">
                <a:ea typeface="楷体" panose="02010609060101010101" charset="-122"/>
                <a:cs typeface="Arial" panose="020B0604020202020204" pitchFamily="34" charset="0"/>
                <a:sym typeface="+mn-ea"/>
              </a:rPr>
              <a:t>买一杯咖啡和</a:t>
            </a:r>
            <a:r>
              <a:rPr lang="en-US" altLang="zh-CN" sz="2800" b="1">
                <a:ea typeface="楷体" panose="02010609060101010101" charset="-122"/>
                <a:cs typeface="Arial" panose="020B0604020202020204" pitchFamily="34" charset="0"/>
                <a:sym typeface="+mn-ea"/>
              </a:rPr>
              <a:t>3</a:t>
            </a:r>
            <a:r>
              <a:rPr lang="zh-CN" altLang="en-US" sz="2800" b="1">
                <a:ea typeface="楷体" panose="02010609060101010101" charset="-122"/>
                <a:cs typeface="Arial" panose="020B0604020202020204" pitchFamily="34" charset="0"/>
                <a:sym typeface="+mn-ea"/>
              </a:rPr>
              <a:t>个面包</a:t>
            </a:r>
            <a:r>
              <a:rPr lang="zh-CN" sz="2800" b="1">
                <a:ea typeface="楷体" panose="02010609060101010101" charset="-122"/>
                <a:cs typeface="Arial" panose="020B0604020202020204" pitchFamily="34" charset="0"/>
                <a:sym typeface="+mn-ea"/>
              </a:rPr>
              <a:t>，应付多少元？</a:t>
            </a:r>
            <a:endParaRPr lang="zh-CN" sz="2800" b="1">
              <a:solidFill>
                <a:schemeClr val="tx1"/>
              </a:solidFill>
              <a:ea typeface="楷体" panose="02010609060101010101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5632450" y="3177540"/>
            <a:ext cx="66382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ea typeface="楷体" panose="02010609060101010101" charset="-122"/>
                <a:cs typeface="Arial" panose="020B0604020202020204" pitchFamily="34" charset="0"/>
                <a:sym typeface="+mn-ea"/>
              </a:rPr>
              <a:t> 2. </a:t>
            </a:r>
            <a:r>
              <a:rPr sz="2800" b="1">
                <a:ea typeface="楷体" panose="02010609060101010101" charset="-122"/>
                <a:cs typeface="Arial" panose="020B0604020202020204" pitchFamily="34" charset="0"/>
                <a:sym typeface="+mn-ea"/>
              </a:rPr>
              <a:t>用100元买12杯咖啡，应找回多少钱?</a:t>
            </a:r>
            <a:endParaRPr lang="zh-CN" altLang="en-US" sz="2800" b="1">
              <a:ea typeface="楷体" panose="02010609060101010101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813550" y="4004945"/>
            <a:ext cx="242062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>
                <a:ea typeface="楷体" panose="02010609060101010101" charset="-122"/>
                <a:cs typeface="Arial" panose="020B0604020202020204" pitchFamily="34" charset="0"/>
                <a:sym typeface="+mn-ea"/>
              </a:rPr>
              <a:t>  </a:t>
            </a:r>
            <a:r>
              <a:rPr lang="en-US" sz="2800" b="1">
                <a:solidFill>
                  <a:srgbClr val="0070C0"/>
                </a:solidFill>
                <a:ea typeface="楷体" panose="02010609060101010101" charset="-122"/>
                <a:cs typeface="Arial" panose="020B0604020202020204" pitchFamily="34" charset="0"/>
                <a:sym typeface="+mn-ea"/>
              </a:rPr>
              <a:t>100-6</a:t>
            </a:r>
            <a:r>
              <a:rPr lang="zh-CN" altLang="en-US" sz="2800" b="1">
                <a:solidFill>
                  <a:srgbClr val="0070C0"/>
                </a:solidFill>
                <a:ea typeface="楷体" panose="02010609060101010101" charset="-122"/>
                <a:cs typeface="Arial" panose="020B0604020202020204" pitchFamily="34" charset="0"/>
                <a:sym typeface="+mn-ea"/>
              </a:rPr>
              <a:t>×</a:t>
            </a:r>
            <a:r>
              <a:rPr lang="en-US" altLang="zh-CN" sz="2800" b="1">
                <a:solidFill>
                  <a:srgbClr val="0070C0"/>
                </a:solidFill>
                <a:ea typeface="楷体" panose="02010609060101010101" charset="-122"/>
                <a:cs typeface="Arial" panose="020B0604020202020204" pitchFamily="34" charset="0"/>
                <a:sym typeface="+mn-ea"/>
              </a:rPr>
              <a:t>12</a:t>
            </a:r>
            <a:endParaRPr lang="en-US" altLang="zh-CN" sz="2800" b="1">
              <a:solidFill>
                <a:srgbClr val="0070C0"/>
              </a:solidFill>
              <a:ea typeface="楷体" panose="02010609060101010101" charset="-122"/>
              <a:cs typeface="Arial" panose="020B0604020202020204" pitchFamily="34" charset="0"/>
              <a:sym typeface="+mn-ea"/>
            </a:endParaRPr>
          </a:p>
          <a:p>
            <a:r>
              <a:rPr lang="en-US" altLang="zh-CN" sz="2800" b="1">
                <a:solidFill>
                  <a:srgbClr val="0070C0"/>
                </a:solidFill>
                <a:ea typeface="楷体" panose="02010609060101010101" charset="-122"/>
                <a:cs typeface="Arial" panose="020B0604020202020204" pitchFamily="34" charset="0"/>
                <a:sym typeface="+mn-ea"/>
              </a:rPr>
              <a:t>=100</a:t>
            </a:r>
            <a:r>
              <a:rPr lang="en-US" sz="2800" b="1">
                <a:solidFill>
                  <a:srgbClr val="0070C0"/>
                </a:solidFill>
                <a:ea typeface="楷体" panose="02010609060101010101" charset="-122"/>
                <a:cs typeface="Arial" panose="020B0604020202020204" pitchFamily="34" charset="0"/>
                <a:sym typeface="+mn-ea"/>
              </a:rPr>
              <a:t>-</a:t>
            </a:r>
            <a:r>
              <a:rPr lang="en-US" altLang="zh-CN" sz="2800" b="1">
                <a:solidFill>
                  <a:srgbClr val="0070C0"/>
                </a:solidFill>
                <a:ea typeface="楷体" panose="02010609060101010101" charset="-122"/>
                <a:cs typeface="Arial" panose="020B0604020202020204" pitchFamily="34" charset="0"/>
                <a:sym typeface="+mn-ea"/>
              </a:rPr>
              <a:t>7</a:t>
            </a:r>
            <a:r>
              <a:rPr lang="en-US" altLang="zh-CN" sz="2800" b="1">
                <a:solidFill>
                  <a:srgbClr val="0070C0"/>
                </a:solidFill>
                <a:ea typeface="楷体" panose="02010609060101010101" charset="-122"/>
                <a:cs typeface="Arial" panose="020B0604020202020204" pitchFamily="34" charset="0"/>
                <a:sym typeface="+mn-ea"/>
              </a:rPr>
              <a:t>2</a:t>
            </a:r>
            <a:endParaRPr lang="en-US" altLang="zh-CN" sz="2800" b="1">
              <a:solidFill>
                <a:srgbClr val="0070C0"/>
              </a:solidFill>
              <a:ea typeface="楷体" panose="02010609060101010101" charset="-122"/>
              <a:cs typeface="Arial" panose="020B0604020202020204" pitchFamily="34" charset="0"/>
              <a:sym typeface="+mn-ea"/>
            </a:endParaRPr>
          </a:p>
          <a:p>
            <a:r>
              <a:rPr lang="en-US" altLang="zh-CN" sz="2800" b="1">
                <a:solidFill>
                  <a:srgbClr val="0070C0"/>
                </a:solidFill>
                <a:ea typeface="楷体" panose="02010609060101010101" charset="-122"/>
                <a:cs typeface="Arial" panose="020B0604020202020204" pitchFamily="34" charset="0"/>
                <a:sym typeface="+mn-ea"/>
              </a:rPr>
              <a:t>=28</a:t>
            </a:r>
            <a:r>
              <a:rPr lang="zh-CN" altLang="en-US" sz="2800" b="1">
                <a:solidFill>
                  <a:srgbClr val="0070C0"/>
                </a:solidFill>
                <a:ea typeface="楷体" panose="02010609060101010101" charset="-122"/>
                <a:cs typeface="Arial" panose="020B0604020202020204" pitchFamily="34" charset="0"/>
                <a:sym typeface="+mn-ea"/>
              </a:rPr>
              <a:t>（元）</a:t>
            </a:r>
            <a:endParaRPr lang="zh-CN" altLang="en-US" sz="2800" b="1">
              <a:solidFill>
                <a:srgbClr val="0070C0"/>
              </a:solidFill>
              <a:ea typeface="楷体" panose="02010609060101010101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982970" y="5179060"/>
            <a:ext cx="61271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800" b="1">
                <a:ea typeface="楷体" panose="02010609060101010101" charset="-122"/>
                <a:cs typeface="Arial" panose="020B0604020202020204" pitchFamily="34" charset="0"/>
                <a:sym typeface="+mn-ea"/>
              </a:rPr>
              <a:t>答：</a:t>
            </a:r>
            <a:r>
              <a:rPr sz="2800" b="1">
                <a:ea typeface="楷体" panose="02010609060101010101" charset="-122"/>
                <a:cs typeface="Arial" panose="020B0604020202020204" pitchFamily="34" charset="0"/>
                <a:sym typeface="+mn-ea"/>
              </a:rPr>
              <a:t>应找回</a:t>
            </a:r>
            <a:r>
              <a:rPr lang="en-US" sz="2800" b="1">
                <a:ea typeface="楷体" panose="02010609060101010101" charset="-122"/>
                <a:cs typeface="Arial" panose="020B0604020202020204" pitchFamily="34" charset="0"/>
                <a:sym typeface="+mn-ea"/>
              </a:rPr>
              <a:t>28</a:t>
            </a:r>
            <a:r>
              <a:rPr lang="zh-CN" sz="2800" b="1">
                <a:ea typeface="楷体" panose="02010609060101010101" charset="-122"/>
                <a:cs typeface="Arial" panose="020B0604020202020204" pitchFamily="34" charset="0"/>
                <a:sym typeface="+mn-ea"/>
              </a:rPr>
              <a:t>元</a:t>
            </a:r>
            <a:r>
              <a:rPr lang="en-US" altLang="zh-CN" sz="2800" b="1">
                <a:ea typeface="楷体" panose="02010609060101010101" charset="-122"/>
                <a:cs typeface="Arial" panose="020B0604020202020204" pitchFamily="34" charset="0"/>
                <a:sym typeface="+mn-ea"/>
              </a:rPr>
              <a:t>.</a:t>
            </a:r>
            <a:endParaRPr lang="en-US" altLang="zh-CN" sz="2800" b="1">
              <a:solidFill>
                <a:schemeClr val="tx1"/>
              </a:solidFill>
              <a:ea typeface="楷体" panose="02010609060101010101" charset="-122"/>
              <a:cs typeface="Arial" panose="020B0604020202020204" pitchFamily="34" charset="0"/>
              <a:sym typeface="+mn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7513320" y="2032000"/>
            <a:ext cx="793115" cy="0"/>
          </a:xfrm>
          <a:prstGeom prst="line">
            <a:avLst/>
          </a:prstGeom>
          <a:ln w="44450" cmpd="sng">
            <a:solidFill>
              <a:srgbClr val="FF33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7886700" y="4483735"/>
            <a:ext cx="793115" cy="0"/>
          </a:xfrm>
          <a:prstGeom prst="line">
            <a:avLst/>
          </a:prstGeom>
          <a:ln w="44450" cmpd="sng">
            <a:solidFill>
              <a:srgbClr val="FF33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6087110" y="1191895"/>
            <a:ext cx="49606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800" b="1">
                <a:solidFill>
                  <a:schemeClr val="accent2">
                    <a:lumMod val="75000"/>
                  </a:schemeClr>
                </a:solidFill>
                <a:ea typeface="楷体" panose="02010609060101010101" charset="-122"/>
                <a:cs typeface="Arial" panose="020B0604020202020204" pitchFamily="34" charset="0"/>
                <a:sym typeface="+mn-ea"/>
              </a:rPr>
              <a:t>咖啡价钱</a:t>
            </a:r>
            <a:r>
              <a:rPr lang="en-US" altLang="zh-CN" sz="2800" b="1">
                <a:solidFill>
                  <a:schemeClr val="accent2">
                    <a:lumMod val="75000"/>
                  </a:schemeClr>
                </a:solidFill>
                <a:ea typeface="楷体" panose="02010609060101010101" charset="-122"/>
                <a:cs typeface="Arial" panose="020B0604020202020204" pitchFamily="34" charset="0"/>
                <a:sym typeface="+mn-ea"/>
              </a:rPr>
              <a:t>+</a:t>
            </a:r>
            <a:r>
              <a:rPr lang="zh-CN" altLang="en-US" sz="2800" b="1">
                <a:solidFill>
                  <a:schemeClr val="accent2">
                    <a:lumMod val="75000"/>
                  </a:schemeClr>
                </a:solidFill>
                <a:ea typeface="楷体" panose="02010609060101010101" charset="-122"/>
                <a:cs typeface="Arial" panose="020B0604020202020204" pitchFamily="34" charset="0"/>
                <a:sym typeface="+mn-ea"/>
              </a:rPr>
              <a:t>面包价钱</a:t>
            </a:r>
            <a:r>
              <a:rPr lang="en-US" altLang="zh-CN" sz="2800" b="1">
                <a:solidFill>
                  <a:schemeClr val="accent2">
                    <a:lumMod val="75000"/>
                  </a:schemeClr>
                </a:solidFill>
                <a:ea typeface="楷体" panose="02010609060101010101" charset="-122"/>
                <a:cs typeface="Arial" panose="020B0604020202020204" pitchFamily="34" charset="0"/>
                <a:sym typeface="+mn-ea"/>
              </a:rPr>
              <a:t>=</a:t>
            </a:r>
            <a:r>
              <a:rPr lang="zh-CN" sz="2800" b="1">
                <a:solidFill>
                  <a:schemeClr val="accent2">
                    <a:lumMod val="75000"/>
                  </a:schemeClr>
                </a:solidFill>
                <a:ea typeface="楷体" panose="02010609060101010101" charset="-122"/>
                <a:cs typeface="Arial" panose="020B0604020202020204" pitchFamily="34" charset="0"/>
                <a:sym typeface="+mn-ea"/>
              </a:rPr>
              <a:t>总价</a:t>
            </a:r>
            <a:endParaRPr lang="zh-CN" sz="2800" b="1">
              <a:solidFill>
                <a:schemeClr val="accent2">
                  <a:lumMod val="75000"/>
                </a:schemeClr>
              </a:solidFill>
              <a:ea typeface="楷体" panose="02010609060101010101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076950" y="3591560"/>
            <a:ext cx="56553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800" b="1">
                <a:solidFill>
                  <a:schemeClr val="accent2">
                    <a:lumMod val="75000"/>
                  </a:schemeClr>
                </a:solidFill>
                <a:ea typeface="楷体" panose="02010609060101010101" charset="-122"/>
                <a:cs typeface="Arial" panose="020B0604020202020204" pitchFamily="34" charset="0"/>
                <a:sym typeface="+mn-ea"/>
              </a:rPr>
              <a:t>付出的钱</a:t>
            </a:r>
            <a:r>
              <a:rPr lang="en-US" altLang="zh-CN" sz="2800" b="1">
                <a:solidFill>
                  <a:schemeClr val="accent2">
                    <a:lumMod val="75000"/>
                  </a:schemeClr>
                </a:solidFill>
                <a:ea typeface="楷体" panose="02010609060101010101" charset="-122"/>
                <a:cs typeface="Arial" panose="020B0604020202020204" pitchFamily="34" charset="0"/>
                <a:sym typeface="+mn-ea"/>
              </a:rPr>
              <a:t>-</a:t>
            </a:r>
            <a:r>
              <a:rPr lang="zh-CN" sz="2800" b="1">
                <a:solidFill>
                  <a:schemeClr val="accent2">
                    <a:lumMod val="75000"/>
                  </a:schemeClr>
                </a:solidFill>
                <a:ea typeface="楷体" panose="02010609060101010101" charset="-122"/>
                <a:cs typeface="Arial" panose="020B0604020202020204" pitchFamily="34" charset="0"/>
                <a:sym typeface="+mn-ea"/>
              </a:rPr>
              <a:t>咖啡的价钱</a:t>
            </a:r>
            <a:r>
              <a:rPr lang="en-US" altLang="zh-CN" sz="2800" b="1">
                <a:solidFill>
                  <a:schemeClr val="accent2">
                    <a:lumMod val="75000"/>
                  </a:schemeClr>
                </a:solidFill>
                <a:ea typeface="楷体" panose="02010609060101010101" charset="-122"/>
                <a:cs typeface="Arial" panose="020B0604020202020204" pitchFamily="34" charset="0"/>
                <a:sym typeface="+mn-ea"/>
              </a:rPr>
              <a:t>=</a:t>
            </a:r>
            <a:r>
              <a:rPr lang="zh-CN" sz="2800" b="1">
                <a:solidFill>
                  <a:schemeClr val="accent2">
                    <a:lumMod val="75000"/>
                  </a:schemeClr>
                </a:solidFill>
                <a:ea typeface="楷体" panose="02010609060101010101" charset="-122"/>
                <a:cs typeface="Arial" panose="020B0604020202020204" pitchFamily="34" charset="0"/>
                <a:sym typeface="+mn-ea"/>
              </a:rPr>
              <a:t>找回的钱</a:t>
            </a:r>
            <a:endParaRPr lang="zh-CN" sz="2800" b="1">
              <a:solidFill>
                <a:schemeClr val="accent2">
                  <a:lumMod val="75000"/>
                </a:schemeClr>
              </a:solidFill>
              <a:ea typeface="楷体" panose="02010609060101010101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5" grpId="0"/>
      <p:bldP spid="45" grpId="1"/>
      <p:bldP spid="39" grpId="0"/>
      <p:bldP spid="2" grpId="0"/>
      <p:bldP spid="3" grpId="0"/>
      <p:bldP spid="6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预览图_千图网_编号4047629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AFAFA">
                  <a:alpha val="100000"/>
                </a:srgbClr>
              </a:clrFrom>
              <a:clrTo>
                <a:srgbClr val="FAFAFA">
                  <a:alpha val="100000"/>
                  <a:alpha val="0"/>
                </a:srgbClr>
              </a:clrTo>
            </a:clrChange>
          </a:blip>
          <a:srcRect l="29992" t="60556" r="29857" b="10461"/>
          <a:stretch>
            <a:fillRect/>
          </a:stretch>
        </p:blipFill>
        <p:spPr>
          <a:xfrm>
            <a:off x="129540" y="462280"/>
            <a:ext cx="6527800" cy="6301105"/>
          </a:xfrm>
          <a:prstGeom prst="rect">
            <a:avLst/>
          </a:prstGeom>
        </p:spPr>
      </p:pic>
      <p:sp>
        <p:nvSpPr>
          <p:cNvPr id="33" name="圆角矩形 32"/>
          <p:cNvSpPr/>
          <p:nvPr/>
        </p:nvSpPr>
        <p:spPr>
          <a:xfrm>
            <a:off x="3571875" y="4463415"/>
            <a:ext cx="1290320" cy="45974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每个</a:t>
            </a:r>
            <a:r>
              <a:rPr lang="en-US" altLang="zh-CN"/>
              <a:t>5</a:t>
            </a:r>
            <a:r>
              <a:rPr lang="zh-CN" altLang="en-US"/>
              <a:t>元</a:t>
            </a:r>
            <a:endParaRPr lang="zh-CN" altLang="en-US"/>
          </a:p>
        </p:txBody>
      </p:sp>
      <p:sp>
        <p:nvSpPr>
          <p:cNvPr id="32" name="圆角矩形 31"/>
          <p:cNvSpPr/>
          <p:nvPr/>
        </p:nvSpPr>
        <p:spPr>
          <a:xfrm>
            <a:off x="3540125" y="3614420"/>
            <a:ext cx="1153160" cy="43053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每个</a:t>
            </a:r>
            <a:r>
              <a:rPr lang="en-US" altLang="zh-CN"/>
              <a:t>4</a:t>
            </a:r>
            <a:r>
              <a:rPr lang="zh-CN" altLang="en-US"/>
              <a:t>元</a:t>
            </a:r>
            <a:endParaRPr lang="zh-CN" altLang="en-US"/>
          </a:p>
        </p:txBody>
      </p:sp>
      <p:pic>
        <p:nvPicPr>
          <p:cNvPr id="8" name="图片 7" descr="预览图_千图网_编号3240367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140" y="4775200"/>
            <a:ext cx="981710" cy="981710"/>
          </a:xfrm>
          <a:prstGeom prst="rect">
            <a:avLst/>
          </a:prstGeom>
        </p:spPr>
      </p:pic>
      <p:pic>
        <p:nvPicPr>
          <p:cNvPr id="15" name="图片 14" descr="预览图_千图网_编号3240367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1590" y="4787900"/>
            <a:ext cx="981710" cy="981710"/>
          </a:xfrm>
          <a:prstGeom prst="rect">
            <a:avLst/>
          </a:prstGeom>
        </p:spPr>
      </p:pic>
      <p:pic>
        <p:nvPicPr>
          <p:cNvPr id="16" name="图片 15" descr="预览图_千图网_编号3240367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990" y="4781550"/>
            <a:ext cx="981710" cy="981710"/>
          </a:xfrm>
          <a:prstGeom prst="rect">
            <a:avLst/>
          </a:prstGeom>
        </p:spPr>
      </p:pic>
      <p:pic>
        <p:nvPicPr>
          <p:cNvPr id="17" name="图片 16" descr="预览图_千图网_编号3240367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965" y="4784725"/>
            <a:ext cx="981710" cy="98171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5F6F7">
                  <a:alpha val="100000"/>
                </a:srgbClr>
              </a:clrFrom>
              <a:clrTo>
                <a:srgbClr val="F5F6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19350" y="4847590"/>
            <a:ext cx="588010" cy="81343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clrChange>
              <a:clrFrom>
                <a:srgbClr val="F5F6F7">
                  <a:alpha val="100000"/>
                </a:srgbClr>
              </a:clrFrom>
              <a:clrTo>
                <a:srgbClr val="F5F6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84375" y="4860290"/>
            <a:ext cx="588010" cy="81343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clrChange>
              <a:clrFrom>
                <a:srgbClr val="F5F6F7">
                  <a:alpha val="100000"/>
                </a:srgbClr>
              </a:clrFrom>
              <a:clrTo>
                <a:srgbClr val="F5F6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5275" y="4860290"/>
            <a:ext cx="588010" cy="81343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clrChange>
              <a:clrFrom>
                <a:srgbClr val="F5F6F7">
                  <a:alpha val="100000"/>
                </a:srgbClr>
              </a:clrFrom>
              <a:clrTo>
                <a:srgbClr val="F5F6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9825" y="4872990"/>
            <a:ext cx="588010" cy="8134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>
            <a:clrChange>
              <a:clrFrom>
                <a:srgbClr val="F5F6F7">
                  <a:alpha val="100000"/>
                </a:srgbClr>
              </a:clrFrom>
              <a:clrTo>
                <a:srgbClr val="F5F6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37105" y="3144520"/>
            <a:ext cx="905510" cy="90551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clrChange>
              <a:clrFrom>
                <a:srgbClr val="F5F6F7">
                  <a:alpha val="100000"/>
                </a:srgbClr>
              </a:clrFrom>
              <a:clrTo>
                <a:srgbClr val="F5F6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85745" y="3089275"/>
            <a:ext cx="905510" cy="90551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clrChange>
              <a:clrFrom>
                <a:srgbClr val="F5F6F7">
                  <a:alpha val="100000"/>
                </a:srgbClr>
              </a:clrFrom>
              <a:clrTo>
                <a:srgbClr val="F5F6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47085" y="3045460"/>
            <a:ext cx="905510" cy="90551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>
            <a:clrChange>
              <a:clrFrom>
                <a:srgbClr val="F5F6F7">
                  <a:alpha val="100000"/>
                </a:srgbClr>
              </a:clrFrom>
              <a:clrTo>
                <a:srgbClr val="F5F6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1140" y="3049270"/>
            <a:ext cx="905510" cy="905510"/>
          </a:xfrm>
          <a:prstGeom prst="rect">
            <a:avLst/>
          </a:prstGeom>
        </p:spPr>
      </p:pic>
      <p:pic>
        <p:nvPicPr>
          <p:cNvPr id="27" name="图片 26" descr="手绘红色爱心可爱纸杯蛋糕PNG免抠素材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9060" y="3886200"/>
            <a:ext cx="789940" cy="789940"/>
          </a:xfrm>
          <a:prstGeom prst="rect">
            <a:avLst/>
          </a:prstGeom>
        </p:spPr>
      </p:pic>
      <p:pic>
        <p:nvPicPr>
          <p:cNvPr id="30" name="图片 29" descr="烘培的纸杯蛋糕插画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1050" y="3964305"/>
            <a:ext cx="723265" cy="723265"/>
          </a:xfrm>
          <a:prstGeom prst="rect">
            <a:avLst/>
          </a:prstGeom>
        </p:spPr>
      </p:pic>
      <p:pic>
        <p:nvPicPr>
          <p:cNvPr id="31" name="图片 30" descr="卡通手绘甜品甜点美食之草莓奶油纸杯蛋糕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6855" y="3983990"/>
            <a:ext cx="613410" cy="613410"/>
          </a:xfrm>
          <a:prstGeom prst="rect">
            <a:avLst/>
          </a:prstGeom>
        </p:spPr>
      </p:pic>
      <p:sp>
        <p:nvSpPr>
          <p:cNvPr id="34" name="圆角矩形 33"/>
          <p:cNvSpPr/>
          <p:nvPr/>
        </p:nvSpPr>
        <p:spPr>
          <a:xfrm>
            <a:off x="1390015" y="5577840"/>
            <a:ext cx="1290320" cy="41084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每杯</a:t>
            </a:r>
            <a:r>
              <a:rPr lang="en-US" altLang="zh-CN"/>
              <a:t>6</a:t>
            </a:r>
            <a:r>
              <a:rPr lang="zh-CN" altLang="en-US"/>
              <a:t>元</a:t>
            </a:r>
            <a:endParaRPr lang="zh-CN" altLang="en-US"/>
          </a:p>
        </p:txBody>
      </p:sp>
      <p:sp>
        <p:nvSpPr>
          <p:cNvPr id="35" name="圆角矩形 34"/>
          <p:cNvSpPr/>
          <p:nvPr/>
        </p:nvSpPr>
        <p:spPr>
          <a:xfrm>
            <a:off x="3618230" y="5522595"/>
            <a:ext cx="1221105" cy="40132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每盒</a:t>
            </a:r>
            <a:r>
              <a:rPr lang="en-US" altLang="zh-CN"/>
              <a:t>3</a:t>
            </a:r>
            <a:r>
              <a:rPr lang="zh-CN" altLang="en-US"/>
              <a:t>元</a:t>
            </a:r>
            <a:endParaRPr lang="zh-CN" altLang="en-US"/>
          </a:p>
        </p:txBody>
      </p:sp>
      <p:pic>
        <p:nvPicPr>
          <p:cNvPr id="9" name="图片 8" descr="手绘可爱纸杯蛋糕PNG免抠素材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9305" y="3816985"/>
            <a:ext cx="802640" cy="80264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145530" y="2417445"/>
            <a:ext cx="61271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800" b="1">
                <a:ea typeface="楷体" panose="02010609060101010101" charset="-122"/>
                <a:cs typeface="Arial" panose="020B0604020202020204" pitchFamily="34" charset="0"/>
                <a:sym typeface="+mn-ea"/>
              </a:rPr>
              <a:t>答：应付</a:t>
            </a:r>
            <a:r>
              <a:rPr lang="en-US" altLang="zh-CN" sz="2800" b="1">
                <a:ea typeface="楷体" panose="02010609060101010101" charset="-122"/>
                <a:cs typeface="Arial" panose="020B0604020202020204" pitchFamily="34" charset="0"/>
                <a:sym typeface="+mn-ea"/>
              </a:rPr>
              <a:t>18</a:t>
            </a:r>
            <a:r>
              <a:rPr lang="zh-CN" sz="2800" b="1">
                <a:ea typeface="楷体" panose="02010609060101010101" charset="-122"/>
                <a:cs typeface="Arial" panose="020B0604020202020204" pitchFamily="34" charset="0"/>
                <a:sym typeface="+mn-ea"/>
              </a:rPr>
              <a:t>元</a:t>
            </a:r>
            <a:r>
              <a:rPr lang="en-US" altLang="zh-CN" sz="2800" b="1">
                <a:ea typeface="楷体" panose="02010609060101010101" charset="-122"/>
                <a:cs typeface="Arial" panose="020B0604020202020204" pitchFamily="34" charset="0"/>
                <a:sym typeface="+mn-ea"/>
              </a:rPr>
              <a:t>.</a:t>
            </a:r>
            <a:endParaRPr lang="en-US" altLang="zh-CN" sz="2800" b="1">
              <a:solidFill>
                <a:schemeClr val="tx1"/>
              </a:solidFill>
              <a:ea typeface="楷体" panose="02010609060101010101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860" y="4020185"/>
            <a:ext cx="2140585" cy="285496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4760" y="3910330"/>
            <a:ext cx="1162050" cy="781050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1054100" y="4492625"/>
            <a:ext cx="1456055" cy="45974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每盒</a:t>
            </a:r>
            <a:r>
              <a:rPr lang="en-US" altLang="zh-CN"/>
              <a:t>20</a:t>
            </a:r>
            <a:r>
              <a:rPr lang="zh-CN" altLang="en-US"/>
              <a:t>元</a:t>
            </a:r>
            <a:endParaRPr lang="zh-CN" altLang="en-US"/>
          </a:p>
        </p:txBody>
      </p:sp>
      <p:grpSp>
        <p:nvGrpSpPr>
          <p:cNvPr id="42" name="组合 41"/>
          <p:cNvGrpSpPr/>
          <p:nvPr/>
        </p:nvGrpSpPr>
        <p:grpSpPr>
          <a:xfrm>
            <a:off x="964565" y="102870"/>
            <a:ext cx="1918335" cy="669290"/>
            <a:chOff x="1245" y="1102"/>
            <a:chExt cx="3021" cy="1054"/>
          </a:xfrm>
        </p:grpSpPr>
        <p:sp>
          <p:nvSpPr>
            <p:cNvPr id="43" name="流程图: 可选过程 42"/>
            <p:cNvSpPr/>
            <p:nvPr/>
          </p:nvSpPr>
          <p:spPr>
            <a:xfrm>
              <a:off x="1245" y="1102"/>
              <a:ext cx="3021" cy="1054"/>
            </a:xfrm>
            <a:prstGeom prst="flowChartAlternateProcess">
              <a:avLst/>
            </a:prstGeom>
            <a:solidFill>
              <a:schemeClr val="accent2">
                <a:alpha val="53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1621" y="1170"/>
              <a:ext cx="2382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 b="1">
                  <a:latin typeface="华文隶书" panose="02010800040101010101" charset="-122"/>
                  <a:ea typeface="华文隶书" panose="02010800040101010101" charset="-122"/>
                </a:rPr>
                <a:t>我应用</a:t>
              </a:r>
              <a:endParaRPr lang="zh-CN" altLang="en-US" sz="3200" b="1">
                <a:latin typeface="华文隶书" panose="02010800040101010101" charset="-122"/>
                <a:ea typeface="华文隶书" panose="02010800040101010101" charset="-122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5F6F7">
                  <a:alpha val="100000"/>
                </a:srgbClr>
              </a:clrFrom>
              <a:clrTo>
                <a:srgbClr val="F5F6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27505" y="3099435"/>
            <a:ext cx="905510" cy="905510"/>
          </a:xfrm>
          <a:prstGeom prst="rect">
            <a:avLst/>
          </a:prstGeom>
        </p:spPr>
      </p:pic>
      <p:pic>
        <p:nvPicPr>
          <p:cNvPr id="26" name="图片 25" descr="lALPJxDj0HL7bzfNB9DNB9A_2000_2000.png_720x720q90g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8139" t="12795" r="18139" b="10038"/>
          <a:stretch>
            <a:fillRect/>
          </a:stretch>
        </p:blipFill>
        <p:spPr>
          <a:xfrm>
            <a:off x="5859145" y="3094355"/>
            <a:ext cx="3176270" cy="3846830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4">
            <a:clrChange>
              <a:clrFrom>
                <a:srgbClr val="F5F6F7">
                  <a:alpha val="100000"/>
                </a:srgbClr>
              </a:clrFrom>
              <a:clrTo>
                <a:srgbClr val="F5F6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09385" y="4166870"/>
            <a:ext cx="588010" cy="813435"/>
          </a:xfrm>
          <a:prstGeom prst="rect">
            <a:avLst/>
          </a:prstGeom>
        </p:spPr>
      </p:pic>
      <p:pic>
        <p:nvPicPr>
          <p:cNvPr id="28" name="图片 27" descr="卡通糖果棒棒糖元素"/>
          <p:cNvPicPr>
            <a:picLocks noChangeAspect="1"/>
          </p:cNvPicPr>
          <p:nvPr/>
        </p:nvPicPr>
        <p:blipFill>
          <a:blip r:embed="rId14"/>
          <a:srcRect t="12806" r="64224" b="53935"/>
          <a:stretch>
            <a:fillRect/>
          </a:stretch>
        </p:blipFill>
        <p:spPr>
          <a:xfrm rot="1080000" flipH="1">
            <a:off x="7374890" y="5170170"/>
            <a:ext cx="417195" cy="520065"/>
          </a:xfrm>
          <a:prstGeom prst="rect">
            <a:avLst/>
          </a:prstGeom>
        </p:spPr>
      </p:pic>
      <p:sp>
        <p:nvSpPr>
          <p:cNvPr id="29" name="圆角矩形 28"/>
          <p:cNvSpPr/>
          <p:nvPr/>
        </p:nvSpPr>
        <p:spPr>
          <a:xfrm>
            <a:off x="6505575" y="4213225"/>
            <a:ext cx="1647825" cy="776605"/>
          </a:xfrm>
          <a:prstGeom prst="roundRect">
            <a:avLst/>
          </a:pr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5" name="文本框 44"/>
          <p:cNvSpPr txBox="1"/>
          <p:nvPr/>
        </p:nvSpPr>
        <p:spPr>
          <a:xfrm>
            <a:off x="6380480" y="3322320"/>
            <a:ext cx="214757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304800"/>
            <a:r>
              <a:rPr lang="zh-CN" sz="2800" b="1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cs typeface="楷体" panose="02010609060101010101" charset="-122"/>
              </a:rPr>
              <a:t>优惠活动</a:t>
            </a:r>
            <a:endParaRPr lang="zh-CN" sz="2800" b="1">
              <a:solidFill>
                <a:schemeClr val="bg1"/>
              </a:solidFill>
              <a:latin typeface="方正粗黑宋简体" panose="02000000000000000000" charset="-122"/>
              <a:ea typeface="方正粗黑宋简体" panose="02000000000000000000" charset="-122"/>
              <a:cs typeface="楷体" panose="02010609060101010101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5">
            <a:clrChange>
              <a:clrFrom>
                <a:srgbClr val="F5F6F7">
                  <a:alpha val="100000"/>
                </a:srgbClr>
              </a:clrFrom>
              <a:clrTo>
                <a:srgbClr val="F5F6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9470" y="4065270"/>
            <a:ext cx="905510" cy="905510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6101715" y="3685540"/>
            <a:ext cx="2152015" cy="215201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304800"/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购买套餐：</a:t>
            </a:r>
            <a:endParaRPr lang="zh-CN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304800">
              <a:lnSpc>
                <a:spcPct val="150000"/>
              </a:lnSpc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+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en-US" altLang="zh-CN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304800">
              <a:lnSpc>
                <a:spcPct val="200000"/>
              </a:lnSpc>
            </a:pPr>
            <a:r>
              <a:rPr 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赠一个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7281545" y="1193800"/>
            <a:ext cx="158369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b="1">
                <a:ea typeface="楷体" panose="02010609060101010101" charset="-122"/>
                <a:cs typeface="Arial" panose="020B0604020202020204" pitchFamily="34" charset="0"/>
                <a:sym typeface="+mn-ea"/>
              </a:rPr>
              <a:t>  </a:t>
            </a:r>
            <a:r>
              <a:rPr lang="en-US" sz="2800" b="1">
                <a:solidFill>
                  <a:srgbClr val="0070C0"/>
                </a:solidFill>
                <a:ea typeface="楷体" panose="02010609060101010101" charset="-122"/>
                <a:cs typeface="Arial" panose="020B0604020202020204" pitchFamily="34" charset="0"/>
                <a:sym typeface="+mn-ea"/>
              </a:rPr>
              <a:t>6+4</a:t>
            </a:r>
            <a:r>
              <a:rPr lang="zh-CN" altLang="en-US" sz="2800" b="1">
                <a:solidFill>
                  <a:srgbClr val="0070C0"/>
                </a:solidFill>
                <a:ea typeface="楷体" panose="02010609060101010101" charset="-122"/>
                <a:cs typeface="Arial" panose="020B0604020202020204" pitchFamily="34" charset="0"/>
                <a:sym typeface="+mn-ea"/>
              </a:rPr>
              <a:t>×</a:t>
            </a:r>
            <a:r>
              <a:rPr lang="en-US" altLang="zh-CN" sz="2800" b="1">
                <a:solidFill>
                  <a:srgbClr val="0070C0"/>
                </a:solidFill>
                <a:ea typeface="楷体" panose="02010609060101010101" charset="-122"/>
                <a:cs typeface="Arial" panose="020B0604020202020204" pitchFamily="34" charset="0"/>
                <a:sym typeface="+mn-ea"/>
              </a:rPr>
              <a:t>3</a:t>
            </a:r>
            <a:endParaRPr lang="en-US" altLang="zh-CN" sz="2800" b="1">
              <a:solidFill>
                <a:srgbClr val="0070C0"/>
              </a:solidFill>
              <a:ea typeface="楷体" panose="02010609060101010101" charset="-122"/>
              <a:cs typeface="Arial" panose="020B0604020202020204" pitchFamily="34" charset="0"/>
              <a:sym typeface="+mn-ea"/>
            </a:endParaRPr>
          </a:p>
          <a:p>
            <a:r>
              <a:rPr lang="en-US" altLang="zh-CN" sz="2800" b="1">
                <a:solidFill>
                  <a:srgbClr val="0070C0"/>
                </a:solidFill>
                <a:ea typeface="楷体" panose="02010609060101010101" charset="-122"/>
                <a:cs typeface="Arial" panose="020B0604020202020204" pitchFamily="34" charset="0"/>
                <a:sym typeface="+mn-ea"/>
              </a:rPr>
              <a:t>=6+12</a:t>
            </a:r>
            <a:endParaRPr lang="en-US" altLang="zh-CN" sz="2800" b="1">
              <a:solidFill>
                <a:srgbClr val="0070C0"/>
              </a:solidFill>
              <a:ea typeface="楷体" panose="02010609060101010101" charset="-122"/>
              <a:cs typeface="Arial" panose="020B0604020202020204" pitchFamily="34" charset="0"/>
              <a:sym typeface="+mn-ea"/>
            </a:endParaRPr>
          </a:p>
          <a:p>
            <a:r>
              <a:rPr lang="en-US" altLang="zh-CN" sz="2800" b="1">
                <a:solidFill>
                  <a:srgbClr val="0070C0"/>
                </a:solidFill>
                <a:ea typeface="楷体" panose="02010609060101010101" charset="-122"/>
                <a:cs typeface="Arial" panose="020B0604020202020204" pitchFamily="34" charset="0"/>
                <a:sym typeface="+mn-ea"/>
              </a:rPr>
              <a:t>=18</a:t>
            </a:r>
            <a:r>
              <a:rPr lang="zh-CN" altLang="en-US" sz="2800" b="1">
                <a:solidFill>
                  <a:srgbClr val="0070C0"/>
                </a:solidFill>
                <a:ea typeface="楷体" panose="02010609060101010101" charset="-122"/>
                <a:cs typeface="Arial" panose="020B0604020202020204" pitchFamily="34" charset="0"/>
                <a:sym typeface="+mn-ea"/>
              </a:rPr>
              <a:t>（元）</a:t>
            </a:r>
            <a:endParaRPr lang="zh-CN" altLang="en-US" sz="2800" b="1">
              <a:solidFill>
                <a:srgbClr val="0070C0"/>
              </a:solidFill>
              <a:ea typeface="楷体" panose="02010609060101010101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5715000" y="791210"/>
            <a:ext cx="61271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ea typeface="楷体" panose="02010609060101010101" charset="-122"/>
                <a:cs typeface="Arial" panose="020B0604020202020204" pitchFamily="34" charset="0"/>
                <a:sym typeface="+mn-ea"/>
              </a:rPr>
              <a:t>1.</a:t>
            </a:r>
            <a:r>
              <a:rPr lang="zh-CN" sz="2800" b="1">
                <a:ea typeface="楷体" panose="02010609060101010101" charset="-122"/>
                <a:cs typeface="Arial" panose="020B0604020202020204" pitchFamily="34" charset="0"/>
                <a:sym typeface="+mn-ea"/>
              </a:rPr>
              <a:t>买一杯咖啡和</a:t>
            </a:r>
            <a:r>
              <a:rPr lang="en-US" altLang="zh-CN" sz="2800" b="1">
                <a:ea typeface="楷体" panose="02010609060101010101" charset="-122"/>
                <a:cs typeface="Arial" panose="020B0604020202020204" pitchFamily="34" charset="0"/>
                <a:sym typeface="+mn-ea"/>
              </a:rPr>
              <a:t>3</a:t>
            </a:r>
            <a:r>
              <a:rPr lang="zh-CN" altLang="en-US" sz="2800" b="1">
                <a:ea typeface="楷体" panose="02010609060101010101" charset="-122"/>
                <a:cs typeface="Arial" panose="020B0604020202020204" pitchFamily="34" charset="0"/>
                <a:sym typeface="+mn-ea"/>
              </a:rPr>
              <a:t>个面包</a:t>
            </a:r>
            <a:r>
              <a:rPr lang="zh-CN" sz="2800" b="1">
                <a:ea typeface="楷体" panose="02010609060101010101" charset="-122"/>
                <a:cs typeface="Arial" panose="020B0604020202020204" pitchFamily="34" charset="0"/>
                <a:sym typeface="+mn-ea"/>
              </a:rPr>
              <a:t>，应付多少元？</a:t>
            </a:r>
            <a:endParaRPr lang="zh-CN" sz="2800" b="1">
              <a:solidFill>
                <a:schemeClr val="tx1"/>
              </a:solidFill>
              <a:ea typeface="楷体" panose="02010609060101010101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5536565" y="3033395"/>
            <a:ext cx="66382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ea typeface="楷体" panose="02010609060101010101" charset="-122"/>
                <a:cs typeface="Arial" panose="020B0604020202020204" pitchFamily="34" charset="0"/>
                <a:sym typeface="+mn-ea"/>
              </a:rPr>
              <a:t> 2.                         </a:t>
            </a:r>
            <a:r>
              <a:rPr lang="zh-CN" altLang="en-US" sz="2800" b="1">
                <a:ea typeface="楷体" panose="02010609060101010101" charset="-122"/>
                <a:cs typeface="Arial" panose="020B0604020202020204" pitchFamily="34" charset="0"/>
                <a:sym typeface="+mn-ea"/>
              </a:rPr>
              <a:t>买</a:t>
            </a:r>
            <a:r>
              <a:rPr lang="en-US" altLang="zh-CN" sz="2800" b="1">
                <a:ea typeface="楷体" panose="02010609060101010101" charset="-122"/>
                <a:cs typeface="Arial" panose="020B0604020202020204" pitchFamily="34" charset="0"/>
                <a:sym typeface="+mn-ea"/>
              </a:rPr>
              <a:t>3</a:t>
            </a:r>
            <a:r>
              <a:rPr lang="zh-CN" altLang="en-US" sz="2800" b="1">
                <a:ea typeface="楷体" panose="02010609060101010101" charset="-122"/>
                <a:cs typeface="Arial" panose="020B0604020202020204" pitchFamily="34" charset="0"/>
                <a:sym typeface="+mn-ea"/>
              </a:rPr>
              <a:t>份套餐应付多少元？</a:t>
            </a:r>
            <a:endParaRPr lang="zh-CN" altLang="en-US" sz="2800" b="1">
              <a:ea typeface="楷体" panose="02010609060101010101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/>
    </mc:Choice>
    <mc:Fallback>
      <p:transition spd="med"/>
    </mc:Fallback>
  </mc:AlternateContent>
  <p:timing>
    <p:tnLst>
      <p:par>
        <p:cTn id="1" dur="indefinite" restart="never" nodeType="tmRoot"/>
      </p:par>
    </p:tnLst>
    <p:bldLst>
      <p:bldP spid="29" grpId="1" animBg="1"/>
      <p:bldP spid="45" grpId="1"/>
      <p:bldP spid="38" grpId="1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9923,&quot;width&quot;:10280}"/>
</p:tagLst>
</file>

<file path=ppt/tags/tag2.xml><?xml version="1.0" encoding="utf-8"?>
<p:tagLst xmlns:p="http://schemas.openxmlformats.org/presentationml/2006/main">
  <p:tag name="KSO_WM_UNIT_PLACING_PICTURE_USER_VIEWPORT" val="{&quot;height&quot;:4496,&quot;width&quot;:3371}"/>
</p:tagLst>
</file>

<file path=ppt/tags/tag3.xml><?xml version="1.0" encoding="utf-8"?>
<p:tagLst xmlns:p="http://schemas.openxmlformats.org/presentationml/2006/main">
  <p:tag name="KSO_WM_UNIT_PLACING_PICTURE_USER_VIEWPORT" val="{&quot;height&quot;:9923,&quot;width&quot;:10280}"/>
</p:tagLst>
</file>

<file path=ppt/tags/tag4.xml><?xml version="1.0" encoding="utf-8"?>
<p:tagLst xmlns:p="http://schemas.openxmlformats.org/presentationml/2006/main">
  <p:tag name="KSO_WM_UNIT_PLACING_PICTURE_USER_VIEWPORT" val="{&quot;height&quot;:4496,&quot;width&quot;:3371}"/>
</p:tagLst>
</file>

<file path=ppt/tags/tag5.xml><?xml version="1.0" encoding="utf-8"?>
<p:tagLst xmlns:p="http://schemas.openxmlformats.org/presentationml/2006/main">
  <p:tag name="KSO_WPP_MARK_KEY" val="71170261-c6de-4213-99c4-ff5768cf6a6d"/>
  <p:tag name="COMMONDATA" val="eyJjb3VudCI6MTEyLCJoZGlkIjoiZmJjMDY5MzU1ZTI2ZDBjYTEyMTVmYTNkYjYwMzAzMDkiLCJ1c2VyQ291bnQiOjh9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hiessnb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769</Words>
  <Application>WPS 演示</Application>
  <PresentationFormat>宽屏</PresentationFormat>
  <Paragraphs>194</Paragraphs>
  <Slides>8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21" baseType="lpstr">
      <vt:lpstr>Arial</vt:lpstr>
      <vt:lpstr>宋体</vt:lpstr>
      <vt:lpstr>Wingdings</vt:lpstr>
      <vt:lpstr>微软雅黑</vt:lpstr>
      <vt:lpstr>Arial</vt:lpstr>
      <vt:lpstr>Calibri</vt:lpstr>
      <vt:lpstr>黑体</vt:lpstr>
      <vt:lpstr>华文楷体</vt:lpstr>
      <vt:lpstr>华文隶书</vt:lpstr>
      <vt:lpstr>楷体</vt:lpstr>
      <vt:lpstr>方正粗黑宋简体</vt:lpstr>
      <vt:lpstr>Arial Unicode MS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陶</cp:lastModifiedBy>
  <cp:revision>1626</cp:revision>
  <dcterms:created xsi:type="dcterms:W3CDTF">2005-03-24T11:45:00Z</dcterms:created>
  <dcterms:modified xsi:type="dcterms:W3CDTF">2022-11-17T13:56:29Z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000800da18000000000001024120</vt:lpwstr>
  </property>
  <property fmtid="{D5CDD505-2E9C-101B-9397-08002B2CF9AE}" pid="3" name="KSOProductBuildVer">
    <vt:lpwstr>2052-11.1.0.12598</vt:lpwstr>
  </property>
  <property fmtid="{D5CDD505-2E9C-101B-9397-08002B2CF9AE}" pid="4" name="KSOTemplateUUID">
    <vt:lpwstr>v1.0_mb_oP2wKBY1IwKiLPk4fGG0kg==</vt:lpwstr>
  </property>
  <property fmtid="{D5CDD505-2E9C-101B-9397-08002B2CF9AE}" pid="5" name="ICV">
    <vt:lpwstr>F8CBBE17F9434C98983D0ACC7CB94145</vt:lpwstr>
  </property>
</Properties>
</file>