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</p:sldMasterIdLst>
  <p:notesMasterIdLst>
    <p:notesMasterId r:id="rId17"/>
  </p:notesMasterIdLst>
  <p:sldIdLst>
    <p:sldId id="256" r:id="rId4"/>
    <p:sldId id="283" r:id="rId5"/>
    <p:sldId id="298" r:id="rId6"/>
    <p:sldId id="300" r:id="rId7"/>
    <p:sldId id="301" r:id="rId8"/>
    <p:sldId id="302" r:id="rId9"/>
    <p:sldId id="303" r:id="rId10"/>
    <p:sldId id="304" r:id="rId11"/>
    <p:sldId id="309" r:id="rId12"/>
    <p:sldId id="306" r:id="rId13"/>
    <p:sldId id="305" r:id="rId14"/>
    <p:sldId id="299" r:id="rId15"/>
    <p:sldId id="263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1A1A4E"/>
    <a:srgbClr val="33CCFF"/>
    <a:srgbClr val="66FFCC"/>
    <a:srgbClr val="00FF00"/>
    <a:srgbClr val="DDDDDD"/>
    <a:srgbClr val="23236B"/>
    <a:srgbClr val="AFE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439"/>
    <p:restoredTop sz="93841"/>
  </p:normalViewPr>
  <p:slideViewPr>
    <p:cSldViewPr snapToGrid="0" showGuides="1">
      <p:cViewPr>
        <p:scale>
          <a:sx n="100" d="100"/>
          <a:sy n="100" d="100"/>
        </p:scale>
        <p:origin x="-138" y="504"/>
      </p:cViewPr>
      <p:guideLst>
        <p:guide orient="horz" pos="2364"/>
        <p:guide pos="384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5999" cy="35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gs" Target="tags/tag4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7" Type="http://schemas.openxmlformats.org/officeDocument/2006/relationships/image" Target="../media/image17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45E2767-CE83-48A3-9B35-36251DD3788E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/>
          <p:nvPr/>
        </p:nvGrpSpPr>
        <p:grpSpPr>
          <a:xfrm>
            <a:off x="0" y="2438400"/>
            <a:ext cx="12012084" cy="1052513"/>
            <a:chOff x="0" y="1536"/>
            <a:chExt cx="5675" cy="663"/>
          </a:xfrm>
        </p:grpSpPr>
        <p:grpSp>
          <p:nvGrpSpPr>
            <p:cNvPr id="3075" name="Group 3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076" name="Rectangle 4"/>
              <p:cNvSpPr/>
              <p:nvPr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7" name="Rectangle 5"/>
              <p:cNvSpPr/>
              <p:nvPr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078" name="Group 6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079" name="Rectangle 7"/>
              <p:cNvSpPr/>
              <p:nvPr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80" name="Rectangle 8"/>
              <p:cNvSpPr/>
              <p:nvPr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81" name="Rectangle 9"/>
            <p:cNvSpPr/>
            <p:nvPr/>
          </p:nvSpPr>
          <p:spPr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2" name="Rectangle 10"/>
            <p:cNvSpPr/>
            <p:nvPr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3" name="Rectangle 11"/>
            <p:cNvSpPr/>
            <p:nvPr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1320800" y="1676400"/>
            <a:ext cx="103632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lvl="0" fontAlgn="base"/>
            <a:r>
              <a:rPr lang="zh-CN" altLang="en-US" strike="noStrike" noProof="0" smtClean="0"/>
              <a:t>单击此处编辑母版标题样式</a:t>
            </a:r>
            <a:endParaRPr lang="zh-CN" altLang="en-US" strike="noStrike" noProof="0" smtClean="0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 fontAlgn="base"/>
            <a:r>
              <a:rPr lang="zh-CN" altLang="en-US" strike="noStrike" noProof="0" smtClean="0"/>
              <a:t>单击此处编辑母版副标题样式</a:t>
            </a:r>
            <a:endParaRPr lang="zh-CN" altLang="en-US" strike="noStrike" noProof="0" smtClean="0"/>
          </a:p>
        </p:txBody>
      </p:sp>
      <p:sp>
        <p:nvSpPr>
          <p:cNvPr id="19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400" strike="noStrike" noProof="1" dirty="0">
                <a:solidFill>
                  <a:schemeClr val="bg2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strike="noStrike" noProof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8"/>
            <a:ext cx="5384800" cy="21875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8"/>
            <a:ext cx="5384800" cy="21875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/>
          <p:nvPr/>
        </p:nvGrpSpPr>
        <p:grpSpPr>
          <a:xfrm>
            <a:off x="0" y="2438400"/>
            <a:ext cx="12012084" cy="1052513"/>
            <a:chOff x="0" y="1536"/>
            <a:chExt cx="5675" cy="663"/>
          </a:xfrm>
        </p:grpSpPr>
        <p:grpSp>
          <p:nvGrpSpPr>
            <p:cNvPr id="3075" name="Group 3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076" name="Rectangle 4"/>
              <p:cNvSpPr/>
              <p:nvPr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7" name="Rectangle 5"/>
              <p:cNvSpPr/>
              <p:nvPr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078" name="Group 6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079" name="Rectangle 7"/>
              <p:cNvSpPr/>
              <p:nvPr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80" name="Rectangle 8"/>
              <p:cNvSpPr/>
              <p:nvPr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 wrap="none" anchor="ctr" anchorCtr="0"/>
              <a:p>
                <a:pPr lvl="0"/>
                <a:endParaRPr lang="zh-CN" altLang="en-US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81" name="Rectangle 9"/>
            <p:cNvSpPr/>
            <p:nvPr/>
          </p:nvSpPr>
          <p:spPr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2" name="Rectangle 10"/>
            <p:cNvSpPr/>
            <p:nvPr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3" name="Rectangle 11"/>
            <p:cNvSpPr/>
            <p:nvPr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lvl="0"/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1320800" y="1676400"/>
            <a:ext cx="103632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lvl="0" fontAlgn="base"/>
            <a:r>
              <a:rPr lang="zh-CN" altLang="en-US" strike="noStrike" noProof="0" smtClean="0"/>
              <a:t>单击此处编辑母版标题样式</a:t>
            </a:r>
            <a:endParaRPr lang="zh-CN" altLang="en-US" strike="noStrike" noProof="0" smtClean="0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 fontAlgn="base"/>
            <a:r>
              <a:rPr lang="zh-CN" altLang="en-US" strike="noStrike" noProof="0" smtClean="0"/>
              <a:t>单击此处编辑母版副标题样式</a:t>
            </a:r>
            <a:endParaRPr lang="zh-CN" altLang="en-US" strike="noStrike" noProof="0" smtClean="0"/>
          </a:p>
        </p:txBody>
      </p:sp>
      <p:sp>
        <p:nvSpPr>
          <p:cNvPr id="19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400" strike="noStrike" noProof="1" dirty="0">
                <a:solidFill>
                  <a:schemeClr val="bg2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strike="noStrike" noProof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8"/>
            <a:ext cx="5384800" cy="21875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8"/>
            <a:ext cx="5384800" cy="21875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 userDrawn="1"/>
        </p:nvSpPr>
        <p:spPr>
          <a:xfrm>
            <a:off x="412751" y="-63500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Rectangle 3"/>
          <p:cNvSpPr/>
          <p:nvPr userDrawn="1"/>
        </p:nvSpPr>
        <p:spPr>
          <a:xfrm>
            <a:off x="922867" y="-63500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8" name="Rectangle 4"/>
          <p:cNvSpPr/>
          <p:nvPr userDrawn="1"/>
        </p:nvSpPr>
        <p:spPr>
          <a:xfrm>
            <a:off x="577851" y="358775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Rectangle 5"/>
          <p:cNvSpPr/>
          <p:nvPr userDrawn="1"/>
        </p:nvSpPr>
        <p:spPr>
          <a:xfrm>
            <a:off x="1071033" y="358775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Rectangle 6"/>
          <p:cNvSpPr/>
          <p:nvPr userDrawn="1"/>
        </p:nvSpPr>
        <p:spPr>
          <a:xfrm>
            <a:off x="25400" y="285750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1" name="Rectangle 7"/>
          <p:cNvSpPr/>
          <p:nvPr userDrawn="1"/>
        </p:nvSpPr>
        <p:spPr>
          <a:xfrm>
            <a:off x="872067" y="-171450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2" name="Rectangle 8"/>
          <p:cNvSpPr/>
          <p:nvPr userDrawn="1"/>
        </p:nvSpPr>
        <p:spPr>
          <a:xfrm>
            <a:off x="446617" y="61912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 userDrawn="1"/>
        </p:nvSpPr>
        <p:spPr>
          <a:xfrm>
            <a:off x="412751" y="-63500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Rectangle 3"/>
          <p:cNvSpPr/>
          <p:nvPr userDrawn="1"/>
        </p:nvSpPr>
        <p:spPr>
          <a:xfrm>
            <a:off x="922867" y="-63500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8" name="Rectangle 4"/>
          <p:cNvSpPr/>
          <p:nvPr userDrawn="1"/>
        </p:nvSpPr>
        <p:spPr>
          <a:xfrm>
            <a:off x="577851" y="358775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Rectangle 5"/>
          <p:cNvSpPr/>
          <p:nvPr userDrawn="1"/>
        </p:nvSpPr>
        <p:spPr>
          <a:xfrm>
            <a:off x="1071033" y="358775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Rectangle 6"/>
          <p:cNvSpPr/>
          <p:nvPr userDrawn="1"/>
        </p:nvSpPr>
        <p:spPr>
          <a:xfrm>
            <a:off x="25400" y="285750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1" name="Rectangle 7"/>
          <p:cNvSpPr/>
          <p:nvPr userDrawn="1"/>
        </p:nvSpPr>
        <p:spPr>
          <a:xfrm>
            <a:off x="872067" y="-171450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2" name="Rectangle 8"/>
          <p:cNvSpPr/>
          <p:nvPr userDrawn="1"/>
        </p:nvSpPr>
        <p:spPr>
          <a:xfrm>
            <a:off x="446617" y="61912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pPr lvl="0" algn="ctr"/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image" Target="../media/image3.jpeg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10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.bin"/><Relationship Id="rId8" Type="http://schemas.openxmlformats.org/officeDocument/2006/relationships/image" Target="../media/image14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4.wmf"/><Relationship Id="rId16" Type="http://schemas.openxmlformats.org/officeDocument/2006/relationships/vmlDrawing" Target="../drawings/vmlDrawing4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17.wmf"/><Relationship Id="rId13" Type="http://schemas.openxmlformats.org/officeDocument/2006/relationships/oleObject" Target="../embeddings/oleObject14.bin"/><Relationship Id="rId12" Type="http://schemas.openxmlformats.org/officeDocument/2006/relationships/image" Target="../media/image16.wmf"/><Relationship Id="rId11" Type="http://schemas.openxmlformats.org/officeDocument/2006/relationships/oleObject" Target="../embeddings/oleObject13.bin"/><Relationship Id="rId10" Type="http://schemas.openxmlformats.org/officeDocument/2006/relationships/image" Target="../media/image15.wmf"/><Relationship Id="rId1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7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2438400" y="1267143"/>
            <a:ext cx="7772400" cy="16573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第</a:t>
            </a:r>
            <a:r>
              <a:rPr kumimoji="0" lang="en-US" altLang="zh-CN" sz="5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7</a:t>
            </a: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章</a:t>
            </a:r>
            <a:r>
              <a:rPr kumimoji="0" lang="en-US" altLang="zh-CN" sz="5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   </a:t>
            </a: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锐角三角函数</a:t>
            </a:r>
            <a:endParaRPr kumimoji="0" lang="zh-CN" altLang="en-US" sz="5400" b="1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j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927350" y="3789363"/>
            <a:ext cx="6400800" cy="107473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方正隶书简体" pitchFamily="2" charset="-122"/>
                <a:ea typeface="方正隶书简体" pitchFamily="2" charset="-122"/>
                <a:cs typeface="+mn-cs"/>
              </a:rPr>
              <a:t>张家港市南沙中学  </a:t>
            </a:r>
            <a:endParaRPr kumimoji="0" lang="zh-CN" altLang="en-US" sz="4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方正隶书简体" pitchFamily="2" charset="-122"/>
              <a:ea typeface="方正隶书简体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方正隶书简体" pitchFamily="2" charset="-122"/>
                <a:ea typeface="方正隶书简体" pitchFamily="2" charset="-122"/>
                <a:cs typeface="+mn-cs"/>
              </a:rPr>
              <a:t>严君华</a:t>
            </a:r>
            <a:endParaRPr kumimoji="0" lang="zh-CN" altLang="en-US" sz="4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方正隶书简体" pitchFamily="2" charset="-122"/>
              <a:ea typeface="方正隶书简体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en-US" altLang="zh-CN" sz="4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方正隶书简体" pitchFamily="2" charset="-122"/>
                <a:ea typeface="方正隶书简体" pitchFamily="2" charset="-122"/>
                <a:cs typeface="+mn-cs"/>
              </a:rPr>
              <a:t>2022.11.18</a:t>
            </a:r>
            <a:endParaRPr kumimoji="0" lang="en-US" altLang="zh-CN" sz="4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方正隶书简体" pitchFamily="2" charset="-122"/>
              <a:ea typeface="方正隶书简体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VWL9{N@0BBXX4GQP5(9J9}4"/>
          <p:cNvPicPr>
            <a:picLocks noChangeAspect="1"/>
          </p:cNvPicPr>
          <p:nvPr/>
        </p:nvPicPr>
        <p:blipFill>
          <a:blip r:embed="rId1"/>
          <a:srcRect b="6816"/>
          <a:stretch>
            <a:fillRect/>
          </a:stretch>
        </p:blipFill>
        <p:spPr>
          <a:xfrm>
            <a:off x="2639695" y="704215"/>
            <a:ext cx="2354580" cy="3281680"/>
          </a:xfrm>
          <a:prstGeom prst="rect">
            <a:avLst/>
          </a:prstGeom>
        </p:spPr>
      </p:pic>
      <p:sp>
        <p:nvSpPr>
          <p:cNvPr id="15368" name="Text Box 13"/>
          <p:cNvSpPr txBox="1"/>
          <p:nvPr/>
        </p:nvSpPr>
        <p:spPr>
          <a:xfrm>
            <a:off x="5254625" y="1954530"/>
            <a:ext cx="22161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气球有多高？</a:t>
            </a:r>
            <a:endParaRPr lang="zh-CN" altLang="en-US" sz="2800" b="1" dirty="0">
              <a:solidFill>
                <a:schemeClr val="tx1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0" name="Text Box 13"/>
          <p:cNvSpPr txBox="1"/>
          <p:nvPr/>
        </p:nvSpPr>
        <p:spPr>
          <a:xfrm>
            <a:off x="3518535" y="5031105"/>
            <a:ext cx="22161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坝底有多宽？</a:t>
            </a:r>
            <a:endParaRPr lang="zh-CN" altLang="en-US" sz="2800" b="1" dirty="0">
              <a:solidFill>
                <a:schemeClr val="tx1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16213" y="70485"/>
            <a:ext cx="51117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一、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创设情境、导入新课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12" name="图片 11" descr="QP16U}2ZG0ILGX3~BG2[{7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675" y="3747770"/>
            <a:ext cx="3898265" cy="2580005"/>
          </a:xfrm>
          <a:prstGeom prst="rect">
            <a:avLst/>
          </a:prstGeom>
        </p:spPr>
      </p:pic>
    </p:spTree>
  </p:cSld>
  <p:clrMapOvr>
    <a:masterClrMapping/>
  </p:clrMapOvr>
  <p:transition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8" name="Text Box 13"/>
          <p:cNvSpPr txBox="1"/>
          <p:nvPr/>
        </p:nvSpPr>
        <p:spPr>
          <a:xfrm>
            <a:off x="1981200" y="994410"/>
            <a:ext cx="808609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2" charset="-122"/>
              </a:rPr>
              <a:t>思考</a:t>
            </a:r>
            <a:r>
              <a:rPr lang="en-US" altLang="zh-CN" sz="2800" b="1" dirty="0">
                <a:latin typeface="Tahoma" panose="020B060403050404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2" charset="-122"/>
              </a:rPr>
              <a:t>：</a:t>
            </a:r>
            <a:r>
              <a:rPr lang="en-US" altLang="zh-CN" sz="2800" b="1" dirty="0">
                <a:latin typeface="Tahoma" panose="020B0604030504040204" pitchFamily="34" charset="0"/>
                <a:ea typeface="黑体" panose="02010609060101010101" pitchFamily="2" charset="-122"/>
              </a:rPr>
              <a:t>  </a:t>
            </a: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2" charset="-122"/>
              </a:rPr>
              <a:t>利用卷尺测出同一时刻你与旗杆在太阳光下的影长，根据你的身高，你能确定旗杆的高度吗？</a:t>
            </a:r>
            <a:endParaRPr lang="zh-CN" altLang="en-US" sz="2800" b="1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16213" y="70485"/>
            <a:ext cx="51117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一、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创设情境、导入新课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101" name="图片 100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485130" y="2087880"/>
            <a:ext cx="4610100" cy="21818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13"/>
          <p:cNvSpPr txBox="1"/>
          <p:nvPr/>
        </p:nvSpPr>
        <p:spPr>
          <a:xfrm>
            <a:off x="2009140" y="4579620"/>
            <a:ext cx="808609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2" charset="-122"/>
              </a:rPr>
              <a:t>思考</a:t>
            </a:r>
            <a:r>
              <a:rPr lang="en-US" altLang="zh-CN" sz="2800" b="1" dirty="0">
                <a:latin typeface="Tahoma" panose="020B060403050404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2" charset="-122"/>
              </a:rPr>
              <a:t>：借助测量工具（如卷尺、测角仪）请你再设计一种能确定旗杆高度的方案，请与大家交流</a:t>
            </a:r>
            <a:r>
              <a:rPr lang="en-US" altLang="zh-CN" sz="2800" b="1" dirty="0">
                <a:latin typeface="Tahoma" panose="020B0604030504040204" pitchFamily="34" charset="0"/>
                <a:ea typeface="黑体" panose="02010609060101010101" pitchFamily="2" charset="-122"/>
              </a:rPr>
              <a:t>.</a:t>
            </a:r>
            <a:endParaRPr lang="en-US" altLang="zh-CN" sz="2800" b="1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 flipH="1">
            <a:off x="5561965" y="2779395"/>
            <a:ext cx="1495425" cy="916305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箭头连接符 3"/>
          <p:cNvCxnSpPr/>
          <p:nvPr/>
        </p:nvCxnSpPr>
        <p:spPr>
          <a:xfrm flipH="1">
            <a:off x="7000875" y="2158365"/>
            <a:ext cx="2526030" cy="1551940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7943850" y="1835150"/>
            <a:ext cx="1827530" cy="2045970"/>
            <a:chOff x="10048" y="2888"/>
            <a:chExt cx="2878" cy="3222"/>
          </a:xfrm>
        </p:grpSpPr>
        <p:cxnSp>
          <p:nvCxnSpPr>
            <p:cNvPr id="5" name="直接箭头连接符 4"/>
            <p:cNvCxnSpPr/>
            <p:nvPr/>
          </p:nvCxnSpPr>
          <p:spPr>
            <a:xfrm flipH="1">
              <a:off x="10048" y="2888"/>
              <a:ext cx="2879" cy="2909"/>
            </a:xfrm>
            <a:prstGeom prst="straightConnector1">
              <a:avLst/>
            </a:prstGeom>
            <a:ln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弧形 5"/>
            <p:cNvSpPr/>
            <p:nvPr/>
          </p:nvSpPr>
          <p:spPr>
            <a:xfrm>
              <a:off x="10293" y="5488"/>
              <a:ext cx="201" cy="622"/>
            </a:xfrm>
            <a:prstGeom prst="arc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/>
            <a:p>
              <a:endParaRPr lang="zh-CN" altLang="en-US"/>
            </a:p>
          </p:txBody>
        </p:sp>
      </p:grp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224520" y="3356610"/>
            <a:ext cx="87503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400" b="1">
                <a:solidFill>
                  <a:srgbClr val="FF0000"/>
                </a:solidFill>
              </a:rPr>
              <a:t>45</a:t>
            </a:r>
            <a:r>
              <a:rPr lang="zh-CN" altLang="en-US" sz="1400" b="1">
                <a:solidFill>
                  <a:srgbClr val="FF0000"/>
                </a:solidFill>
              </a:rPr>
              <a:t>°</a:t>
            </a:r>
            <a:endParaRPr lang="zh-CN" altLang="en-US" sz="1400" b="1">
              <a:solidFill>
                <a:srgbClr val="FF0000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298055" y="2130425"/>
            <a:ext cx="2313940" cy="1763395"/>
            <a:chOff x="9093" y="3355"/>
            <a:chExt cx="3644" cy="2777"/>
          </a:xfrm>
        </p:grpSpPr>
        <p:cxnSp>
          <p:nvCxnSpPr>
            <p:cNvPr id="9" name="直接箭头连接符 8"/>
            <p:cNvCxnSpPr/>
            <p:nvPr/>
          </p:nvCxnSpPr>
          <p:spPr>
            <a:xfrm flipH="1">
              <a:off x="9093" y="3355"/>
              <a:ext cx="3644" cy="2485"/>
            </a:xfrm>
            <a:prstGeom prst="straightConnector1">
              <a:avLst/>
            </a:prstGeom>
            <a:ln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组合 13"/>
            <p:cNvGrpSpPr/>
            <p:nvPr/>
          </p:nvGrpSpPr>
          <p:grpSpPr>
            <a:xfrm>
              <a:off x="9538" y="5356"/>
              <a:ext cx="1442" cy="776"/>
              <a:chOff x="9538" y="5356"/>
              <a:chExt cx="1442" cy="776"/>
            </a:xfrm>
          </p:grpSpPr>
          <p:sp>
            <p:nvSpPr>
              <p:cNvPr id="10" name="文本框 9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9602" y="5356"/>
                <a:ext cx="1378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 sz="1400" b="1">
                    <a:solidFill>
                      <a:srgbClr val="FF0000"/>
                    </a:solidFill>
                  </a:rPr>
                  <a:t>30</a:t>
                </a:r>
                <a:r>
                  <a:rPr lang="zh-CN" altLang="en-US" sz="1400" b="1">
                    <a:solidFill>
                      <a:srgbClr val="FF0000"/>
                    </a:solidFill>
                  </a:rPr>
                  <a:t>°</a:t>
                </a:r>
                <a:endParaRPr lang="zh-CN" altLang="en-US" sz="1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3" name="弧形 12"/>
              <p:cNvSpPr/>
              <p:nvPr/>
            </p:nvSpPr>
            <p:spPr>
              <a:xfrm>
                <a:off x="9538" y="5510"/>
                <a:ext cx="201" cy="622"/>
              </a:xfrm>
              <a:prstGeom prst="arc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  <p:txBody>
              <a:bodyPr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713038" y="71438"/>
            <a:ext cx="4824413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二、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温故知新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、引入概念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9218" name="Text Box 7"/>
          <p:cNvSpPr txBox="1"/>
          <p:nvPr/>
        </p:nvSpPr>
        <p:spPr>
          <a:xfrm>
            <a:off x="1919288" y="836613"/>
            <a:ext cx="8569325" cy="199961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形成概念：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（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）如图，一般地，如果锐角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的大小已确定，我们可以作出无数个</a:t>
            </a:r>
            <a:r>
              <a:rPr lang="en-US" altLang="zh-CN" sz="2400" b="1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2400" b="1">
                <a:latin typeface="Tahoma" panose="020B0604030504040204" pitchFamily="34" charset="0"/>
                <a:ea typeface="楷体_GB2312" pitchFamily="49" charset="-122"/>
              </a:rPr>
              <a:t>…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zh-CN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9" name="Text Box 4"/>
          <p:cNvSpPr txBox="1"/>
          <p:nvPr/>
        </p:nvSpPr>
        <p:spPr>
          <a:xfrm>
            <a:off x="7896225" y="5445125"/>
            <a:ext cx="50482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en-US" altLang="zh-CN" i="1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20" name="Group 41"/>
          <p:cNvGrpSpPr/>
          <p:nvPr/>
        </p:nvGrpSpPr>
        <p:grpSpPr>
          <a:xfrm>
            <a:off x="2354263" y="3208338"/>
            <a:ext cx="3095625" cy="2016125"/>
            <a:chOff x="3878" y="1977"/>
            <a:chExt cx="1406" cy="1046"/>
          </a:xfrm>
        </p:grpSpPr>
        <p:sp>
          <p:nvSpPr>
            <p:cNvPr id="9221" name="Line 14"/>
            <p:cNvSpPr/>
            <p:nvPr/>
          </p:nvSpPr>
          <p:spPr>
            <a:xfrm>
              <a:off x="3962" y="2788"/>
              <a:ext cx="1322" cy="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22" name="Line 15"/>
            <p:cNvSpPr/>
            <p:nvPr/>
          </p:nvSpPr>
          <p:spPr>
            <a:xfrm flipV="1">
              <a:off x="3962" y="1977"/>
              <a:ext cx="1212" cy="811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23" name="Line 16"/>
            <p:cNvSpPr/>
            <p:nvPr/>
          </p:nvSpPr>
          <p:spPr>
            <a:xfrm>
              <a:off x="4386" y="2512"/>
              <a:ext cx="0" cy="27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24" name="Line 17"/>
            <p:cNvSpPr/>
            <p:nvPr/>
          </p:nvSpPr>
          <p:spPr>
            <a:xfrm>
              <a:off x="4591" y="2377"/>
              <a:ext cx="0" cy="405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25" name="Line 18"/>
            <p:cNvSpPr/>
            <p:nvPr/>
          </p:nvSpPr>
          <p:spPr>
            <a:xfrm>
              <a:off x="4788" y="2242"/>
              <a:ext cx="0" cy="54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26" name="Text Box 19"/>
            <p:cNvSpPr txBox="1"/>
            <p:nvPr/>
          </p:nvSpPr>
          <p:spPr>
            <a:xfrm>
              <a:off x="3878" y="2779"/>
              <a:ext cx="136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7" name="Text Box 20"/>
            <p:cNvSpPr txBox="1"/>
            <p:nvPr/>
          </p:nvSpPr>
          <p:spPr>
            <a:xfrm>
              <a:off x="4215" y="2341"/>
              <a:ext cx="227" cy="2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8" name="Text Box 21"/>
            <p:cNvSpPr txBox="1"/>
            <p:nvPr/>
          </p:nvSpPr>
          <p:spPr>
            <a:xfrm>
              <a:off x="4422" y="2205"/>
              <a:ext cx="201" cy="2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9" name="Text Box 22"/>
            <p:cNvSpPr txBox="1"/>
            <p:nvPr/>
          </p:nvSpPr>
          <p:spPr>
            <a:xfrm>
              <a:off x="4649" y="2069"/>
              <a:ext cx="253" cy="2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0" name="Text Box 23"/>
            <p:cNvSpPr txBox="1"/>
            <p:nvPr/>
          </p:nvSpPr>
          <p:spPr>
            <a:xfrm>
              <a:off x="4286" y="2795"/>
              <a:ext cx="209" cy="2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1" name="Text Box 24"/>
            <p:cNvSpPr txBox="1"/>
            <p:nvPr/>
          </p:nvSpPr>
          <p:spPr>
            <a:xfrm>
              <a:off x="4513" y="2795"/>
              <a:ext cx="216" cy="2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2" name="Text Box 25"/>
            <p:cNvSpPr txBox="1"/>
            <p:nvPr/>
          </p:nvSpPr>
          <p:spPr>
            <a:xfrm>
              <a:off x="4694" y="2795"/>
              <a:ext cx="234" cy="1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233" name="Rectangle 40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9498" name="Text Box 42"/>
          <p:cNvSpPr txBox="1"/>
          <p:nvPr/>
        </p:nvSpPr>
        <p:spPr>
          <a:xfrm>
            <a:off x="1922145" y="5098415"/>
            <a:ext cx="8280400" cy="8299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（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）由上可知：如果直角三角形的一个锐角的大小已确定，那么这个锐角的对边与这个角的邻边的比值也</a:t>
            </a:r>
            <a:r>
              <a:rPr lang="zh-CN" altLang="en-US" sz="2400" b="1" u="sng" dirty="0">
                <a:latin typeface="楷体_GB2312" pitchFamily="49" charset="-122"/>
                <a:ea typeface="楷体_GB2312" pitchFamily="49" charset="-122"/>
              </a:rPr>
              <a:t>        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506" name="Text Box 50"/>
          <p:cNvSpPr txBox="1"/>
          <p:nvPr/>
        </p:nvSpPr>
        <p:spPr>
          <a:xfrm>
            <a:off x="8975725" y="5457508"/>
            <a:ext cx="93662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确定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9241" name="Object 27"/>
          <p:cNvGraphicFramePr>
            <a:graphicFrameLocks noChangeAspect="1"/>
          </p:cNvGraphicFramePr>
          <p:nvPr/>
        </p:nvGraphicFramePr>
        <p:xfrm>
          <a:off x="6038850" y="3340100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14300" imgH="177800" progId="Equation.DSMT4">
                  <p:embed/>
                </p:oleObj>
              </mc:Choice>
              <mc:Fallback>
                <p:oleObj name="" r:id="rId1" imgW="114300" imgH="1778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38850" y="3340100"/>
                        <a:ext cx="114300" cy="17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83" name="Group 39"/>
          <p:cNvGrpSpPr/>
          <p:nvPr/>
        </p:nvGrpSpPr>
        <p:grpSpPr>
          <a:xfrm>
            <a:off x="6977063" y="3146425"/>
            <a:ext cx="2447925" cy="1876425"/>
            <a:chOff x="3651" y="2069"/>
            <a:chExt cx="864" cy="624"/>
          </a:xfrm>
        </p:grpSpPr>
        <p:sp>
          <p:nvSpPr>
            <p:cNvPr id="9243" name="Freeform 30"/>
            <p:cNvSpPr/>
            <p:nvPr/>
          </p:nvSpPr>
          <p:spPr>
            <a:xfrm>
              <a:off x="3770" y="2577"/>
              <a:ext cx="633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33" y="2"/>
                </a:cxn>
              </a:cxnLst>
              <a:pathLst>
                <a:path w="1707" h="3">
                  <a:moveTo>
                    <a:pt x="0" y="0"/>
                  </a:moveTo>
                  <a:lnTo>
                    <a:pt x="1707" y="3"/>
                  </a:ln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4" name="Line 31"/>
            <p:cNvSpPr/>
            <p:nvPr/>
          </p:nvSpPr>
          <p:spPr>
            <a:xfrm flipV="1">
              <a:off x="4407" y="2126"/>
              <a:ext cx="0" cy="454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5" name="Freeform 32"/>
            <p:cNvSpPr/>
            <p:nvPr/>
          </p:nvSpPr>
          <p:spPr>
            <a:xfrm>
              <a:off x="3764" y="2126"/>
              <a:ext cx="643" cy="454"/>
            </a:xfrm>
            <a:custGeom>
              <a:avLst/>
              <a:gdLst/>
              <a:ahLst/>
              <a:cxnLst>
                <a:cxn ang="0">
                  <a:pos x="643" y="0"/>
                </a:cxn>
                <a:cxn ang="0">
                  <a:pos x="0" y="454"/>
                </a:cxn>
                <a:cxn ang="0">
                  <a:pos x="0" y="454"/>
                </a:cxn>
              </a:cxnLst>
              <a:pathLst>
                <a:path w="1736" h="1246">
                  <a:moveTo>
                    <a:pt x="1736" y="0"/>
                  </a:moveTo>
                  <a:lnTo>
                    <a:pt x="0" y="1246"/>
                  </a:lnTo>
                  <a:lnTo>
                    <a:pt x="0" y="1246"/>
                  </a:ln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6" name="Line 33"/>
            <p:cNvSpPr/>
            <p:nvPr/>
          </p:nvSpPr>
          <p:spPr>
            <a:xfrm>
              <a:off x="4341" y="2524"/>
              <a:ext cx="6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7" name="Line 34"/>
            <p:cNvSpPr/>
            <p:nvPr/>
          </p:nvSpPr>
          <p:spPr>
            <a:xfrm>
              <a:off x="4341" y="2523"/>
              <a:ext cx="0" cy="5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8" name="Text Box 35"/>
            <p:cNvSpPr txBox="1"/>
            <p:nvPr/>
          </p:nvSpPr>
          <p:spPr>
            <a:xfrm>
              <a:off x="3651" y="2524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9" name="Text Box 36"/>
            <p:cNvSpPr txBox="1"/>
            <p:nvPr/>
          </p:nvSpPr>
          <p:spPr>
            <a:xfrm>
              <a:off x="4377" y="2523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0" name="Text Box 37"/>
            <p:cNvSpPr txBox="1"/>
            <p:nvPr/>
          </p:nvSpPr>
          <p:spPr>
            <a:xfrm>
              <a:off x="4382" y="2069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251" name="直接连接符 6180"/>
          <p:cNvSpPr/>
          <p:nvPr/>
        </p:nvSpPr>
        <p:spPr>
          <a:xfrm>
            <a:off x="3394075" y="4713288"/>
            <a:ext cx="714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2" name="任意多边形 6181"/>
          <p:cNvSpPr/>
          <p:nvPr/>
        </p:nvSpPr>
        <p:spPr>
          <a:xfrm>
            <a:off x="3411538" y="4719638"/>
            <a:ext cx="1587" cy="61912"/>
          </a:xfrm>
          <a:custGeom>
            <a:avLst/>
            <a:gdLst/>
            <a:ahLst/>
            <a:cxnLst/>
            <a:pathLst>
              <a:path w="1" h="39">
                <a:moveTo>
                  <a:pt x="0" y="0"/>
                </a:moveTo>
                <a:lnTo>
                  <a:pt x="0" y="3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53" name="任意多边形 6183"/>
          <p:cNvSpPr/>
          <p:nvPr/>
        </p:nvSpPr>
        <p:spPr>
          <a:xfrm>
            <a:off x="3925888" y="4492625"/>
            <a:ext cx="1587" cy="61913"/>
          </a:xfrm>
          <a:custGeom>
            <a:avLst/>
            <a:gdLst/>
            <a:ahLst/>
            <a:cxnLst/>
            <a:pathLst>
              <a:path w="1" h="39">
                <a:moveTo>
                  <a:pt x="0" y="0"/>
                </a:moveTo>
                <a:lnTo>
                  <a:pt x="0" y="3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54" name="直接连接符 6184"/>
          <p:cNvSpPr/>
          <p:nvPr/>
        </p:nvSpPr>
        <p:spPr>
          <a:xfrm>
            <a:off x="4273550" y="4700588"/>
            <a:ext cx="714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5" name="任意多边形 6185"/>
          <p:cNvSpPr/>
          <p:nvPr/>
        </p:nvSpPr>
        <p:spPr>
          <a:xfrm>
            <a:off x="4275138" y="4699000"/>
            <a:ext cx="1587" cy="61913"/>
          </a:xfrm>
          <a:custGeom>
            <a:avLst/>
            <a:gdLst/>
            <a:ahLst/>
            <a:cxnLst/>
            <a:pathLst>
              <a:path w="1" h="39">
                <a:moveTo>
                  <a:pt x="0" y="0"/>
                </a:moveTo>
                <a:lnTo>
                  <a:pt x="0" y="3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56" name="任意多边形 6181"/>
          <p:cNvSpPr/>
          <p:nvPr/>
        </p:nvSpPr>
        <p:spPr>
          <a:xfrm>
            <a:off x="3844925" y="4706938"/>
            <a:ext cx="1588" cy="61912"/>
          </a:xfrm>
          <a:custGeom>
            <a:avLst/>
            <a:gdLst/>
            <a:ahLst/>
            <a:cxnLst/>
            <a:pathLst>
              <a:path w="1" h="39">
                <a:moveTo>
                  <a:pt x="0" y="0"/>
                </a:moveTo>
                <a:lnTo>
                  <a:pt x="0" y="3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57" name="直接连接符 1"/>
          <p:cNvSpPr/>
          <p:nvPr/>
        </p:nvSpPr>
        <p:spPr>
          <a:xfrm>
            <a:off x="3838575" y="4699000"/>
            <a:ext cx="714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4" name="组合 3"/>
          <p:cNvGrpSpPr/>
          <p:nvPr/>
        </p:nvGrpSpPr>
        <p:grpSpPr>
          <a:xfrm>
            <a:off x="1935480" y="1956435"/>
            <a:ext cx="7802880" cy="460375"/>
            <a:chOff x="1096" y="6397"/>
            <a:chExt cx="12288" cy="725"/>
          </a:xfrm>
        </p:grpSpPr>
        <p:grpSp>
          <p:nvGrpSpPr>
            <p:cNvPr id="3" name="组合 2"/>
            <p:cNvGrpSpPr/>
            <p:nvPr/>
          </p:nvGrpSpPr>
          <p:grpSpPr>
            <a:xfrm>
              <a:off x="5771" y="6412"/>
              <a:ext cx="5658" cy="672"/>
              <a:chOff x="5369" y="9697"/>
              <a:chExt cx="5658" cy="672"/>
            </a:xfrm>
          </p:grpSpPr>
          <p:sp>
            <p:nvSpPr>
              <p:cNvPr id="19500" name="Text Box 44"/>
              <p:cNvSpPr txBox="1"/>
              <p:nvPr/>
            </p:nvSpPr>
            <p:spPr>
              <a:xfrm>
                <a:off x="5369" y="9697"/>
                <a:ext cx="2670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Rt</a:t>
                </a:r>
                <a:r>
                  <a:rPr lang="en-US" altLang="zh-CN" sz="2000" b="1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△</a:t>
                </a:r>
                <a:r>
                  <a:rPr lang="en-US" altLang="zh-CN" sz="2000" b="1" i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AB</a:t>
                </a:r>
                <a:r>
                  <a:rPr lang="en-US" altLang="zh-CN" sz="2000" b="1" baseline="-25000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sz="2000" b="1" i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 b="1" baseline="-25000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2</a:t>
                </a:r>
                <a:endParaRPr lang="zh-CN" altLang="en-US" sz="2000" b="1" baseline="-25000" dirty="0">
                  <a:solidFill>
                    <a:schemeClr val="hlink"/>
                  </a:solidFill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501" name="Text Box 45"/>
              <p:cNvSpPr txBox="1"/>
              <p:nvPr/>
            </p:nvSpPr>
            <p:spPr>
              <a:xfrm>
                <a:off x="8357" y="9741"/>
                <a:ext cx="2670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Rt</a:t>
                </a:r>
                <a:r>
                  <a:rPr lang="en-US" altLang="zh-CN" sz="2000" b="1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△</a:t>
                </a:r>
                <a:r>
                  <a:rPr lang="en-US" altLang="zh-CN" sz="2000" b="1" i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AB</a:t>
                </a:r>
                <a:r>
                  <a:rPr lang="en-US" altLang="zh-CN" sz="2000" b="1" baseline="-25000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000" b="1" i="1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 b="1" baseline="-25000">
                    <a:solidFill>
                      <a:schemeClr val="hlink"/>
                    </a:solidFill>
                    <a:latin typeface="Tahoma" panose="020B0604030504040204" pitchFamily="34" charset="0"/>
                    <a:ea typeface="宋体" panose="02010600030101010101" pitchFamily="2" charset="-122"/>
                  </a:rPr>
                  <a:t>3</a:t>
                </a:r>
                <a:endParaRPr lang="zh-CN" altLang="en-US" sz="2000" b="1" baseline="-25000" dirty="0">
                  <a:solidFill>
                    <a:schemeClr val="hlink"/>
                  </a:solidFill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" name="文本框 1"/>
            <p:cNvSpPr txBox="1"/>
            <p:nvPr/>
          </p:nvSpPr>
          <p:spPr>
            <a:xfrm>
              <a:off x="1096" y="6397"/>
              <a:ext cx="1228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那么有：</a:t>
              </a:r>
              <a:r>
                <a:rPr lang="en-US" altLang="zh-CN" sz="2400" b="1">
                  <a:latin typeface="Times New Roman" panose="02020603050405020304" pitchFamily="18" charset="0"/>
                  <a:ea typeface="楷体_GB2312" pitchFamily="49" charset="-122"/>
                  <a:sym typeface="+mn-ea"/>
                </a:rPr>
                <a:t>Rt</a:t>
              </a:r>
              <a:r>
                <a:rPr lang="en-US" altLang="zh-CN" sz="2400" b="1">
                  <a:latin typeface="楷体_GB2312" pitchFamily="49" charset="-122"/>
                  <a:ea typeface="楷体_GB2312" pitchFamily="49" charset="-122"/>
                  <a:sym typeface="+mn-ea"/>
                </a:rPr>
                <a:t>△</a:t>
              </a:r>
              <a:r>
                <a:rPr lang="en-US" altLang="zh-CN" sz="2400" b="1" i="1">
                  <a:latin typeface="Times New Roman" panose="02020603050405020304" pitchFamily="18" charset="0"/>
                  <a:ea typeface="楷体_GB2312" pitchFamily="49" charset="-122"/>
                  <a:sym typeface="+mn-ea"/>
                </a:rPr>
                <a:t>AB</a:t>
              </a:r>
              <a:r>
                <a:rPr lang="en-US" altLang="zh-CN" sz="2400" b="1" baseline="-25000">
                  <a:latin typeface="楷体_GB2312" pitchFamily="49" charset="-122"/>
                  <a:ea typeface="楷体_GB2312" pitchFamily="49" charset="-122"/>
                  <a:sym typeface="+mn-ea"/>
                </a:rPr>
                <a:t>1</a:t>
              </a:r>
              <a:r>
                <a:rPr lang="en-US" altLang="zh-CN" sz="2400" b="1" i="1">
                  <a:latin typeface="Times New Roman" panose="02020603050405020304" pitchFamily="18" charset="0"/>
                  <a:ea typeface="楷体_GB2312" pitchFamily="49" charset="-122"/>
                  <a:sym typeface="+mn-ea"/>
                </a:rPr>
                <a:t>C</a:t>
              </a:r>
              <a:r>
                <a:rPr lang="en-US" altLang="zh-CN" sz="2400" b="1" baseline="-25000">
                  <a:latin typeface="楷体_GB2312" pitchFamily="49" charset="-122"/>
                  <a:ea typeface="楷体_GB2312" pitchFamily="49" charset="-122"/>
                  <a:sym typeface="+mn-ea"/>
                </a:rPr>
                <a:t>1</a:t>
              </a:r>
              <a:r>
                <a:rPr lang="en-US" altLang="zh-CN" sz="2400" b="1">
                  <a:latin typeface="楷体_GB2312" pitchFamily="49" charset="-122"/>
                  <a:ea typeface="楷体_GB2312" pitchFamily="49" charset="-122"/>
                  <a:sym typeface="+mn-ea"/>
                </a:rPr>
                <a:t>∽</a:t>
              </a:r>
              <a:r>
                <a:rPr lang="en-US" altLang="zh-CN" sz="2400" b="1" u="sng">
                  <a:latin typeface="楷体_GB2312" pitchFamily="49" charset="-122"/>
                  <a:ea typeface="楷体_GB2312" pitchFamily="49" charset="-122"/>
                  <a:sym typeface="+mn-ea"/>
                </a:rPr>
                <a:t>          </a:t>
              </a:r>
              <a:r>
                <a:rPr lang="en-US" altLang="zh-CN" sz="2400" b="1">
                  <a:latin typeface="楷体_GB2312" pitchFamily="49" charset="-122"/>
                  <a:ea typeface="楷体_GB2312" pitchFamily="49" charset="-122"/>
                  <a:sym typeface="+mn-ea"/>
                </a:rPr>
                <a:t>∽</a:t>
              </a:r>
              <a:r>
                <a:rPr lang="en-US" altLang="zh-CN" sz="2400" b="1" u="sng">
                  <a:latin typeface="楷体_GB2312" pitchFamily="49" charset="-122"/>
                  <a:ea typeface="楷体_GB2312" pitchFamily="49" charset="-122"/>
                  <a:sym typeface="+mn-ea"/>
                </a:rPr>
                <a:t>          </a:t>
              </a:r>
              <a:r>
                <a:rPr lang="en-US" altLang="zh-CN" sz="2400" b="1">
                  <a:ea typeface="楷体_GB2312" pitchFamily="49" charset="-122"/>
                  <a:sym typeface="+mn-ea"/>
                </a:rPr>
                <a:t>…</a:t>
              </a:r>
              <a:endParaRPr lang="en-US" altLang="zh-CN" sz="2400" b="1">
                <a:ea typeface="楷体_GB2312" pitchFamily="49" charset="-122"/>
                <a:sym typeface="+mn-ea"/>
              </a:endParaRPr>
            </a:p>
          </p:txBody>
        </p:sp>
      </p:grpSp>
      <p:graphicFrame>
        <p:nvGraphicFramePr>
          <p:cNvPr id="6155" name="Object 47"/>
          <p:cNvGraphicFramePr>
            <a:graphicFrameLocks noChangeAspect="1"/>
          </p:cNvGraphicFramePr>
          <p:nvPr/>
        </p:nvGraphicFramePr>
        <p:xfrm>
          <a:off x="6872605" y="2369185"/>
          <a:ext cx="5524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368300" imgH="431800" progId="Equation.DSMT4">
                  <p:embed/>
                </p:oleObj>
              </mc:Choice>
              <mc:Fallback>
                <p:oleObj name="" r:id="rId3" imgW="368300" imgH="4318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72605" y="2369185"/>
                        <a:ext cx="55245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6" name="Object 48"/>
          <p:cNvGraphicFramePr>
            <a:graphicFrameLocks noChangeAspect="1"/>
          </p:cNvGraphicFramePr>
          <p:nvPr/>
        </p:nvGraphicFramePr>
        <p:xfrm>
          <a:off x="8113395" y="2372360"/>
          <a:ext cx="5524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368300" imgH="431800" progId="Equation.DSMT4">
                  <p:embed/>
                </p:oleObj>
              </mc:Choice>
              <mc:Fallback>
                <p:oleObj name="" r:id="rId5" imgW="368300" imgH="4318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113395" y="2372360"/>
                        <a:ext cx="55245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组合 8"/>
          <p:cNvGrpSpPr/>
          <p:nvPr/>
        </p:nvGrpSpPr>
        <p:grpSpPr>
          <a:xfrm>
            <a:off x="1919605" y="2382520"/>
            <a:ext cx="8364220" cy="1068070"/>
            <a:chOff x="623" y="3752"/>
            <a:chExt cx="13172" cy="1682"/>
          </a:xfrm>
        </p:grpSpPr>
        <p:graphicFrame>
          <p:nvGraphicFramePr>
            <p:cNvPr id="9234" name="Object 39"/>
            <p:cNvGraphicFramePr>
              <a:graphicFrameLocks noChangeAspect="1"/>
            </p:cNvGraphicFramePr>
            <p:nvPr/>
          </p:nvGraphicFramePr>
          <p:xfrm>
            <a:off x="6746" y="3752"/>
            <a:ext cx="830" cy="10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7" imgW="355600" imgH="431800" progId="Equation.DSMT4">
                    <p:embed/>
                  </p:oleObj>
                </mc:Choice>
                <mc:Fallback>
                  <p:oleObj name="" r:id="rId7" imgW="355600" imgH="431800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746" y="3752"/>
                          <a:ext cx="830" cy="102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文本框 4"/>
            <p:cNvSpPr txBox="1"/>
            <p:nvPr/>
          </p:nvSpPr>
          <p:spPr>
            <a:xfrm>
              <a:off x="623" y="4127"/>
              <a:ext cx="13172" cy="13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根据相似三角形的性质，得：   ＝</a:t>
              </a:r>
              <a:r>
                <a:rPr lang="zh-CN" altLang="en-US" sz="2400" b="1" u="sng" dirty="0">
                  <a:latin typeface="楷体_GB2312" pitchFamily="49" charset="-122"/>
                  <a:ea typeface="楷体_GB2312" pitchFamily="49" charset="-122"/>
                  <a:sym typeface="+mn-ea"/>
                </a:rPr>
                <a:t>     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＝</a:t>
              </a:r>
              <a:r>
                <a:rPr lang="zh-CN" altLang="en-US" sz="2400" b="1" u="sng" dirty="0">
                  <a:latin typeface="楷体_GB2312" pitchFamily="49" charset="-122"/>
                  <a:ea typeface="楷体_GB2312" pitchFamily="49" charset="-122"/>
                  <a:sym typeface="+mn-ea"/>
                </a:rPr>
                <a:t>      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＝</a:t>
              </a:r>
              <a:r>
                <a:rPr lang="en-US" altLang="zh-CN" sz="2400" b="1">
                  <a:ea typeface="楷体_GB2312" pitchFamily="49" charset="-122"/>
                  <a:sym typeface="+mn-ea"/>
                </a:rPr>
                <a:t>…</a:t>
              </a:r>
              <a:endParaRPr lang="en-US" altLang="zh-CN" sz="2400" b="1">
                <a:latin typeface="楷体_GB2312" pitchFamily="49" charset="-122"/>
                <a:ea typeface="楷体_GB2312" pitchFamily="49" charset="-122"/>
              </a:endParaRPr>
            </a:p>
            <a:p>
              <a:endParaRPr lang="en-US" altLang="zh-CN" sz="2400" b="1">
                <a:latin typeface="楷体_GB2312" pitchFamily="49" charset="-122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8" grpId="0"/>
      <p:bldP spid="195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713038" y="28575"/>
            <a:ext cx="4824413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二、</a:t>
            </a:r>
            <a:r>
              <a:rPr lang="zh-CN" altLang="zh-CN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温故知新、引入概念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242" name="Text Box 4"/>
          <p:cNvSpPr txBox="1"/>
          <p:nvPr/>
        </p:nvSpPr>
        <p:spPr>
          <a:xfrm>
            <a:off x="7896225" y="5445125"/>
            <a:ext cx="50482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en-US" altLang="zh-CN" i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Rectangle 18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Text Box 21"/>
          <p:cNvSpPr txBox="1"/>
          <p:nvPr/>
        </p:nvSpPr>
        <p:spPr>
          <a:xfrm>
            <a:off x="2466975" y="723900"/>
            <a:ext cx="7345363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）正切的定义：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0516" name="Object 36"/>
          <p:cNvGraphicFramePr>
            <a:graphicFrameLocks noChangeAspect="1"/>
          </p:cNvGraphicFramePr>
          <p:nvPr/>
        </p:nvGraphicFramePr>
        <p:xfrm>
          <a:off x="2568575" y="2246313"/>
          <a:ext cx="2881313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422400" imgH="419100" progId="Equation.DSMT4">
                  <p:embed/>
                </p:oleObj>
              </mc:Choice>
              <mc:Fallback>
                <p:oleObj name="" r:id="rId1" imgW="1422400" imgH="4191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68575" y="2246313"/>
                        <a:ext cx="2881313" cy="842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7" name="Text Box 37"/>
          <p:cNvSpPr txBox="1"/>
          <p:nvPr/>
        </p:nvSpPr>
        <p:spPr>
          <a:xfrm>
            <a:off x="2105025" y="1152525"/>
            <a:ext cx="7921625" cy="8299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在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=90°.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我们把∠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的对边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与它的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邻边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的比叫做∠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4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正切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tangent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），记作 </a:t>
            </a:r>
            <a:r>
              <a:rPr lang="en-US" altLang="zh-CN" sz="24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tan</a:t>
            </a:r>
            <a:r>
              <a:rPr lang="en-US" altLang="zh-CN" sz="2400" b="1" i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247" name="组合 1"/>
          <p:cNvGrpSpPr/>
          <p:nvPr/>
        </p:nvGrpSpPr>
        <p:grpSpPr>
          <a:xfrm>
            <a:off x="7040563" y="1901825"/>
            <a:ext cx="2808287" cy="1739900"/>
            <a:chOff x="8666" y="2807"/>
            <a:chExt cx="4422" cy="2740"/>
          </a:xfrm>
        </p:grpSpPr>
        <p:grpSp>
          <p:nvGrpSpPr>
            <p:cNvPr id="10248" name="Group 38"/>
            <p:cNvGrpSpPr/>
            <p:nvPr/>
          </p:nvGrpSpPr>
          <p:grpSpPr>
            <a:xfrm>
              <a:off x="8666" y="2807"/>
              <a:ext cx="4422" cy="2740"/>
              <a:chOff x="3742" y="1460"/>
              <a:chExt cx="1769" cy="1096"/>
            </a:xfrm>
          </p:grpSpPr>
          <p:sp>
            <p:nvSpPr>
              <p:cNvPr id="10249" name="Text Box 23"/>
              <p:cNvSpPr txBox="1"/>
              <p:nvPr/>
            </p:nvSpPr>
            <p:spPr>
              <a:xfrm>
                <a:off x="4740" y="1842"/>
                <a:ext cx="771" cy="2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∠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的对边</a:t>
                </a: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0" name="Text Box 24"/>
              <p:cNvSpPr txBox="1"/>
              <p:nvPr/>
            </p:nvSpPr>
            <p:spPr>
              <a:xfrm>
                <a:off x="3742" y="2243"/>
                <a:ext cx="274" cy="3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1" name="Text Box 25"/>
              <p:cNvSpPr txBox="1"/>
              <p:nvPr/>
            </p:nvSpPr>
            <p:spPr>
              <a:xfrm>
                <a:off x="4773" y="1460"/>
                <a:ext cx="182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2" name="Text Box 26"/>
              <p:cNvSpPr txBox="1"/>
              <p:nvPr/>
            </p:nvSpPr>
            <p:spPr>
              <a:xfrm>
                <a:off x="4740" y="2268"/>
                <a:ext cx="166" cy="2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3" name="Text Box 27"/>
              <p:cNvSpPr txBox="1"/>
              <p:nvPr/>
            </p:nvSpPr>
            <p:spPr>
              <a:xfrm>
                <a:off x="4059" y="2341"/>
                <a:ext cx="767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∠</a:t>
                </a:r>
                <a:r>
                  <a:rPr lang="en-US" altLang="zh-CN" sz="1400" b="1" i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A </a:t>
                </a:r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的邻边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4" name="Text Box 28"/>
              <p:cNvSpPr txBox="1"/>
              <p:nvPr/>
            </p:nvSpPr>
            <p:spPr>
              <a:xfrm>
                <a:off x="4059" y="1797"/>
                <a:ext cx="454" cy="2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斜边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0255" name="Group 29"/>
              <p:cNvGrpSpPr/>
              <p:nvPr/>
            </p:nvGrpSpPr>
            <p:grpSpPr>
              <a:xfrm>
                <a:off x="3973" y="1624"/>
                <a:ext cx="824" cy="704"/>
                <a:chOff x="5161" y="2581"/>
                <a:chExt cx="1316" cy="1002"/>
              </a:xfrm>
            </p:grpSpPr>
            <p:grpSp>
              <p:nvGrpSpPr>
                <p:cNvPr id="10256" name="Group 30"/>
                <p:cNvGrpSpPr/>
                <p:nvPr/>
              </p:nvGrpSpPr>
              <p:grpSpPr>
                <a:xfrm>
                  <a:off x="5161" y="2581"/>
                  <a:ext cx="1316" cy="1002"/>
                  <a:chOff x="6981" y="1609"/>
                  <a:chExt cx="1316" cy="1002"/>
                </a:xfrm>
              </p:grpSpPr>
              <p:sp>
                <p:nvSpPr>
                  <p:cNvPr id="10257" name="Freeform 31"/>
                  <p:cNvSpPr/>
                  <p:nvPr/>
                </p:nvSpPr>
                <p:spPr>
                  <a:xfrm>
                    <a:off x="6981" y="1615"/>
                    <a:ext cx="1312" cy="996"/>
                  </a:xfrm>
                  <a:custGeom>
                    <a:avLst/>
                    <a:gdLst/>
                    <a:ahLst/>
                    <a:cxnLst>
                      <a:cxn ang="0">
                        <a:pos x="0" y="760"/>
                      </a:cxn>
                      <a:cxn ang="0">
                        <a:pos x="684" y="0"/>
                      </a:cxn>
                    </a:cxnLst>
                    <a:pathLst>
                      <a:path w="1630" h="1090">
                        <a:moveTo>
                          <a:pt x="0" y="1090"/>
                        </a:moveTo>
                        <a:lnTo>
                          <a:pt x="163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0258" name="Freeform 32"/>
                  <p:cNvSpPr/>
                  <p:nvPr/>
                </p:nvSpPr>
                <p:spPr>
                  <a:xfrm>
                    <a:off x="6985" y="2608"/>
                    <a:ext cx="1312" cy="1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684" y="0"/>
                      </a:cxn>
                    </a:cxnLst>
                    <a:pathLst>
                      <a:path w="1630" h="1">
                        <a:moveTo>
                          <a:pt x="0" y="0"/>
                        </a:moveTo>
                        <a:lnTo>
                          <a:pt x="163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0259" name="Freeform 33"/>
                  <p:cNvSpPr/>
                  <p:nvPr/>
                </p:nvSpPr>
                <p:spPr>
                  <a:xfrm>
                    <a:off x="8281" y="1609"/>
                    <a:ext cx="1" cy="997"/>
                  </a:xfrm>
                  <a:custGeom>
                    <a:avLst/>
                    <a:gdLst/>
                    <a:ahLst/>
                    <a:cxnLst>
                      <a:cxn ang="0">
                        <a:pos x="0" y="761"/>
                      </a:cxn>
                      <a:cxn ang="0">
                        <a:pos x="0" y="0"/>
                      </a:cxn>
                    </a:cxnLst>
                    <a:pathLst>
                      <a:path w="1" h="1091">
                        <a:moveTo>
                          <a:pt x="0" y="1091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10260" name="Line 34"/>
                <p:cNvSpPr/>
                <p:nvPr/>
              </p:nvSpPr>
              <p:spPr>
                <a:xfrm>
                  <a:off x="6281" y="3385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0261" name="Line 35"/>
                <p:cNvSpPr/>
                <p:nvPr/>
              </p:nvSpPr>
              <p:spPr>
                <a:xfrm rot="-5400000">
                  <a:off x="6183" y="3475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0262" name="Arc 45"/>
            <p:cNvSpPr/>
            <p:nvPr/>
          </p:nvSpPr>
          <p:spPr>
            <a:xfrm>
              <a:off x="9557" y="4735"/>
              <a:ext cx="227" cy="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216871" y="41348898"/>
                </a:cxn>
                <a:cxn ang="0">
                  <a:pos x="0" y="41348898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587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416175" y="3908425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你能用同样的方法写出∠B的正切吗？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7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>
                                            <p:txEl>
                                              <p:charRg st="33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17">
                                            <p:txEl>
                                              <p:charRg st="33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5" name="组合 29"/>
          <p:cNvGrpSpPr/>
          <p:nvPr/>
        </p:nvGrpSpPr>
        <p:grpSpPr>
          <a:xfrm>
            <a:off x="1774825" y="1484313"/>
            <a:ext cx="2305050" cy="2518678"/>
            <a:chOff x="0" y="0"/>
            <a:chExt cx="2680942" cy="3109733"/>
          </a:xfrm>
        </p:grpSpPr>
        <p:pic>
          <p:nvPicPr>
            <p:cNvPr id="11266" name="Picture 5"/>
            <p:cNvPicPr>
              <a:picLocks noChangeAspect="1"/>
            </p:cNvPicPr>
            <p:nvPr/>
          </p:nvPicPr>
          <p:blipFill>
            <a:blip r:embed="rId1">
              <a:grayscl/>
            </a:blip>
            <a:stretch>
              <a:fillRect/>
            </a:stretch>
          </p:blipFill>
          <p:spPr>
            <a:xfrm>
              <a:off x="0" y="0"/>
              <a:ext cx="2680942" cy="293135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67" name="TextBox 25"/>
            <p:cNvSpPr txBox="1"/>
            <p:nvPr/>
          </p:nvSpPr>
          <p:spPr>
            <a:xfrm>
              <a:off x="1080120" y="2655004"/>
              <a:ext cx="648072" cy="4547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1268" name="弧形 9"/>
          <p:cNvSpPr/>
          <p:nvPr/>
        </p:nvSpPr>
        <p:spPr>
          <a:xfrm>
            <a:off x="2711450" y="3213100"/>
            <a:ext cx="360363" cy="503238"/>
          </a:xfrm>
          <a:custGeom>
            <a:avLst/>
            <a:gdLst/>
            <a:ahLst/>
            <a:cxnLst>
              <a:cxn ang="11796480">
                <a:pos x="180182" y="0"/>
              </a:cxn>
              <a:cxn ang="11796480">
                <a:pos x="180182" y="251619"/>
              </a:cxn>
              <a:cxn ang="5898240">
                <a:pos x="360363" y="251619"/>
              </a:cxn>
            </a:cxnLst>
            <a:pathLst>
              <a:path w="360363" h="503238" stroke="0">
                <a:moveTo>
                  <a:pt x="180182" y="0"/>
                </a:moveTo>
                <a:cubicBezTo>
                  <a:pt x="279694" y="0"/>
                  <a:pt x="360364" y="112654"/>
                  <a:pt x="360364" y="251619"/>
                </a:cubicBezTo>
                <a:lnTo>
                  <a:pt x="180182" y="251619"/>
                </a:lnTo>
                <a:close/>
              </a:path>
              <a:path w="360363" h="503238" fill="none">
                <a:moveTo>
                  <a:pt x="180182" y="0"/>
                </a:moveTo>
                <a:cubicBezTo>
                  <a:pt x="279694" y="0"/>
                  <a:pt x="360364" y="112654"/>
                  <a:pt x="360364" y="251619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1288" name="对象 11287" descr="21世纪教育网 -- 中国最大型、最专业的中小学教育资源门户网站"/>
          <p:cNvGraphicFramePr>
            <a:graphicFrameLocks noChangeAspect="1"/>
          </p:cNvGraphicFramePr>
          <p:nvPr/>
        </p:nvGraphicFramePr>
        <p:xfrm>
          <a:off x="4597400" y="4198938"/>
          <a:ext cx="9080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914400" imgH="317500" progId="">
                  <p:embed/>
                </p:oleObj>
              </mc:Choice>
              <mc:Fallback>
                <p:oleObj name="" r:id="rId2" imgW="914400" imgH="317500" progId="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97400" y="4198938"/>
                        <a:ext cx="908050" cy="323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0" name="对象 11289" descr="21世纪教育网 -- 中国最大型、最专业的中小学教育资源门户网站"/>
          <p:cNvGraphicFramePr>
            <a:graphicFrameLocks noChangeAspect="1"/>
          </p:cNvGraphicFramePr>
          <p:nvPr/>
        </p:nvGraphicFramePr>
        <p:xfrm>
          <a:off x="6729095" y="4221163"/>
          <a:ext cx="762000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762635" imgH="292100" progId="">
                  <p:embed/>
                </p:oleObj>
              </mc:Choice>
              <mc:Fallback>
                <p:oleObj name="" r:id="rId4" imgW="762635" imgH="292100" progId="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29095" y="4221163"/>
                        <a:ext cx="762000" cy="296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91" name="Text Box 4"/>
          <p:cNvSpPr txBox="1"/>
          <p:nvPr/>
        </p:nvSpPr>
        <p:spPr>
          <a:xfrm>
            <a:off x="2627313" y="85725"/>
            <a:ext cx="48244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二、</a:t>
            </a:r>
            <a:r>
              <a:rPr lang="zh-CN" altLang="zh-CN" sz="3200" b="1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温故知新、引入概念</a:t>
            </a:r>
            <a:endParaRPr lang="zh-CN" altLang="en-US" sz="3600" b="1" noProof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2" name="Text Box 21"/>
          <p:cNvSpPr txBox="1"/>
          <p:nvPr/>
        </p:nvSpPr>
        <p:spPr>
          <a:xfrm>
            <a:off x="2466975" y="808038"/>
            <a:ext cx="7345363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）正切的表示：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1273" name="组合 14"/>
          <p:cNvGrpSpPr/>
          <p:nvPr/>
        </p:nvGrpSpPr>
        <p:grpSpPr>
          <a:xfrm>
            <a:off x="1677988" y="1610678"/>
            <a:ext cx="2305050" cy="2519236"/>
            <a:chOff x="595" y="2537"/>
            <a:chExt cx="3630" cy="3966"/>
          </a:xfrm>
        </p:grpSpPr>
        <p:grpSp>
          <p:nvGrpSpPr>
            <p:cNvPr id="11274" name="组合 29"/>
            <p:cNvGrpSpPr/>
            <p:nvPr/>
          </p:nvGrpSpPr>
          <p:grpSpPr>
            <a:xfrm>
              <a:off x="595" y="2537"/>
              <a:ext cx="3630" cy="3966"/>
              <a:chOff x="0" y="0"/>
              <a:chExt cx="2680942" cy="3109615"/>
            </a:xfrm>
          </p:grpSpPr>
          <p:pic>
            <p:nvPicPr>
              <p:cNvPr id="11275" name="Picture 5"/>
              <p:cNvPicPr>
                <a:picLocks noChangeAspect="1"/>
              </p:cNvPicPr>
              <p:nvPr/>
            </p:nvPicPr>
            <p:blipFill>
              <a:blip r:embed="rId1">
                <a:grayscl/>
              </a:blip>
              <a:stretch>
                <a:fillRect/>
              </a:stretch>
            </p:blipFill>
            <p:spPr>
              <a:xfrm>
                <a:off x="0" y="0"/>
                <a:ext cx="2680942" cy="293135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76" name="TextBox 25"/>
              <p:cNvSpPr txBox="1"/>
              <p:nvPr/>
            </p:nvSpPr>
            <p:spPr>
              <a:xfrm>
                <a:off x="1080120" y="2655004"/>
                <a:ext cx="648072" cy="454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endParaRPr lang="zh-CN" alt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11277" name="弧形 9"/>
            <p:cNvSpPr/>
            <p:nvPr/>
          </p:nvSpPr>
          <p:spPr>
            <a:xfrm>
              <a:off x="2070" y="5260"/>
              <a:ext cx="567" cy="792"/>
            </a:xfrm>
            <a:custGeom>
              <a:avLst/>
              <a:gdLst/>
              <a:ahLst/>
              <a:cxnLst>
                <a:cxn ang="11796480">
                  <a:pos x="180182" y="0"/>
                </a:cxn>
                <a:cxn ang="11796480">
                  <a:pos x="180182" y="251619"/>
                </a:cxn>
                <a:cxn ang="5898240">
                  <a:pos x="360363" y="251619"/>
                </a:cxn>
              </a:cxnLst>
              <a:pathLst>
                <a:path w="360363" h="503238" stroke="0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  <a:lnTo>
                    <a:pt x="180182" y="251619"/>
                  </a:lnTo>
                  <a:close/>
                </a:path>
                <a:path w="360363" h="503238" fill="none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8" name="组合 15"/>
          <p:cNvGrpSpPr/>
          <p:nvPr/>
        </p:nvGrpSpPr>
        <p:grpSpPr>
          <a:xfrm>
            <a:off x="3841750" y="1582738"/>
            <a:ext cx="2305050" cy="2517866"/>
            <a:chOff x="595" y="2538"/>
            <a:chExt cx="3630" cy="3965"/>
          </a:xfrm>
        </p:grpSpPr>
        <p:grpSp>
          <p:nvGrpSpPr>
            <p:cNvPr id="11279" name="组合 29"/>
            <p:cNvGrpSpPr/>
            <p:nvPr/>
          </p:nvGrpSpPr>
          <p:grpSpPr>
            <a:xfrm>
              <a:off x="595" y="2538"/>
              <a:ext cx="3630" cy="3965"/>
              <a:chOff x="0" y="0"/>
              <a:chExt cx="2680942" cy="3109904"/>
            </a:xfrm>
          </p:grpSpPr>
          <p:pic>
            <p:nvPicPr>
              <p:cNvPr id="11280" name="Picture 5"/>
              <p:cNvPicPr>
                <a:picLocks noChangeAspect="1"/>
              </p:cNvPicPr>
              <p:nvPr/>
            </p:nvPicPr>
            <p:blipFill>
              <a:blip r:embed="rId1">
                <a:grayscl/>
              </a:blip>
              <a:stretch>
                <a:fillRect/>
              </a:stretch>
            </p:blipFill>
            <p:spPr>
              <a:xfrm>
                <a:off x="0" y="0"/>
                <a:ext cx="2680942" cy="293135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81" name="TextBox 25"/>
              <p:cNvSpPr txBox="1"/>
              <p:nvPr/>
            </p:nvSpPr>
            <p:spPr>
              <a:xfrm>
                <a:off x="1080120" y="2655004"/>
                <a:ext cx="648072" cy="4549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endParaRPr lang="zh-CN" alt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11282" name="弧形 9"/>
            <p:cNvSpPr/>
            <p:nvPr/>
          </p:nvSpPr>
          <p:spPr>
            <a:xfrm>
              <a:off x="2070" y="5260"/>
              <a:ext cx="568" cy="793"/>
            </a:xfrm>
            <a:custGeom>
              <a:avLst/>
              <a:gdLst/>
              <a:ahLst/>
              <a:cxnLst>
                <a:cxn ang="11796480">
                  <a:pos x="180182" y="0"/>
                </a:cxn>
                <a:cxn ang="11796480">
                  <a:pos x="180182" y="251619"/>
                </a:cxn>
                <a:cxn ang="5898240">
                  <a:pos x="360363" y="251619"/>
                </a:cxn>
              </a:cxnLst>
              <a:pathLst>
                <a:path w="360363" h="503238" stroke="0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  <a:lnTo>
                    <a:pt x="180182" y="251619"/>
                  </a:lnTo>
                  <a:close/>
                </a:path>
                <a:path w="360363" h="503238" fill="none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283" name="矩形 13"/>
          <p:cNvSpPr/>
          <p:nvPr/>
        </p:nvSpPr>
        <p:spPr>
          <a:xfrm>
            <a:off x="5094288" y="3113088"/>
            <a:ext cx="411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2" charset="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284" name="组合 20"/>
          <p:cNvGrpSpPr/>
          <p:nvPr/>
        </p:nvGrpSpPr>
        <p:grpSpPr>
          <a:xfrm>
            <a:off x="5934075" y="1579563"/>
            <a:ext cx="2305050" cy="2517866"/>
            <a:chOff x="595" y="2538"/>
            <a:chExt cx="3630" cy="3966"/>
          </a:xfrm>
        </p:grpSpPr>
        <p:grpSp>
          <p:nvGrpSpPr>
            <p:cNvPr id="11285" name="组合 29"/>
            <p:cNvGrpSpPr/>
            <p:nvPr/>
          </p:nvGrpSpPr>
          <p:grpSpPr>
            <a:xfrm>
              <a:off x="595" y="2538"/>
              <a:ext cx="3630" cy="3966"/>
              <a:chOff x="0" y="0"/>
              <a:chExt cx="2680942" cy="3109904"/>
            </a:xfrm>
          </p:grpSpPr>
          <p:pic>
            <p:nvPicPr>
              <p:cNvPr id="11286" name="Picture 5"/>
              <p:cNvPicPr>
                <a:picLocks noChangeAspect="1"/>
              </p:cNvPicPr>
              <p:nvPr/>
            </p:nvPicPr>
            <p:blipFill>
              <a:blip r:embed="rId1">
                <a:grayscl/>
              </a:blip>
              <a:stretch>
                <a:fillRect/>
              </a:stretch>
            </p:blipFill>
            <p:spPr>
              <a:xfrm>
                <a:off x="0" y="0"/>
                <a:ext cx="2680942" cy="293135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87" name="TextBox 25"/>
              <p:cNvSpPr txBox="1"/>
              <p:nvPr/>
            </p:nvSpPr>
            <p:spPr>
              <a:xfrm>
                <a:off x="1080120" y="2655004"/>
                <a:ext cx="648072" cy="4549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endParaRPr lang="zh-CN" alt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2" name="弧形 9"/>
            <p:cNvSpPr/>
            <p:nvPr/>
          </p:nvSpPr>
          <p:spPr>
            <a:xfrm>
              <a:off x="2070" y="5260"/>
              <a:ext cx="568" cy="793"/>
            </a:xfrm>
            <a:custGeom>
              <a:avLst/>
              <a:gdLst/>
              <a:ahLst/>
              <a:cxnLst>
                <a:cxn ang="11796480">
                  <a:pos x="180182" y="0"/>
                </a:cxn>
                <a:cxn ang="11796480">
                  <a:pos x="180182" y="251619"/>
                </a:cxn>
                <a:cxn ang="5898240">
                  <a:pos x="360363" y="251619"/>
                </a:cxn>
              </a:cxnLst>
              <a:pathLst>
                <a:path w="360363" h="503238" stroke="0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  <a:lnTo>
                    <a:pt x="180182" y="251619"/>
                  </a:lnTo>
                  <a:close/>
                </a:path>
                <a:path w="360363" h="503238" fill="none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289" name="矩形 13"/>
          <p:cNvSpPr/>
          <p:nvPr/>
        </p:nvSpPr>
        <p:spPr>
          <a:xfrm>
            <a:off x="7167563" y="3113088"/>
            <a:ext cx="44831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 b="1" i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Symbol" panose="05050102010706020507" pitchFamily="2" charset="2"/>
              </a:rPr>
              <a:t>α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组合 28"/>
          <p:cNvGrpSpPr/>
          <p:nvPr/>
        </p:nvGrpSpPr>
        <p:grpSpPr>
          <a:xfrm>
            <a:off x="8053388" y="1576388"/>
            <a:ext cx="2305050" cy="2517866"/>
            <a:chOff x="595" y="2538"/>
            <a:chExt cx="3630" cy="3966"/>
          </a:xfrm>
        </p:grpSpPr>
        <p:grpSp>
          <p:nvGrpSpPr>
            <p:cNvPr id="4" name="组合 29"/>
            <p:cNvGrpSpPr/>
            <p:nvPr/>
          </p:nvGrpSpPr>
          <p:grpSpPr>
            <a:xfrm>
              <a:off x="595" y="2538"/>
              <a:ext cx="3630" cy="3966"/>
              <a:chOff x="0" y="0"/>
              <a:chExt cx="2680942" cy="3109904"/>
            </a:xfrm>
          </p:grpSpPr>
          <p:pic>
            <p:nvPicPr>
              <p:cNvPr id="11292" name="Picture 5"/>
              <p:cNvPicPr>
                <a:picLocks noChangeAspect="1"/>
              </p:cNvPicPr>
              <p:nvPr/>
            </p:nvPicPr>
            <p:blipFill>
              <a:blip r:embed="rId1">
                <a:grayscl/>
              </a:blip>
              <a:stretch>
                <a:fillRect/>
              </a:stretch>
            </p:blipFill>
            <p:spPr>
              <a:xfrm>
                <a:off x="0" y="0"/>
                <a:ext cx="2680942" cy="293135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93" name="TextBox 25"/>
              <p:cNvSpPr txBox="1"/>
              <p:nvPr/>
            </p:nvSpPr>
            <p:spPr>
              <a:xfrm>
                <a:off x="1080120" y="2655004"/>
                <a:ext cx="648072" cy="4549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r>
                  <a:rPr lang="zh-CN" altLang="en-US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endParaRPr lang="zh-CN" alt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11294" name="弧形 9"/>
            <p:cNvSpPr/>
            <p:nvPr/>
          </p:nvSpPr>
          <p:spPr>
            <a:xfrm>
              <a:off x="2070" y="5260"/>
              <a:ext cx="568" cy="793"/>
            </a:xfrm>
            <a:custGeom>
              <a:avLst/>
              <a:gdLst/>
              <a:ahLst/>
              <a:cxnLst>
                <a:cxn ang="11796480">
                  <a:pos x="180182" y="0"/>
                </a:cxn>
                <a:cxn ang="11796480">
                  <a:pos x="180182" y="251619"/>
                </a:cxn>
                <a:cxn ang="5898240">
                  <a:pos x="360363" y="251619"/>
                </a:cxn>
              </a:cxnLst>
              <a:pathLst>
                <a:path w="360363" h="503238" stroke="0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  <a:lnTo>
                    <a:pt x="180182" y="251619"/>
                  </a:lnTo>
                  <a:close/>
                </a:path>
                <a:path w="360363" h="503238" fill="none">
                  <a:moveTo>
                    <a:pt x="180182" y="0"/>
                  </a:moveTo>
                  <a:cubicBezTo>
                    <a:pt x="279694" y="0"/>
                    <a:pt x="360364" y="112654"/>
                    <a:pt x="360364" y="251619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295" name="矩形 13"/>
          <p:cNvSpPr/>
          <p:nvPr/>
        </p:nvSpPr>
        <p:spPr>
          <a:xfrm>
            <a:off x="9275763" y="3168650"/>
            <a:ext cx="989012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Symbol" panose="05050102010706020507" pitchFamily="2" charset="2"/>
              </a:rPr>
              <a:t>25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Symbol" panose="05050102010706020507" pitchFamily="2" charset="2"/>
              </a:rPr>
              <a:t>°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0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5" name="矩形 13"/>
          <p:cNvSpPr/>
          <p:nvPr/>
        </p:nvSpPr>
        <p:spPr>
          <a:xfrm>
            <a:off x="8728075" y="4135438"/>
            <a:ext cx="1333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2" charset="2"/>
              </a:rPr>
              <a:t>tan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  <a:sym typeface="Symbol" panose="05050102010706020507" pitchFamily="2" charset="2"/>
              </a:rPr>
              <a:t>25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Symbol" panose="05050102010706020507" pitchFamily="2" charset="2"/>
              </a:rPr>
              <a:t>°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0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6" name="矩形 13"/>
          <p:cNvSpPr/>
          <p:nvPr/>
        </p:nvSpPr>
        <p:spPr>
          <a:xfrm>
            <a:off x="2205038" y="4121150"/>
            <a:ext cx="16367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2" charset="2"/>
              </a:rPr>
              <a:t>tan∠</a:t>
            </a:r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2" charset="2"/>
              </a:rPr>
              <a:t>DAC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0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713038" y="71438"/>
            <a:ext cx="4824413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二、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温故知新</a:t>
            </a: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、引入概念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2290" name="Text Box 7"/>
          <p:cNvSpPr txBox="1"/>
          <p:nvPr/>
        </p:nvSpPr>
        <p:spPr>
          <a:xfrm>
            <a:off x="1919288" y="836613"/>
            <a:ext cx="8569325" cy="11988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）由 </a:t>
            </a:r>
            <a:r>
              <a:rPr lang="en-US" altLang="zh-CN" sz="2400" b="1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baseline="-250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∽</a:t>
            </a:r>
            <a:r>
              <a:rPr lang="en-US" altLang="zh-CN" sz="2400" b="1" u="sng"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∽</a:t>
            </a:r>
            <a:r>
              <a:rPr lang="en-US" altLang="zh-CN" sz="2400" b="1" u="sng"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en-US" altLang="zh-CN" sz="2400" b="1">
                <a:latin typeface="Tahoma" panose="020B0604030504040204" pitchFamily="34" charset="0"/>
                <a:ea typeface="楷体_GB2312" pitchFamily="49" charset="-122"/>
              </a:rPr>
              <a:t>…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得：   ＝</a:t>
            </a:r>
            <a:r>
              <a:rPr lang="zh-CN" altLang="en-US" sz="2400" b="1" u="sng" dirty="0"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zh-CN" altLang="en-US" sz="2400" b="1" u="sng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>
                <a:latin typeface="Tahoma" panose="020B0604030504040204" pitchFamily="34" charset="0"/>
                <a:ea typeface="楷体_GB2312" pitchFamily="49" charset="-122"/>
              </a:rPr>
              <a:t>… </a:t>
            </a:r>
            <a:endParaRPr lang="zh-CN" altLang="zh-CN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2291" name="Group 41"/>
          <p:cNvGrpSpPr/>
          <p:nvPr/>
        </p:nvGrpSpPr>
        <p:grpSpPr>
          <a:xfrm>
            <a:off x="2309813" y="2286000"/>
            <a:ext cx="3095625" cy="2016125"/>
            <a:chOff x="3878" y="1977"/>
            <a:chExt cx="1406" cy="1046"/>
          </a:xfrm>
        </p:grpSpPr>
        <p:sp>
          <p:nvSpPr>
            <p:cNvPr id="12292" name="Line 14"/>
            <p:cNvSpPr/>
            <p:nvPr/>
          </p:nvSpPr>
          <p:spPr>
            <a:xfrm>
              <a:off x="3962" y="2788"/>
              <a:ext cx="1322" cy="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3" name="Line 15"/>
            <p:cNvSpPr/>
            <p:nvPr/>
          </p:nvSpPr>
          <p:spPr>
            <a:xfrm flipV="1">
              <a:off x="3962" y="1977"/>
              <a:ext cx="1212" cy="811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4" name="Line 16"/>
            <p:cNvSpPr/>
            <p:nvPr/>
          </p:nvSpPr>
          <p:spPr>
            <a:xfrm>
              <a:off x="4386" y="2512"/>
              <a:ext cx="0" cy="27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5" name="Line 17"/>
            <p:cNvSpPr/>
            <p:nvPr/>
          </p:nvSpPr>
          <p:spPr>
            <a:xfrm>
              <a:off x="4591" y="2377"/>
              <a:ext cx="0" cy="405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6" name="Line 18"/>
            <p:cNvSpPr/>
            <p:nvPr/>
          </p:nvSpPr>
          <p:spPr>
            <a:xfrm>
              <a:off x="4788" y="2242"/>
              <a:ext cx="0" cy="54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7" name="Text Box 19"/>
            <p:cNvSpPr txBox="1"/>
            <p:nvPr/>
          </p:nvSpPr>
          <p:spPr>
            <a:xfrm>
              <a:off x="3878" y="2779"/>
              <a:ext cx="136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Text Box 20"/>
            <p:cNvSpPr txBox="1"/>
            <p:nvPr/>
          </p:nvSpPr>
          <p:spPr>
            <a:xfrm>
              <a:off x="4215" y="2341"/>
              <a:ext cx="227" cy="2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Text Box 21"/>
            <p:cNvSpPr txBox="1"/>
            <p:nvPr/>
          </p:nvSpPr>
          <p:spPr>
            <a:xfrm>
              <a:off x="4422" y="2205"/>
              <a:ext cx="201" cy="2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Text Box 22"/>
            <p:cNvSpPr txBox="1"/>
            <p:nvPr/>
          </p:nvSpPr>
          <p:spPr>
            <a:xfrm>
              <a:off x="4649" y="2069"/>
              <a:ext cx="253" cy="2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1" name="Text Box 23"/>
            <p:cNvSpPr txBox="1"/>
            <p:nvPr/>
          </p:nvSpPr>
          <p:spPr>
            <a:xfrm>
              <a:off x="4286" y="2795"/>
              <a:ext cx="209" cy="2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2" name="Text Box 24"/>
            <p:cNvSpPr txBox="1"/>
            <p:nvPr/>
          </p:nvSpPr>
          <p:spPr>
            <a:xfrm>
              <a:off x="4513" y="2795"/>
              <a:ext cx="216" cy="2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3" name="Text Box 25"/>
            <p:cNvSpPr txBox="1"/>
            <p:nvPr/>
          </p:nvSpPr>
          <p:spPr>
            <a:xfrm>
              <a:off x="4694" y="2795"/>
              <a:ext cx="234" cy="1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1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04" name="Rectangle 40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305" name="Text Box 42"/>
          <p:cNvSpPr txBox="1"/>
          <p:nvPr/>
        </p:nvSpPr>
        <p:spPr>
          <a:xfrm>
            <a:off x="1919288" y="4505643"/>
            <a:ext cx="8510587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类似的：如果直角三角形的一个锐角的大小已确定，那么这个锐角的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对边与斜边的比值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或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邻边与斜边的比值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也确定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306" name="Text Box 44"/>
          <p:cNvSpPr txBox="1"/>
          <p:nvPr/>
        </p:nvSpPr>
        <p:spPr>
          <a:xfrm>
            <a:off x="4986655" y="841375"/>
            <a:ext cx="1695450" cy="3987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Rt</a:t>
            </a:r>
            <a:r>
              <a:rPr lang="en-US" altLang="zh-CN" sz="2000" b="1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△</a:t>
            </a:r>
            <a:r>
              <a:rPr lang="en-US" altLang="zh-CN" sz="2000" b="1" i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000" b="1" baseline="-2500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000" b="1" i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b="1" baseline="-2500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endParaRPr lang="zh-CN" altLang="en-US" sz="2000" b="1" baseline="-25000" dirty="0">
              <a:solidFill>
                <a:schemeClr val="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307" name="Text Box 45"/>
          <p:cNvSpPr txBox="1"/>
          <p:nvPr/>
        </p:nvSpPr>
        <p:spPr>
          <a:xfrm>
            <a:off x="6861810" y="855980"/>
            <a:ext cx="1695450" cy="3987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Rt</a:t>
            </a:r>
            <a:r>
              <a:rPr lang="en-US" altLang="zh-CN" sz="2000" b="1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△</a:t>
            </a:r>
            <a:r>
              <a:rPr lang="en-US" altLang="zh-CN" sz="2000" b="1" i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000" b="1" baseline="-2500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000" b="1" i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b="1" baseline="-2500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endParaRPr lang="zh-CN" altLang="en-US" sz="2000" b="1" baseline="-25000" dirty="0">
              <a:solidFill>
                <a:schemeClr val="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2308" name="Object 27"/>
          <p:cNvGraphicFramePr>
            <a:graphicFrameLocks noChangeAspect="1"/>
          </p:cNvGraphicFramePr>
          <p:nvPr/>
        </p:nvGraphicFramePr>
        <p:xfrm>
          <a:off x="6038850" y="3340100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14300" imgH="177800" progId="Equation.DSMT4">
                  <p:embed/>
                </p:oleObj>
              </mc:Choice>
              <mc:Fallback>
                <p:oleObj name="" r:id="rId1" imgW="114300" imgH="177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38850" y="3340100"/>
                        <a:ext cx="114300" cy="17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309" name="Group 39"/>
          <p:cNvGrpSpPr/>
          <p:nvPr/>
        </p:nvGrpSpPr>
        <p:grpSpPr>
          <a:xfrm>
            <a:off x="6211888" y="2266950"/>
            <a:ext cx="2447925" cy="1876425"/>
            <a:chOff x="3651" y="2069"/>
            <a:chExt cx="864" cy="624"/>
          </a:xfrm>
        </p:grpSpPr>
        <p:sp>
          <p:nvSpPr>
            <p:cNvPr id="12310" name="Freeform 30"/>
            <p:cNvSpPr/>
            <p:nvPr/>
          </p:nvSpPr>
          <p:spPr>
            <a:xfrm>
              <a:off x="3770" y="2577"/>
              <a:ext cx="633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33" y="2"/>
                </a:cxn>
              </a:cxnLst>
              <a:pathLst>
                <a:path w="1707" h="3">
                  <a:moveTo>
                    <a:pt x="0" y="0"/>
                  </a:moveTo>
                  <a:lnTo>
                    <a:pt x="1707" y="3"/>
                  </a:ln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1" name="Line 31"/>
            <p:cNvSpPr/>
            <p:nvPr/>
          </p:nvSpPr>
          <p:spPr>
            <a:xfrm flipV="1">
              <a:off x="4407" y="2126"/>
              <a:ext cx="0" cy="454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12" name="Freeform 32"/>
            <p:cNvSpPr/>
            <p:nvPr/>
          </p:nvSpPr>
          <p:spPr>
            <a:xfrm>
              <a:off x="3764" y="2126"/>
              <a:ext cx="643" cy="454"/>
            </a:xfrm>
            <a:custGeom>
              <a:avLst/>
              <a:gdLst/>
              <a:ahLst/>
              <a:cxnLst>
                <a:cxn ang="0">
                  <a:pos x="643" y="0"/>
                </a:cxn>
                <a:cxn ang="0">
                  <a:pos x="0" y="454"/>
                </a:cxn>
                <a:cxn ang="0">
                  <a:pos x="0" y="454"/>
                </a:cxn>
              </a:cxnLst>
              <a:pathLst>
                <a:path w="1736" h="1246">
                  <a:moveTo>
                    <a:pt x="1736" y="0"/>
                  </a:moveTo>
                  <a:lnTo>
                    <a:pt x="0" y="1246"/>
                  </a:lnTo>
                  <a:lnTo>
                    <a:pt x="0" y="1246"/>
                  </a:ln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3" name="Line 33"/>
            <p:cNvSpPr/>
            <p:nvPr/>
          </p:nvSpPr>
          <p:spPr>
            <a:xfrm>
              <a:off x="4341" y="2524"/>
              <a:ext cx="6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14" name="Line 34"/>
            <p:cNvSpPr/>
            <p:nvPr/>
          </p:nvSpPr>
          <p:spPr>
            <a:xfrm>
              <a:off x="4341" y="2523"/>
              <a:ext cx="0" cy="5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15" name="Text Box 35"/>
            <p:cNvSpPr txBox="1"/>
            <p:nvPr/>
          </p:nvSpPr>
          <p:spPr>
            <a:xfrm>
              <a:off x="3651" y="2524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16" name="Text Box 36"/>
            <p:cNvSpPr txBox="1"/>
            <p:nvPr/>
          </p:nvSpPr>
          <p:spPr>
            <a:xfrm>
              <a:off x="4377" y="2523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17" name="Text Box 37"/>
            <p:cNvSpPr txBox="1"/>
            <p:nvPr/>
          </p:nvSpPr>
          <p:spPr>
            <a:xfrm>
              <a:off x="4382" y="2069"/>
              <a:ext cx="133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sz="16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18" name="组合 3"/>
          <p:cNvGrpSpPr/>
          <p:nvPr/>
        </p:nvGrpSpPr>
        <p:grpSpPr>
          <a:xfrm>
            <a:off x="3351213" y="3778250"/>
            <a:ext cx="950912" cy="66675"/>
            <a:chOff x="2945" y="7403"/>
            <a:chExt cx="1498" cy="107"/>
          </a:xfrm>
        </p:grpSpPr>
        <p:sp>
          <p:nvSpPr>
            <p:cNvPr id="12319" name="直接连接符 6180"/>
            <p:cNvSpPr/>
            <p:nvPr/>
          </p:nvSpPr>
          <p:spPr>
            <a:xfrm>
              <a:off x="2945" y="7422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0" name="直接连接符 6184"/>
            <p:cNvSpPr/>
            <p:nvPr/>
          </p:nvSpPr>
          <p:spPr>
            <a:xfrm>
              <a:off x="4330" y="7402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321" name="任意多边形 6181"/>
            <p:cNvSpPr/>
            <p:nvPr/>
          </p:nvSpPr>
          <p:spPr>
            <a:xfrm>
              <a:off x="3656" y="7412"/>
              <a:ext cx="2" cy="97"/>
            </a:xfrm>
            <a:custGeom>
              <a:avLst/>
              <a:gdLst/>
              <a:ahLst/>
              <a:cxnLst/>
              <a:pathLst>
                <a:path w="1" h="39">
                  <a:moveTo>
                    <a:pt x="0" y="0"/>
                  </a:moveTo>
                  <a:lnTo>
                    <a:pt x="0" y="39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322" name="组合 2"/>
          <p:cNvGrpSpPr/>
          <p:nvPr/>
        </p:nvGrpSpPr>
        <p:grpSpPr>
          <a:xfrm>
            <a:off x="3367088" y="3762375"/>
            <a:ext cx="865187" cy="82550"/>
            <a:chOff x="2972" y="7400"/>
            <a:chExt cx="1363" cy="130"/>
          </a:xfrm>
        </p:grpSpPr>
        <p:sp>
          <p:nvSpPr>
            <p:cNvPr id="12323" name="任意多边形 6181"/>
            <p:cNvSpPr/>
            <p:nvPr/>
          </p:nvSpPr>
          <p:spPr>
            <a:xfrm>
              <a:off x="2972" y="7432"/>
              <a:ext cx="2" cy="97"/>
            </a:xfrm>
            <a:custGeom>
              <a:avLst/>
              <a:gdLst/>
              <a:ahLst/>
              <a:cxnLst/>
              <a:pathLst>
                <a:path w="1" h="39">
                  <a:moveTo>
                    <a:pt x="0" y="0"/>
                  </a:moveTo>
                  <a:lnTo>
                    <a:pt x="0" y="39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24" name="任意多边形 6185"/>
            <p:cNvSpPr/>
            <p:nvPr/>
          </p:nvSpPr>
          <p:spPr>
            <a:xfrm>
              <a:off x="4333" y="7400"/>
              <a:ext cx="2" cy="97"/>
            </a:xfrm>
            <a:custGeom>
              <a:avLst/>
              <a:gdLst/>
              <a:ahLst/>
              <a:cxnLst/>
              <a:pathLst>
                <a:path w="1" h="39">
                  <a:moveTo>
                    <a:pt x="0" y="0"/>
                  </a:moveTo>
                  <a:lnTo>
                    <a:pt x="0" y="39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25" name="直接连接符 1"/>
            <p:cNvSpPr/>
            <p:nvPr/>
          </p:nvSpPr>
          <p:spPr>
            <a:xfrm>
              <a:off x="3645" y="740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aphicFrame>
        <p:nvGraphicFramePr>
          <p:cNvPr id="12326" name="对象 -2147482545"/>
          <p:cNvGraphicFramePr>
            <a:graphicFrameLocks noChangeAspect="1"/>
          </p:cNvGraphicFramePr>
          <p:nvPr/>
        </p:nvGraphicFramePr>
        <p:xfrm>
          <a:off x="2514600" y="1382713"/>
          <a:ext cx="566738" cy="65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342900" imgH="431800" progId="Equation.3">
                  <p:embed/>
                </p:oleObj>
              </mc:Choice>
              <mc:Fallback>
                <p:oleObj name="" r:id="rId3" imgW="342900" imgH="4318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4600" y="1382713"/>
                        <a:ext cx="566738" cy="658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27" name="对象 -2147482545"/>
          <p:cNvGraphicFramePr>
            <a:graphicFrameLocks noChangeAspect="1"/>
          </p:cNvGraphicFramePr>
          <p:nvPr/>
        </p:nvGraphicFramePr>
        <p:xfrm>
          <a:off x="3519488" y="1336675"/>
          <a:ext cx="630237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381000" imgH="431800" progId="Equation.3">
                  <p:embed/>
                </p:oleObj>
              </mc:Choice>
              <mc:Fallback>
                <p:oleObj name="" r:id="rId5" imgW="381000" imgH="4318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19488" y="1336675"/>
                        <a:ext cx="630237" cy="658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28" name="对象 -2147482545"/>
          <p:cNvGraphicFramePr>
            <a:graphicFrameLocks noChangeAspect="1"/>
          </p:cNvGraphicFramePr>
          <p:nvPr/>
        </p:nvGraphicFramePr>
        <p:xfrm>
          <a:off x="4695825" y="1320800"/>
          <a:ext cx="60960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368300" imgH="431800" progId="Equation.3">
                  <p:embed/>
                </p:oleObj>
              </mc:Choice>
              <mc:Fallback>
                <p:oleObj name="" r:id="rId7" imgW="368300" imgH="4318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95825" y="1320800"/>
                        <a:ext cx="609600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0" name="对象 -2147482545"/>
          <p:cNvGraphicFramePr>
            <a:graphicFrameLocks noChangeAspect="1"/>
          </p:cNvGraphicFramePr>
          <p:nvPr/>
        </p:nvGraphicFramePr>
        <p:xfrm>
          <a:off x="7126288" y="1304925"/>
          <a:ext cx="568325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9" imgW="342900" imgH="431800" progId="Equation.3">
                  <p:embed/>
                </p:oleObj>
              </mc:Choice>
              <mc:Fallback>
                <p:oleObj name="" r:id="rId9" imgW="342900" imgH="4318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126288" y="1304925"/>
                        <a:ext cx="568325" cy="658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1" name="对象 -2147482545"/>
          <p:cNvGraphicFramePr>
            <a:graphicFrameLocks noChangeAspect="1"/>
          </p:cNvGraphicFramePr>
          <p:nvPr/>
        </p:nvGraphicFramePr>
        <p:xfrm>
          <a:off x="8250238" y="1273175"/>
          <a:ext cx="566737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1" imgW="342900" imgH="431800" progId="Equation.3">
                  <p:embed/>
                </p:oleObj>
              </mc:Choice>
              <mc:Fallback>
                <p:oleObj name="" r:id="rId11" imgW="342900" imgH="4318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250238" y="1273175"/>
                        <a:ext cx="566737" cy="658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5785485" y="1379538"/>
            <a:ext cx="4572000" cy="658812"/>
            <a:chOff x="6711" y="2173"/>
            <a:chExt cx="7200" cy="1037"/>
          </a:xfrm>
        </p:grpSpPr>
        <p:graphicFrame>
          <p:nvGraphicFramePr>
            <p:cNvPr id="12329" name="对象 -2147482545"/>
            <p:cNvGraphicFramePr>
              <a:graphicFrameLocks noChangeAspect="1"/>
            </p:cNvGraphicFramePr>
            <p:nvPr/>
          </p:nvGraphicFramePr>
          <p:xfrm>
            <a:off x="7435" y="2173"/>
            <a:ext cx="860" cy="10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13" imgW="330200" imgH="431800" progId="Equation.3">
                    <p:embed/>
                  </p:oleObj>
                </mc:Choice>
                <mc:Fallback>
                  <p:oleObj name="" r:id="rId13" imgW="330200" imgH="431800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7435" y="2173"/>
                          <a:ext cx="860" cy="10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文本框 1"/>
            <p:cNvSpPr txBox="1"/>
            <p:nvPr/>
          </p:nvSpPr>
          <p:spPr>
            <a:xfrm>
              <a:off x="6711" y="2345"/>
              <a:ext cx="7200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zh-CN" altLang="en-US" sz="2800" b="1">
                  <a:ea typeface="楷体_GB2312" pitchFamily="49" charset="-122"/>
                  <a:sym typeface="+mn-ea"/>
                </a:rPr>
                <a:t>或</a:t>
              </a: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   ＝</a:t>
              </a:r>
              <a:r>
                <a:rPr lang="zh-CN" altLang="en-US" sz="2800" b="1" u="sng" dirty="0">
                  <a:latin typeface="楷体_GB2312" pitchFamily="49" charset="-122"/>
                  <a:ea typeface="楷体_GB2312" pitchFamily="49" charset="-122"/>
                  <a:sym typeface="+mn-ea"/>
                </a:rPr>
                <a:t>    </a:t>
              </a: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＝</a:t>
              </a:r>
              <a:r>
                <a:rPr lang="zh-CN" altLang="en-US" sz="2800" b="1" u="sng" dirty="0">
                  <a:latin typeface="楷体_GB2312" pitchFamily="49" charset="-122"/>
                  <a:ea typeface="楷体_GB2312" pitchFamily="49" charset="-122"/>
                  <a:sym typeface="+mn-ea"/>
                </a:rPr>
                <a:t>    </a:t>
              </a: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  <a:sym typeface="+mn-ea"/>
                </a:rPr>
                <a:t>＝</a:t>
              </a:r>
              <a:r>
                <a:rPr lang="en-US" altLang="zh-CN" sz="2800" b="1">
                  <a:ea typeface="楷体_GB2312" pitchFamily="49" charset="-122"/>
                  <a:sym typeface="+mn-ea"/>
                </a:rPr>
                <a:t>…</a:t>
              </a:r>
              <a:endParaRPr lang="en-US" altLang="zh-CN" sz="2800" b="1">
                <a:ea typeface="楷体_GB2312" pitchFamily="49" charset="-122"/>
                <a:sym typeface="+mn-ea"/>
              </a:endParaRPr>
            </a:p>
          </p:txBody>
        </p:sp>
      </p:grp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713038" y="28575"/>
            <a:ext cx="4824413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二、</a:t>
            </a:r>
            <a:r>
              <a:rPr lang="zh-CN" altLang="zh-CN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温故知新、引入概念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242" name="Text Box 4"/>
          <p:cNvSpPr txBox="1"/>
          <p:nvPr/>
        </p:nvSpPr>
        <p:spPr>
          <a:xfrm>
            <a:off x="7896225" y="5445125"/>
            <a:ext cx="50482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en-US" altLang="zh-CN" i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Rectangle 18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Text Box 21"/>
          <p:cNvSpPr txBox="1"/>
          <p:nvPr/>
        </p:nvSpPr>
        <p:spPr>
          <a:xfrm>
            <a:off x="2466975" y="723900"/>
            <a:ext cx="7345363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）正弦与余弦：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517" name="Text Box 37"/>
          <p:cNvSpPr txBox="1"/>
          <p:nvPr/>
        </p:nvSpPr>
        <p:spPr>
          <a:xfrm>
            <a:off x="2105025" y="1152525"/>
            <a:ext cx="7921625" cy="11988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=90°.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我们把∠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的对边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与斜边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的比叫做∠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正弦（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sine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，记作 </a:t>
            </a:r>
            <a:r>
              <a:rPr lang="en-US" altLang="zh-CN" sz="24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sin</a:t>
            </a:r>
            <a:r>
              <a:rPr lang="en-US" altLang="zh-CN" sz="2400" b="1" i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即：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247" name="组合 1"/>
          <p:cNvGrpSpPr/>
          <p:nvPr/>
        </p:nvGrpSpPr>
        <p:grpSpPr>
          <a:xfrm>
            <a:off x="7124383" y="2014220"/>
            <a:ext cx="2808287" cy="1739900"/>
            <a:chOff x="8666" y="2807"/>
            <a:chExt cx="4422" cy="2740"/>
          </a:xfrm>
        </p:grpSpPr>
        <p:grpSp>
          <p:nvGrpSpPr>
            <p:cNvPr id="10248" name="Group 38"/>
            <p:cNvGrpSpPr/>
            <p:nvPr/>
          </p:nvGrpSpPr>
          <p:grpSpPr>
            <a:xfrm>
              <a:off x="8666" y="2807"/>
              <a:ext cx="4422" cy="2740"/>
              <a:chOff x="3742" y="1460"/>
              <a:chExt cx="1769" cy="1096"/>
            </a:xfrm>
          </p:grpSpPr>
          <p:sp>
            <p:nvSpPr>
              <p:cNvPr id="10249" name="Text Box 23"/>
              <p:cNvSpPr txBox="1"/>
              <p:nvPr/>
            </p:nvSpPr>
            <p:spPr>
              <a:xfrm>
                <a:off x="4740" y="1842"/>
                <a:ext cx="771" cy="2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∠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的对边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0" name="Text Box 24"/>
              <p:cNvSpPr txBox="1"/>
              <p:nvPr/>
            </p:nvSpPr>
            <p:spPr>
              <a:xfrm>
                <a:off x="3742" y="2243"/>
                <a:ext cx="274" cy="3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1" name="Text Box 25"/>
              <p:cNvSpPr txBox="1"/>
              <p:nvPr/>
            </p:nvSpPr>
            <p:spPr>
              <a:xfrm>
                <a:off x="4773" y="1460"/>
                <a:ext cx="182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2" name="Text Box 26"/>
              <p:cNvSpPr txBox="1"/>
              <p:nvPr/>
            </p:nvSpPr>
            <p:spPr>
              <a:xfrm>
                <a:off x="4740" y="2268"/>
                <a:ext cx="166" cy="2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en-US" altLang="zh-CN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3" name="Text Box 27"/>
              <p:cNvSpPr txBox="1"/>
              <p:nvPr/>
            </p:nvSpPr>
            <p:spPr>
              <a:xfrm>
                <a:off x="4059" y="2341"/>
                <a:ext cx="767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∠</a:t>
                </a:r>
                <a:r>
                  <a:rPr lang="en-US" altLang="zh-CN" sz="1400" b="1" i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A </a:t>
                </a:r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的邻边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4" name="Text Box 28"/>
              <p:cNvSpPr txBox="1"/>
              <p:nvPr/>
            </p:nvSpPr>
            <p:spPr>
              <a:xfrm>
                <a:off x="4059" y="1797"/>
                <a:ext cx="454" cy="2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/>
              <a:p>
                <a:pPr algn="just"/>
                <a:r>
                  <a:rPr lang="zh-CN" altLang="en-US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斜边</a:t>
                </a:r>
                <a:r>
                  <a:rPr lang="en-US" altLang="zh-CN" sz="1400" b="1" i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1400" dirty="0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0255" name="Group 29"/>
              <p:cNvGrpSpPr/>
              <p:nvPr/>
            </p:nvGrpSpPr>
            <p:grpSpPr>
              <a:xfrm>
                <a:off x="3973" y="1624"/>
                <a:ext cx="824" cy="704"/>
                <a:chOff x="5161" y="2581"/>
                <a:chExt cx="1316" cy="1002"/>
              </a:xfrm>
            </p:grpSpPr>
            <p:grpSp>
              <p:nvGrpSpPr>
                <p:cNvPr id="10256" name="Group 30"/>
                <p:cNvGrpSpPr/>
                <p:nvPr/>
              </p:nvGrpSpPr>
              <p:grpSpPr>
                <a:xfrm>
                  <a:off x="5161" y="2581"/>
                  <a:ext cx="1316" cy="1002"/>
                  <a:chOff x="6981" y="1609"/>
                  <a:chExt cx="1316" cy="1002"/>
                </a:xfrm>
              </p:grpSpPr>
              <p:sp>
                <p:nvSpPr>
                  <p:cNvPr id="10257" name="Freeform 31"/>
                  <p:cNvSpPr/>
                  <p:nvPr/>
                </p:nvSpPr>
                <p:spPr>
                  <a:xfrm>
                    <a:off x="6981" y="1615"/>
                    <a:ext cx="1312" cy="996"/>
                  </a:xfrm>
                  <a:custGeom>
                    <a:avLst/>
                    <a:gdLst/>
                    <a:ahLst/>
                    <a:cxnLst>
                      <a:cxn ang="0">
                        <a:pos x="0" y="760"/>
                      </a:cxn>
                      <a:cxn ang="0">
                        <a:pos x="684" y="0"/>
                      </a:cxn>
                    </a:cxnLst>
                    <a:pathLst>
                      <a:path w="1630" h="1090">
                        <a:moveTo>
                          <a:pt x="0" y="1090"/>
                        </a:moveTo>
                        <a:lnTo>
                          <a:pt x="163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0258" name="Freeform 32"/>
                  <p:cNvSpPr/>
                  <p:nvPr/>
                </p:nvSpPr>
                <p:spPr>
                  <a:xfrm>
                    <a:off x="6985" y="2608"/>
                    <a:ext cx="1312" cy="1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684" y="0"/>
                      </a:cxn>
                    </a:cxnLst>
                    <a:pathLst>
                      <a:path w="1630" h="1">
                        <a:moveTo>
                          <a:pt x="0" y="0"/>
                        </a:moveTo>
                        <a:lnTo>
                          <a:pt x="163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0259" name="Freeform 33"/>
                  <p:cNvSpPr/>
                  <p:nvPr/>
                </p:nvSpPr>
                <p:spPr>
                  <a:xfrm>
                    <a:off x="8281" y="1609"/>
                    <a:ext cx="1" cy="997"/>
                  </a:xfrm>
                  <a:custGeom>
                    <a:avLst/>
                    <a:gdLst/>
                    <a:ahLst/>
                    <a:cxnLst>
                      <a:cxn ang="0">
                        <a:pos x="0" y="761"/>
                      </a:cxn>
                      <a:cxn ang="0">
                        <a:pos x="0" y="0"/>
                      </a:cxn>
                    </a:cxnLst>
                    <a:pathLst>
                      <a:path w="1" h="1091">
                        <a:moveTo>
                          <a:pt x="0" y="1091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10260" name="Line 34"/>
                <p:cNvSpPr/>
                <p:nvPr/>
              </p:nvSpPr>
              <p:spPr>
                <a:xfrm>
                  <a:off x="6281" y="3385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0261" name="Line 35"/>
                <p:cNvSpPr/>
                <p:nvPr/>
              </p:nvSpPr>
              <p:spPr>
                <a:xfrm rot="-5400000">
                  <a:off x="6183" y="3475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0262" name="Arc 45"/>
            <p:cNvSpPr/>
            <p:nvPr/>
          </p:nvSpPr>
          <p:spPr>
            <a:xfrm>
              <a:off x="9557" y="4735"/>
              <a:ext cx="227" cy="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216871" y="41348898"/>
                </a:cxn>
                <a:cxn ang="0">
                  <a:pos x="0" y="41348898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587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479675" y="2513330"/>
          <a:ext cx="3193415" cy="924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1447800" imgH="419100" progId="Equation.KSEE3">
                  <p:embed/>
                </p:oleObj>
              </mc:Choice>
              <mc:Fallback>
                <p:oleObj name="" r:id="rId1" imgW="14478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79675" y="2513330"/>
                        <a:ext cx="3193415" cy="9245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2289175" y="3861435"/>
            <a:ext cx="8175625" cy="1865630"/>
            <a:chOff x="1205" y="6081"/>
            <a:chExt cx="12875" cy="2938"/>
          </a:xfrm>
        </p:grpSpPr>
        <p:sp>
          <p:nvSpPr>
            <p:cNvPr id="3" name="Text Box 37"/>
            <p:cNvSpPr txBox="1"/>
            <p:nvPr/>
          </p:nvSpPr>
          <p:spPr>
            <a:xfrm>
              <a:off x="1205" y="6081"/>
              <a:ext cx="12875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我们把∠</a:t>
              </a:r>
              <a:r>
                <a:rPr lang="en-US" altLang="zh-CN" sz="2400" b="1" i="1" dirty="0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的邻边</a:t>
              </a:r>
              <a:r>
                <a:rPr lang="en-US" altLang="zh-CN" sz="2400" b="1" i="1" dirty="0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与斜边</a:t>
              </a:r>
              <a:r>
                <a:rPr lang="en-US" altLang="zh-CN" sz="2400" b="1" i="1" dirty="0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的比叫做∠</a:t>
              </a:r>
              <a:r>
                <a:rPr lang="en-US" altLang="zh-CN" sz="2400" b="1" i="1" dirty="0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的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余弦（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cosine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）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，记作 </a:t>
              </a:r>
              <a:r>
                <a:rPr lang="en-US" altLang="zh-CN" sz="24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cos</a:t>
              </a:r>
              <a:r>
                <a:rPr lang="en-US" altLang="zh-CN" sz="2400" b="1" i="1" dirty="0">
                  <a:solidFill>
                    <a:schemeClr val="hlink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,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即：</a:t>
              </a: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412" y="7447"/>
            <a:ext cx="5525" cy="15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1473200" imgH="419100" progId="Equation.KSEE3">
                    <p:embed/>
                  </p:oleObj>
                </mc:Choice>
                <mc:Fallback>
                  <p:oleObj name="" r:id="rId3" imgW="1473200" imgH="4191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412" y="7447"/>
                          <a:ext cx="5525" cy="157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Text Box 37"/>
          <p:cNvSpPr txBox="1"/>
          <p:nvPr/>
        </p:nvSpPr>
        <p:spPr>
          <a:xfrm>
            <a:off x="2176780" y="5991860"/>
            <a:ext cx="81756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正弦、余弦</a:t>
            </a:r>
            <a:r>
              <a:rPr 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、正切</a:t>
            </a:r>
            <a:r>
              <a:rPr lang="zh-CN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都是</a:t>
            </a:r>
            <a:r>
              <a:rPr 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的三角函数</a:t>
            </a:r>
            <a:endParaRPr lang="zh-CN" sz="24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2632075" y="12700"/>
            <a:ext cx="46799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二、</a:t>
            </a:r>
            <a:r>
              <a:rPr lang="zh-CN" altLang="zh-CN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温故知新、引入概念</a:t>
            </a:r>
            <a:endParaRPr kumimoji="0" lang="zh-CN" altLang="zh-CN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13314" name="Rectangle 4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Text Box 27"/>
          <p:cNvSpPr txBox="1"/>
          <p:nvPr/>
        </p:nvSpPr>
        <p:spPr>
          <a:xfrm>
            <a:off x="1845310" y="897255"/>
            <a:ext cx="851281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概念理解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，在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90</a:t>
            </a:r>
            <a:r>
              <a:rPr lang="en-US" altLang="zh-CN" sz="2400" b="1" baseline="30000" dirty="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5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则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+mn-ea"/>
              </a:rPr>
              <a:t>tan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sz="24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</a:rPr>
              <a:t>;</a:t>
            </a:r>
            <a:endParaRPr lang="en-US" sz="24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en-US" sz="24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</a:rPr>
              <a:t>     sin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=</a:t>
            </a:r>
            <a:r>
              <a:rPr lang="en-US" sz="2400" b="1" u="sng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                    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;</a:t>
            </a:r>
            <a:endParaRPr lang="en-US" sz="2400" b="1" dirty="0"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  <a:p>
            <a:endParaRPr lang="en-US" sz="24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</a:rPr>
              <a:t>     cos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=</a:t>
            </a:r>
            <a:r>
              <a:rPr lang="en-US" sz="2400" b="1" u="sng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                    </a:t>
            </a:r>
            <a:r>
              <a:rPr 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;</a:t>
            </a:r>
            <a:endParaRPr lang="en-US" sz="24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3316" name="Group 61"/>
          <p:cNvGrpSpPr/>
          <p:nvPr/>
        </p:nvGrpSpPr>
        <p:grpSpPr>
          <a:xfrm>
            <a:off x="6340158" y="1632268"/>
            <a:ext cx="3024187" cy="2376487"/>
            <a:chOff x="385" y="1797"/>
            <a:chExt cx="1905" cy="1497"/>
          </a:xfrm>
        </p:grpSpPr>
        <p:sp>
          <p:nvSpPr>
            <p:cNvPr id="13317" name="Line 30"/>
            <p:cNvSpPr/>
            <p:nvPr/>
          </p:nvSpPr>
          <p:spPr>
            <a:xfrm>
              <a:off x="541" y="2956"/>
              <a:ext cx="1561" cy="0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18" name="Line 31"/>
            <p:cNvSpPr/>
            <p:nvPr/>
          </p:nvSpPr>
          <p:spPr>
            <a:xfrm>
              <a:off x="2102" y="2024"/>
              <a:ext cx="0" cy="932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19" name="Line 32"/>
            <p:cNvSpPr/>
            <p:nvPr/>
          </p:nvSpPr>
          <p:spPr>
            <a:xfrm flipH="1">
              <a:off x="541" y="2024"/>
              <a:ext cx="1561" cy="932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0" name="Text Box 33"/>
            <p:cNvSpPr txBox="1"/>
            <p:nvPr/>
          </p:nvSpPr>
          <p:spPr>
            <a:xfrm>
              <a:off x="385" y="2931"/>
              <a:ext cx="18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1" name="Text Box 34"/>
            <p:cNvSpPr txBox="1"/>
            <p:nvPr/>
          </p:nvSpPr>
          <p:spPr>
            <a:xfrm>
              <a:off x="2024" y="1797"/>
              <a:ext cx="176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2" name="Text Box 35"/>
            <p:cNvSpPr txBox="1"/>
            <p:nvPr/>
          </p:nvSpPr>
          <p:spPr>
            <a:xfrm>
              <a:off x="2018" y="2931"/>
              <a:ext cx="272" cy="3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3" name="Line 36"/>
            <p:cNvSpPr/>
            <p:nvPr/>
          </p:nvSpPr>
          <p:spPr>
            <a:xfrm>
              <a:off x="1946" y="2823"/>
              <a:ext cx="15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4" name="Line 37"/>
            <p:cNvSpPr/>
            <p:nvPr/>
          </p:nvSpPr>
          <p:spPr>
            <a:xfrm rot="-5400000">
              <a:off x="1887" y="2884"/>
              <a:ext cx="124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3325" name="Text Box 73"/>
          <p:cNvSpPr txBox="1"/>
          <p:nvPr/>
        </p:nvSpPr>
        <p:spPr>
          <a:xfrm>
            <a:off x="7677150" y="3411855"/>
            <a:ext cx="360363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6" name="Text Box 74"/>
          <p:cNvSpPr txBox="1"/>
          <p:nvPr/>
        </p:nvSpPr>
        <p:spPr>
          <a:xfrm>
            <a:off x="7623175" y="2381885"/>
            <a:ext cx="35877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61210" y="4035425"/>
            <a:ext cx="82975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变式：作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⊥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，垂足为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，你会求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BCD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的三角函数吗？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238490" y="2035810"/>
            <a:ext cx="825500" cy="1419225"/>
            <a:chOff x="10485" y="2895"/>
            <a:chExt cx="1300" cy="2236"/>
          </a:xfrm>
        </p:grpSpPr>
        <p:grpSp>
          <p:nvGrpSpPr>
            <p:cNvPr id="10" name="组合 6"/>
            <p:cNvGrpSpPr/>
            <p:nvPr/>
          </p:nvGrpSpPr>
          <p:grpSpPr>
            <a:xfrm>
              <a:off x="10785" y="3315"/>
              <a:ext cx="1000" cy="1816"/>
              <a:chOff x="10785" y="3315"/>
              <a:chExt cx="1000" cy="1816"/>
            </a:xfrm>
          </p:grpSpPr>
          <p:cxnSp>
            <p:nvCxnSpPr>
              <p:cNvPr id="11" name="直接连接符 10"/>
              <p:cNvCxnSpPr/>
              <p:nvPr/>
            </p:nvCxnSpPr>
            <p:spPr>
              <a:xfrm flipH="1" flipV="1">
                <a:off x="10785" y="3405"/>
                <a:ext cx="1000" cy="172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995" y="3315"/>
                <a:ext cx="120" cy="21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flipH="1">
                <a:off x="10920" y="3525"/>
                <a:ext cx="195" cy="13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文本框 7"/>
            <p:cNvSpPr txBox="1"/>
            <p:nvPr/>
          </p:nvSpPr>
          <p:spPr>
            <a:xfrm>
              <a:off x="10485" y="2895"/>
              <a:ext cx="480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9143365" y="2559685"/>
            <a:ext cx="50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3</a:t>
            </a:r>
            <a:endParaRPr lang="en-US" altLang="zh-CN">
              <a:solidFill>
                <a:srgbClr val="FF0000"/>
              </a:solidFill>
            </a:endParaRPr>
          </a:p>
        </p:txBody>
      </p:sp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17850" y="1658303"/>
          <a:ext cx="1068070" cy="77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45465" imgH="393700" progId="Equation.3">
                  <p:embed/>
                </p:oleObj>
              </mc:Choice>
              <mc:Fallback>
                <p:oleObj name="" r:id="rId1" imgW="545465" imgH="393700" progId="Equation.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17850" y="1658303"/>
                        <a:ext cx="1068070" cy="770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87688" y="2377758"/>
          <a:ext cx="1044575" cy="77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533400" imgH="393700" progId="Equation.3">
                  <p:embed/>
                </p:oleObj>
              </mc:Choice>
              <mc:Fallback>
                <p:oleObj name="" r:id="rId3" imgW="533400" imgH="393700" progId="Equation.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87688" y="2377758"/>
                        <a:ext cx="1044575" cy="770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60713" y="3154363"/>
          <a:ext cx="1068705" cy="77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5" imgW="545465" imgH="393700" progId="Equation.3">
                  <p:embed/>
                </p:oleObj>
              </mc:Choice>
              <mc:Fallback>
                <p:oleObj name="" r:id="rId5" imgW="545465" imgH="393700" progId="Equation.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60713" y="3154363"/>
                        <a:ext cx="1068705" cy="770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2632075" y="12700"/>
            <a:ext cx="46799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三、</a:t>
            </a:r>
            <a:r>
              <a:rPr lang="zh-CN" altLang="en-US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合作探究</a:t>
            </a:r>
            <a:r>
              <a:rPr lang="zh-CN" altLang="zh-CN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、组织互学</a:t>
            </a:r>
            <a:endParaRPr kumimoji="0" lang="zh-CN" altLang="zh-CN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14338" name="Rectangle 4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Text Box 27"/>
          <p:cNvSpPr txBox="1"/>
          <p:nvPr/>
        </p:nvSpPr>
        <p:spPr>
          <a:xfrm>
            <a:off x="1774825" y="841375"/>
            <a:ext cx="88931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，在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等边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中，求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的三角函数值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73910" y="4203065"/>
            <a:ext cx="83762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思考：</a:t>
            </a:r>
            <a:endParaRPr lang="zh-CN" altLang="zh-CN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通过上面的计算，你知道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sin60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°、</a:t>
            </a:r>
            <a:r>
              <a:rPr lang="en-US" altLang="zh-CN" sz="2400" b="1" dirty="0">
                <a:latin typeface="宋体" panose="02010600030101010101" pitchFamily="2" charset="-122"/>
                <a:sym typeface="+mn-ea"/>
              </a:rPr>
              <a:t>cos60</a:t>
            </a:r>
            <a:r>
              <a:rPr lang="zh-CN" altLang="en-US" sz="2400" b="1" dirty="0">
                <a:latin typeface="宋体" panose="02010600030101010101" pitchFamily="2" charset="-122"/>
                <a:sym typeface="+mn-ea"/>
              </a:rPr>
              <a:t>°、</a:t>
            </a:r>
            <a:r>
              <a:rPr lang="en-US" altLang="zh-CN" sz="2400" b="1" dirty="0">
                <a:latin typeface="宋体" panose="02010600030101010101" pitchFamily="2" charset="-122"/>
                <a:sym typeface="+mn-ea"/>
              </a:rPr>
              <a:t>tan</a:t>
            </a:r>
            <a:r>
              <a:rPr lang="en-US" altLang="zh-CN" sz="2400" b="1" dirty="0">
                <a:latin typeface="宋体" panose="02010600030101010101" pitchFamily="2" charset="-122"/>
                <a:sym typeface="+mn-ea"/>
              </a:rPr>
              <a:t>60</a:t>
            </a:r>
            <a:r>
              <a:rPr lang="zh-CN" altLang="en-US" sz="2400" b="1" dirty="0">
                <a:latin typeface="宋体" panose="02010600030101010101" pitchFamily="2" charset="-122"/>
                <a:sym typeface="+mn-ea"/>
              </a:rPr>
              <a:t>°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的值吗？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400" b="1" dirty="0">
                <a:latin typeface="宋体" panose="02010600030101010101" pitchFamily="2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  <a:ea typeface="楷体_GB2312" pitchFamily="49" charset="-122"/>
              </a:rPr>
              <a:t>）你会求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30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°的三角函数值吗？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400" b="1" dirty="0">
                <a:latin typeface="宋体" panose="02010600030101010101" pitchFamily="2" charset="-122"/>
                <a:ea typeface="楷体_GB2312" pitchFamily="49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</a:rPr>
              <a:t>3</a:t>
            </a:r>
            <a:r>
              <a:rPr lang="zh-CN" altLang="en-US" sz="2400" b="1" dirty="0">
                <a:latin typeface="宋体" panose="02010600030101010101" pitchFamily="2" charset="-122"/>
                <a:ea typeface="楷体_GB2312" pitchFamily="49" charset="-122"/>
              </a:rPr>
              <a:t>）</a:t>
            </a:r>
            <a:r>
              <a:rPr lang="zh-CN" altLang="en-US" sz="2400" b="1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你会求</a:t>
            </a:r>
            <a:r>
              <a:rPr lang="en-US" altLang="zh-CN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45</a:t>
            </a: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°的三角函数值吗？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4341" name="组合 15"/>
          <p:cNvGrpSpPr/>
          <p:nvPr/>
        </p:nvGrpSpPr>
        <p:grpSpPr>
          <a:xfrm>
            <a:off x="4632325" y="1385888"/>
            <a:ext cx="2809875" cy="2782887"/>
            <a:chOff x="5245" y="1891"/>
            <a:chExt cx="4424" cy="4383"/>
          </a:xfrm>
        </p:grpSpPr>
        <p:sp>
          <p:nvSpPr>
            <p:cNvPr id="14342" name="Text Box 33"/>
            <p:cNvSpPr txBox="1"/>
            <p:nvPr/>
          </p:nvSpPr>
          <p:spPr>
            <a:xfrm>
              <a:off x="5245" y="5504"/>
              <a:ext cx="455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3" name="Text Box 34"/>
            <p:cNvSpPr txBox="1"/>
            <p:nvPr/>
          </p:nvSpPr>
          <p:spPr>
            <a:xfrm>
              <a:off x="9229" y="5464"/>
              <a:ext cx="440" cy="7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4" name="Text Box 35"/>
            <p:cNvSpPr txBox="1"/>
            <p:nvPr/>
          </p:nvSpPr>
          <p:spPr>
            <a:xfrm>
              <a:off x="7055" y="1891"/>
              <a:ext cx="680" cy="9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607" y="2250"/>
              <a:ext cx="3660" cy="3365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840413" y="1614488"/>
            <a:ext cx="295275" cy="2540000"/>
            <a:chOff x="7146" y="2273"/>
            <a:chExt cx="464" cy="4000"/>
          </a:xfrm>
        </p:grpSpPr>
        <p:grpSp>
          <p:nvGrpSpPr>
            <p:cNvPr id="14347" name="组合 12"/>
            <p:cNvGrpSpPr/>
            <p:nvPr/>
          </p:nvGrpSpPr>
          <p:grpSpPr>
            <a:xfrm>
              <a:off x="7146" y="2273"/>
              <a:ext cx="293" cy="3364"/>
              <a:chOff x="7146" y="2273"/>
              <a:chExt cx="293" cy="3364"/>
            </a:xfrm>
          </p:grpSpPr>
          <p:grpSp>
            <p:nvGrpSpPr>
              <p:cNvPr id="14348" name="组合 11"/>
              <p:cNvGrpSpPr/>
              <p:nvPr/>
            </p:nvGrpSpPr>
            <p:grpSpPr>
              <a:xfrm>
                <a:off x="7146" y="5299"/>
                <a:ext cx="276" cy="310"/>
                <a:chOff x="8852" y="4799"/>
                <a:chExt cx="276" cy="310"/>
              </a:xfrm>
            </p:grpSpPr>
            <p:sp>
              <p:nvSpPr>
                <p:cNvPr id="14349" name="Line 36"/>
                <p:cNvSpPr/>
                <p:nvPr/>
              </p:nvSpPr>
              <p:spPr>
                <a:xfrm>
                  <a:off x="8852" y="4802"/>
                  <a:ext cx="277" cy="1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50" name="Line 37"/>
                <p:cNvSpPr/>
                <p:nvPr/>
              </p:nvSpPr>
              <p:spPr>
                <a:xfrm rot="-5400000">
                  <a:off x="8704" y="4954"/>
                  <a:ext cx="31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cxnSp>
            <p:nvCxnSpPr>
              <p:cNvPr id="11" name="直接连接符 10"/>
              <p:cNvCxnSpPr/>
              <p:nvPr/>
            </p:nvCxnSpPr>
            <p:spPr>
              <a:xfrm>
                <a:off x="7439" y="2273"/>
                <a:ext cx="0" cy="3365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2" name="Text Box 33"/>
            <p:cNvSpPr txBox="1"/>
            <p:nvPr/>
          </p:nvSpPr>
          <p:spPr>
            <a:xfrm>
              <a:off x="7156" y="5503"/>
              <a:ext cx="455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69" name="Text Box 65"/>
          <p:cNvSpPr txBox="1"/>
          <p:nvPr/>
        </p:nvSpPr>
        <p:spPr>
          <a:xfrm>
            <a:off x="7577138" y="2627313"/>
            <a:ext cx="28908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0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感悟：解决问题的关键是构造</a:t>
            </a:r>
            <a:r>
              <a:rPr lang="zh-CN" altLang="en-US" sz="20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直角三角形</a:t>
            </a:r>
            <a:r>
              <a:rPr lang="zh-CN" altLang="en-US" sz="20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，利用三角函数定义求值</a:t>
            </a:r>
            <a:r>
              <a:rPr lang="en-US" altLang="zh-CN" sz="2000" b="1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000" b="1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charRg st="4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7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charRg st="37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charRg st="54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2632075" y="12700"/>
            <a:ext cx="46799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三、</a:t>
            </a:r>
            <a:r>
              <a:rPr lang="zh-CN" altLang="en-US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合作探究</a:t>
            </a:r>
            <a:r>
              <a:rPr lang="zh-CN" altLang="zh-CN" sz="3200" b="1" strike="noStrike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、组织互学</a:t>
            </a:r>
            <a:endParaRPr kumimoji="0" lang="zh-CN" altLang="zh-CN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13314" name="Rectangle 4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Text Box 27"/>
          <p:cNvSpPr txBox="1"/>
          <p:nvPr/>
        </p:nvSpPr>
        <p:spPr>
          <a:xfrm>
            <a:off x="1774825" y="883285"/>
            <a:ext cx="851281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，在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Rt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90</a:t>
            </a:r>
            <a:r>
              <a:rPr lang="en-US" altLang="zh-CN" sz="2400" b="1" baseline="30000" dirty="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sym typeface="+mn-ea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en-US" altLang="zh-CN" sz="2400" b="1" baseline="30000" dirty="0"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6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你能求出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+mn-ea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中所有未知的边与角吗？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69" name="Text Box 65"/>
          <p:cNvSpPr txBox="1"/>
          <p:nvPr/>
        </p:nvSpPr>
        <p:spPr>
          <a:xfrm>
            <a:off x="2045970" y="4815205"/>
            <a:ext cx="78835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根据直角三角形已知的边或角，求出所有未知的边与角的过程，叫做解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直角三角形</a:t>
            </a:r>
            <a:r>
              <a:rPr lang="en-US" altLang="zh-CN" sz="2400" b="1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400" b="1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707505" y="1689100"/>
            <a:ext cx="3023870" cy="2376170"/>
            <a:chOff x="7674" y="2616"/>
            <a:chExt cx="4762" cy="3742"/>
          </a:xfrm>
        </p:grpSpPr>
        <p:grpSp>
          <p:nvGrpSpPr>
            <p:cNvPr id="4" name="组合 3"/>
            <p:cNvGrpSpPr/>
            <p:nvPr/>
          </p:nvGrpSpPr>
          <p:grpSpPr>
            <a:xfrm>
              <a:off x="7674" y="2616"/>
              <a:ext cx="4762" cy="3742"/>
              <a:chOff x="7674" y="2616"/>
              <a:chExt cx="4762" cy="3742"/>
            </a:xfrm>
          </p:grpSpPr>
          <p:grpSp>
            <p:nvGrpSpPr>
              <p:cNvPr id="13316" name="Group 61"/>
              <p:cNvGrpSpPr/>
              <p:nvPr/>
            </p:nvGrpSpPr>
            <p:grpSpPr>
              <a:xfrm>
                <a:off x="7674" y="2616"/>
                <a:ext cx="4762" cy="3742"/>
                <a:chOff x="385" y="1797"/>
                <a:chExt cx="1905" cy="1497"/>
              </a:xfrm>
            </p:grpSpPr>
            <p:sp>
              <p:nvSpPr>
                <p:cNvPr id="13317" name="Line 30"/>
                <p:cNvSpPr/>
                <p:nvPr/>
              </p:nvSpPr>
              <p:spPr>
                <a:xfrm>
                  <a:off x="541" y="2956"/>
                  <a:ext cx="1561" cy="0"/>
                </a:xfrm>
                <a:prstGeom prst="line">
                  <a:avLst/>
                </a:prstGeom>
                <a:ln w="158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18" name="Line 31"/>
                <p:cNvSpPr/>
                <p:nvPr/>
              </p:nvSpPr>
              <p:spPr>
                <a:xfrm>
                  <a:off x="2102" y="2024"/>
                  <a:ext cx="0" cy="932"/>
                </a:xfrm>
                <a:prstGeom prst="line">
                  <a:avLst/>
                </a:prstGeom>
                <a:ln w="158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19" name="Line 32"/>
                <p:cNvSpPr/>
                <p:nvPr/>
              </p:nvSpPr>
              <p:spPr>
                <a:xfrm flipH="1">
                  <a:off x="541" y="2024"/>
                  <a:ext cx="1561" cy="932"/>
                </a:xfrm>
                <a:prstGeom prst="line">
                  <a:avLst/>
                </a:prstGeom>
                <a:ln w="158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20" name="Text Box 33"/>
                <p:cNvSpPr txBox="1"/>
                <p:nvPr/>
              </p:nvSpPr>
              <p:spPr>
                <a:xfrm>
                  <a:off x="385" y="2931"/>
                  <a:ext cx="182" cy="3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/>
                <a:p>
                  <a:pPr algn="just"/>
                  <a:r>
                    <a:rPr lang="en-US" altLang="zh-CN" b="1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endParaRPr lang="en-US" altLang="zh-CN" dirty="0">
                    <a:latin typeface="Tahom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1" name="Text Box 34"/>
                <p:cNvSpPr txBox="1"/>
                <p:nvPr/>
              </p:nvSpPr>
              <p:spPr>
                <a:xfrm>
                  <a:off x="2024" y="1797"/>
                  <a:ext cx="176" cy="3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/>
                <a:p>
                  <a:pPr algn="just"/>
                  <a:r>
                    <a:rPr lang="en-US" altLang="zh-CN" b="1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</a:t>
                  </a:r>
                  <a:endParaRPr lang="en-US" altLang="zh-CN" dirty="0">
                    <a:latin typeface="Tahom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2" name="Text Box 35"/>
                <p:cNvSpPr txBox="1"/>
                <p:nvPr/>
              </p:nvSpPr>
              <p:spPr>
                <a:xfrm>
                  <a:off x="2018" y="2931"/>
                  <a:ext cx="272" cy="3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/>
                <a:p>
                  <a:pPr algn="just"/>
                  <a:r>
                    <a:rPr lang="en-US" altLang="zh-CN" b="1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endParaRPr lang="en-US" altLang="zh-CN" dirty="0">
                    <a:latin typeface="Tahom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3" name="Line 36"/>
                <p:cNvSpPr/>
                <p:nvPr/>
              </p:nvSpPr>
              <p:spPr>
                <a:xfrm>
                  <a:off x="1946" y="2823"/>
                  <a:ext cx="156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24" name="Line 37"/>
                <p:cNvSpPr/>
                <p:nvPr/>
              </p:nvSpPr>
              <p:spPr>
                <a:xfrm rot="-5400000">
                  <a:off x="1887" y="2884"/>
                  <a:ext cx="124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3325" name="Text Box 73"/>
              <p:cNvSpPr txBox="1"/>
              <p:nvPr/>
            </p:nvSpPr>
            <p:spPr>
              <a:xfrm>
                <a:off x="9744" y="5614"/>
                <a:ext cx="931" cy="5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chemeClr val="hlink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" name="弧形 1"/>
              <p:cNvSpPr/>
              <p:nvPr/>
            </p:nvSpPr>
            <p:spPr>
              <a:xfrm>
                <a:off x="8388" y="5221"/>
                <a:ext cx="319" cy="620"/>
              </a:xfrm>
              <a:prstGeom prst="arc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p>
                <a:endParaRPr lang="zh-CN" altLang="en-US"/>
              </a:p>
            </p:txBody>
          </p:sp>
        </p:grpSp>
        <p:sp>
          <p:nvSpPr>
            <p:cNvPr id="3" name="Text Box 73"/>
            <p:cNvSpPr txBox="1"/>
            <p:nvPr/>
          </p:nvSpPr>
          <p:spPr>
            <a:xfrm>
              <a:off x="8689" y="5019"/>
              <a:ext cx="1079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30</a:t>
              </a:r>
              <a:r>
                <a:rPr lang="zh-CN" altLang="en-US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°</a:t>
              </a:r>
              <a:endPara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16213" y="70485"/>
            <a:ext cx="511175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四、应用知识</a:t>
            </a:r>
            <a:r>
              <a:rPr lang="zh-CN" altLang="zh-CN" sz="3200" b="1" noProof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、提升研学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5850" y="2581275"/>
            <a:ext cx="3612515" cy="2712720"/>
            <a:chOff x="6421" y="1664"/>
            <a:chExt cx="5689" cy="4272"/>
          </a:xfrm>
        </p:grpSpPr>
        <p:grpSp>
          <p:nvGrpSpPr>
            <p:cNvPr id="7" name="组合 6"/>
            <p:cNvGrpSpPr/>
            <p:nvPr/>
          </p:nvGrpSpPr>
          <p:grpSpPr>
            <a:xfrm>
              <a:off x="6932" y="1664"/>
              <a:ext cx="5178" cy="3758"/>
              <a:chOff x="6932" y="1664"/>
              <a:chExt cx="5178" cy="3758"/>
            </a:xfrm>
          </p:grpSpPr>
          <p:pic>
            <p:nvPicPr>
              <p:cNvPr id="8" name="图片 7" descr="VWL9{N@0BBXX4GQP5(9J9}4"/>
              <p:cNvPicPr>
                <a:picLocks noChangeAspect="1"/>
              </p:cNvPicPr>
              <p:nvPr/>
            </p:nvPicPr>
            <p:blipFill>
              <a:blip r:embed="rId1"/>
              <a:srcRect l="17395" t="10819" r="14995" b="28453"/>
              <a:stretch>
                <a:fillRect/>
              </a:stretch>
            </p:blipFill>
            <p:spPr>
              <a:xfrm>
                <a:off x="11180" y="1664"/>
                <a:ext cx="807" cy="1085"/>
              </a:xfrm>
              <a:prstGeom prst="rect">
                <a:avLst/>
              </a:prstGeom>
            </p:spPr>
          </p:pic>
          <p:cxnSp>
            <p:nvCxnSpPr>
              <p:cNvPr id="2" name="直接连接符 1"/>
              <p:cNvCxnSpPr>
                <a:stCxn id="8" idx="2"/>
              </p:cNvCxnSpPr>
              <p:nvPr/>
            </p:nvCxnSpPr>
            <p:spPr>
              <a:xfrm flipH="1">
                <a:off x="6932" y="2749"/>
                <a:ext cx="4652" cy="267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直接连接符 3"/>
              <p:cNvCxnSpPr/>
              <p:nvPr/>
            </p:nvCxnSpPr>
            <p:spPr>
              <a:xfrm flipV="1">
                <a:off x="6955" y="5400"/>
                <a:ext cx="2222" cy="2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直接连接符 4"/>
              <p:cNvCxnSpPr/>
              <p:nvPr/>
            </p:nvCxnSpPr>
            <p:spPr>
              <a:xfrm flipV="1">
                <a:off x="9110" y="2777"/>
                <a:ext cx="2467" cy="264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直接连接符 5"/>
              <p:cNvCxnSpPr/>
              <p:nvPr/>
            </p:nvCxnSpPr>
            <p:spPr>
              <a:xfrm flipV="1">
                <a:off x="9066" y="5398"/>
                <a:ext cx="3044" cy="2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文本框 8"/>
            <p:cNvSpPr txBox="1"/>
            <p:nvPr/>
          </p:nvSpPr>
          <p:spPr>
            <a:xfrm>
              <a:off x="6421" y="5356"/>
              <a:ext cx="57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865" y="5334"/>
              <a:ext cx="57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1532" y="2623"/>
              <a:ext cx="57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endPara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339" name="Text Box 27"/>
          <p:cNvSpPr txBox="1"/>
          <p:nvPr/>
        </p:nvSpPr>
        <p:spPr>
          <a:xfrm>
            <a:off x="1902460" y="1010920"/>
            <a:ext cx="80181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，小明在地面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处利用测角仪测得气球</a:t>
            </a:r>
            <a:r>
              <a:rPr lang="en-US" altLang="zh-CN" sz="2400" b="1" i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M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的仰角（从低处观测高处的目标时，视线与水平线所成的锐角）为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30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°，然后沿正对气球方向前进了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50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米，此时观测气球的仰角为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45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°，</a:t>
            </a:r>
            <a:r>
              <a:rPr 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你能求出气球的高度吗？</a:t>
            </a:r>
            <a:endParaRPr lang="zh-CN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69" name="Text Box 65"/>
          <p:cNvSpPr txBox="1"/>
          <p:nvPr/>
        </p:nvSpPr>
        <p:spPr>
          <a:xfrm>
            <a:off x="2327910" y="5647690"/>
            <a:ext cx="72790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0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感悟：解决实际问题的关键是构造</a:t>
            </a:r>
            <a:r>
              <a:rPr lang="zh-CN" altLang="en-US" sz="20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直角三角形</a:t>
            </a:r>
            <a:r>
              <a:rPr lang="zh-CN" altLang="en-US" sz="20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，利用解直角三角形的知识来解决实际问题</a:t>
            </a:r>
            <a:r>
              <a:rPr lang="en-US" altLang="zh-CN" sz="2000" b="1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000" b="1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Text Box 73"/>
          <p:cNvSpPr txBox="1"/>
          <p:nvPr/>
        </p:nvSpPr>
        <p:spPr>
          <a:xfrm>
            <a:off x="6858635" y="4668520"/>
            <a:ext cx="68516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°</a:t>
            </a:r>
            <a:endParaRPr lang="zh-CN" altLang="en-US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弧形 13"/>
          <p:cNvSpPr/>
          <p:nvPr/>
        </p:nvSpPr>
        <p:spPr>
          <a:xfrm>
            <a:off x="6724015" y="4782185"/>
            <a:ext cx="202565" cy="393700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p>
            <a:endParaRPr lang="zh-CN" altLang="en-US"/>
          </a:p>
        </p:txBody>
      </p:sp>
      <p:sp>
        <p:nvSpPr>
          <p:cNvPr id="15" name="弧形 14"/>
          <p:cNvSpPr/>
          <p:nvPr/>
        </p:nvSpPr>
        <p:spPr>
          <a:xfrm>
            <a:off x="7980045" y="4768215"/>
            <a:ext cx="202565" cy="393700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p>
            <a:endParaRPr lang="zh-CN" altLang="en-US"/>
          </a:p>
        </p:txBody>
      </p:sp>
      <p:sp>
        <p:nvSpPr>
          <p:cNvPr id="16" name="Text Box 73"/>
          <p:cNvSpPr txBox="1"/>
          <p:nvPr/>
        </p:nvSpPr>
        <p:spPr>
          <a:xfrm>
            <a:off x="8114030" y="4640580"/>
            <a:ext cx="68516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45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°</a:t>
            </a:r>
            <a:endParaRPr lang="zh-CN" altLang="en-US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" name="Text Box 73"/>
          <p:cNvSpPr txBox="1"/>
          <p:nvPr/>
        </p:nvSpPr>
        <p:spPr>
          <a:xfrm>
            <a:off x="7028180" y="4935855"/>
            <a:ext cx="68516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50</a:t>
            </a:r>
            <a:endParaRPr lang="zh-CN" altLang="en-US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Text Box 12"/>
          <p:cNvSpPr txBox="1">
            <a:spLocks noChangeArrowheads="1"/>
          </p:cNvSpPr>
          <p:nvPr/>
        </p:nvSpPr>
        <p:spPr bwMode="auto">
          <a:xfrm>
            <a:off x="2351088" y="112713"/>
            <a:ext cx="4176713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黑体" panose="02010609060101010101" pitchFamily="2" charset="-122"/>
                <a:cs typeface="+mn-cs"/>
              </a:rPr>
              <a:t>五、课堂小结，提炼知识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" name="Rectangle 16"/>
          <p:cNvSpPr/>
          <p:nvPr/>
        </p:nvSpPr>
        <p:spPr>
          <a:xfrm>
            <a:off x="1524000" y="-1841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272" name="Text Box 12"/>
          <p:cNvSpPr txBox="1"/>
          <p:nvPr/>
        </p:nvSpPr>
        <p:spPr>
          <a:xfrm>
            <a:off x="2199640" y="4770755"/>
            <a:ext cx="3487420" cy="7391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no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zh-CN" altLang="en-US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数形结合</a:t>
            </a:r>
            <a:endParaRPr lang="en-US" altLang="zh-CN" b="1" dirty="0">
              <a:solidFill>
                <a:schemeClr val="fol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5368" name="Text Box 13"/>
          <p:cNvSpPr txBox="1"/>
          <p:nvPr/>
        </p:nvSpPr>
        <p:spPr>
          <a:xfrm>
            <a:off x="2262188" y="896620"/>
            <a:ext cx="2089150" cy="42989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本章知识结构：</a:t>
            </a:r>
            <a:endParaRPr lang="zh-CN" altLang="en-US" sz="22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1274" name="Text Box 14"/>
          <p:cNvSpPr txBox="1"/>
          <p:nvPr/>
        </p:nvSpPr>
        <p:spPr>
          <a:xfrm>
            <a:off x="2236153" y="4253548"/>
            <a:ext cx="2087562" cy="42989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思想方法层面：</a:t>
            </a:r>
            <a:endParaRPr lang="zh-CN" altLang="en-US" sz="22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24455" y="1704340"/>
            <a:ext cx="367030" cy="11988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/>
              <a:t>实际问题</a:t>
            </a:r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2991485" y="1605280"/>
            <a:ext cx="861060" cy="1476375"/>
            <a:chOff x="2311" y="2528"/>
            <a:chExt cx="1356" cy="2325"/>
          </a:xfrm>
        </p:grpSpPr>
        <p:cxnSp>
          <p:nvCxnSpPr>
            <p:cNvPr id="5" name="直接箭头连接符 4"/>
            <p:cNvCxnSpPr/>
            <p:nvPr/>
          </p:nvCxnSpPr>
          <p:spPr>
            <a:xfrm>
              <a:off x="2311" y="3628"/>
              <a:ext cx="755" cy="13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089" y="2528"/>
              <a:ext cx="578" cy="2325"/>
            </a:xfrm>
            <a:prstGeom prst="rect">
              <a:avLst/>
            </a:prstGeom>
            <a:noFill/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 wrap="square" rtlCol="0">
              <a:spAutoFit/>
            </a:bodyPr>
            <a:p>
              <a:r>
                <a:rPr lang="zh-CN" altLang="en-US"/>
                <a:t>直角三角形</a:t>
              </a:r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865880" y="1308735"/>
            <a:ext cx="2738120" cy="2142490"/>
            <a:chOff x="3688" y="2061"/>
            <a:chExt cx="4312" cy="3374"/>
          </a:xfrm>
        </p:grpSpPr>
        <p:cxnSp>
          <p:nvCxnSpPr>
            <p:cNvPr id="7" name="直接箭头连接符 6"/>
            <p:cNvCxnSpPr/>
            <p:nvPr/>
          </p:nvCxnSpPr>
          <p:spPr>
            <a:xfrm>
              <a:off x="3688" y="3628"/>
              <a:ext cx="755" cy="13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组合 12"/>
            <p:cNvGrpSpPr/>
            <p:nvPr/>
          </p:nvGrpSpPr>
          <p:grpSpPr>
            <a:xfrm>
              <a:off x="4533" y="2574"/>
              <a:ext cx="600" cy="2266"/>
              <a:chOff x="4533" y="2574"/>
              <a:chExt cx="600" cy="2266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533" y="2574"/>
                <a:ext cx="22" cy="2267"/>
              </a:xfrm>
              <a:prstGeom prst="line">
                <a:avLst/>
              </a:prstGeom>
              <a:ln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>
                <a:off x="4533" y="2596"/>
                <a:ext cx="600" cy="0"/>
              </a:xfrm>
              <a:prstGeom prst="line">
                <a:avLst/>
              </a:prstGeom>
              <a:ln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flipH="1">
                <a:off x="4533" y="3663"/>
                <a:ext cx="600" cy="0"/>
              </a:xfrm>
              <a:prstGeom prst="line">
                <a:avLst/>
              </a:prstGeom>
              <a:ln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 flipH="1">
                <a:off x="4533" y="4840"/>
                <a:ext cx="600" cy="0"/>
              </a:xfrm>
              <a:prstGeom prst="line">
                <a:avLst/>
              </a:prstGeom>
              <a:ln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文本框 13"/>
            <p:cNvSpPr txBox="1"/>
            <p:nvPr/>
          </p:nvSpPr>
          <p:spPr>
            <a:xfrm>
              <a:off x="5200" y="2061"/>
              <a:ext cx="2800" cy="1016"/>
            </a:xfrm>
            <a:prstGeom prst="rect">
              <a:avLst/>
            </a:prstGeom>
            <a:noFill/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 wrap="square" rtlCol="0">
              <a:spAutoFit/>
            </a:bodyPr>
            <a:p>
              <a:pPr algn="ctr"/>
              <a:r>
                <a:rPr lang="zh-CN" altLang="en-US"/>
                <a:t>角的关系</a:t>
              </a:r>
              <a:endParaRPr lang="zh-CN" altLang="en-US"/>
            </a:p>
            <a:p>
              <a:pPr algn="ctr"/>
              <a:r>
                <a:rPr lang="zh-CN" altLang="en-US"/>
                <a:t>（两锐角互余）</a:t>
              </a:r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155" y="3263"/>
              <a:ext cx="2822" cy="1016"/>
            </a:xfrm>
            <a:prstGeom prst="rect">
              <a:avLst/>
            </a:prstGeom>
            <a:noFill/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 wrap="square" rtlCol="0">
              <a:spAutoFit/>
            </a:bodyPr>
            <a:p>
              <a:pPr algn="ctr"/>
              <a:r>
                <a:rPr lang="zh-CN" altLang="en-US"/>
                <a:t>边的关系</a:t>
              </a:r>
              <a:endParaRPr lang="zh-CN" altLang="en-US"/>
            </a:p>
            <a:p>
              <a:pPr algn="ctr"/>
              <a:r>
                <a:rPr lang="zh-CN" altLang="en-US"/>
                <a:t>（勾股定理）</a:t>
              </a:r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55" y="4419"/>
              <a:ext cx="2822" cy="1016"/>
            </a:xfrm>
            <a:prstGeom prst="rect">
              <a:avLst/>
            </a:prstGeom>
            <a:noFill/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 wrap="square" rtlCol="0">
              <a:spAutoFit/>
            </a:bodyPr>
            <a:p>
              <a:pPr algn="ctr"/>
              <a:r>
                <a:rPr lang="zh-CN" altLang="en-US"/>
                <a:t>边角关系</a:t>
              </a:r>
              <a:endParaRPr lang="zh-CN" altLang="en-US"/>
            </a:p>
            <a:p>
              <a:pPr algn="ctr"/>
              <a:r>
                <a:rPr lang="zh-CN" altLang="en-US"/>
                <a:t>（三角函数）</a:t>
              </a:r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18605" y="1452245"/>
            <a:ext cx="1255395" cy="1753235"/>
            <a:chOff x="8023" y="2287"/>
            <a:chExt cx="1977" cy="2761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8644" y="3694"/>
              <a:ext cx="755" cy="13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组合 29"/>
            <p:cNvGrpSpPr/>
            <p:nvPr/>
          </p:nvGrpSpPr>
          <p:grpSpPr>
            <a:xfrm>
              <a:off x="8023" y="2287"/>
              <a:ext cx="1977" cy="2761"/>
              <a:chOff x="8023" y="2287"/>
              <a:chExt cx="1977" cy="2761"/>
            </a:xfrm>
          </p:grpSpPr>
          <p:grpSp>
            <p:nvGrpSpPr>
              <p:cNvPr id="19" name="组合 18"/>
              <p:cNvGrpSpPr/>
              <p:nvPr/>
            </p:nvGrpSpPr>
            <p:grpSpPr>
              <a:xfrm rot="10800000">
                <a:off x="8023" y="2530"/>
                <a:ext cx="600" cy="2266"/>
                <a:chOff x="4533" y="2574"/>
                <a:chExt cx="600" cy="2266"/>
              </a:xfrm>
            </p:grpSpPr>
            <p:cxnSp>
              <p:nvCxnSpPr>
                <p:cNvPr id="20" name="直接连接符 19"/>
                <p:cNvCxnSpPr/>
                <p:nvPr/>
              </p:nvCxnSpPr>
              <p:spPr>
                <a:xfrm>
                  <a:off x="4533" y="2574"/>
                  <a:ext cx="22" cy="2267"/>
                </a:xfrm>
                <a:prstGeom prst="line">
                  <a:avLst/>
                </a:prstGeom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4533" y="2596"/>
                  <a:ext cx="600" cy="0"/>
                </a:xfrm>
                <a:prstGeom prst="line">
                  <a:avLst/>
                </a:prstGeom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4533" y="3663"/>
                  <a:ext cx="600" cy="0"/>
                </a:xfrm>
                <a:prstGeom prst="line">
                  <a:avLst/>
                </a:prstGeom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 flipH="1">
                  <a:off x="4533" y="4840"/>
                  <a:ext cx="600" cy="0"/>
                </a:xfrm>
                <a:prstGeom prst="line">
                  <a:avLst/>
                </a:prstGeom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5" name="文本框 24"/>
              <p:cNvSpPr txBox="1"/>
              <p:nvPr/>
            </p:nvSpPr>
            <p:spPr>
              <a:xfrm>
                <a:off x="9422" y="2287"/>
                <a:ext cx="578" cy="2761"/>
              </a:xfrm>
              <a:prstGeom prst="rect">
                <a:avLst/>
              </a:prstGeom>
              <a:noFill/>
              <a:ln w="28575" cmpd="sng">
                <a:solidFill>
                  <a:schemeClr val="accent1">
                    <a:shade val="50000"/>
                  </a:schemeClr>
                </a:solidFill>
                <a:prstDash val="solid"/>
              </a:ln>
            </p:spPr>
            <p:txBody>
              <a:bodyPr wrap="square" rtlCol="0">
                <a:spAutoFit/>
              </a:bodyPr>
              <a:p>
                <a:r>
                  <a:rPr lang="zh-CN" altLang="en-US"/>
                  <a:t>解直角三角形</a:t>
                </a:r>
                <a:endParaRPr lang="zh-CN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2764790" y="2961005"/>
            <a:ext cx="4911725" cy="1001395"/>
            <a:chOff x="1954" y="4663"/>
            <a:chExt cx="7735" cy="1577"/>
          </a:xfrm>
        </p:grpSpPr>
        <p:cxnSp>
          <p:nvCxnSpPr>
            <p:cNvPr id="10" name="直接连接符 9"/>
            <p:cNvCxnSpPr/>
            <p:nvPr/>
          </p:nvCxnSpPr>
          <p:spPr>
            <a:xfrm flipH="1">
              <a:off x="9666" y="5064"/>
              <a:ext cx="23" cy="1177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1977" y="6220"/>
              <a:ext cx="7712" cy="21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flipH="1" flipV="1">
              <a:off x="1954" y="4663"/>
              <a:ext cx="23" cy="1542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Box 12"/>
          <p:cNvSpPr txBox="1"/>
          <p:nvPr/>
        </p:nvSpPr>
        <p:spPr>
          <a:xfrm>
            <a:off x="3609975" y="4770755"/>
            <a:ext cx="3487420" cy="7391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no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en-US" altLang="zh-CN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zh-CN" altLang="en-US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等角转化</a:t>
            </a:r>
            <a:endParaRPr lang="en-US" altLang="zh-CN" b="1" dirty="0">
              <a:solidFill>
                <a:schemeClr val="fol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Text Box 12"/>
          <p:cNvSpPr txBox="1"/>
          <p:nvPr/>
        </p:nvSpPr>
        <p:spPr>
          <a:xfrm>
            <a:off x="5219065" y="4769485"/>
            <a:ext cx="3487420" cy="7391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no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</a:t>
            </a:r>
            <a:r>
              <a:rPr lang="en-US" altLang="zh-CN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zh-CN" altLang="en-US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数学建模</a:t>
            </a:r>
            <a:endParaRPr lang="en-US" altLang="zh-CN" b="1" dirty="0">
              <a:solidFill>
                <a:schemeClr val="fol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Text Box 12"/>
          <p:cNvSpPr txBox="1"/>
          <p:nvPr/>
        </p:nvSpPr>
        <p:spPr>
          <a:xfrm>
            <a:off x="6771640" y="4754880"/>
            <a:ext cx="3487420" cy="7391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no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</a:t>
            </a:r>
            <a:r>
              <a:rPr lang="en-US" altLang="zh-CN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zh-CN" altLang="en-US" sz="2200" b="1" dirty="0">
                <a:solidFill>
                  <a:schemeClr val="folHlink"/>
                </a:solidFill>
                <a:latin typeface="Tahoma" panose="020B0604030504040204" pitchFamily="34" charset="0"/>
                <a:ea typeface="楷体_GB2312" pitchFamily="49" charset="-122"/>
              </a:rPr>
              <a:t>方程思想</a:t>
            </a:r>
            <a:endParaRPr lang="en-US" altLang="zh-CN" b="1" dirty="0">
              <a:solidFill>
                <a:schemeClr val="fol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  <p:bldP spid="11274" grpId="0"/>
      <p:bldP spid="4" grpId="0" bldLvl="0" animBg="1"/>
      <p:bldP spid="3" grpId="0"/>
      <p:bldP spid="15" grpId="0"/>
      <p:bldP spid="18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3436,&quot;width&quot;:7260}"/>
</p:tagLst>
</file>

<file path=ppt/tags/tag2.xml><?xml version="1.0" encoding="utf-8"?>
<p:tagLst xmlns:p="http://schemas.openxmlformats.org/presentationml/2006/main">
  <p:tag name="KSO_WM_UNIT_PLACING_PICTURE_USER_VIEWPORT" val="{&quot;height&quot;:483,&quot;width&quot;:1378}"/>
</p:tagLst>
</file>

<file path=ppt/tags/tag3.xml><?xml version="1.0" encoding="utf-8"?>
<p:tagLst xmlns:p="http://schemas.openxmlformats.org/presentationml/2006/main">
  <p:tag name="KSO_WM_UNIT_PLACING_PICTURE_USER_VIEWPORT" val="{&quot;height&quot;:483,&quot;width&quot;:1378}"/>
</p:tagLst>
</file>

<file path=ppt/tags/tag4.xml><?xml version="1.0" encoding="utf-8"?>
<p:tagLst xmlns:p="http://schemas.openxmlformats.org/presentationml/2006/main">
  <p:tag name="KSO_WPP_MARK_KEY" val="a3fd48f6-23ef-4e58-9ed1-ebf36d159d8d"/>
  <p:tag name="COMMONDATA" val="eyJoZGlkIjoiOGRhNmY5YTQ5ZTg1NGFjNGU5YWNlZWNlYTliYjRhOTYifQ=="/>
</p:tagLst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0</TotalTime>
  <Words>1612</Words>
  <Application>WPS 演示</Application>
  <PresentationFormat>在屏幕上显示</PresentationFormat>
  <Paragraphs>275</Paragraphs>
  <Slides>13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13</vt:i4>
      </vt:variant>
    </vt:vector>
  </HeadingPairs>
  <TitlesOfParts>
    <vt:vector size="46" baseType="lpstr">
      <vt:lpstr>Arial</vt:lpstr>
      <vt:lpstr>宋体</vt:lpstr>
      <vt:lpstr>Wingdings</vt:lpstr>
      <vt:lpstr>Tahoma</vt:lpstr>
      <vt:lpstr>黑体</vt:lpstr>
      <vt:lpstr>方正隶书简体</vt:lpstr>
      <vt:lpstr>隶书</vt:lpstr>
      <vt:lpstr>楷体_GB2312</vt:lpstr>
      <vt:lpstr>新宋体</vt:lpstr>
      <vt:lpstr>Times New Roman</vt:lpstr>
      <vt:lpstr>Symbol</vt:lpstr>
      <vt:lpstr>微软雅黑</vt:lpstr>
      <vt:lpstr>Arial Unicode MS</vt:lpstr>
      <vt:lpstr>Calibri</vt:lpstr>
      <vt:lpstr>Blends</vt:lpstr>
      <vt:lpstr>2_Blends</vt:lpstr>
      <vt:lpstr>Equation.DSMT4</vt:lpstr>
      <vt:lpstr>Equation.3</vt:lpstr>
      <vt:lpstr>Equation.3</vt:lpstr>
      <vt:lpstr>Equation.3</vt:lpstr>
      <vt:lpstr>Equation.3</vt:lpstr>
      <vt:lpstr>Equation.3</vt:lpstr>
      <vt:lpstr>Equation.KSEE3</vt:lpstr>
      <vt:lpstr>Equation.KSEE3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第7章   锐角三角函数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gqcz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图形的相似</dc:title>
  <dc:creator>1</dc:creator>
  <cp:lastModifiedBy>微尘</cp:lastModifiedBy>
  <cp:revision>245</cp:revision>
  <dcterms:created xsi:type="dcterms:W3CDTF">2007-11-26T10:10:00Z</dcterms:created>
  <dcterms:modified xsi:type="dcterms:W3CDTF">2022-11-14T23:19:56Z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82FE289E1CCD4E60BC3B2A3C2DFAFABF</vt:lpwstr>
  </property>
  <property fmtid="{D5CDD505-2E9C-101B-9397-08002B2CF9AE}" pid="3" name="KSOProductBuildVer">
    <vt:lpwstr>2052-11.1.0.12763</vt:lpwstr>
  </property>
</Properties>
</file>