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5" r:id="rId4"/>
    <p:sldId id="259" r:id="rId5"/>
    <p:sldId id="264" r:id="rId6"/>
    <p:sldId id="272" r:id="rId7"/>
    <p:sldId id="273" r:id="rId8"/>
    <p:sldId id="274" r:id="rId9"/>
    <p:sldId id="275" r:id="rId10"/>
    <p:sldId id="271" r:id="rId11"/>
    <p:sldId id="270" r:id="rId12"/>
    <p:sldId id="266" r:id="rId13"/>
    <p:sldId id="260" r:id="rId14"/>
    <p:sldId id="267" r:id="rId15"/>
    <p:sldId id="268" r:id="rId16"/>
    <p:sldId id="269" r:id="rId17"/>
    <p:sldId id="261" r:id="rId18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2A"/>
    <a:srgbClr val="5AFF38"/>
    <a:srgbClr val="FFB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4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47814-504E-DC43-9F5C-8D39724230E8}" type="datetimeFigureOut">
              <a:rPr kumimoji="1" lang="zh-CN" altLang="en-US" smtClean="0"/>
              <a:t>22/11/25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B64C4-357E-1F4D-B884-18A2112C4D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430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zh-CN" dirty="0" smtClean="0"/>
              <a:t>D</a:t>
            </a:r>
            <a:r>
              <a:rPr kumimoji="1" lang="en-US" altLang="zh-CN" dirty="0" smtClean="0"/>
              <a:t>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like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watching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TV?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Let’s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w</a:t>
            </a:r>
            <a:r>
              <a:rPr kumimoji="1" lang="en-US" altLang="zh-CN" dirty="0" err="1" smtClean="0"/>
              <a:t>atch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together!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After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watching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, </a:t>
            </a:r>
            <a:r>
              <a:rPr kumimoji="1" lang="en-US" altLang="zh-CN" dirty="0" err="1" smtClean="0"/>
              <a:t>pls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type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TV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program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kind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about?</a:t>
            </a:r>
          </a:p>
          <a:p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a</a:t>
            </a:r>
            <a:r>
              <a:rPr kumimoji="1" lang="en-US" altLang="zh-CN" dirty="0" err="1" smtClean="0"/>
              <a:t>dvertisement</a:t>
            </a:r>
            <a:r>
              <a:rPr kumimoji="1" lang="en-US" altLang="zh-CN" dirty="0" smtClean="0"/>
              <a:t>/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junk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梳理单词，阅读前的准备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，</a:t>
            </a:r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junk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food?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Unhealthy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t</a:t>
            </a:r>
            <a:r>
              <a:rPr kumimoji="1" lang="en-US" altLang="zh-CN" dirty="0" smtClean="0"/>
              <a:t>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people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should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banned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B64C4-357E-1F4D-B884-18A2112C4D8E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454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sz="3200" dirty="0" smtClean="0"/>
              <a:t>通过视频引入垃圾广告主题，三个问题扫清标题词汇障碍。</a:t>
            </a:r>
            <a:r>
              <a:rPr kumimoji="1" lang="en-US" altLang="zh-CN" sz="3200" dirty="0" smtClean="0"/>
              <a:t> T: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Good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morning</a:t>
            </a:r>
            <a:r>
              <a:rPr kumimoji="1" lang="zh-CN" altLang="en-US" sz="3200" dirty="0" smtClean="0"/>
              <a:t>, </a:t>
            </a:r>
            <a:r>
              <a:rPr kumimoji="1" lang="en-US" altLang="zh-CN" sz="3200" dirty="0" smtClean="0"/>
              <a:t>everyone!</a:t>
            </a:r>
            <a:r>
              <a:rPr kumimoji="1" lang="zh-CN" altLang="en-US" sz="3200" dirty="0" smtClean="0"/>
              <a:t> </a:t>
            </a:r>
            <a:r>
              <a:rPr kumimoji="1" lang="zh-CN" altLang="zh-CN" sz="3200" dirty="0" smtClean="0"/>
              <a:t>I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am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Mr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Wang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from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err="1" smtClean="0"/>
              <a:t>Nansha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Middle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School!</a:t>
            </a:r>
            <a:r>
              <a:rPr kumimoji="1" lang="zh-CN" altLang="en-US" sz="3200" dirty="0" smtClean="0"/>
              <a:t> </a:t>
            </a:r>
            <a:r>
              <a:rPr kumimoji="1" lang="zh-CN" altLang="zh-CN" sz="3200" dirty="0" smtClean="0"/>
              <a:t>N</a:t>
            </a:r>
            <a:r>
              <a:rPr kumimoji="1" lang="en-US" altLang="zh-CN" sz="3200" dirty="0" smtClean="0"/>
              <a:t>ice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to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meet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you!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Are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you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ready</a:t>
            </a:r>
            <a:r>
              <a:rPr kumimoji="1" lang="zh-CN" altLang="en-US" sz="3200" dirty="0" smtClean="0"/>
              <a:t> </a:t>
            </a:r>
            <a:r>
              <a:rPr kumimoji="1" lang="zh-CN" altLang="zh-CN" sz="3200" dirty="0" smtClean="0"/>
              <a:t>f</a:t>
            </a:r>
            <a:r>
              <a:rPr kumimoji="1" lang="en-US" altLang="zh-CN" sz="3200" dirty="0" smtClean="0"/>
              <a:t>or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the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class?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Let’s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get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started!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Do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you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like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watching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TV?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Ok,</a:t>
            </a:r>
            <a:r>
              <a:rPr kumimoji="1" lang="zh-CN" altLang="en-US" sz="3200" dirty="0" smtClean="0"/>
              <a:t> </a:t>
            </a:r>
            <a:r>
              <a:rPr kumimoji="1" lang="zh-CN" altLang="zh-CN" sz="3200" dirty="0" smtClean="0"/>
              <a:t>l</a:t>
            </a:r>
            <a:r>
              <a:rPr kumimoji="1" lang="en-US" altLang="zh-CN" sz="3200" dirty="0" err="1" smtClean="0"/>
              <a:t>et’s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watch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a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video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together!</a:t>
            </a:r>
            <a:r>
              <a:rPr kumimoji="1" lang="zh-CN" altLang="en-US" sz="3200" dirty="0" smtClean="0"/>
              <a:t> </a:t>
            </a:r>
            <a:endParaRPr kumimoji="1" lang="zh-CN" altLang="en-US" sz="32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B64C4-357E-1F4D-B884-18A2112C4D8E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598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由标题问句形式，让学生先发表看法，引导学生说出文章是在发表观点。</a:t>
            </a:r>
            <a:r>
              <a:rPr kumimoji="1" lang="en-US" altLang="zh-CN" dirty="0" smtClean="0"/>
              <a:t>S: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junk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unhealthy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ideas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it?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i</a:t>
            </a:r>
            <a:r>
              <a:rPr kumimoji="1" lang="en-US" altLang="zh-CN" dirty="0" smtClean="0"/>
              <a:t>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answer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question?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B64C4-357E-1F4D-B884-18A2112C4D8E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557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Who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could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guess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B64C4-357E-1F4D-B884-18A2112C4D8E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679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观点呈现正文中要体现</a:t>
            </a:r>
            <a:endParaRPr kumimoji="1" lang="en-US" altLang="zh-CN" smtClean="0"/>
          </a:p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B64C4-357E-1F4D-B884-18A2112C4D8E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737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5A07-91A3-3D48-B55A-10C0056738EF}" type="datetimeFigureOut">
              <a:rPr kumimoji="1" lang="zh-CN" altLang="en-US" smtClean="0"/>
              <a:t>22/11/25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B45-F7C1-F441-A3DD-0626978CEA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095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5A07-91A3-3D48-B55A-10C0056738EF}" type="datetimeFigureOut">
              <a:rPr kumimoji="1" lang="zh-CN" altLang="en-US" smtClean="0"/>
              <a:t>22/11/25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B45-F7C1-F441-A3DD-0626978CEA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025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5A07-91A3-3D48-B55A-10C0056738EF}" type="datetimeFigureOut">
              <a:rPr kumimoji="1" lang="zh-CN" altLang="en-US" smtClean="0"/>
              <a:t>22/11/25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B45-F7C1-F441-A3DD-0626978CEA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481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5A07-91A3-3D48-B55A-10C0056738EF}" type="datetimeFigureOut">
              <a:rPr kumimoji="1" lang="zh-CN" altLang="en-US" smtClean="0"/>
              <a:t>22/11/25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B45-F7C1-F441-A3DD-0626978CEA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052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5A07-91A3-3D48-B55A-10C0056738EF}" type="datetimeFigureOut">
              <a:rPr kumimoji="1" lang="zh-CN" altLang="en-US" smtClean="0"/>
              <a:t>22/11/25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B45-F7C1-F441-A3DD-0626978CEA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004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5A07-91A3-3D48-B55A-10C0056738EF}" type="datetimeFigureOut">
              <a:rPr kumimoji="1" lang="zh-CN" altLang="en-US" smtClean="0"/>
              <a:t>22/11/25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B45-F7C1-F441-A3DD-0626978CEA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539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5A07-91A3-3D48-B55A-10C0056738EF}" type="datetimeFigureOut">
              <a:rPr kumimoji="1" lang="zh-CN" altLang="en-US" smtClean="0"/>
              <a:t>22/11/25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B45-F7C1-F441-A3DD-0626978CEA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497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5A07-91A3-3D48-B55A-10C0056738EF}" type="datetimeFigureOut">
              <a:rPr kumimoji="1" lang="zh-CN" altLang="en-US" smtClean="0"/>
              <a:t>22/11/25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B45-F7C1-F441-A3DD-0626978CEA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665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5A07-91A3-3D48-B55A-10C0056738EF}" type="datetimeFigureOut">
              <a:rPr kumimoji="1" lang="zh-CN" altLang="en-US" smtClean="0"/>
              <a:t>22/11/25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B45-F7C1-F441-A3DD-0626978CEA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301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5A07-91A3-3D48-B55A-10C0056738EF}" type="datetimeFigureOut">
              <a:rPr kumimoji="1" lang="zh-CN" altLang="en-US" smtClean="0"/>
              <a:t>22/11/25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B45-F7C1-F441-A3DD-0626978CEA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970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5A07-91A3-3D48-B55A-10C0056738EF}" type="datetimeFigureOut">
              <a:rPr kumimoji="1" lang="zh-CN" altLang="en-US" smtClean="0"/>
              <a:t>22/11/25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71B45-F7C1-F441-A3DD-0626978CEA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291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5A07-91A3-3D48-B55A-10C0056738EF}" type="datetimeFigureOut">
              <a:rPr kumimoji="1" lang="zh-CN" altLang="en-US" smtClean="0"/>
              <a:t>22/11/25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71B45-F7C1-F441-A3DD-0626978CEA6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248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7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南沙中学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366"/>
            <a:ext cx="9312326" cy="7124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3505200"/>
            <a:ext cx="1892300" cy="5461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kumimoji="1" lang="en-US" altLang="zh-CN" sz="2000" b="1" dirty="0" smtClean="0"/>
              <a:t>Learning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aims:</a:t>
            </a:r>
            <a:endParaRPr kumimoji="1" lang="zh-CN" altLang="en-US" sz="2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2100" y="4089400"/>
            <a:ext cx="10134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000" b="1" dirty="0" smtClean="0">
                <a:latin typeface="Times New Roman"/>
                <a:cs typeface="Times New Roman"/>
              </a:rPr>
              <a:t>After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the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lesson,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students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are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able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to</a:t>
            </a:r>
            <a:r>
              <a:rPr kumimoji="1" lang="zh-CN" altLang="en-US" sz="2000" b="1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b="1" dirty="0" smtClean="0">
                <a:latin typeface="Times New Roman"/>
                <a:cs typeface="Times New Roman"/>
              </a:rPr>
              <a:t>:</a:t>
            </a:r>
          </a:p>
          <a:p>
            <a:pPr marL="0" indent="0">
              <a:buNone/>
            </a:pPr>
            <a:r>
              <a:rPr kumimoji="1" lang="en-US" altLang="zh-CN" sz="2000" dirty="0" smtClean="0">
                <a:latin typeface="Times New Roman"/>
                <a:cs typeface="Times New Roman"/>
              </a:rPr>
              <a:t>1.guess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the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meaning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from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the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context</a:t>
            </a:r>
          </a:p>
          <a:p>
            <a:pPr marL="0" indent="0">
              <a:buNone/>
            </a:pPr>
            <a:r>
              <a:rPr kumimoji="1" lang="en-US" altLang="zh-CN" sz="2000" dirty="0" smtClean="0">
                <a:latin typeface="Times New Roman"/>
                <a:cs typeface="Times New Roman"/>
              </a:rPr>
              <a:t>2.analyze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the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article</a:t>
            </a:r>
          </a:p>
          <a:p>
            <a:pPr marL="0" indent="0">
              <a:buNone/>
            </a:pPr>
            <a:r>
              <a:rPr kumimoji="1" lang="en-US" altLang="zh-CN" sz="2000" dirty="0" smtClean="0">
                <a:latin typeface="Times New Roman"/>
                <a:cs typeface="Times New Roman"/>
              </a:rPr>
              <a:t>3.present and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support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their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opinions</a:t>
            </a:r>
          </a:p>
          <a:p>
            <a:pPr marL="0" indent="0">
              <a:buNone/>
            </a:pPr>
            <a:r>
              <a:rPr kumimoji="1" lang="en-US" altLang="zh-CN" sz="2000" dirty="0" smtClean="0">
                <a:latin typeface="Times New Roman"/>
                <a:cs typeface="Times New Roman"/>
              </a:rPr>
              <a:t>in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different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ways</a:t>
            </a:r>
          </a:p>
          <a:p>
            <a:pPr marL="0" indent="0">
              <a:buNone/>
            </a:pPr>
            <a:r>
              <a:rPr kumimoji="1" lang="zh-CN" altLang="zh-CN" sz="2000" dirty="0" smtClean="0">
                <a:latin typeface="Times New Roman"/>
                <a:cs typeface="Times New Roman"/>
              </a:rPr>
              <a:t>4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.Infer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who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gives the</a:t>
            </a:r>
            <a:r>
              <a:rPr kumimoji="1" lang="zh-CN" altLang="en-US" sz="2000" dirty="0" smtClean="0">
                <a:latin typeface="Times New Roman"/>
                <a:cs typeface="Times New Roman"/>
              </a:rPr>
              <a:t> </a:t>
            </a:r>
            <a:r>
              <a:rPr kumimoji="1" lang="en-US" altLang="zh-CN" sz="2000" dirty="0" smtClean="0">
                <a:latin typeface="Times New Roman"/>
                <a:cs typeface="Times New Roman"/>
              </a:rPr>
              <a:t>opinion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94400" y="499047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 smtClean="0"/>
              <a:t>张家港市南沙中学</a:t>
            </a:r>
            <a:r>
              <a:rPr kumimoji="1" lang="en-US" altLang="zh-CN" sz="2000" b="1" dirty="0" smtClean="0"/>
              <a:t> </a:t>
            </a:r>
          </a:p>
          <a:p>
            <a:r>
              <a:rPr kumimoji="1" lang="en-US" altLang="zh-CN" sz="2000" b="1" dirty="0"/>
              <a:t> </a:t>
            </a:r>
            <a:r>
              <a:rPr kumimoji="1" lang="en-US" altLang="zh-CN" sz="2000" b="1" dirty="0" smtClean="0"/>
              <a:t>           </a:t>
            </a:r>
            <a:r>
              <a:rPr kumimoji="1" lang="zh-CN" altLang="en-US" sz="2000" b="1" dirty="0" smtClean="0"/>
              <a:t>王强</a:t>
            </a:r>
            <a:endParaRPr kumimoji="1" lang="zh-CN" altLang="en-US" sz="2000" b="1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89000" y="17937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200" b="1" dirty="0" smtClean="0"/>
              <a:t>9A U6 </a:t>
            </a:r>
            <a:r>
              <a:rPr kumimoji="1" lang="en-US" altLang="zh-CN" sz="3200" b="1" dirty="0" smtClean="0"/>
              <a:t>Extended</a:t>
            </a:r>
            <a:r>
              <a:rPr kumimoji="1" lang="zh-CN" altLang="en-US" sz="3200" b="1" dirty="0" smtClean="0"/>
              <a:t> </a:t>
            </a:r>
            <a:r>
              <a:rPr kumimoji="1" lang="en-US" altLang="zh-CN" sz="3200" b="1" smtClean="0"/>
              <a:t>Reading</a:t>
            </a:r>
            <a:endParaRPr kumimoji="1"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5671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南沙中学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00"/>
            <a:ext cx="9312326" cy="7124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028700"/>
            <a:ext cx="71374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5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0" y="1054100"/>
            <a:ext cx="4535470" cy="2946400"/>
          </a:xfrm>
          <a:prstGeom prst="rect">
            <a:avLst/>
          </a:prstGeom>
          <a:solidFill>
            <a:srgbClr val="C0504D"/>
          </a:solidFill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55" y="1054100"/>
            <a:ext cx="4526162" cy="2946400"/>
          </a:xfrm>
          <a:prstGeom prst="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506401"/>
              </p:ext>
            </p:extLst>
          </p:nvPr>
        </p:nvGraphicFramePr>
        <p:xfrm>
          <a:off x="56594" y="4310248"/>
          <a:ext cx="8896906" cy="22923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6394"/>
                <a:gridCol w="2427212"/>
                <a:gridCol w="1714500"/>
                <a:gridCol w="1828800"/>
              </a:tblGrid>
              <a:tr h="71506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Opinion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Reasons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Way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to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support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the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opinion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What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is he/she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7886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7886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74065" y="4937036"/>
            <a:ext cx="2603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 smtClean="0">
                <a:solidFill>
                  <a:srgbClr val="000000"/>
                </a:solidFill>
              </a:rPr>
              <a:t>When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it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comes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to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…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everyone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has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the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freedom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of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choice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4065" y="5956300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00"/>
                </a:solidFill>
              </a:rPr>
              <a:t>Junk</a:t>
            </a:r>
            <a:r>
              <a:rPr kumimoji="1" lang="zh-CN" altLang="en-US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0000"/>
                </a:solidFill>
              </a:rPr>
              <a:t>food</a:t>
            </a:r>
            <a:r>
              <a:rPr kumimoji="1" lang="zh-CN" altLang="en-US" b="1" dirty="0">
                <a:solidFill>
                  <a:srgbClr val="00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0000"/>
                </a:solidFill>
              </a:rPr>
              <a:t>advertisements</a:t>
            </a:r>
            <a:r>
              <a:rPr kumimoji="1" lang="zh-CN" altLang="en-US" b="1" dirty="0" smtClean="0">
                <a:solidFill>
                  <a:srgbClr val="000000"/>
                </a:solidFill>
              </a:rPr>
              <a:t> </a:t>
            </a:r>
            <a:endParaRPr kumimoji="1" lang="en-US" altLang="zh-CN" b="1" dirty="0" smtClean="0">
              <a:solidFill>
                <a:srgbClr val="000000"/>
              </a:solidFill>
            </a:endParaRPr>
          </a:p>
          <a:p>
            <a:r>
              <a:rPr kumimoji="1" lang="en-US" altLang="zh-CN" b="1" dirty="0" smtClean="0">
                <a:solidFill>
                  <a:srgbClr val="000000"/>
                </a:solidFill>
              </a:rPr>
              <a:t>should</a:t>
            </a:r>
            <a:r>
              <a:rPr kumimoji="1" lang="zh-CN" altLang="en-US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000000"/>
                </a:solidFill>
              </a:rPr>
              <a:t>not…</a:t>
            </a:r>
            <a:endParaRPr kumimoji="1"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84500" y="5106769"/>
            <a:ext cx="245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There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are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no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true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legal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grounds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to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support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…</a:t>
            </a:r>
            <a:endParaRPr kumimoji="1"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2881587" y="5860366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If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corporation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rightfully</a:t>
            </a:r>
            <a:r>
              <a:rPr kumimoji="1" lang="zh-CN" altLang="en-US" b="1" dirty="0" smtClean="0"/>
              <a:t> </a:t>
            </a:r>
            <a:endParaRPr kumimoji="1" lang="en-US" altLang="zh-CN" b="1" dirty="0" smtClean="0"/>
          </a:p>
          <a:p>
            <a:r>
              <a:rPr kumimoji="1" lang="en-US" altLang="zh-CN" b="1" dirty="0" smtClean="0"/>
              <a:t>purchases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advertising..</a:t>
            </a:r>
            <a:endParaRPr kumimoji="1" lang="zh-CN" altLang="en-US" b="1" dirty="0"/>
          </a:p>
        </p:txBody>
      </p:sp>
      <p:sp>
        <p:nvSpPr>
          <p:cNvPr id="11" name="椭圆 10"/>
          <p:cNvSpPr/>
          <p:nvPr/>
        </p:nvSpPr>
        <p:spPr>
          <a:xfrm>
            <a:off x="2305049" y="1054100"/>
            <a:ext cx="1073151" cy="4191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0" y="1625600"/>
            <a:ext cx="1663700" cy="4699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225800" y="1930400"/>
            <a:ext cx="787400" cy="4445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797800" y="2209800"/>
            <a:ext cx="1155700" cy="6477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云形标注 15"/>
          <p:cNvSpPr/>
          <p:nvPr/>
        </p:nvSpPr>
        <p:spPr>
          <a:xfrm>
            <a:off x="431800" y="2032000"/>
            <a:ext cx="7366000" cy="1790700"/>
          </a:xfrm>
          <a:prstGeom prst="cloudCallout">
            <a:avLst>
              <a:gd name="adj1" fmla="val 19684"/>
              <a:gd name="adj2" fmla="val 72429"/>
            </a:avLst>
          </a:prstGeom>
          <a:solidFill>
            <a:srgbClr val="FEFF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chemeClr val="tx1"/>
                </a:solidFill>
              </a:rPr>
              <a:t>How</a:t>
            </a:r>
            <a:r>
              <a:rPr kumimoji="1" lang="zh-CN" altLang="en-US" sz="28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b="1" dirty="0" smtClean="0">
                <a:solidFill>
                  <a:schemeClr val="tx1"/>
                </a:solidFill>
              </a:rPr>
              <a:t>do</a:t>
            </a:r>
            <a:r>
              <a:rPr kumimoji="1" lang="zh-CN" altLang="en-US" sz="28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b="1" dirty="0" smtClean="0">
                <a:solidFill>
                  <a:schemeClr val="tx1"/>
                </a:solidFill>
              </a:rPr>
              <a:t>they</a:t>
            </a:r>
            <a:r>
              <a:rPr kumimoji="1" lang="zh-CN" altLang="en-US" sz="28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b="1" dirty="0" smtClean="0">
                <a:solidFill>
                  <a:schemeClr val="tx1"/>
                </a:solidFill>
              </a:rPr>
              <a:t>support</a:t>
            </a:r>
            <a:r>
              <a:rPr kumimoji="1" lang="zh-CN" altLang="en-US" sz="28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b="1" dirty="0" smtClean="0">
                <a:solidFill>
                  <a:schemeClr val="tx1"/>
                </a:solidFill>
              </a:rPr>
              <a:t>their</a:t>
            </a:r>
            <a:r>
              <a:rPr kumimoji="1" lang="zh-CN" altLang="en-US" sz="28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b="1" dirty="0" smtClean="0">
                <a:solidFill>
                  <a:schemeClr val="tx1"/>
                </a:solidFill>
              </a:rPr>
              <a:t>opinion?</a:t>
            </a:r>
            <a:endParaRPr kumimoji="1"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67382" y="5372100"/>
            <a:ext cx="1627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By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talking</a:t>
            </a:r>
            <a:r>
              <a:rPr kumimoji="1" lang="zh-CN" altLang="en-US" b="1" dirty="0" smtClean="0"/>
              <a:t> </a:t>
            </a:r>
            <a:endParaRPr kumimoji="1" lang="en-US" altLang="zh-CN" b="1" dirty="0" smtClean="0"/>
          </a:p>
          <a:p>
            <a:r>
              <a:rPr kumimoji="1" lang="en-US" altLang="zh-CN" b="1" dirty="0" smtClean="0"/>
              <a:t>about the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right</a:t>
            </a:r>
            <a:r>
              <a:rPr kumimoji="1" lang="zh-CN" altLang="en-US" b="1" dirty="0" smtClean="0"/>
              <a:t> </a:t>
            </a:r>
            <a:endParaRPr kumimoji="1" lang="zh-CN" altLang="en-US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7299067" y="5048934"/>
            <a:ext cx="164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a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lawyer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/</a:t>
            </a:r>
            <a:r>
              <a:rPr kumimoji="1" lang="zh-CN" altLang="en-US" b="1" dirty="0" smtClean="0"/>
              <a:t> </a:t>
            </a:r>
            <a:endParaRPr kumimoji="1" lang="en-US" altLang="zh-CN" b="1" dirty="0" smtClean="0"/>
          </a:p>
          <a:p>
            <a:r>
              <a:rPr kumimoji="1" lang="en-US" altLang="zh-CN" b="1" dirty="0" smtClean="0"/>
              <a:t>a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law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maker/…</a:t>
            </a:r>
            <a:endParaRPr kumimoji="1" lang="zh-CN" altLang="en-US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7113541" y="5892631"/>
            <a:ext cx="1900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a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company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owner</a:t>
            </a:r>
          </a:p>
          <a:p>
            <a:r>
              <a:rPr kumimoji="1" lang="en-US" altLang="zh-CN" b="1" dirty="0" smtClean="0"/>
              <a:t>an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advertiser/…</a:t>
            </a:r>
            <a:endParaRPr kumimoji="1" lang="zh-CN" altLang="en-US" b="1" dirty="0"/>
          </a:p>
        </p:txBody>
      </p:sp>
      <p:cxnSp>
        <p:nvCxnSpPr>
          <p:cNvPr id="21" name="直线连接符 20"/>
          <p:cNvCxnSpPr/>
          <p:nvPr/>
        </p:nvCxnSpPr>
        <p:spPr>
          <a:xfrm>
            <a:off x="5676900" y="3302000"/>
            <a:ext cx="1917700" cy="127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23265" y="327967"/>
            <a:ext cx="516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/>
              <a:t>What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does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“it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is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up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to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them”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mean?</a:t>
            </a:r>
            <a:endParaRPr kumimoji="1" lang="zh-CN" altLang="en-US" sz="24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274065" y="204568"/>
            <a:ext cx="668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-9410700" y="4531666"/>
            <a:ext cx="9144000" cy="65173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food,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everyone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freedom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choice</a:t>
            </a:r>
            <a:r>
              <a:rPr kumimoji="1" lang="zh-CN" altLang="en-US" dirty="0" smtClean="0"/>
              <a:t>.</a:t>
            </a:r>
            <a:endParaRPr kumimoji="1" lang="en-US" altLang="zh-CN" dirty="0" smtClean="0"/>
          </a:p>
          <a:p>
            <a:pPr algn="ctr"/>
            <a:endParaRPr kumimoji="1" lang="en-US" altLang="zh-CN" dirty="0" smtClean="0"/>
          </a:p>
          <a:p>
            <a:pPr algn="ctr"/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junk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food,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everyone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right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choose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buy/eat.</a:t>
            </a:r>
          </a:p>
          <a:p>
            <a:pPr algn="ctr"/>
            <a:endParaRPr kumimoji="1" lang="en-US" altLang="zh-CN" dirty="0"/>
          </a:p>
          <a:p>
            <a:pPr algn="ctr"/>
            <a:r>
              <a:rPr kumimoji="1" lang="en-US" altLang="zh-CN" dirty="0" smtClean="0"/>
              <a:t>When 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junk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food,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to…,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to…..</a:t>
            </a:r>
          </a:p>
          <a:p>
            <a:pPr algn="ctr"/>
            <a:endParaRPr kumimoji="1" lang="en-US" altLang="zh-CN" dirty="0" smtClean="0"/>
          </a:p>
          <a:p>
            <a:pPr algn="ctr"/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advertise,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to..,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to…</a:t>
            </a:r>
          </a:p>
          <a:p>
            <a:pPr algn="ctr"/>
            <a:endParaRPr kumimoji="1" lang="en-US" altLang="zh-CN" dirty="0"/>
          </a:p>
          <a:p>
            <a:pPr algn="ctr"/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responsibility,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to….</a:t>
            </a:r>
          </a:p>
          <a:p>
            <a:pPr algn="ctr"/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5374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6" grpId="2" animBg="1"/>
      <p:bldP spid="17" grpId="0"/>
      <p:bldP spid="18" grpId="0"/>
      <p:bldP spid="19" grpId="0"/>
      <p:bldP spid="22" grpId="0"/>
      <p:bldP spid="2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38" y="1282700"/>
            <a:ext cx="4825554" cy="3022600"/>
          </a:xfrm>
          <a:prstGeom prst="rect">
            <a:avLst/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文本框 4"/>
          <p:cNvSpPr txBox="1"/>
          <p:nvPr/>
        </p:nvSpPr>
        <p:spPr>
          <a:xfrm>
            <a:off x="55001" y="28466"/>
            <a:ext cx="8908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/>
              <a:t>Why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does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Kyle/Kate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think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junk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food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ads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should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be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banned?</a:t>
            </a:r>
          </a:p>
          <a:p>
            <a:endParaRPr kumimoji="1" lang="en-US" altLang="zh-CN" sz="2800" b="1" dirty="0"/>
          </a:p>
          <a:p>
            <a:endParaRPr kumimoji="1" lang="en-US" altLang="zh-CN" sz="2800" dirty="0" smtClean="0"/>
          </a:p>
          <a:p>
            <a:endParaRPr kumimoji="1" lang="zh-CN" altLang="en-US" sz="2800" dirty="0"/>
          </a:p>
        </p:txBody>
      </p:sp>
      <p:sp>
        <p:nvSpPr>
          <p:cNvPr id="17" name="椭圆 16"/>
          <p:cNvSpPr/>
          <p:nvPr/>
        </p:nvSpPr>
        <p:spPr>
          <a:xfrm>
            <a:off x="2794000" y="1889127"/>
            <a:ext cx="787400" cy="479314"/>
          </a:xfrm>
          <a:prstGeom prst="ellipse">
            <a:avLst/>
          </a:prstGeom>
          <a:noFill/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999744" y="1321128"/>
            <a:ext cx="150944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dirty="0"/>
              <a:t>|</a:t>
            </a:r>
            <a:r>
              <a:rPr lang="en-US" altLang="zh-CN" sz="2800" dirty="0" err="1"/>
              <a:t>əʊˈbiːs</a:t>
            </a:r>
            <a:r>
              <a:rPr lang="en-US" altLang="zh-CN" sz="2800" dirty="0"/>
              <a:t>|</a:t>
            </a:r>
            <a:endParaRPr lang="zh-CN" altLang="en-US" sz="2800" dirty="0"/>
          </a:p>
        </p:txBody>
      </p:sp>
      <p:sp>
        <p:nvSpPr>
          <p:cNvPr id="20" name="文本框 19"/>
          <p:cNvSpPr txBox="1"/>
          <p:nvPr/>
        </p:nvSpPr>
        <p:spPr>
          <a:xfrm>
            <a:off x="95918" y="584746"/>
            <a:ext cx="4169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What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does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“obese”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mean?</a:t>
            </a:r>
            <a:endParaRPr kumimoji="1" lang="zh-CN" altLang="en-US" sz="28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229938" y="586930"/>
            <a:ext cx="451089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</a:rPr>
              <a:t>Imagine: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How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obese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was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he?</a:t>
            </a:r>
            <a:endParaRPr kumimoji="1" lang="zh-CN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53418"/>
              </p:ext>
            </p:extLst>
          </p:nvPr>
        </p:nvGraphicFramePr>
        <p:xfrm>
          <a:off x="294131" y="4566001"/>
          <a:ext cx="8545070" cy="2292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316"/>
                <a:gridCol w="2348653"/>
                <a:gridCol w="1511300"/>
                <a:gridCol w="2120900"/>
                <a:gridCol w="1739901"/>
              </a:tblGrid>
              <a:tr h="71506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Who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Opinion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Reasons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Way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to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support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the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opinion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What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is he/she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7886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zh-CN" altLang="en-US" b="1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7886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00" y="1282700"/>
            <a:ext cx="3807183" cy="3022601"/>
          </a:xfrm>
          <a:prstGeom prst="rect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文本框 5"/>
          <p:cNvSpPr txBox="1"/>
          <p:nvPr/>
        </p:nvSpPr>
        <p:spPr>
          <a:xfrm>
            <a:off x="386039" y="541288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Kyle</a:t>
            </a:r>
            <a:endParaRPr kumimoji="1" lang="zh-CN" altLang="en-US" b="1" dirty="0"/>
          </a:p>
        </p:txBody>
      </p:sp>
      <p:sp>
        <p:nvSpPr>
          <p:cNvPr id="24" name="文本框 23"/>
          <p:cNvSpPr txBox="1"/>
          <p:nvPr/>
        </p:nvSpPr>
        <p:spPr>
          <a:xfrm>
            <a:off x="359991" y="6260820"/>
            <a:ext cx="62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Kate</a:t>
            </a:r>
            <a:endParaRPr kumimoji="1" lang="zh-CN" altLang="en-US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322219" y="5383668"/>
            <a:ext cx="176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I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think…should…</a:t>
            </a:r>
            <a:endParaRPr kumimoji="1" lang="zh-CN" altLang="en-US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1322219" y="6212054"/>
            <a:ext cx="2131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Although…,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it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would</a:t>
            </a:r>
            <a:r>
              <a:rPr kumimoji="1" lang="zh-CN" altLang="en-US" b="1" dirty="0" smtClean="0"/>
              <a:t> </a:t>
            </a:r>
            <a:endParaRPr kumimoji="1" lang="en-US" altLang="zh-CN" b="1" dirty="0" smtClean="0"/>
          </a:p>
          <a:p>
            <a:r>
              <a:rPr kumimoji="1" lang="en-US" altLang="zh-CN" b="1" dirty="0" smtClean="0"/>
              <a:t>really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help if…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81400" y="5340062"/>
            <a:ext cx="171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/>
              <a:t>obese</a:t>
            </a:r>
            <a:r>
              <a:rPr kumimoji="1" lang="zh-CN" altLang="en-US" b="1" dirty="0" smtClean="0"/>
              <a:t>／</a:t>
            </a:r>
            <a:endParaRPr kumimoji="1" lang="en-US" altLang="zh-CN" b="1" dirty="0" smtClean="0"/>
          </a:p>
          <a:p>
            <a:r>
              <a:rPr kumimoji="1" lang="en-US" altLang="zh-CN" b="1" dirty="0" smtClean="0"/>
              <a:t>depressed</a:t>
            </a:r>
            <a:endParaRPr kumimoji="1"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5040955" y="5663227"/>
            <a:ext cx="2060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By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talking about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endParaRPr kumimoji="1" lang="en-US" altLang="zh-CN" dirty="0" smtClean="0">
              <a:solidFill>
                <a:srgbClr val="FF0000"/>
              </a:solidFill>
            </a:endParaRP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their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life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experience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01134" y="618010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kumimoji="1" lang="en-US" altLang="zh-CN" b="1" dirty="0" smtClean="0">
                <a:solidFill>
                  <a:prstClr val="black"/>
                </a:solidFill>
              </a:rPr>
              <a:t>a</a:t>
            </a:r>
            <a:r>
              <a:rPr kumimoji="1" lang="zh-CN" altLang="en-US" b="1" dirty="0" smtClean="0">
                <a:solidFill>
                  <a:prstClr val="black"/>
                </a:solidFill>
              </a:rPr>
              <a:t> </a:t>
            </a:r>
            <a:r>
              <a:rPr kumimoji="1" lang="en-US" altLang="zh-CN" b="1" dirty="0" smtClean="0">
                <a:solidFill>
                  <a:prstClr val="black"/>
                </a:solidFill>
              </a:rPr>
              <a:t>mother</a:t>
            </a:r>
            <a:r>
              <a:rPr kumimoji="1" lang="zh-CN" altLang="en-US" b="1" dirty="0" smtClean="0">
                <a:solidFill>
                  <a:prstClr val="black"/>
                </a:solidFill>
              </a:rPr>
              <a:t> </a:t>
            </a:r>
            <a:r>
              <a:rPr kumimoji="1" lang="en-US" altLang="zh-CN" b="1" dirty="0" smtClean="0">
                <a:solidFill>
                  <a:prstClr val="black"/>
                </a:solidFill>
              </a:rPr>
              <a:t>/</a:t>
            </a:r>
          </a:p>
          <a:p>
            <a:pPr lvl="0"/>
            <a:r>
              <a:rPr kumimoji="1" lang="en-US" altLang="zh-CN" b="1" dirty="0" smtClean="0">
                <a:solidFill>
                  <a:prstClr val="black"/>
                </a:solidFill>
              </a:rPr>
              <a:t>a</a:t>
            </a:r>
            <a:r>
              <a:rPr kumimoji="1" lang="zh-CN" altLang="en-US" b="1" dirty="0" smtClean="0">
                <a:solidFill>
                  <a:prstClr val="black"/>
                </a:solidFill>
              </a:rPr>
              <a:t> </a:t>
            </a:r>
            <a:r>
              <a:rPr kumimoji="1" lang="en-US" altLang="zh-CN" b="1" dirty="0" smtClean="0">
                <a:solidFill>
                  <a:prstClr val="black"/>
                </a:solidFill>
              </a:rPr>
              <a:t>parent</a:t>
            </a:r>
            <a:endParaRPr kumimoji="1" lang="zh-CN" altLang="en-US" b="1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80062" y="6212054"/>
            <a:ext cx="1274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b="1" dirty="0">
                <a:solidFill>
                  <a:prstClr val="black"/>
                </a:solidFill>
              </a:rPr>
              <a:t>It</a:t>
            </a:r>
            <a:r>
              <a:rPr lang="zh-CN" altLang="en-US" b="1" dirty="0">
                <a:solidFill>
                  <a:prstClr val="black"/>
                </a:solidFill>
              </a:rPr>
              <a:t> </a:t>
            </a:r>
            <a:r>
              <a:rPr lang="en-US" altLang="zh-CN" b="1" dirty="0">
                <a:solidFill>
                  <a:prstClr val="black"/>
                </a:solidFill>
              </a:rPr>
              <a:t>isn’t</a:t>
            </a:r>
            <a:r>
              <a:rPr lang="zh-CN" altLang="en-US" b="1" dirty="0">
                <a:solidFill>
                  <a:prstClr val="black"/>
                </a:solidFill>
              </a:rPr>
              <a:t> </a:t>
            </a:r>
            <a:r>
              <a:rPr lang="en-US" altLang="zh-CN" b="1" dirty="0">
                <a:solidFill>
                  <a:prstClr val="black"/>
                </a:solidFill>
              </a:rPr>
              <a:t>easy</a:t>
            </a:r>
            <a:r>
              <a:rPr lang="zh-CN" altLang="en-US" b="1" dirty="0">
                <a:solidFill>
                  <a:prstClr val="black"/>
                </a:solidFill>
              </a:rPr>
              <a:t> </a:t>
            </a:r>
            <a:endParaRPr lang="en-US" altLang="zh-CN" b="1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b="1" dirty="0" smtClean="0">
                <a:solidFill>
                  <a:prstClr val="black"/>
                </a:solidFill>
              </a:rPr>
              <a:t>with</a:t>
            </a:r>
            <a:r>
              <a:rPr lang="en-US" altLang="zh-CN" b="1" dirty="0">
                <a:solidFill>
                  <a:prstClr val="black"/>
                </a:solidFill>
              </a:rPr>
              <a:t>…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01134" y="5432621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kumimoji="1" lang="en-US" altLang="zh-CN" b="1" dirty="0">
                <a:solidFill>
                  <a:prstClr val="black"/>
                </a:solidFill>
              </a:rPr>
              <a:t>A</a:t>
            </a:r>
            <a:r>
              <a:rPr kumimoji="1" lang="zh-CN" altLang="en-US" b="1" dirty="0">
                <a:solidFill>
                  <a:prstClr val="black"/>
                </a:solidFill>
              </a:rPr>
              <a:t> </a:t>
            </a:r>
            <a:r>
              <a:rPr kumimoji="1" lang="en-US" altLang="zh-CN" b="1" dirty="0">
                <a:solidFill>
                  <a:prstClr val="black"/>
                </a:solidFill>
              </a:rPr>
              <a:t>student</a:t>
            </a:r>
            <a:r>
              <a:rPr kumimoji="1" lang="zh-CN" altLang="en-US" b="1" dirty="0">
                <a:solidFill>
                  <a:prstClr val="black"/>
                </a:solidFill>
              </a:rPr>
              <a:t> </a:t>
            </a:r>
            <a:r>
              <a:rPr kumimoji="1" lang="en-US" altLang="zh-CN" b="1" dirty="0">
                <a:solidFill>
                  <a:prstClr val="black"/>
                </a:solidFill>
              </a:rPr>
              <a:t>/</a:t>
            </a:r>
          </a:p>
          <a:p>
            <a:pPr lvl="0"/>
            <a:r>
              <a:rPr kumimoji="1" lang="zh-CN" altLang="en-US" b="1" dirty="0">
                <a:solidFill>
                  <a:prstClr val="black"/>
                </a:solidFill>
              </a:rPr>
              <a:t> </a:t>
            </a:r>
            <a:r>
              <a:rPr kumimoji="1" lang="en-US" altLang="zh-CN" b="1" dirty="0">
                <a:solidFill>
                  <a:prstClr val="black"/>
                </a:solidFill>
              </a:rPr>
              <a:t>a</a:t>
            </a:r>
            <a:r>
              <a:rPr kumimoji="1" lang="zh-CN" altLang="en-US" b="1" dirty="0">
                <a:solidFill>
                  <a:prstClr val="black"/>
                </a:solidFill>
              </a:rPr>
              <a:t> </a:t>
            </a:r>
            <a:r>
              <a:rPr kumimoji="1" lang="en-US" altLang="zh-CN" b="1" dirty="0">
                <a:solidFill>
                  <a:prstClr val="black"/>
                </a:solidFill>
              </a:rPr>
              <a:t>teenager</a:t>
            </a:r>
            <a:endParaRPr kumimoji="1" lang="zh-CN" altLang="en-US" b="1" dirty="0">
              <a:solidFill>
                <a:prstClr val="black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955486" y="2971800"/>
            <a:ext cx="2085469" cy="25399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9991" y="3251199"/>
            <a:ext cx="1570409" cy="342901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87600" y="3251199"/>
            <a:ext cx="2367170" cy="342901"/>
          </a:xfrm>
          <a:prstGeom prst="rect">
            <a:avLst/>
          </a:prstGeom>
          <a:solidFill>
            <a:srgbClr val="17C913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66481" y="3594100"/>
            <a:ext cx="2973719" cy="342901"/>
          </a:xfrm>
          <a:prstGeom prst="rect">
            <a:avLst/>
          </a:prstGeom>
          <a:solidFill>
            <a:srgbClr val="17C913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35" name="云形标注 34"/>
          <p:cNvSpPr/>
          <p:nvPr/>
        </p:nvSpPr>
        <p:spPr>
          <a:xfrm>
            <a:off x="787132" y="1344504"/>
            <a:ext cx="7444119" cy="2047874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rgbClr val="FF0000"/>
                </a:solidFill>
              </a:rPr>
              <a:t>What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method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do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they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use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persuade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people?</a:t>
            </a:r>
            <a:endParaRPr kumimoji="1"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040955" y="586930"/>
            <a:ext cx="4087127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0000FF"/>
                </a:solidFill>
              </a:rPr>
              <a:t>Whose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responsibility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is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it?</a:t>
            </a:r>
            <a:endParaRPr kumimoji="1"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37" name="云形标注 36"/>
          <p:cNvSpPr/>
          <p:nvPr/>
        </p:nvSpPr>
        <p:spPr>
          <a:xfrm>
            <a:off x="55001" y="1321128"/>
            <a:ext cx="8577344" cy="232781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/>
              <a:t>A: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What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do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ads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persuade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you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to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do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in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your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life?</a:t>
            </a:r>
          </a:p>
          <a:p>
            <a:pPr algn="ctr"/>
            <a:r>
              <a:rPr kumimoji="1" lang="en-US" altLang="zh-CN" sz="2800" b="1" dirty="0" smtClean="0"/>
              <a:t>B</a:t>
            </a:r>
            <a:r>
              <a:rPr kumimoji="1" lang="zh-CN" altLang="en-US" sz="2800" b="1" dirty="0" smtClean="0"/>
              <a:t>：</a:t>
            </a:r>
            <a:r>
              <a:rPr kumimoji="1" lang="en-US" altLang="zh-CN" sz="2800" b="1" dirty="0" smtClean="0"/>
              <a:t>They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 smtClean="0"/>
              <a:t>persuade…to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…</a:t>
            </a:r>
            <a:endParaRPr kumimoji="1" lang="zh-CN" altLang="en-US" sz="2800" b="1" dirty="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982" y="4010393"/>
            <a:ext cx="1573607" cy="279118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847" y="3992436"/>
            <a:ext cx="1652380" cy="279118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935" y="4013825"/>
            <a:ext cx="1600199" cy="278775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1134" y="3992436"/>
            <a:ext cx="2006854" cy="280914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-1320800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715" y="4035474"/>
            <a:ext cx="1704267" cy="26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3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1" grpId="1" animBg="1"/>
      <p:bldP spid="7" grpId="0"/>
      <p:bldP spid="25" grpId="0"/>
      <p:bldP spid="8" grpId="0"/>
      <p:bldP spid="10" grpId="0"/>
      <p:bldP spid="11" grpId="0"/>
      <p:bldP spid="2" grpId="0"/>
      <p:bldP spid="9" grpId="0"/>
      <p:bldP spid="29" grpId="0" animBg="1"/>
      <p:bldP spid="30" grpId="0" animBg="1"/>
      <p:bldP spid="31" grpId="1" animBg="1"/>
      <p:bldP spid="32" grpId="1" animBg="1"/>
      <p:bldP spid="35" grpId="0" animBg="1"/>
      <p:bldP spid="36" grpId="0" animBg="1"/>
      <p:bldP spid="36" grpId="1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hould junk food advertising be ban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" y="0"/>
            <a:ext cx="6316276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36700" y="250974"/>
            <a:ext cx="304883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How do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you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know?</a:t>
            </a:r>
            <a:endParaRPr kumimoji="1" lang="zh-CN" altLang="en-US" sz="2800" b="1" dirty="0"/>
          </a:p>
        </p:txBody>
      </p:sp>
      <p:sp>
        <p:nvSpPr>
          <p:cNvPr id="10" name="矩形 9"/>
          <p:cNvSpPr/>
          <p:nvPr/>
        </p:nvSpPr>
        <p:spPr>
          <a:xfrm>
            <a:off x="53974" y="1589088"/>
            <a:ext cx="3146425" cy="327024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725" y="1916112"/>
            <a:ext cx="476250" cy="241300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5101" y="4395787"/>
            <a:ext cx="2854323" cy="505618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5101" y="4901405"/>
            <a:ext cx="2095500" cy="195263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00400" y="1658938"/>
            <a:ext cx="3102075" cy="627062"/>
          </a:xfrm>
          <a:prstGeom prst="rect">
            <a:avLst/>
          </a:prstGeom>
          <a:solidFill>
            <a:srgbClr val="17C913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200400" y="4395787"/>
            <a:ext cx="3102075" cy="1025525"/>
          </a:xfrm>
          <a:prstGeom prst="rect">
            <a:avLst/>
          </a:prstGeom>
          <a:solidFill>
            <a:srgbClr val="17C913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1092200" y="0"/>
            <a:ext cx="5864225" cy="1384300"/>
          </a:xfrm>
          <a:prstGeom prst="cloudCallou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en-US" altLang="zh-CN" sz="2800" dirty="0" smtClean="0">
                <a:solidFill>
                  <a:srgbClr val="0000FF"/>
                </a:solidFill>
              </a:rPr>
              <a:t>What</a:t>
            </a:r>
            <a:r>
              <a:rPr kumimoji="1" lang="zh-CN" altLang="en-US" sz="28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0000FF"/>
                </a:solidFill>
              </a:rPr>
              <a:t>are</a:t>
            </a:r>
            <a:r>
              <a:rPr kumimoji="1" lang="zh-CN" altLang="en-US" sz="28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0000FF"/>
                </a:solidFill>
              </a:rPr>
              <a:t>their</a:t>
            </a:r>
            <a:r>
              <a:rPr kumimoji="1" lang="zh-CN" altLang="en-US" sz="2800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0000FF"/>
                </a:solidFill>
              </a:rPr>
              <a:t>reasons?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  <p:cxnSp>
        <p:nvCxnSpPr>
          <p:cNvPr id="17" name="直线连接符 16"/>
          <p:cNvCxnSpPr/>
          <p:nvPr/>
        </p:nvCxnSpPr>
        <p:spPr>
          <a:xfrm>
            <a:off x="647700" y="2057400"/>
            <a:ext cx="23876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101600" y="2311400"/>
            <a:ext cx="2933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>
            <a:off x="317499" y="2489200"/>
            <a:ext cx="2701925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/>
        </p:nvCxnSpPr>
        <p:spPr>
          <a:xfrm>
            <a:off x="85725" y="2730500"/>
            <a:ext cx="10064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>
            <a:off x="3416300" y="1752600"/>
            <a:ext cx="27940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/>
          <p:cNvCxnSpPr/>
          <p:nvPr/>
        </p:nvCxnSpPr>
        <p:spPr>
          <a:xfrm>
            <a:off x="3670300" y="1978352"/>
            <a:ext cx="2781300" cy="1554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1676401" y="1993900"/>
            <a:ext cx="495299" cy="4318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800" dirty="0"/>
          </a:p>
        </p:txBody>
      </p:sp>
      <p:sp>
        <p:nvSpPr>
          <p:cNvPr id="35" name="矩形 34"/>
          <p:cNvSpPr/>
          <p:nvPr/>
        </p:nvSpPr>
        <p:spPr>
          <a:xfrm>
            <a:off x="1374144" y="1397328"/>
            <a:ext cx="150944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dirty="0"/>
              <a:t>|</a:t>
            </a:r>
            <a:r>
              <a:rPr lang="en-US" altLang="zh-CN" sz="2800" dirty="0" err="1"/>
              <a:t>əʊˈbiːs</a:t>
            </a:r>
            <a:r>
              <a:rPr lang="en-US" altLang="zh-CN" sz="2800" dirty="0"/>
              <a:t>|</a:t>
            </a:r>
            <a:endParaRPr lang="zh-CN" altLang="en-US" sz="2800" dirty="0"/>
          </a:p>
        </p:txBody>
      </p:sp>
      <p:sp>
        <p:nvSpPr>
          <p:cNvPr id="5" name="椭圆 4"/>
          <p:cNvSpPr/>
          <p:nvPr/>
        </p:nvSpPr>
        <p:spPr>
          <a:xfrm>
            <a:off x="5526162" y="4715668"/>
            <a:ext cx="684138" cy="3937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27692" y="3543300"/>
            <a:ext cx="6642099" cy="661987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chemeClr val="bg1"/>
                </a:solidFill>
              </a:rPr>
              <a:t>Whose</a:t>
            </a:r>
            <a:r>
              <a:rPr kumimoji="1" lang="zh-CN" altLang="en-US" sz="28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2800" b="1" dirty="0" smtClean="0">
                <a:solidFill>
                  <a:schemeClr val="bg1"/>
                </a:solidFill>
              </a:rPr>
              <a:t>responsibility</a:t>
            </a:r>
            <a:r>
              <a:rPr kumimoji="1" lang="zh-CN" altLang="en-US" sz="28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2800" b="1" dirty="0" smtClean="0">
                <a:solidFill>
                  <a:schemeClr val="bg1"/>
                </a:solidFill>
              </a:rPr>
              <a:t>is</a:t>
            </a:r>
            <a:r>
              <a:rPr kumimoji="1" lang="zh-CN" altLang="en-US" sz="28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2800" b="1" dirty="0" smtClean="0">
                <a:solidFill>
                  <a:schemeClr val="bg1"/>
                </a:solidFill>
              </a:rPr>
              <a:t>it?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2362200" y="5003800"/>
            <a:ext cx="673100" cy="0"/>
          </a:xfrm>
          <a:prstGeom prst="line">
            <a:avLst/>
          </a:prstGeom>
          <a:ln w="3810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/>
          <p:cNvCxnSpPr/>
          <p:nvPr/>
        </p:nvCxnSpPr>
        <p:spPr>
          <a:xfrm>
            <a:off x="53974" y="5275262"/>
            <a:ext cx="2981326" cy="0"/>
          </a:xfrm>
          <a:prstGeom prst="line">
            <a:avLst/>
          </a:prstGeom>
          <a:ln w="3810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/>
          <p:cNvCxnSpPr/>
          <p:nvPr/>
        </p:nvCxnSpPr>
        <p:spPr>
          <a:xfrm>
            <a:off x="85725" y="5432424"/>
            <a:ext cx="2981326" cy="0"/>
          </a:xfrm>
          <a:prstGeom prst="line">
            <a:avLst/>
          </a:prstGeom>
          <a:ln w="3810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/>
          <p:cNvCxnSpPr/>
          <p:nvPr/>
        </p:nvCxnSpPr>
        <p:spPr>
          <a:xfrm>
            <a:off x="4025900" y="5049836"/>
            <a:ext cx="21844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32"/>
          <p:cNvCxnSpPr/>
          <p:nvPr/>
        </p:nvCxnSpPr>
        <p:spPr>
          <a:xfrm>
            <a:off x="3416300" y="5275262"/>
            <a:ext cx="279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/>
          <p:cNvCxnSpPr/>
          <p:nvPr/>
        </p:nvCxnSpPr>
        <p:spPr>
          <a:xfrm>
            <a:off x="3290131" y="5432424"/>
            <a:ext cx="279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/>
          <p:cNvCxnSpPr/>
          <p:nvPr/>
        </p:nvCxnSpPr>
        <p:spPr>
          <a:xfrm>
            <a:off x="3416300" y="5627686"/>
            <a:ext cx="279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/>
        </p:nvCxnSpPr>
        <p:spPr>
          <a:xfrm>
            <a:off x="3290131" y="5907086"/>
            <a:ext cx="301234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线连接符 39"/>
          <p:cNvCxnSpPr/>
          <p:nvPr/>
        </p:nvCxnSpPr>
        <p:spPr>
          <a:xfrm>
            <a:off x="3290131" y="6073772"/>
            <a:ext cx="101516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86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animBg="1"/>
      <p:bldP spid="12" grpId="0" animBg="1"/>
      <p:bldP spid="30" grpId="0" animBg="1"/>
      <p:bldP spid="35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047750"/>
            <a:ext cx="5044704" cy="3587750"/>
          </a:xfrm>
          <a:prstGeom prst="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矩形 4"/>
          <p:cNvSpPr/>
          <p:nvPr/>
        </p:nvSpPr>
        <p:spPr>
          <a:xfrm>
            <a:off x="574674" y="1774829"/>
            <a:ext cx="4632325" cy="307975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76475" y="1358900"/>
            <a:ext cx="2613026" cy="415929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4674" y="2081216"/>
            <a:ext cx="4632325" cy="307975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8946" y="2374914"/>
            <a:ext cx="4819653" cy="307975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5600" y="2682889"/>
            <a:ext cx="4953000" cy="307975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5600" y="419100"/>
            <a:ext cx="4087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Whose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responsibility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is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it?</a:t>
            </a:r>
            <a:endParaRPr kumimoji="1" lang="zh-CN" altLang="en-US" sz="28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266700" y="25414"/>
            <a:ext cx="8004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What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ads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persuade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or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trick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you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into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doing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anything?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101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0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52500"/>
            <a:ext cx="4535470" cy="2946400"/>
          </a:xfrm>
          <a:prstGeom prst="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矩形 4"/>
          <p:cNvSpPr/>
          <p:nvPr/>
        </p:nvSpPr>
        <p:spPr>
          <a:xfrm>
            <a:off x="969962" y="942971"/>
            <a:ext cx="3957638" cy="415929"/>
          </a:xfrm>
          <a:prstGeom prst="rect">
            <a:avLst/>
          </a:prstGeom>
          <a:solidFill>
            <a:srgbClr val="008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600" y="1358900"/>
            <a:ext cx="4535470" cy="520700"/>
          </a:xfrm>
          <a:prstGeom prst="rect">
            <a:avLst/>
          </a:prstGeom>
          <a:solidFill>
            <a:srgbClr val="008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69962" y="1879600"/>
            <a:ext cx="3957638" cy="415929"/>
          </a:xfrm>
          <a:prstGeom prst="rect">
            <a:avLst/>
          </a:prstGeom>
          <a:solidFill>
            <a:srgbClr val="008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600" y="2143128"/>
            <a:ext cx="1066800" cy="409571"/>
          </a:xfrm>
          <a:prstGeom prst="rect">
            <a:avLst/>
          </a:prstGeom>
          <a:solidFill>
            <a:srgbClr val="008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00100" y="3073400"/>
            <a:ext cx="4344970" cy="825500"/>
          </a:xfrm>
          <a:prstGeom prst="ellipse">
            <a:avLst/>
          </a:prstGeom>
          <a:noFill/>
          <a:ln w="762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338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20800"/>
            <a:ext cx="4597400" cy="2908300"/>
          </a:xfrm>
          <a:prstGeom prst="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矩形 4"/>
          <p:cNvSpPr/>
          <p:nvPr/>
        </p:nvSpPr>
        <p:spPr>
          <a:xfrm>
            <a:off x="762000" y="1463671"/>
            <a:ext cx="4508500" cy="1177929"/>
          </a:xfrm>
          <a:prstGeom prst="rect">
            <a:avLst/>
          </a:prstGeom>
          <a:solidFill>
            <a:srgbClr val="FF6600">
              <a:alpha val="26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2500" y="2641601"/>
            <a:ext cx="1282700" cy="317500"/>
          </a:xfrm>
          <a:prstGeom prst="rect">
            <a:avLst/>
          </a:prstGeom>
          <a:solidFill>
            <a:srgbClr val="FFBC34">
              <a:alpha val="26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417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南沙中学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366"/>
            <a:ext cx="9312326" cy="7124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-47166"/>
            <a:ext cx="6426200" cy="6924985"/>
          </a:xfrm>
          <a:prstGeom prst="rect">
            <a:avLst/>
          </a:prstGeom>
        </p:spPr>
      </p:pic>
      <p:cxnSp>
        <p:nvCxnSpPr>
          <p:cNvPr id="11" name="直线连接符 10"/>
          <p:cNvCxnSpPr/>
          <p:nvPr/>
        </p:nvCxnSpPr>
        <p:spPr>
          <a:xfrm>
            <a:off x="647700" y="2057400"/>
            <a:ext cx="23876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>
            <a:off x="101600" y="2311400"/>
            <a:ext cx="3060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228600" y="5765800"/>
            <a:ext cx="2933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>
            <a:off x="228600" y="5994400"/>
            <a:ext cx="287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/>
          <p:nvPr/>
        </p:nvCxnSpPr>
        <p:spPr>
          <a:xfrm>
            <a:off x="374650" y="6197600"/>
            <a:ext cx="2660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/>
          <p:cNvCxnSpPr/>
          <p:nvPr/>
        </p:nvCxnSpPr>
        <p:spPr>
          <a:xfrm>
            <a:off x="2774950" y="5562600"/>
            <a:ext cx="546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/>
          <p:nvPr/>
        </p:nvCxnSpPr>
        <p:spPr>
          <a:xfrm>
            <a:off x="3632200" y="1752600"/>
            <a:ext cx="25781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/>
          <p:cNvCxnSpPr/>
          <p:nvPr/>
        </p:nvCxnSpPr>
        <p:spPr>
          <a:xfrm>
            <a:off x="3632200" y="1993900"/>
            <a:ext cx="24384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线连接符 34"/>
          <p:cNvCxnSpPr/>
          <p:nvPr/>
        </p:nvCxnSpPr>
        <p:spPr>
          <a:xfrm>
            <a:off x="3416300" y="4419600"/>
            <a:ext cx="29210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/>
          <p:cNvCxnSpPr/>
          <p:nvPr/>
        </p:nvCxnSpPr>
        <p:spPr>
          <a:xfrm>
            <a:off x="3416300" y="4648200"/>
            <a:ext cx="292100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6797726" y="190500"/>
            <a:ext cx="2514600" cy="6985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Giving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an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example(</a:t>
            </a:r>
            <a:r>
              <a:rPr kumimoji="1" lang="zh-CN" altLang="en-US" b="1" dirty="0" smtClean="0"/>
              <a:t>举例子</a:t>
            </a:r>
            <a:r>
              <a:rPr kumimoji="1" lang="en-US" altLang="zh-CN" b="1" dirty="0" smtClean="0"/>
              <a:t>)</a:t>
            </a:r>
            <a:endParaRPr kumimoji="1" lang="zh-CN" altLang="en-US" b="1" dirty="0"/>
          </a:p>
        </p:txBody>
      </p:sp>
      <p:sp>
        <p:nvSpPr>
          <p:cNvPr id="43" name="矩形 42"/>
          <p:cNvSpPr/>
          <p:nvPr/>
        </p:nvSpPr>
        <p:spPr>
          <a:xfrm>
            <a:off x="6797726" y="1041400"/>
            <a:ext cx="2514600" cy="6985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Giving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reasons(</a:t>
            </a:r>
            <a:r>
              <a:rPr kumimoji="1" lang="zh-CN" altLang="en-US" b="1" dirty="0" smtClean="0"/>
              <a:t>说理</a:t>
            </a:r>
            <a:r>
              <a:rPr kumimoji="1" lang="en-US" altLang="zh-CN" b="1" dirty="0" smtClean="0"/>
              <a:t>)</a:t>
            </a:r>
            <a:endParaRPr kumimoji="1" lang="zh-CN" altLang="en-US" b="1" dirty="0"/>
          </a:p>
        </p:txBody>
      </p:sp>
      <p:sp>
        <p:nvSpPr>
          <p:cNvPr id="44" name="矩形 43"/>
          <p:cNvSpPr/>
          <p:nvPr/>
        </p:nvSpPr>
        <p:spPr>
          <a:xfrm>
            <a:off x="6797726" y="2057400"/>
            <a:ext cx="2514600" cy="6985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Giving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reasons(</a:t>
            </a:r>
            <a:r>
              <a:rPr kumimoji="1" lang="zh-CN" altLang="en-US" b="1" dirty="0" smtClean="0"/>
              <a:t>说理</a:t>
            </a:r>
            <a:r>
              <a:rPr kumimoji="1" lang="en-US" altLang="zh-CN" b="1" dirty="0" smtClean="0"/>
              <a:t>)</a:t>
            </a:r>
            <a:endParaRPr kumimoji="1" lang="zh-CN" altLang="en-US" b="1" dirty="0"/>
          </a:p>
        </p:txBody>
      </p:sp>
      <p:sp>
        <p:nvSpPr>
          <p:cNvPr id="45" name="矩形 44"/>
          <p:cNvSpPr/>
          <p:nvPr/>
        </p:nvSpPr>
        <p:spPr>
          <a:xfrm>
            <a:off x="6797726" y="2908300"/>
            <a:ext cx="2514600" cy="6985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/>
              <a:t>Giving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reasons(</a:t>
            </a:r>
            <a:r>
              <a:rPr kumimoji="1" lang="zh-CN" altLang="en-US" b="1" dirty="0" smtClean="0"/>
              <a:t>说理</a:t>
            </a:r>
            <a:r>
              <a:rPr kumimoji="1" lang="en-US" altLang="zh-CN" b="1" dirty="0" smtClean="0"/>
              <a:t>)</a:t>
            </a:r>
            <a:endParaRPr kumimoji="1" lang="zh-CN" altLang="en-US" b="1" dirty="0"/>
          </a:p>
        </p:txBody>
      </p:sp>
      <p:cxnSp>
        <p:nvCxnSpPr>
          <p:cNvPr id="22" name="直线连接符 21"/>
          <p:cNvCxnSpPr/>
          <p:nvPr/>
        </p:nvCxnSpPr>
        <p:spPr>
          <a:xfrm>
            <a:off x="228600" y="2489200"/>
            <a:ext cx="3060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/>
          <p:cNvCxnSpPr/>
          <p:nvPr/>
        </p:nvCxnSpPr>
        <p:spPr>
          <a:xfrm>
            <a:off x="101600" y="2755900"/>
            <a:ext cx="1130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53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南沙中学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2326" cy="7124700"/>
          </a:xfrm>
          <a:prstGeom prst="rect">
            <a:avLst/>
          </a:prstGeom>
        </p:spPr>
      </p:pic>
      <p:pic>
        <p:nvPicPr>
          <p:cNvPr id="11" name="图片 10" descr="H9TZyDu8GY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10074" r="3906" b="4491"/>
          <a:stretch/>
        </p:blipFill>
        <p:spPr>
          <a:xfrm>
            <a:off x="0" y="914400"/>
            <a:ext cx="9379357" cy="6247889"/>
          </a:xfrm>
          <a:prstGeom prst="rect">
            <a:avLst/>
          </a:prstGeom>
        </p:spPr>
      </p:pic>
      <p:pic>
        <p:nvPicPr>
          <p:cNvPr id="12" name="辣条广告 - 001 - 辣条广告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0838" y="1554490"/>
            <a:ext cx="7352362" cy="41420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86300" y="170934"/>
            <a:ext cx="3152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Let’s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watch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video!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5438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南沙中学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254000"/>
            <a:ext cx="9312326" cy="7124700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42900" y="723900"/>
            <a:ext cx="8343900" cy="398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200000"/>
              </a:lnSpc>
              <a:buAutoNum type="arabicPeriod"/>
            </a:pPr>
            <a:r>
              <a:rPr kumimoji="1" lang="en-US" altLang="zh-CN" sz="2800" b="1" dirty="0" smtClean="0"/>
              <a:t>What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type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of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TV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program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is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it?</a:t>
            </a:r>
          </a:p>
          <a:p>
            <a:pPr algn="l">
              <a:lnSpc>
                <a:spcPct val="200000"/>
              </a:lnSpc>
            </a:pPr>
            <a:endParaRPr kumimoji="1" lang="en-US" altLang="zh-CN" sz="2800" b="1" dirty="0"/>
          </a:p>
          <a:p>
            <a:pPr marL="514350" indent="-514350" algn="l">
              <a:lnSpc>
                <a:spcPct val="200000"/>
              </a:lnSpc>
              <a:buAutoNum type="arabicPeriod"/>
            </a:pPr>
            <a:r>
              <a:rPr kumimoji="1" lang="en-US" altLang="zh-CN" sz="2800" b="1" dirty="0" smtClean="0"/>
              <a:t>What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kind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of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food is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it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about?</a:t>
            </a:r>
          </a:p>
          <a:p>
            <a:pPr marL="514350" indent="-514350" algn="l">
              <a:lnSpc>
                <a:spcPct val="200000"/>
              </a:lnSpc>
              <a:buAutoNum type="arabicPeriod"/>
            </a:pPr>
            <a:endParaRPr kumimoji="1" lang="en-US" altLang="zh-CN" sz="2800" b="1" dirty="0"/>
          </a:p>
          <a:p>
            <a:pPr marL="514350" indent="-514350" algn="l">
              <a:lnSpc>
                <a:spcPct val="200000"/>
              </a:lnSpc>
              <a:buAutoNum type="arabicPeriod"/>
            </a:pPr>
            <a:r>
              <a:rPr kumimoji="1" lang="en-US" altLang="zh-CN" sz="2800" b="1" dirty="0" smtClean="0"/>
              <a:t>What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do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you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think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of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the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food?</a:t>
            </a:r>
            <a:endParaRPr kumimoji="1" lang="zh-CN" altLang="en-US" sz="28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028700" y="1771134"/>
            <a:ext cx="457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An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advertisement. 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／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A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TV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ad.</a:t>
            </a:r>
            <a:endParaRPr kumimoji="1"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30300" y="3162300"/>
            <a:ext cx="2609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0000FF"/>
                </a:solidFill>
              </a:rPr>
              <a:t>About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junk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food</a:t>
            </a:r>
            <a:endParaRPr kumimoji="1"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20331" y="3556000"/>
            <a:ext cx="14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|</a:t>
            </a:r>
            <a:r>
              <a:rPr lang="en-US" altLang="zh-CN" sz="2800" b="1" dirty="0" err="1"/>
              <a:t>dʒ</a:t>
            </a:r>
            <a:r>
              <a:rPr lang="en-US" altLang="zh-CN" sz="2800" b="1" dirty="0" err="1">
                <a:solidFill>
                  <a:srgbClr val="FF0000"/>
                </a:solidFill>
              </a:rPr>
              <a:t>ʌ</a:t>
            </a:r>
            <a:r>
              <a:rPr lang="en-US" altLang="zh-CN" sz="2800" b="1" dirty="0" err="1"/>
              <a:t>ŋk</a:t>
            </a:r>
            <a:r>
              <a:rPr lang="en-US" altLang="zh-CN" sz="2800" b="1" dirty="0"/>
              <a:t>|</a:t>
            </a:r>
            <a:endParaRPr lang="zh-CN" altLang="en-US" sz="28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492602" y="4711700"/>
            <a:ext cx="5561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I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think</a:t>
            </a:r>
            <a:r>
              <a:rPr kumimoji="1" lang="zh-CN" altLang="en-US" sz="2800" b="1" dirty="0" smtClean="0"/>
              <a:t>  </a:t>
            </a:r>
            <a:r>
              <a:rPr kumimoji="1" lang="en-US" altLang="zh-CN" sz="2800" b="1" dirty="0" smtClean="0"/>
              <a:t>junk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food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should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be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banned</a:t>
            </a:r>
            <a:r>
              <a:rPr kumimoji="1" lang="en-US" altLang="zh-CN" sz="2800" b="1" dirty="0" smtClean="0"/>
              <a:t>.</a:t>
            </a:r>
            <a:r>
              <a:rPr kumimoji="1" lang="zh-CN" altLang="en-US" sz="2800" b="1" dirty="0" smtClean="0"/>
              <a:t> </a:t>
            </a:r>
            <a:endParaRPr kumimoji="1" lang="zh-CN" altLang="en-US" sz="2800" b="1" dirty="0"/>
          </a:p>
        </p:txBody>
      </p:sp>
      <p:sp>
        <p:nvSpPr>
          <p:cNvPr id="10" name="矩形 9"/>
          <p:cNvSpPr/>
          <p:nvPr/>
        </p:nvSpPr>
        <p:spPr>
          <a:xfrm>
            <a:off x="4150737" y="5232062"/>
            <a:ext cx="1833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CN" sz="2800" b="1" dirty="0"/>
              <a:t>ban |</a:t>
            </a:r>
            <a:r>
              <a:rPr lang="da-DK" altLang="zh-CN" sz="2800" b="1" dirty="0" err="1"/>
              <a:t>b</a:t>
            </a:r>
            <a:r>
              <a:rPr lang="da-DK" altLang="zh-CN" sz="2800" b="1" dirty="0" err="1">
                <a:solidFill>
                  <a:srgbClr val="FF0000"/>
                </a:solidFill>
              </a:rPr>
              <a:t>æ</a:t>
            </a:r>
            <a:r>
              <a:rPr lang="da-DK" altLang="zh-CN" sz="2800" b="1" dirty="0" err="1"/>
              <a:t>n</a:t>
            </a:r>
            <a:r>
              <a:rPr lang="da-DK" altLang="zh-CN" sz="2800" b="1" dirty="0"/>
              <a:t>|</a:t>
            </a:r>
            <a:endParaRPr lang="zh-CN" altLang="en-US" sz="2800" b="1" dirty="0"/>
          </a:p>
        </p:txBody>
      </p:sp>
      <p:cxnSp>
        <p:nvCxnSpPr>
          <p:cNvPr id="12" name="直线连接符 11"/>
          <p:cNvCxnSpPr>
            <a:stCxn id="9" idx="2"/>
          </p:cNvCxnSpPr>
          <p:nvPr/>
        </p:nvCxnSpPr>
        <p:spPr>
          <a:xfrm>
            <a:off x="3273334" y="5234920"/>
            <a:ext cx="2568666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183447" y="5602943"/>
            <a:ext cx="3502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should not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be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allowed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8926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南沙中学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366"/>
            <a:ext cx="9312326" cy="7124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873656"/>
            <a:ext cx="8483600" cy="5454461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4874" y="2129540"/>
            <a:ext cx="9109126" cy="838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952068" y="4208790"/>
            <a:ext cx="297186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800" b="1" dirty="0" smtClean="0"/>
              <a:t>Who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are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they?</a:t>
            </a:r>
            <a:endParaRPr kumimoji="1" lang="en-US" altLang="zh-CN" sz="2800" b="1" dirty="0" smtClean="0"/>
          </a:p>
          <a:p>
            <a:pPr algn="ctr"/>
            <a:r>
              <a:rPr kumimoji="1" lang="en-US" altLang="zh-CN" sz="2800" b="1" dirty="0" smtClean="0"/>
              <a:t>Agree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or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disagree?</a:t>
            </a:r>
          </a:p>
          <a:p>
            <a:pPr algn="ctr"/>
            <a:r>
              <a:rPr kumimoji="1" lang="en-US" altLang="zh-CN" sz="2800" b="1" dirty="0" smtClean="0"/>
              <a:t>What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are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they?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123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rcRect t="24147" b="24147"/>
          <a:stretch>
            <a:fillRect/>
          </a:stretch>
        </p:blipFill>
        <p:spPr/>
      </p:pic>
      <p:pic>
        <p:nvPicPr>
          <p:cNvPr id="4" name="图片 3" descr="南沙中学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966"/>
            <a:ext cx="9312326" cy="71247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文本框 6"/>
          <p:cNvSpPr txBox="1"/>
          <p:nvPr/>
        </p:nvSpPr>
        <p:spPr>
          <a:xfrm>
            <a:off x="1051243" y="0"/>
            <a:ext cx="8261084" cy="5835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article 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answers.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690356"/>
            <a:ext cx="7988300" cy="5698538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807726" y="3471495"/>
            <a:ext cx="2254250" cy="55123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b="1" noProof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zh-CN" altLang="en-US" sz="2800" b="1" noProof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noProof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student</a:t>
            </a:r>
            <a:endParaRPr lang="en-US" altLang="zh-CN" sz="2800" b="1" noProof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612900" y="5863431"/>
            <a:ext cx="2717799" cy="52546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b="1" noProof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zh-CN" altLang="en-US" sz="2800" b="1" noProof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noProof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mother/parent</a:t>
            </a:r>
            <a:endParaRPr lang="en-US" altLang="zh-CN" sz="2800" b="1" noProof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341544" y="3471494"/>
            <a:ext cx="2342002" cy="5651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？</a:t>
            </a:r>
            <a:endParaRPr lang="en-US" altLang="zh-CN" sz="2800" b="1" noProof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414934" y="5808928"/>
            <a:ext cx="2268612" cy="52546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b="1" noProof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？</a:t>
            </a:r>
            <a:endParaRPr lang="en-US" altLang="zh-CN" sz="2800" b="1" noProof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20400000">
            <a:off x="1761440" y="2254742"/>
            <a:ext cx="1991221" cy="674555"/>
          </a:xfrm>
          <a:prstGeom prst="roundRect">
            <a:avLst>
              <a:gd name="adj" fmla="val 1658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750" b="1" noProof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agree</a:t>
            </a:r>
            <a:endParaRPr lang="en-US" altLang="zh-CN" sz="3750" b="1" noProof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 rot="20400000">
            <a:off x="1760088" y="4773974"/>
            <a:ext cx="1993927" cy="667124"/>
          </a:xfrm>
          <a:prstGeom prst="roundRect">
            <a:avLst>
              <a:gd name="adj" fmla="val 1658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750" b="1" noProof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agree</a:t>
            </a:r>
            <a:endParaRPr lang="en-US" altLang="zh-CN" sz="3750" b="1" noProof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 rot="20400000">
            <a:off x="5396828" y="2365045"/>
            <a:ext cx="1985185" cy="63477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750" b="1" noProof="1" smtClean="0">
                <a:solidFill>
                  <a:srgbClr val="3366FF"/>
                </a:solidFill>
                <a:latin typeface="Times New Roman" panose="02020603050405020304" charset="0"/>
                <a:cs typeface="Times New Roman" panose="02020603050405020304" charset="0"/>
              </a:rPr>
              <a:t>disagree</a:t>
            </a:r>
            <a:endParaRPr lang="en-US" altLang="zh-CN" sz="3750" b="1" noProof="1">
              <a:solidFill>
                <a:srgbClr val="3366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圆角矩形 15"/>
          <p:cNvSpPr/>
          <p:nvPr/>
        </p:nvSpPr>
        <p:spPr>
          <a:xfrm rot="20400000">
            <a:off x="5626396" y="4776393"/>
            <a:ext cx="2005784" cy="6540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750" b="1" noProof="1" smtClean="0">
                <a:solidFill>
                  <a:srgbClr val="3366FF"/>
                </a:solidFill>
                <a:latin typeface="Times New Roman" panose="02020603050405020304" charset="0"/>
                <a:cs typeface="Times New Roman" panose="02020603050405020304" charset="0"/>
              </a:rPr>
              <a:t>disagree</a:t>
            </a:r>
            <a:endParaRPr lang="en-US" altLang="zh-CN" sz="3750" b="1" noProof="1">
              <a:solidFill>
                <a:srgbClr val="3366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93233" y="690356"/>
            <a:ext cx="3148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/>
              <a:t>Agree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VS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Disagree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?</a:t>
            </a:r>
            <a:endParaRPr kumimoji="1"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02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560"/>
            <a:ext cx="4847887" cy="4176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564" y="535560"/>
            <a:ext cx="4529779" cy="4176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0" y="876300"/>
            <a:ext cx="4379494" cy="3619500"/>
          </a:xfrm>
          <a:prstGeom prst="rect">
            <a:avLst/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252" y="876300"/>
            <a:ext cx="4047131" cy="3619500"/>
          </a:xfrm>
          <a:prstGeom prst="rect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314125"/>
              </p:ext>
            </p:extLst>
          </p:nvPr>
        </p:nvGraphicFramePr>
        <p:xfrm>
          <a:off x="124872" y="4337017"/>
          <a:ext cx="8701626" cy="243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993"/>
                <a:gridCol w="3235603"/>
                <a:gridCol w="1991375"/>
                <a:gridCol w="2558655"/>
              </a:tblGrid>
              <a:tr h="74623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Who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Opinion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Reasons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Way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to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support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the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opinion</a:t>
                      </a:r>
                      <a:endParaRPr lang="zh-CN" altLang="en-US" dirty="0"/>
                    </a:p>
                  </a:txBody>
                  <a:tcPr/>
                </a:tc>
              </a:tr>
              <a:tr h="823041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862802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27070" y="5256768"/>
            <a:ext cx="659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>
                <a:latin typeface="Times New Roman"/>
                <a:cs typeface="Times New Roman"/>
              </a:rPr>
              <a:t>Kyle</a:t>
            </a:r>
          </a:p>
          <a:p>
            <a:endParaRPr kumimoji="1" lang="en-US" altLang="zh-CN" b="1" dirty="0">
              <a:latin typeface="Times New Roman"/>
              <a:cs typeface="Times New Roman"/>
            </a:endParaRPr>
          </a:p>
          <a:p>
            <a:endParaRPr kumimoji="1" lang="en-US" altLang="zh-CN" b="1" dirty="0" smtClean="0">
              <a:latin typeface="Times New Roman"/>
              <a:cs typeface="Times New Roman"/>
            </a:endParaRPr>
          </a:p>
          <a:p>
            <a:r>
              <a:rPr kumimoji="1" lang="en-US" altLang="zh-CN" b="1" dirty="0" smtClean="0">
                <a:latin typeface="Times New Roman"/>
                <a:cs typeface="Times New Roman"/>
              </a:rPr>
              <a:t>Kate</a:t>
            </a:r>
            <a:endParaRPr kumimoji="1" lang="zh-CN" altLang="en-US" b="1" dirty="0">
              <a:latin typeface="Times New Roman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91148" y="5099735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dirty="0">
                <a:solidFill>
                  <a:srgbClr val="FF0000"/>
                </a:solidFill>
              </a:rPr>
              <a:t>I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think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junk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food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ads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should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be</a:t>
            </a:r>
            <a:r>
              <a:rPr lang="zh-CN" altLang="en-US" dirty="0">
                <a:solidFill>
                  <a:prstClr val="black"/>
                </a:solidFill>
              </a:rPr>
              <a:t> </a:t>
            </a:r>
            <a:r>
              <a:rPr lang="en-US" altLang="zh-CN" dirty="0">
                <a:solidFill>
                  <a:prstClr val="black"/>
                </a:solidFill>
              </a:rPr>
              <a:t>banned.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8701" y="1307307"/>
            <a:ext cx="3213100" cy="309562"/>
          </a:xfrm>
          <a:prstGeom prst="rect">
            <a:avLst/>
          </a:prstGeom>
          <a:solidFill>
            <a:srgbClr val="17C913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315" y="1776413"/>
            <a:ext cx="822685" cy="309562"/>
          </a:xfrm>
          <a:prstGeom prst="rect">
            <a:avLst/>
          </a:prstGeom>
          <a:solidFill>
            <a:srgbClr val="17C913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29499" y="1229520"/>
            <a:ext cx="1117601" cy="306387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14" name="矩形 13"/>
          <p:cNvSpPr/>
          <p:nvPr/>
        </p:nvSpPr>
        <p:spPr>
          <a:xfrm>
            <a:off x="5006792" y="1616869"/>
            <a:ext cx="3819707" cy="306387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15" name="矩形 14"/>
          <p:cNvSpPr/>
          <p:nvPr/>
        </p:nvSpPr>
        <p:spPr>
          <a:xfrm>
            <a:off x="5219701" y="1932781"/>
            <a:ext cx="2578100" cy="306387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2" name="矩形 1"/>
          <p:cNvSpPr/>
          <p:nvPr/>
        </p:nvSpPr>
        <p:spPr>
          <a:xfrm>
            <a:off x="1143000" y="5897604"/>
            <a:ext cx="2816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>
                <a:solidFill>
                  <a:srgbClr val="FF0000"/>
                </a:solidFill>
              </a:rPr>
              <a:t>It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is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not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governments’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responsibility</a:t>
            </a:r>
            <a:r>
              <a:rPr lang="zh-CN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to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watch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over</a:t>
            </a:r>
          </a:p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our kids’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health.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22500" y="-9970"/>
            <a:ext cx="5334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0000FF"/>
                </a:solidFill>
              </a:rPr>
              <a:t>Whose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responsibility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is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it?</a:t>
            </a:r>
            <a:endParaRPr kumimoji="1"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43000" y="1778000"/>
            <a:ext cx="3463564" cy="307975"/>
          </a:xfrm>
          <a:prstGeom prst="rect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1887" y="2139950"/>
            <a:ext cx="3463564" cy="307975"/>
          </a:xfrm>
          <a:prstGeom prst="rect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0315" y="2508250"/>
            <a:ext cx="1432286" cy="307975"/>
          </a:xfrm>
          <a:prstGeom prst="rect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09084" y="2260600"/>
            <a:ext cx="2654299" cy="229393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28" name="矩形 27"/>
          <p:cNvSpPr/>
          <p:nvPr/>
        </p:nvSpPr>
        <p:spPr>
          <a:xfrm>
            <a:off x="5006794" y="2538414"/>
            <a:ext cx="3918490" cy="363536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29" name="矩形 28"/>
          <p:cNvSpPr/>
          <p:nvPr/>
        </p:nvSpPr>
        <p:spPr>
          <a:xfrm>
            <a:off x="5006792" y="2901951"/>
            <a:ext cx="3956591" cy="283764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30" name="矩形 29"/>
          <p:cNvSpPr/>
          <p:nvPr/>
        </p:nvSpPr>
        <p:spPr>
          <a:xfrm>
            <a:off x="5006793" y="3234928"/>
            <a:ext cx="3819706" cy="93067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3" name="文本框 2"/>
          <p:cNvSpPr txBox="1"/>
          <p:nvPr/>
        </p:nvSpPr>
        <p:spPr>
          <a:xfrm>
            <a:off x="4276365" y="5914410"/>
            <a:ext cx="1590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1…persuade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trick…into…</a:t>
            </a:r>
            <a:br>
              <a:rPr kumimoji="1" lang="en-US" altLang="zh-CN" dirty="0" smtClean="0"/>
            </a:br>
            <a:r>
              <a:rPr kumimoji="1" lang="en-US" altLang="zh-CN" dirty="0" smtClean="0"/>
              <a:t>2…it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isn’t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easy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210103" y="5268436"/>
            <a:ext cx="226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because…was obese…</a:t>
            </a:r>
          </a:p>
        </p:txBody>
      </p:sp>
      <p:sp>
        <p:nvSpPr>
          <p:cNvPr id="31" name="椭圆 30"/>
          <p:cNvSpPr/>
          <p:nvPr/>
        </p:nvSpPr>
        <p:spPr>
          <a:xfrm>
            <a:off x="2534148" y="1693124"/>
            <a:ext cx="787400" cy="479314"/>
          </a:xfrm>
          <a:prstGeom prst="ellipse">
            <a:avLst/>
          </a:prstGeom>
          <a:noFill/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732353" y="1074243"/>
            <a:ext cx="150944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800" dirty="0"/>
              <a:t>|</a:t>
            </a:r>
            <a:r>
              <a:rPr lang="en-US" altLang="zh-CN" sz="2800" dirty="0" err="1"/>
              <a:t>əʊˈbiːs</a:t>
            </a:r>
            <a:r>
              <a:rPr lang="en-US" altLang="zh-CN" sz="2800" dirty="0"/>
              <a:t>|</a:t>
            </a:r>
            <a:endParaRPr lang="zh-CN" altLang="en-US" sz="2800" dirty="0"/>
          </a:p>
        </p:txBody>
      </p:sp>
      <p:sp>
        <p:nvSpPr>
          <p:cNvPr id="33" name="矩形 32"/>
          <p:cNvSpPr/>
          <p:nvPr/>
        </p:nvSpPr>
        <p:spPr>
          <a:xfrm>
            <a:off x="2818085" y="2957116"/>
            <a:ext cx="1690416" cy="22859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2084" y="3296443"/>
            <a:ext cx="1131616" cy="302021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125276" y="3338115"/>
            <a:ext cx="2230823" cy="228599"/>
          </a:xfrm>
          <a:prstGeom prst="rect">
            <a:avLst/>
          </a:prstGeom>
          <a:solidFill>
            <a:srgbClr val="FEFF2A">
              <a:alpha val="26000"/>
            </a:srgb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90725" y="3598465"/>
            <a:ext cx="2612125" cy="372664"/>
          </a:xfrm>
          <a:prstGeom prst="rect">
            <a:avLst/>
          </a:prstGeom>
          <a:solidFill>
            <a:srgbClr val="FEFF2A">
              <a:alpha val="26000"/>
            </a:srgb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5688" y="48226"/>
            <a:ext cx="8908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/>
              <a:t>Why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does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Kyle/Kate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think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junk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food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ads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should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be</a:t>
            </a:r>
            <a:r>
              <a:rPr kumimoji="1" lang="zh-CN" altLang="en-US" sz="2400" b="1" dirty="0" smtClean="0"/>
              <a:t> </a:t>
            </a:r>
            <a:r>
              <a:rPr kumimoji="1" lang="en-US" altLang="zh-CN" sz="2400" b="1" dirty="0" smtClean="0"/>
              <a:t>banned?</a:t>
            </a:r>
          </a:p>
          <a:p>
            <a:endParaRPr kumimoji="1" lang="en-US" altLang="zh-CN" sz="2800" b="1" dirty="0"/>
          </a:p>
          <a:p>
            <a:endParaRPr kumimoji="1" lang="en-US" altLang="zh-CN" sz="2800" dirty="0" smtClean="0"/>
          </a:p>
          <a:p>
            <a:endParaRPr kumimoji="1" lang="zh-CN" altLang="en-US" sz="2800" dirty="0"/>
          </a:p>
        </p:txBody>
      </p:sp>
      <p:sp>
        <p:nvSpPr>
          <p:cNvPr id="41" name="矩形 40"/>
          <p:cNvSpPr/>
          <p:nvPr/>
        </p:nvSpPr>
        <p:spPr>
          <a:xfrm>
            <a:off x="1818095" y="2508250"/>
            <a:ext cx="2690406" cy="307975"/>
          </a:xfrm>
          <a:prstGeom prst="rect">
            <a:avLst/>
          </a:prstGeom>
          <a:solidFill>
            <a:srgbClr val="FEFF2A">
              <a:alpha val="26000"/>
            </a:srgb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27070" y="2877740"/>
            <a:ext cx="659155" cy="307975"/>
          </a:xfrm>
          <a:prstGeom prst="rect">
            <a:avLst/>
          </a:prstGeom>
          <a:solidFill>
            <a:srgbClr val="FEFF2A">
              <a:alpha val="26000"/>
            </a:srgb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0" y="48226"/>
            <a:ext cx="799448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</a:rPr>
              <a:t>What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bad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influences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did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being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obese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have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on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Kyle?</a:t>
            </a:r>
            <a:endParaRPr kumimoji="1" lang="zh-CN" altLang="en-US" sz="2800" b="1" dirty="0">
              <a:solidFill>
                <a:srgbClr val="FF660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641" y="51453"/>
            <a:ext cx="798584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</a:rPr>
              <a:t>What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err="1" smtClean="0">
                <a:solidFill>
                  <a:srgbClr val="FF0000"/>
                </a:solidFill>
              </a:rPr>
              <a:t>couldn</a:t>
            </a:r>
            <a:r>
              <a:rPr kumimoji="1" lang="fr-FR" altLang="zh-CN" sz="2800" b="1" dirty="0" smtClean="0">
                <a:solidFill>
                  <a:srgbClr val="FF0000"/>
                </a:solidFill>
              </a:rPr>
              <a:t>’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t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he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do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because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he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was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obese?</a:t>
            </a:r>
            <a:endParaRPr kumimoji="1"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746022" y="5574438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 smtClean="0"/>
              <a:t>Give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examples</a:t>
            </a:r>
            <a:r>
              <a:rPr kumimoji="1" lang="zh-CN" altLang="en-US" b="1" dirty="0" smtClean="0"/>
              <a:t> </a:t>
            </a:r>
            <a:endParaRPr kumimoji="1" lang="en-US" altLang="zh-CN" b="1" dirty="0" smtClean="0"/>
          </a:p>
          <a:p>
            <a:pPr algn="ctr"/>
            <a:r>
              <a:rPr kumimoji="1" lang="en-US" altLang="zh-CN" b="1" dirty="0" smtClean="0"/>
              <a:t>about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their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life</a:t>
            </a:r>
            <a:endParaRPr kumimoji="1" lang="zh-CN" altLang="en-US" b="1" dirty="0"/>
          </a:p>
        </p:txBody>
      </p:sp>
      <p:sp>
        <p:nvSpPr>
          <p:cNvPr id="46" name="云形标注 45"/>
          <p:cNvSpPr/>
          <p:nvPr/>
        </p:nvSpPr>
        <p:spPr>
          <a:xfrm>
            <a:off x="721887" y="1116013"/>
            <a:ext cx="7444119" cy="2047874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rgbClr val="FF0000"/>
                </a:solidFill>
              </a:rPr>
              <a:t>What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method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do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they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use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persuade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you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support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their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opinion?</a:t>
            </a:r>
            <a:endParaRPr kumimoji="1"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1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2" grpId="0"/>
      <p:bldP spid="20" grpId="0" animBg="1"/>
      <p:bldP spid="20" grpId="1" animBg="1"/>
      <p:bldP spid="23" grpId="0" animBg="1"/>
      <p:bldP spid="24" grpId="0" animBg="1"/>
      <p:bldP spid="25" grpId="0" animBg="1"/>
      <p:bldP spid="27" grpId="1" animBg="1"/>
      <p:bldP spid="28" grpId="0" animBg="1"/>
      <p:bldP spid="29" grpId="1" animBg="1"/>
      <p:bldP spid="30" grpId="1" animBg="1"/>
      <p:bldP spid="3" grpId="1"/>
      <p:bldP spid="17" grpId="0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9" grpId="0"/>
      <p:bldP spid="41" grpId="1" animBg="1"/>
      <p:bldP spid="42" grpId="1" animBg="1"/>
      <p:bldP spid="44" grpId="0" animBg="1"/>
      <p:bldP spid="43" grpId="0" animBg="1"/>
      <p:bldP spid="45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标注 3"/>
          <p:cNvSpPr/>
          <p:nvPr/>
        </p:nvSpPr>
        <p:spPr>
          <a:xfrm>
            <a:off x="55001" y="234548"/>
            <a:ext cx="8577344" cy="232781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800" b="1" dirty="0" smtClean="0"/>
              <a:t>A: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What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do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ads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persuade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you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to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do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in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your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life?</a:t>
            </a:r>
          </a:p>
          <a:p>
            <a:r>
              <a:rPr kumimoji="1" lang="en-US" altLang="zh-CN" sz="2800" b="1" dirty="0" smtClean="0"/>
              <a:t>B</a:t>
            </a:r>
            <a:r>
              <a:rPr kumimoji="1" lang="zh-CN" altLang="en-US" sz="2800" b="1" dirty="0" smtClean="0"/>
              <a:t>：</a:t>
            </a:r>
            <a:r>
              <a:rPr kumimoji="1" lang="en-US" altLang="zh-CN" sz="2800" b="1" dirty="0" smtClean="0"/>
              <a:t>They</a:t>
            </a:r>
            <a:r>
              <a:rPr kumimoji="1" lang="zh-CN" altLang="en-US" sz="2800" b="1" dirty="0"/>
              <a:t> </a:t>
            </a:r>
            <a:r>
              <a:rPr kumimoji="1" lang="en-US" altLang="zh-CN" sz="2800" b="1" dirty="0" smtClean="0"/>
              <a:t>persuade…to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…</a:t>
            </a:r>
            <a:endParaRPr kumimoji="1" lang="zh-CN" altLang="en-US" sz="28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982" y="3342913"/>
            <a:ext cx="1573607" cy="2791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47" y="3324956"/>
            <a:ext cx="1652380" cy="27911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935" y="3346345"/>
            <a:ext cx="1600199" cy="27877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134" y="3324956"/>
            <a:ext cx="2006854" cy="2809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15" y="3367994"/>
            <a:ext cx="1704267" cy="26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4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1"/>
            <a:ext cx="4445000" cy="461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45000" cy="46101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90" y="317500"/>
            <a:ext cx="3716026" cy="3683000"/>
          </a:xfrm>
          <a:prstGeom prst="rect">
            <a:avLst/>
          </a:prstGeom>
          <a:solidFill>
            <a:srgbClr val="C0504D"/>
          </a:solidFill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00" y="317500"/>
            <a:ext cx="3733801" cy="3556000"/>
          </a:xfrm>
          <a:prstGeom prst="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596496"/>
              </p:ext>
            </p:extLst>
          </p:nvPr>
        </p:nvGraphicFramePr>
        <p:xfrm>
          <a:off x="56594" y="4565617"/>
          <a:ext cx="8373214" cy="22923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66745"/>
                <a:gridCol w="2875391"/>
                <a:gridCol w="2031078"/>
              </a:tblGrid>
              <a:tr h="71506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Opinion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Reasons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Way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to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support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the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opinion</a:t>
                      </a:r>
                      <a:endParaRPr lang="zh-CN" altLang="en-US" dirty="0"/>
                    </a:p>
                  </a:txBody>
                  <a:tcPr/>
                </a:tc>
              </a:tr>
              <a:tr h="7886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8865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-30299" y="5170416"/>
            <a:ext cx="256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….when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it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comes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food</a:t>
            </a:r>
            <a:r>
              <a:rPr kumimoji="1" lang="en-US" altLang="zh-CN" dirty="0" smtClean="0"/>
              <a:t>.</a:t>
            </a:r>
          </a:p>
        </p:txBody>
      </p:sp>
      <p:sp>
        <p:nvSpPr>
          <p:cNvPr id="10" name="矩形 9"/>
          <p:cNvSpPr/>
          <p:nvPr/>
        </p:nvSpPr>
        <p:spPr>
          <a:xfrm>
            <a:off x="625293" y="423069"/>
            <a:ext cx="3337107" cy="306387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11" name="矩形 10"/>
          <p:cNvSpPr/>
          <p:nvPr/>
        </p:nvSpPr>
        <p:spPr>
          <a:xfrm>
            <a:off x="411791" y="735012"/>
            <a:ext cx="2102810" cy="433386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12" name="椭圆形标注 11"/>
          <p:cNvSpPr/>
          <p:nvPr/>
        </p:nvSpPr>
        <p:spPr>
          <a:xfrm>
            <a:off x="1320800" y="112711"/>
            <a:ext cx="2807016" cy="622301"/>
          </a:xfrm>
          <a:prstGeom prst="wedgeEllipseCallout">
            <a:avLst>
              <a:gd name="adj1" fmla="val -64469"/>
              <a:gd name="adj2" fmla="val 7474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>
                <a:solidFill>
                  <a:srgbClr val="FF0000"/>
                </a:solidFill>
              </a:rPr>
              <a:t>When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it comes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sth</a:t>
            </a:r>
            <a:r>
              <a:rPr kumimoji="1" lang="en-US" altLang="zh-CN" dirty="0" smtClean="0">
                <a:solidFill>
                  <a:srgbClr val="FF0000"/>
                </a:solidFill>
              </a:rPr>
              <a:t> </a:t>
            </a:r>
            <a:r>
              <a:rPr kumimoji="1" lang="zh-CN" altLang="en-US" dirty="0" smtClean="0">
                <a:solidFill>
                  <a:srgbClr val="FF0000"/>
                </a:solidFill>
              </a:rPr>
              <a:t>谈到某事时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5100" y="6125844"/>
            <a:ext cx="2598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Junk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food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advertisements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should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not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banned</a:t>
            </a:r>
            <a:endParaRPr kumimoji="1"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930593" y="459581"/>
            <a:ext cx="3616508" cy="275431"/>
          </a:xfrm>
          <a:prstGeom prst="rect">
            <a:avLst/>
          </a:prstGeom>
          <a:solidFill>
            <a:srgbClr val="FF66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15" name="矩形 14"/>
          <p:cNvSpPr/>
          <p:nvPr/>
        </p:nvSpPr>
        <p:spPr>
          <a:xfrm>
            <a:off x="4813300" y="903683"/>
            <a:ext cx="3616508" cy="275431"/>
          </a:xfrm>
          <a:prstGeom prst="rect">
            <a:avLst/>
          </a:prstGeom>
          <a:solidFill>
            <a:srgbClr val="FF66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16" name="矩形 15"/>
          <p:cNvSpPr/>
          <p:nvPr/>
        </p:nvSpPr>
        <p:spPr>
          <a:xfrm>
            <a:off x="411790" y="1168398"/>
            <a:ext cx="3716025" cy="369886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17" name="矩形 16"/>
          <p:cNvSpPr/>
          <p:nvPr/>
        </p:nvSpPr>
        <p:spPr>
          <a:xfrm>
            <a:off x="411790" y="1538284"/>
            <a:ext cx="3728163" cy="306387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18" name="矩形 17"/>
          <p:cNvSpPr/>
          <p:nvPr/>
        </p:nvSpPr>
        <p:spPr>
          <a:xfrm>
            <a:off x="411790" y="1844671"/>
            <a:ext cx="794710" cy="430213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19" name="矩形 18"/>
          <p:cNvSpPr/>
          <p:nvPr/>
        </p:nvSpPr>
        <p:spPr>
          <a:xfrm>
            <a:off x="411792" y="2274884"/>
            <a:ext cx="2509208" cy="306387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20" name="矩形 19"/>
          <p:cNvSpPr/>
          <p:nvPr/>
        </p:nvSpPr>
        <p:spPr>
          <a:xfrm>
            <a:off x="2447039" y="735012"/>
            <a:ext cx="1705613" cy="433386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21" name="矩形 20"/>
          <p:cNvSpPr/>
          <p:nvPr/>
        </p:nvSpPr>
        <p:spPr>
          <a:xfrm>
            <a:off x="1206499" y="1844671"/>
            <a:ext cx="2921315" cy="430213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22" name="矩形 21"/>
          <p:cNvSpPr/>
          <p:nvPr/>
        </p:nvSpPr>
        <p:spPr>
          <a:xfrm>
            <a:off x="625292" y="2581272"/>
            <a:ext cx="3337107" cy="474658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23" name="矩形 22"/>
          <p:cNvSpPr/>
          <p:nvPr/>
        </p:nvSpPr>
        <p:spPr>
          <a:xfrm>
            <a:off x="625293" y="3055929"/>
            <a:ext cx="936807" cy="389729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24" name="矩形 23"/>
          <p:cNvSpPr/>
          <p:nvPr/>
        </p:nvSpPr>
        <p:spPr>
          <a:xfrm>
            <a:off x="3657599" y="2259013"/>
            <a:ext cx="470215" cy="322257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25" name="文本框 24"/>
          <p:cNvSpPr txBox="1"/>
          <p:nvPr/>
        </p:nvSpPr>
        <p:spPr>
          <a:xfrm>
            <a:off x="3517651" y="5305482"/>
            <a:ext cx="359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this will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even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anything</a:t>
            </a:r>
          </a:p>
          <a:p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stop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problem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0" y="5355082"/>
            <a:ext cx="321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zh-CN" dirty="0">
                <a:solidFill>
                  <a:prstClr val="black"/>
                </a:solidFill>
              </a:rPr>
              <a:t>There</a:t>
            </a:r>
            <a:r>
              <a:rPr kumimoji="1" lang="zh-CN" altLang="en-US" dirty="0">
                <a:solidFill>
                  <a:prstClr val="black"/>
                </a:solidFill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</a:rPr>
              <a:t>are</a:t>
            </a:r>
            <a:r>
              <a:rPr kumimoji="1" lang="zh-CN" altLang="en-US" dirty="0">
                <a:solidFill>
                  <a:prstClr val="black"/>
                </a:solidFill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</a:rPr>
              <a:t>no</a:t>
            </a:r>
            <a:r>
              <a:rPr kumimoji="1" lang="zh-CN" altLang="en-US" dirty="0">
                <a:solidFill>
                  <a:prstClr val="black"/>
                </a:solidFill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</a:rPr>
              <a:t>true</a:t>
            </a:r>
            <a:r>
              <a:rPr kumimoji="1" lang="zh-CN" altLang="en-US" dirty="0">
                <a:solidFill>
                  <a:prstClr val="black"/>
                </a:solidFill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</a:rPr>
              <a:t>legal</a:t>
            </a:r>
            <a:r>
              <a:rPr kumimoji="1" lang="zh-CN" altLang="en-US" dirty="0">
                <a:solidFill>
                  <a:prstClr val="black"/>
                </a:solidFill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</a:rPr>
              <a:t>grounds</a:t>
            </a:r>
            <a:r>
              <a:rPr kumimoji="1" lang="zh-CN" altLang="en-US" dirty="0">
                <a:solidFill>
                  <a:prstClr val="black"/>
                </a:solidFill>
              </a:rPr>
              <a:t> </a:t>
            </a:r>
            <a:endParaRPr kumimoji="1" lang="en-US" altLang="zh-CN" dirty="0">
              <a:solidFill>
                <a:prstClr val="black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6199" y="5628648"/>
            <a:ext cx="189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</a:rPr>
              <a:t>…has</a:t>
            </a:r>
            <a:r>
              <a:rPr kumimoji="1" lang="zh-CN" altLang="en-US" dirty="0">
                <a:solidFill>
                  <a:prstClr val="black"/>
                </a:solidFill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</a:rPr>
              <a:t>the</a:t>
            </a:r>
            <a:r>
              <a:rPr kumimoji="1" lang="zh-CN" altLang="en-US" dirty="0">
                <a:solidFill>
                  <a:prstClr val="black"/>
                </a:solidFill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</a:rPr>
              <a:t>right</a:t>
            </a:r>
            <a:r>
              <a:rPr kumimoji="1" lang="zh-CN" altLang="en-US" dirty="0">
                <a:solidFill>
                  <a:prstClr val="black"/>
                </a:solidFill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</a:rPr>
              <a:t>to..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791038" y="5629406"/>
            <a:ext cx="129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zh-CN" dirty="0">
                <a:solidFill>
                  <a:prstClr val="black"/>
                </a:solidFill>
              </a:rPr>
              <a:t>a</a:t>
            </a:r>
            <a:r>
              <a:rPr kumimoji="1" lang="zh-CN" altLang="en-US" dirty="0">
                <a:solidFill>
                  <a:prstClr val="black"/>
                </a:solidFill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</a:rPr>
              <a:t>life</a:t>
            </a:r>
            <a:r>
              <a:rPr kumimoji="1" lang="zh-CN" altLang="en-US" dirty="0">
                <a:solidFill>
                  <a:prstClr val="black"/>
                </a:solidFill>
              </a:rPr>
              <a:t> </a:t>
            </a:r>
            <a:r>
              <a:rPr kumimoji="1" lang="en-US" altLang="zh-CN" dirty="0">
                <a:solidFill>
                  <a:prstClr val="black"/>
                </a:solidFill>
              </a:rPr>
              <a:t>choice</a:t>
            </a:r>
          </a:p>
        </p:txBody>
      </p:sp>
      <p:sp>
        <p:nvSpPr>
          <p:cNvPr id="30" name="矩形 29"/>
          <p:cNvSpPr/>
          <p:nvPr/>
        </p:nvSpPr>
        <p:spPr>
          <a:xfrm>
            <a:off x="4965700" y="1262853"/>
            <a:ext cx="3616508" cy="275431"/>
          </a:xfrm>
          <a:prstGeom prst="rect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31" name="矩形 30"/>
          <p:cNvSpPr/>
          <p:nvPr/>
        </p:nvSpPr>
        <p:spPr>
          <a:xfrm>
            <a:off x="4930593" y="1569240"/>
            <a:ext cx="3616508" cy="275431"/>
          </a:xfrm>
          <a:prstGeom prst="rect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32" name="矩形 31"/>
          <p:cNvSpPr/>
          <p:nvPr/>
        </p:nvSpPr>
        <p:spPr>
          <a:xfrm>
            <a:off x="4905193" y="2015325"/>
            <a:ext cx="1092200" cy="259559"/>
          </a:xfrm>
          <a:prstGeom prst="rect">
            <a:avLst/>
          </a:prstGeom>
          <a:solidFill>
            <a:schemeClr val="tx2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33" name="文本框 32"/>
          <p:cNvSpPr txBox="1"/>
          <p:nvPr/>
        </p:nvSpPr>
        <p:spPr>
          <a:xfrm>
            <a:off x="3517900" y="5997980"/>
            <a:ext cx="3042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/>
              <a:t>,</a:t>
            </a:r>
            <a:r>
              <a:rPr kumimoji="1" lang="en-US" altLang="zh-CN" dirty="0" smtClean="0"/>
              <a:t>because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 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parents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who</a:t>
            </a:r>
          </a:p>
          <a:p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regulate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their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kids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eat,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companies</a:t>
            </a:r>
            <a:endParaRPr kumimoji="1"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4905193" y="2345525"/>
            <a:ext cx="3641908" cy="275431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39" name="矩形 38"/>
          <p:cNvSpPr/>
          <p:nvPr/>
        </p:nvSpPr>
        <p:spPr>
          <a:xfrm>
            <a:off x="4930593" y="2780499"/>
            <a:ext cx="3616508" cy="275431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40" name="矩形 39"/>
          <p:cNvSpPr/>
          <p:nvPr/>
        </p:nvSpPr>
        <p:spPr>
          <a:xfrm>
            <a:off x="4905193" y="3152760"/>
            <a:ext cx="3616508" cy="275431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41" name="矩形 40"/>
          <p:cNvSpPr/>
          <p:nvPr/>
        </p:nvSpPr>
        <p:spPr>
          <a:xfrm>
            <a:off x="4905193" y="3496449"/>
            <a:ext cx="3616508" cy="275431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36" name="云形标注 35"/>
          <p:cNvSpPr/>
          <p:nvPr/>
        </p:nvSpPr>
        <p:spPr>
          <a:xfrm>
            <a:off x="2624001" y="3595763"/>
            <a:ext cx="5329102" cy="1724525"/>
          </a:xfrm>
          <a:prstGeom prst="cloudCallout">
            <a:avLst>
              <a:gd name="adj1" fmla="val -21548"/>
              <a:gd name="adj2" fmla="val 11036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>
                <a:solidFill>
                  <a:srgbClr val="FF0000"/>
                </a:solidFill>
              </a:rPr>
              <a:t>Why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is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it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not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the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company’s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responsibility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zh-CN" altLang="zh-CN" sz="2400" dirty="0">
                <a:solidFill>
                  <a:srgbClr val="FF0000"/>
                </a:solidFill>
              </a:rPr>
              <a:t>?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997393" y="1983582"/>
            <a:ext cx="2432415" cy="291302"/>
          </a:xfrm>
          <a:prstGeom prst="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43" name="文本框 42"/>
          <p:cNvSpPr txBox="1"/>
          <p:nvPr/>
        </p:nvSpPr>
        <p:spPr>
          <a:xfrm>
            <a:off x="6832599" y="5767147"/>
            <a:ext cx="141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 smtClean="0"/>
              <a:t>Give</a:t>
            </a:r>
            <a:r>
              <a:rPr kumimoji="1" lang="zh-CN" altLang="en-US" b="1" dirty="0" smtClean="0"/>
              <a:t> </a:t>
            </a:r>
            <a:r>
              <a:rPr kumimoji="1" lang="en-US" altLang="zh-CN" b="1" dirty="0" smtClean="0"/>
              <a:t>reasons</a:t>
            </a:r>
            <a:endParaRPr kumimoji="1" lang="zh-CN" altLang="en-US" b="1" dirty="0"/>
          </a:p>
        </p:txBody>
      </p:sp>
      <p:sp>
        <p:nvSpPr>
          <p:cNvPr id="2" name="椭圆 1"/>
          <p:cNvSpPr/>
          <p:nvPr/>
        </p:nvSpPr>
        <p:spPr>
          <a:xfrm>
            <a:off x="3517900" y="2146301"/>
            <a:ext cx="749300" cy="47465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3809999" y="903683"/>
            <a:ext cx="3022600" cy="1043382"/>
          </a:xfrm>
          <a:prstGeom prst="wedgeEllipseCallout">
            <a:avLst>
              <a:gd name="adj1" fmla="val -37685"/>
              <a:gd name="adj2" fmla="val 90324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/>
              <a:t>What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does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“this”</a:t>
            </a:r>
            <a:r>
              <a:rPr kumimoji="1" lang="zh-CN" altLang="en-US" sz="2000" b="1" dirty="0" smtClean="0"/>
              <a:t> </a:t>
            </a:r>
            <a:r>
              <a:rPr kumimoji="1" lang="en-US" altLang="zh-CN" sz="2000" b="1" dirty="0" smtClean="0"/>
              <a:t>mean here</a:t>
            </a:r>
            <a:r>
              <a:rPr kumimoji="1" lang="zh-CN" altLang="en-US" sz="2000" dirty="0" smtClean="0"/>
              <a:t>？</a:t>
            </a:r>
            <a:endParaRPr kumimoji="1" lang="zh-CN" altLang="en-US" sz="2000" dirty="0"/>
          </a:p>
        </p:txBody>
      </p:sp>
      <p:sp>
        <p:nvSpPr>
          <p:cNvPr id="44" name="椭圆 43"/>
          <p:cNvSpPr/>
          <p:nvPr/>
        </p:nvSpPr>
        <p:spPr>
          <a:xfrm>
            <a:off x="2534826" y="1094584"/>
            <a:ext cx="1275173" cy="474656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311400" y="317500"/>
            <a:ext cx="1206499" cy="490210"/>
          </a:xfrm>
          <a:prstGeom prst="ellipse">
            <a:avLst/>
          </a:prstGeom>
          <a:noFill/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云形标注 44"/>
          <p:cNvSpPr/>
          <p:nvPr/>
        </p:nvSpPr>
        <p:spPr>
          <a:xfrm>
            <a:off x="1562100" y="3628456"/>
            <a:ext cx="7444119" cy="2047874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smtClean="0">
                <a:solidFill>
                  <a:srgbClr val="FF0000"/>
                </a:solidFill>
              </a:rPr>
              <a:t>What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method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do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they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use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persuade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you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support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their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opinions?</a:t>
            </a:r>
            <a:endParaRPr kumimoji="1"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047999" y="1388414"/>
            <a:ext cx="609600" cy="595168"/>
          </a:xfrm>
          <a:prstGeom prst="ellipse">
            <a:avLst/>
          </a:prstGeom>
          <a:noFill/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11792" y="1013200"/>
            <a:ext cx="1379246" cy="643656"/>
          </a:xfrm>
          <a:prstGeom prst="ellipse">
            <a:avLst/>
          </a:prstGeom>
          <a:noFill/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613399" y="2539869"/>
            <a:ext cx="1066801" cy="711331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12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2" grpId="1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/>
      <p:bldP spid="38" grpId="0" animBg="1"/>
      <p:bldP spid="39" grpId="0" animBg="1"/>
      <p:bldP spid="40" grpId="0" animBg="1"/>
      <p:bldP spid="41" grpId="0" animBg="1"/>
      <p:bldP spid="36" grpId="0" animBg="1"/>
      <p:bldP spid="36" grpId="1" animBg="1"/>
      <p:bldP spid="42" grpId="0" animBg="1"/>
      <p:bldP spid="43" grpId="0"/>
      <p:bldP spid="2" grpId="0" animBg="1"/>
      <p:bldP spid="2" grpId="1" animBg="1"/>
      <p:bldP spid="3" grpId="0" animBg="1"/>
      <p:bldP spid="3" grpId="1" animBg="1"/>
      <p:bldP spid="44" grpId="0" animBg="1"/>
      <p:bldP spid="44" grpId="1" animBg="1"/>
      <p:bldP spid="29" grpId="0" animBg="1"/>
      <p:bldP spid="45" grpId="0" animBg="1"/>
      <p:bldP spid="46" grpId="0" animBg="1"/>
      <p:bldP spid="47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南沙中学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480"/>
            <a:ext cx="9312326" cy="71247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404" y="618387"/>
            <a:ext cx="90628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200" dirty="0" smtClean="0"/>
              <a:t>When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it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comes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to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junk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food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advertising,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what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is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it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up</a:t>
            </a:r>
          </a:p>
          <a:p>
            <a:pPr algn="ctr"/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to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them?</a:t>
            </a:r>
            <a:endParaRPr kumimoji="1"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2826949" y="1695605"/>
            <a:ext cx="61773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When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it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comes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/>
              <a:t>junk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food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advertising,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it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is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up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/>
              <a:t>companies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what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to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advertise.</a:t>
            </a:r>
          </a:p>
          <a:p>
            <a:pPr algn="ctr"/>
            <a:r>
              <a:rPr kumimoji="1" lang="en-US" altLang="zh-CN" sz="2400" dirty="0" smtClean="0"/>
              <a:t>……</a:t>
            </a:r>
            <a:endParaRPr kumimoji="1" lang="en-US" altLang="zh-CN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40" y="2622668"/>
            <a:ext cx="1609429" cy="20489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31" y="1247020"/>
            <a:ext cx="1961638" cy="16489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21001" y="3428999"/>
            <a:ext cx="435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FF0000"/>
                </a:solidFill>
              </a:rPr>
              <a:t>When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it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comes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/>
              <a:t>……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……</a:t>
            </a:r>
            <a:endParaRPr kumimoji="1" lang="zh-CN" altLang="en-US" sz="2400" dirty="0"/>
          </a:p>
        </p:txBody>
      </p:sp>
      <p:sp>
        <p:nvSpPr>
          <p:cNvPr id="9" name="云形标注 8"/>
          <p:cNvSpPr/>
          <p:nvPr/>
        </p:nvSpPr>
        <p:spPr>
          <a:xfrm>
            <a:off x="266700" y="757170"/>
            <a:ext cx="8192360" cy="4140200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 smtClean="0">
                <a:solidFill>
                  <a:srgbClr val="FF0000"/>
                </a:solidFill>
              </a:rPr>
              <a:t>When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it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comes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to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junk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food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advertising,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what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do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you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think?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21001" y="1695605"/>
            <a:ext cx="5118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994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7564</TotalTime>
  <Words>929</Words>
  <Application>Microsoft Macintosh PowerPoint</Application>
  <PresentationFormat>全屏显示(4:3)</PresentationFormat>
  <Paragraphs>163</Paragraphs>
  <Slides>17</Slides>
  <Notes>5</Notes>
  <HiddenSlides>7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Learning aims: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kriselton wong</dc:creator>
  <cp:lastModifiedBy>kriselton wong</cp:lastModifiedBy>
  <cp:revision>146</cp:revision>
  <dcterms:created xsi:type="dcterms:W3CDTF">2022-11-07T05:14:05Z</dcterms:created>
  <dcterms:modified xsi:type="dcterms:W3CDTF">2022-11-25T00:45:20Z</dcterms:modified>
</cp:coreProperties>
</file>