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22" r:id="rId3"/>
    <p:sldId id="473" r:id="rId5"/>
    <p:sldId id="515" r:id="rId6"/>
    <p:sldId id="492" r:id="rId7"/>
    <p:sldId id="501" r:id="rId8"/>
    <p:sldId id="452" r:id="rId9"/>
    <p:sldId id="489" r:id="rId10"/>
    <p:sldId id="51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0" name="新课标第一网" initials="新" lastIdx="0" clrIdx="0"/>
  <p:cmAuthor id="1" name="xkb1.com" initials="x" lastIdx="0" clrIdx="0"/>
  <p:cmAuthor id="3" name="Author" initials="A" lastIdx="0" clrIdx="2"/>
  <p:cmAuthor id="5" name="admin" initials="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D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"/>
            <a:ext cx="12227984" cy="687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624417" y="1557338"/>
            <a:ext cx="9211733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624417" y="2782888"/>
            <a:ext cx="9218083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None/>
              <a:defRPr>
                <a:solidFill>
                  <a:schemeClr val="tx1"/>
                </a:solidFill>
              </a:defRPr>
            </a:lvl1pPr>
            <a:lvl2pPr marL="45720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70573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76672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174750"/>
            <a:ext cx="5376672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jpeg"/><Relationship Id="rId14" Type="http://schemas.openxmlformats.org/officeDocument/2006/relationships/tags" Target="../tags/tag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dirty="0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ppt新背景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715" y="3810"/>
            <a:ext cx="12181840" cy="6850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标题 1"/>
          <p:cNvSpPr txBox="1"/>
          <p:nvPr/>
        </p:nvSpPr>
        <p:spPr>
          <a:xfrm>
            <a:off x="2455129" y="831830"/>
            <a:ext cx="7888343" cy="2140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4" name="图片 33" descr="D:\360安全浏览器下载\51miz-E914199-665A049F.png51miz-E914199-665A049F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0050" y="353695"/>
            <a:ext cx="10467975" cy="66548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468" y="166147"/>
            <a:ext cx="1096030" cy="10456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23245" y="1301843"/>
            <a:ext cx="2926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电功率</a:t>
            </a: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2055" y="5012690"/>
            <a:ext cx="5455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张家港市港区初中    崔俊</a:t>
            </a:r>
            <a:endParaRPr lang="zh-CN" altLang="en-US" sz="32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4015105"/>
            <a:ext cx="11795760" cy="1141095"/>
          </a:xfrm>
        </p:spPr>
        <p:txBody>
          <a:bodyPr/>
          <a:p>
            <a:pPr marL="0" indent="0">
              <a:buNone/>
            </a:pP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不同用电器工作时，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电流做功的快慢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一般是不同的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A2B4A9748E37420AB29C015429766D7C"/>
          <p:cNvPicPr>
            <a:picLocks noChangeAspect="1"/>
          </p:cNvPicPr>
          <p:nvPr/>
        </p:nvPicPr>
        <p:blipFill>
          <a:blip r:embed="rId1"/>
          <a:srcRect l="6478" t="8300" r="23017" b="6632"/>
          <a:stretch>
            <a:fillRect/>
          </a:stretch>
        </p:blipFill>
        <p:spPr>
          <a:xfrm>
            <a:off x="6157595" y="928370"/>
            <a:ext cx="2271395" cy="2740660"/>
          </a:xfrm>
          <a:prstGeom prst="rect">
            <a:avLst/>
          </a:prstGeom>
        </p:spPr>
      </p:pic>
      <p:pic>
        <p:nvPicPr>
          <p:cNvPr id="4" name="图片 3" descr="s5nKqQT5jCCdWUNRh=pnV6Md=fLoQXaDcAONhI5Xxl9J=1502071441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95" y="924560"/>
            <a:ext cx="2570480" cy="2744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551815" y="3691255"/>
            <a:ext cx="10507980" cy="752475"/>
            <a:chOff x="1555" y="6121"/>
            <a:chExt cx="16548" cy="1185"/>
          </a:xfrm>
        </p:grpSpPr>
        <p:sp>
          <p:nvSpPr>
            <p:cNvPr id="17" name="文本框 16"/>
            <p:cNvSpPr txBox="1"/>
            <p:nvPr/>
          </p:nvSpPr>
          <p:spPr>
            <a:xfrm>
              <a:off x="1555" y="6281"/>
              <a:ext cx="1654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电功率越大                                     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8" name="右箭头 15"/>
            <p:cNvSpPr/>
            <p:nvPr/>
          </p:nvSpPr>
          <p:spPr>
            <a:xfrm>
              <a:off x="4610" y="6525"/>
              <a:ext cx="1143" cy="45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20" name="圆角矩形 17"/>
            <p:cNvSpPr/>
            <p:nvPr/>
          </p:nvSpPr>
          <p:spPr>
            <a:xfrm>
              <a:off x="1555" y="6121"/>
              <a:ext cx="16037" cy="118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60059" y="1750208"/>
            <a:ext cx="7978775" cy="584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电功率（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P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）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: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表示电流做功的快慢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7545" y="3792855"/>
            <a:ext cx="24225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 电流做功越快</a:t>
            </a:r>
            <a:endParaRPr lang="zh-CN" altLang="en-US" sz="2800" b="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00470" y="3785235"/>
            <a:ext cx="47599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/>
            <a:r>
              <a:rPr lang="zh-CN" altLang="en-US" sz="28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单位时间内消耗的电能越多</a:t>
            </a:r>
            <a:endParaRPr lang="zh-CN" altLang="en-US" sz="2800" b="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5" name="右箭头 15"/>
          <p:cNvSpPr/>
          <p:nvPr/>
        </p:nvSpPr>
        <p:spPr>
          <a:xfrm>
            <a:off x="5640070" y="3923665"/>
            <a:ext cx="725805" cy="28765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162685" y="1696720"/>
            <a:ext cx="71520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 </a:t>
            </a:r>
            <a:r>
              <a:rPr 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计算取暖器工作时的电功率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205" y="2889885"/>
            <a:ext cx="102355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工作时的电压为</a:t>
            </a:r>
            <a:r>
              <a:rPr lang="en-US" sz="32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，电流为</a:t>
            </a:r>
            <a:r>
              <a:rPr lang="en-US" sz="32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电功率是多少？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A2B4A9748E37420AB29C015429766D7C"/>
          <p:cNvPicPr>
            <a:picLocks noChangeAspect="1"/>
          </p:cNvPicPr>
          <p:nvPr/>
        </p:nvPicPr>
        <p:blipFill>
          <a:blip r:embed="rId1"/>
          <a:srcRect l="6478" t="8300" r="23017" b="6632"/>
          <a:stretch>
            <a:fillRect/>
          </a:stretch>
        </p:blipFill>
        <p:spPr>
          <a:xfrm>
            <a:off x="504825" y="1467485"/>
            <a:ext cx="4374515" cy="527812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4389755" y="1590675"/>
            <a:ext cx="1713230" cy="113347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634230" y="5095240"/>
            <a:ext cx="1377315" cy="103822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680585" y="1687195"/>
            <a:ext cx="5536565" cy="167957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4695825" y="4453255"/>
            <a:ext cx="5521325" cy="168021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485836BB5210937471A20BE8F3A42747"/>
          <p:cNvPicPr>
            <a:picLocks noChangeAspect="1"/>
          </p:cNvPicPr>
          <p:nvPr/>
        </p:nvPicPr>
        <p:blipFill>
          <a:blip r:embed="rId2"/>
          <a:srcRect l="24765" t="7718" r="26722" b="32398"/>
          <a:stretch>
            <a:fillRect/>
          </a:stretch>
        </p:blipFill>
        <p:spPr>
          <a:xfrm rot="5400000">
            <a:off x="5842635" y="1758950"/>
            <a:ext cx="4542790" cy="4205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846695" y="2737485"/>
            <a:ext cx="856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副标题 2"/>
          <p:cNvSpPr txBox="1"/>
          <p:nvPr/>
        </p:nvSpPr>
        <p:spPr bwMode="auto">
          <a:xfrm>
            <a:off x="687070" y="445770"/>
            <a:ext cx="10817860" cy="797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R="0" defTabSz="914400"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sz="3600" b="1" kern="1200" cap="small" spc="0" normalizeH="0" baseline="0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活动</a:t>
            </a:r>
            <a:r>
              <a:rPr kumimoji="0" lang="en-US" altLang="zh-CN" sz="3600" b="1" kern="1200" cap="small" spc="0" normalizeH="0" baseline="0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2</a:t>
            </a:r>
            <a:r>
              <a:rPr kumimoji="0" lang="zh-CN" altLang="en-US" sz="3600" b="1" kern="1200" cap="small" spc="0" normalizeH="0" baseline="0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：</a:t>
            </a:r>
            <a:r>
              <a:rPr kumimoji="0" lang="zh-CN" altLang="en-US" sz="3600" b="1" kern="1200" cap="small" spc="0" normalizeH="0" baseline="0" noProof="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讨论</a:t>
            </a:r>
            <a:r>
              <a:rPr lang="zh-CN" altLang="en-US" sz="3600" b="1" cap="small" noProof="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  <a:sym typeface="+mn-ea"/>
              </a:rPr>
              <a:t>交流</a:t>
            </a:r>
            <a:r>
              <a:rPr kumimoji="0" lang="zh-CN" altLang="en-US" sz="3600" b="1" kern="1200" cap="small" spc="0" normalizeH="0" baseline="0" noProof="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，铭牌上有哪些信息？</a:t>
            </a:r>
            <a:endParaRPr kumimoji="0" lang="zh-CN" altLang="en-US" sz="3600" b="1" kern="1200" cap="small" spc="0" normalizeH="0" baseline="0" noProof="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2"/>
          <p:cNvSpPr txBox="1"/>
          <p:nvPr/>
        </p:nvSpPr>
        <p:spPr bwMode="auto">
          <a:xfrm>
            <a:off x="359093" y="386715"/>
            <a:ext cx="3143250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marR="0" indent="-273050" algn="ctr" defTabSz="914400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sz="4400" b="1" kern="1200" cap="small" spc="0" normalizeH="0" baseline="0" noProof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小组实验：</a:t>
            </a:r>
            <a:endParaRPr kumimoji="0" lang="zh-CN" altLang="en-US" sz="4400" b="1" kern="1200" cap="small" spc="0" normalizeH="0" baseline="0" noProof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5" name="副标题 2"/>
          <p:cNvSpPr txBox="1"/>
          <p:nvPr/>
        </p:nvSpPr>
        <p:spPr bwMode="auto">
          <a:xfrm>
            <a:off x="3303270" y="386715"/>
            <a:ext cx="4351020" cy="77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marR="0" indent="-273050" defTabSz="914400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sz="3600" b="1" kern="1200" cap="small" spc="0" normalizeH="0" baseline="0" noProof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测量小灯泡的功率</a:t>
            </a:r>
            <a:endParaRPr kumimoji="0" lang="zh-CN" altLang="en-US" sz="3600" b="1" kern="1200" cap="small" spc="0" normalizeH="0" baseline="0" noProof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6" name="副标题 2"/>
          <p:cNvSpPr txBox="1"/>
          <p:nvPr/>
        </p:nvSpPr>
        <p:spPr bwMode="auto">
          <a:xfrm>
            <a:off x="994410" y="1369695"/>
            <a:ext cx="700087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sz="3600" b="1" kern="1200" cap="small" spc="0" normalizeH="0" baseline="0" noProof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实验目的：</a:t>
            </a:r>
            <a:endParaRPr kumimoji="0" lang="en-US" altLang="zh-CN" sz="3600" b="1" kern="1200" cap="small" spc="0" normalizeH="0" baseline="0" noProof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en-US" altLang="zh-CN" sz="3600" b="1" kern="1200" cap="small" spc="0" normalizeH="0" baseline="0" noProof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kumimoji="0" lang="zh-CN" altLang="en-US" sz="2800" b="1" kern="1200" cap="small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测量小灯泡的</a:t>
            </a:r>
            <a:r>
              <a:rPr kumimoji="0" lang="zh-CN" altLang="en-US" sz="2800" b="1" kern="1200" cap="small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额定功率</a:t>
            </a:r>
            <a:r>
              <a:rPr kumimoji="0" lang="zh-CN" altLang="en-US" sz="2800" b="1" kern="1200" cap="small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kumimoji="0" lang="zh-CN" altLang="en-US" sz="2800" b="1" kern="1200" cap="small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实际功率</a:t>
            </a:r>
            <a:endParaRPr kumimoji="0" lang="zh-CN" altLang="en-US" sz="2800" b="1" kern="1200" cap="small" spc="0" normalizeH="0" baseline="0" noProof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副标题 2"/>
          <p:cNvSpPr txBox="1"/>
          <p:nvPr/>
        </p:nvSpPr>
        <p:spPr bwMode="auto">
          <a:xfrm>
            <a:off x="994410" y="2642235"/>
            <a:ext cx="9865995" cy="2072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sz="3600" b="1" kern="1200" cap="small" spc="0" normalizeH="0" baseline="0" noProof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实验设计：</a:t>
            </a:r>
            <a:endParaRPr kumimoji="0" lang="en-US" altLang="zh-CN" sz="3600" b="1" kern="1200" cap="small" spc="0" normalizeH="0" baseline="0" noProof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en-US" altLang="zh-CN" sz="2800" b="1" kern="1200" cap="small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800" b="1" kern="1200" cap="small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、实验中需要测量哪些物理量？</a:t>
            </a:r>
            <a:endParaRPr kumimoji="0" lang="zh-CN" altLang="en-US" sz="2800" b="1" kern="1200" cap="small" spc="0" normalizeH="0" baseline="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endParaRPr kumimoji="0" lang="zh-CN" altLang="en-US" sz="2800" b="1" kern="1200" cap="small" spc="0" normalizeH="0" baseline="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endParaRPr kumimoji="0" lang="en-US" altLang="zh-CN" sz="2800" b="1" kern="1200" cap="small" spc="0" normalizeH="0" baseline="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endParaRPr kumimoji="0" lang="zh-CN" altLang="en-US" sz="2800" b="1" kern="1200" cap="small" spc="0" normalizeH="0" baseline="0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6880" y="3733800"/>
            <a:ext cx="8494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小灯泡两端电压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、通过小灯泡的电流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35480" y="5669915"/>
            <a:ext cx="9417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调节串联在电路中的滑动变阻器的滑片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18705" y="386715"/>
            <a:ext cx="25888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原理：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P=UI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4410" y="4561205"/>
            <a:ext cx="1071435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en-US" altLang="zh-CN" sz="2800" b="1" cap="small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cap="small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、根据需要测量的物理量选用实验器材。想一想，如何改变小灯泡</a:t>
            </a:r>
            <a:endParaRPr lang="zh-CN" altLang="en-US" sz="2800" b="1" cap="small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defTabSz="914400"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zh-CN" altLang="en-US" sz="2800" b="1" cap="small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两端的电压？</a:t>
            </a:r>
            <a:endParaRPr lang="zh-CN" altLang="en-US" sz="2800" b="1" cap="small" noProof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" grpId="1"/>
      <p:bldP spid="2" grpId="0"/>
      <p:bldP spid="3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6" descr="7W`XXJZ0TFYCODH0}54C7}P"/>
          <p:cNvPicPr>
            <a:picLocks noChangeAspect="1"/>
          </p:cNvPicPr>
          <p:nvPr/>
        </p:nvPicPr>
        <p:blipFill>
          <a:blip r:embed="rId1">
            <a:lum contrast="24000"/>
          </a:blip>
          <a:srcRect l="5979" b="4862"/>
          <a:stretch>
            <a:fillRect/>
          </a:stretch>
        </p:blipFill>
        <p:spPr>
          <a:xfrm>
            <a:off x="299085" y="1233805"/>
            <a:ext cx="4844415" cy="31730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4945" y="1064260"/>
            <a:ext cx="3753485" cy="582930"/>
          </a:xfrm>
        </p:spPr>
        <p:txBody>
          <a:bodyPr/>
          <a:p>
            <a:br>
              <a:rPr kumimoji="0" lang="zh-CN" altLang="en-US" b="1" kern="1200" cap="small" spc="0" normalizeH="0" baseline="0" noProof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b="1" cap="small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实验注意事项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4601210" y="1233805"/>
            <a:ext cx="751649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、连接电路时，开关要</a:t>
            </a:r>
            <a:r>
              <a:rPr lang="zh-CN" altLang="en-US" sz="32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，变阻器的滑片要移动到</a:t>
            </a:r>
            <a:r>
              <a:rPr lang="zh-CN" altLang="en-US" sz="32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、灯泡两端的电压不能超过</a:t>
            </a:r>
            <a:r>
              <a:rPr lang="zh-CN" altLang="en-US" sz="3200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太多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否则会将灯泡烧坏。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01480" y="1881505"/>
            <a:ext cx="9969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断开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06690" y="2465070"/>
            <a:ext cx="22180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阻值最大处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72955" y="3137535"/>
            <a:ext cx="18110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额定电压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7727" y="1330420"/>
            <a:ext cx="62992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电功率：表示电流做功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快慢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的物理量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 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82675" y="1816735"/>
            <a:ext cx="2066290" cy="911225"/>
          </a:xfrm>
          <a:prstGeom prst="rect">
            <a:avLst/>
          </a:prstGeom>
          <a:blipFill rotWithShape="1">
            <a:blip r:embed="rId1"/>
            <a:stretch>
              <a:fillRect l="-7547" b="-9402"/>
            </a:stretch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>
                <a:noFill/>
                <a:latin typeface="微软雅黑" panose="020B0503020204020204" charset="-122"/>
                <a:ea typeface="微软雅黑" panose="020B0503020204020204" charset="-122"/>
              </a:rPr>
              <a:t> </a:t>
            </a:r>
            <a:endParaRPr lang="zh-CN" altLang="en-US" sz="2800" b="1">
              <a:noFill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82675" y="2684780"/>
            <a:ext cx="1821815" cy="788035"/>
          </a:xfrm>
          <a:prstGeom prst="rect">
            <a:avLst/>
          </a:prstGeom>
          <a:blipFill rotWithShape="1">
            <a:blip r:embed="rId2"/>
            <a:stretch>
              <a:fillRect l="-7380" r="-6642" b="-9402"/>
            </a:stretch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>
                <a:noFill/>
                <a:latin typeface="微软雅黑" panose="020B0503020204020204" charset="-122"/>
                <a:ea typeface="微软雅黑" panose="020B0503020204020204" charset="-122"/>
              </a:rPr>
              <a:t> </a:t>
            </a:r>
            <a:endParaRPr lang="zh-CN" altLang="en-US" sz="2800" b="1">
              <a:noFill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76134" y="2011732"/>
            <a:ext cx="27305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单位： 瓦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(W)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kumimoji="0" lang="en-US" altLang="zh-CN" sz="2800" b="1" i="0" u="none" strike="noStrike" kern="1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014896" y="2011732"/>
            <a:ext cx="472630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1W=1J/s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1kW=1000W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1W=1000mW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矩形 29772"/>
          <p:cNvSpPr>
            <a:spLocks noChangeArrowheads="1"/>
          </p:cNvSpPr>
          <p:nvPr/>
        </p:nvSpPr>
        <p:spPr bwMode="auto">
          <a:xfrm>
            <a:off x="777727" y="251532"/>
            <a:ext cx="8061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额定功率与实际功率</a:t>
            </a:r>
            <a:endParaRPr kumimoji="0" lang="zh-CN" altLang="en-US" sz="32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8096" y="3472756"/>
            <a:ext cx="893685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2667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实际功率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与额定功率的比较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4855" y="4047625"/>
            <a:ext cx="893685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2667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）当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&lt;U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&lt;P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，发光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较暗</a:t>
            </a:r>
            <a:endParaRPr kumimoji="0" lang="zh-CN" altLang="zh-CN" sz="280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9875" marR="0" lvl="0" indent="2667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）当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=U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=P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，灯泡正常发光</a:t>
            </a:r>
            <a:endParaRPr kumimoji="0" lang="en-US" altLang="zh-CN" sz="28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9875" marR="0" lvl="0" indent="2667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）当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&gt;U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&gt;P</a:t>
            </a:r>
            <a:r>
              <a:rPr kumimoji="0" lang="zh-CN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，灯泡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过亮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39675" y="469060"/>
            <a:ext cx="1861185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笔记页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2675" y="5504180"/>
            <a:ext cx="5500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.灯泡亮度由</a:t>
            </a:r>
            <a:r>
              <a:rPr lang="zh-CN" altLang="en-US" sz="2800" b="1" u="sng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zh-CN" altLang="en-US" sz="2800" b="1" kern="1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决定</a:t>
            </a:r>
            <a:endParaRPr lang="zh-CN" altLang="en-US" sz="2800" b="1" kern="1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38525" y="550418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实际功率</a:t>
            </a:r>
            <a:endParaRPr lang="zh-CN" altLang="en-US" sz="2800" b="1" kern="1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" grpId="0"/>
    </p:bldLst>
  </p:timing>
</p:sld>
</file>

<file path=ppt/tags/tag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书籍进步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216606"/>
      </a:accent1>
      <a:accent2>
        <a:srgbClr val="669900"/>
      </a:accent2>
      <a:accent3>
        <a:srgbClr val="FFFFFF"/>
      </a:accent3>
      <a:accent4>
        <a:srgbClr val="000000"/>
      </a:accent4>
      <a:accent5>
        <a:srgbClr val="ABB9AA"/>
      </a:accent5>
      <a:accent6>
        <a:srgbClr val="5B8900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216606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ABB9AA"/>
        </a:accent5>
        <a:accent6>
          <a:srgbClr val="5B8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WPS 演示</Application>
  <PresentationFormat>宽屏</PresentationFormat>
  <Paragraphs>78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</vt:lpstr>
      <vt:lpstr>Times New Roman</vt:lpstr>
      <vt:lpstr>华文楷体</vt:lpstr>
      <vt:lpstr>Calibri</vt:lpstr>
      <vt:lpstr>Arial Unicode MS</vt:lpstr>
      <vt:lpstr>书籍进步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实验注意事项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102</cp:revision>
  <dcterms:created xsi:type="dcterms:W3CDTF">2021-09-12T12:28:00Z</dcterms:created>
  <dcterms:modified xsi:type="dcterms:W3CDTF">2022-11-22T07:52:52Z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3D722FE842F542318143EE6C7A6F1921</vt:lpwstr>
  </property>
  <property fmtid="{D5CDD505-2E9C-101B-9397-08002B2CF9AE}" pid="3" name="KSOProductBuildVer">
    <vt:lpwstr>2052-10.8.2.6613</vt:lpwstr>
  </property>
</Properties>
</file>