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708" r:id="rId3"/>
  </p:sldMasterIdLst>
  <p:notesMasterIdLst>
    <p:notesMasterId r:id="rId21"/>
  </p:notesMasterIdLst>
  <p:sldIdLst>
    <p:sldId id="256" r:id="rId4"/>
    <p:sldId id="257" r:id="rId5"/>
    <p:sldId id="266" r:id="rId6"/>
    <p:sldId id="273" r:id="rId7"/>
    <p:sldId id="274" r:id="rId8"/>
    <p:sldId id="284" r:id="rId9"/>
    <p:sldId id="285" r:id="rId10"/>
    <p:sldId id="275" r:id="rId11"/>
    <p:sldId id="276" r:id="rId12"/>
    <p:sldId id="278" r:id="rId13"/>
    <p:sldId id="279" r:id="rId14"/>
    <p:sldId id="281" r:id="rId15"/>
    <p:sldId id="267" r:id="rId16"/>
    <p:sldId id="283" r:id="rId17"/>
    <p:sldId id="280" r:id="rId18"/>
    <p:sldId id="286" r:id="rId19"/>
    <p:sldId id="265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8" d="100"/>
          <a:sy n="68" d="100"/>
        </p:scale>
        <p:origin x="78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27EEB3-0A59-4C36-AC41-8BECCB79667E}" type="datetimeFigureOut">
              <a:rPr lang="zh-CN" altLang="en-US" smtClean="0"/>
              <a:pPr/>
              <a:t>2022/11/16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52437D-888B-4631-AE87-D6E1AA427F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432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>
            <a:extLst>
              <a:ext uri="{FF2B5EF4-FFF2-40B4-BE49-F238E27FC236}">
                <a16:creationId xmlns:a16="http://schemas.microsoft.com/office/drawing/2014/main" id="{7A9C6020-B593-1F58-8F5A-928E6D7A20CC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7410" name="备注占位符 2">
            <a:extLst>
              <a:ext uri="{FF2B5EF4-FFF2-40B4-BE49-F238E27FC236}">
                <a16:creationId xmlns:a16="http://schemas.microsoft.com/office/drawing/2014/main" id="{A7A07C78-49E1-3869-F684-1F916C82364F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7411" name="灯片编号占位符 3">
            <a:extLst>
              <a:ext uri="{FF2B5EF4-FFF2-40B4-BE49-F238E27FC236}">
                <a16:creationId xmlns:a16="http://schemas.microsoft.com/office/drawing/2014/main" id="{CDF0ACA2-0DD0-0D02-2BDC-678D485B755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32B4C29-A003-4093-B749-1C9560532D8D}" type="slidenum">
              <a:rPr lang="zh-CN" altLang="en-US">
                <a:latin typeface="Calibri" panose="020F0502020204030204" pitchFamily="34" charset="0"/>
              </a:rPr>
              <a:pPr/>
              <a:t>13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9179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914400" y="1454150"/>
            <a:ext cx="103632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l">
              <a:defRPr sz="3600" b="0" baseline="0">
                <a:solidFill>
                  <a:schemeClr val="tx1"/>
                </a:solidFill>
                <a:latin typeface="Arial Black" panose="020B0A0402010202020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1828800" y="3286125"/>
            <a:ext cx="8534400" cy="129540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lstStyle>
            <a:lvl1pPr marL="0" lvl="0" indent="0" algn="l">
              <a:buNone/>
              <a:defRPr>
                <a:solidFill>
                  <a:schemeClr val="tx1"/>
                </a:solidFill>
                <a:latin typeface="Arial Rounded MT Bold" pitchFamily="2" charset="0"/>
                <a:ea typeface="宋体" panose="02010600030101010101" pitchFamily="2" charset="-122"/>
              </a:defRPr>
            </a:lvl1pPr>
            <a:lvl2pPr marL="457200" lvl="1" indent="0" algn="ctr">
              <a:buNone/>
              <a:defRPr>
                <a:solidFill>
                  <a:schemeClr val="tx1"/>
                </a:solidFill>
                <a:latin typeface="Arial Rounded MT Bold" pitchFamily="2" charset="0"/>
                <a:ea typeface="黑体" panose="02010600030101010101" charset="-122"/>
              </a:defRPr>
            </a:lvl2pPr>
            <a:lvl3pPr marL="914400" lvl="2" indent="0" algn="ctr">
              <a:buNone/>
              <a:defRPr>
                <a:solidFill>
                  <a:schemeClr val="tx1"/>
                </a:solidFill>
                <a:latin typeface="Arial Rounded MT Bold" pitchFamily="2" charset="0"/>
                <a:ea typeface="黑体" panose="02010600030101010101" charset="-122"/>
              </a:defRPr>
            </a:lvl3pPr>
            <a:lvl4pPr marL="1371600" lvl="3" indent="0" algn="ctr">
              <a:buNone/>
              <a:defRPr>
                <a:solidFill>
                  <a:schemeClr val="tx1"/>
                </a:solidFill>
                <a:latin typeface="Arial Rounded MT Bold" pitchFamily="2" charset="0"/>
                <a:ea typeface="黑体" panose="02010600030101010101" charset="-122"/>
              </a:defRPr>
            </a:lvl4pPr>
            <a:lvl5pPr marL="1828800" lvl="4" indent="0" algn="ctr">
              <a:buNone/>
              <a:defRPr>
                <a:solidFill>
                  <a:schemeClr val="tx1"/>
                </a:solidFill>
                <a:latin typeface="Arial Rounded MT Bold" pitchFamily="2" charset="0"/>
                <a:ea typeface="黑体" panose="02010600030101010101" charset="-122"/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fld id="{D997B5FA-0921-464F-AAE1-844C04324D75}" type="datetimeFigureOut">
              <a:rPr lang="zh-CN" altLang="en-US" smtClean="0"/>
              <a:pPr/>
              <a:t>2022/11/16</a:t>
            </a:fld>
            <a:endParaRPr lang="zh-CN" altLang="en-US"/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2022/11/16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2022/11/16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117013" y="188913"/>
            <a:ext cx="2835804" cy="593725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88913"/>
            <a:ext cx="8343019" cy="593725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914400" y="1454150"/>
            <a:ext cx="103632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l">
              <a:defRPr sz="3600" b="0" baseline="0">
                <a:solidFill>
                  <a:schemeClr val="tx1"/>
                </a:solidFill>
                <a:latin typeface="Arial Black" panose="020B0A0402010202020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1828800" y="3286125"/>
            <a:ext cx="8534400" cy="129540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lstStyle>
            <a:lvl1pPr marL="0" lvl="0" indent="0" algn="l">
              <a:buNone/>
              <a:defRPr>
                <a:solidFill>
                  <a:schemeClr val="tx1"/>
                </a:solidFill>
                <a:latin typeface="Arial Rounded MT Bold" pitchFamily="2" charset="0"/>
                <a:ea typeface="宋体" panose="02010600030101010101" pitchFamily="2" charset="-122"/>
              </a:defRPr>
            </a:lvl1pPr>
            <a:lvl2pPr marL="457200" lvl="1" indent="0" algn="ctr">
              <a:buNone/>
              <a:defRPr>
                <a:solidFill>
                  <a:schemeClr val="tx1"/>
                </a:solidFill>
                <a:latin typeface="Arial Rounded MT Bold" pitchFamily="2" charset="0"/>
                <a:ea typeface="黑体" panose="02010600030101010101" charset="-122"/>
              </a:defRPr>
            </a:lvl2pPr>
            <a:lvl3pPr marL="914400" lvl="2" indent="0" algn="ctr">
              <a:buNone/>
              <a:defRPr>
                <a:solidFill>
                  <a:schemeClr val="tx1"/>
                </a:solidFill>
                <a:latin typeface="Arial Rounded MT Bold" pitchFamily="2" charset="0"/>
                <a:ea typeface="黑体" panose="02010600030101010101" charset="-122"/>
              </a:defRPr>
            </a:lvl3pPr>
            <a:lvl4pPr marL="1371600" lvl="3" indent="0" algn="ctr">
              <a:buNone/>
              <a:defRPr>
                <a:solidFill>
                  <a:schemeClr val="tx1"/>
                </a:solidFill>
                <a:latin typeface="Arial Rounded MT Bold" pitchFamily="2" charset="0"/>
                <a:ea typeface="黑体" panose="02010600030101010101" charset="-122"/>
              </a:defRPr>
            </a:lvl4pPr>
            <a:lvl5pPr marL="1828800" lvl="4" indent="0" algn="ctr">
              <a:buNone/>
              <a:defRPr>
                <a:solidFill>
                  <a:schemeClr val="tx1"/>
                </a:solidFill>
                <a:latin typeface="Arial Rounded MT Bold" pitchFamily="2" charset="0"/>
                <a:ea typeface="黑体" panose="02010600030101010101" charset="-122"/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fld id="{D997B5FA-0921-464F-AAE1-844C04324D75}" type="datetimeFigureOut">
              <a:rPr lang="zh-CN" altLang="en-US" smtClean="0"/>
              <a:pPr/>
              <a:t>2022/11/16</a:t>
            </a:fld>
            <a:endParaRPr lang="zh-CN" altLang="en-US"/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2022/11/16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2022/11/16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117013" y="188913"/>
            <a:ext cx="2835804" cy="593725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88913"/>
            <a:ext cx="8343019" cy="593725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2022/11/16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2022/11/16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2022/11/16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2832100" y="188913"/>
            <a:ext cx="9120717" cy="6397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fld id="{D997B5FA-0921-464F-AAE1-844C04324D75}" type="datetimeFigureOut">
              <a:rPr lang="zh-CN" altLang="en-US" smtClean="0"/>
              <a:pPr/>
              <a:t>2022/11/16</a:t>
            </a:fld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2832100" y="188913"/>
            <a:ext cx="9120717" cy="6397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fld id="{D997B5FA-0921-464F-AAE1-844C04324D75}" type="datetimeFigureOut">
              <a:rPr lang="zh-CN" altLang="en-US" smtClean="0"/>
              <a:pPr/>
              <a:t>2022/11/16</a:t>
            </a:fld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4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2278;&#26609;.mp4" TargetMode="Externa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1160;&#30011;&#28436;&#31034;/2%20%20&#30001;&#19977;&#35270;&#22270;&#21040;&#29289;&#20307;.swf" TargetMode="Externa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hyperlink" Target="&#21160;&#30011;&#28436;&#31034;/1%20%20&#38754;&#21160;&#25104;&#20307;.swf" TargetMode="External"/><Relationship Id="rId1" Type="http://schemas.openxmlformats.org/officeDocument/2006/relationships/slideLayout" Target="../slideLayouts/slideLayout13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图片 4099" descr="DSC001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795"/>
            <a:ext cx="12219940" cy="68687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05573" y="1334452"/>
            <a:ext cx="9144000" cy="1539875"/>
          </a:xfrm>
        </p:spPr>
        <p:txBody>
          <a:bodyPr>
            <a:norm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黑体" panose="02010600030101010101" charset="-122"/>
              </a:rPr>
              <a:t>第五章 走进图形世界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50825" y="391795"/>
            <a:ext cx="46361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苏科版 七年级（上）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961005" y="4753610"/>
            <a:ext cx="66840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张家港市港区初级中学</a:t>
            </a:r>
          </a:p>
          <a:p>
            <a:pPr algn="ctr"/>
            <a:r>
              <a:rPr lang="zh-CN" alt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卢良芳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26340AAA-7B86-3F73-447A-5C2CE18E45EE}"/>
              </a:ext>
            </a:extLst>
          </p:cNvPr>
          <p:cNvSpPr txBox="1"/>
          <p:nvPr/>
        </p:nvSpPr>
        <p:spPr>
          <a:xfrm>
            <a:off x="996592" y="457620"/>
            <a:ext cx="191528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32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视图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E1515DB-9657-4F7D-DD49-576A7022348F}"/>
              </a:ext>
            </a:extLst>
          </p:cNvPr>
          <p:cNvSpPr txBox="1"/>
          <p:nvPr/>
        </p:nvSpPr>
        <p:spPr>
          <a:xfrm>
            <a:off x="996592" y="1276636"/>
            <a:ext cx="107263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请同学们观看</a:t>
            </a:r>
            <a:r>
              <a:rPr lang="zh-CN" altLang="zh-CN" sz="3200" dirty="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正方体</a:t>
            </a:r>
            <a:r>
              <a:rPr lang="zh-CN" altLang="en-US" sz="32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每个面</a:t>
            </a:r>
            <a:r>
              <a:rPr lang="zh-CN" altLang="zh-CN" sz="32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的形状</a:t>
            </a:r>
            <a:r>
              <a:rPr lang="zh-CN" altLang="en-US" sz="32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en-US" sz="3200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8E47971-9014-E5F2-2D86-DE95C5E19F66}"/>
              </a:ext>
            </a:extLst>
          </p:cNvPr>
          <p:cNvSpPr txBox="1"/>
          <p:nvPr/>
        </p:nvSpPr>
        <p:spPr>
          <a:xfrm>
            <a:off x="996592" y="3060301"/>
            <a:ext cx="609361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dirty="0">
                <a:ea typeface="宋体" panose="02010600030101010101" pitchFamily="2" charset="-122"/>
                <a:cs typeface="Times New Roman" panose="02020603050405020304" pitchFamily="18" charset="0"/>
              </a:rPr>
              <a:t>观看</a:t>
            </a:r>
            <a:r>
              <a:rPr lang="zh-CN" altLang="zh-CN" sz="3200" dirty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长方体</a:t>
            </a:r>
            <a:r>
              <a:rPr lang="zh-CN" altLang="zh-CN" sz="32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的六个面呢？</a:t>
            </a:r>
            <a:endParaRPr lang="zh-CN" altLang="en-US" sz="32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E464E97-2F5D-943D-06D3-028B55F6CAC4}"/>
              </a:ext>
            </a:extLst>
          </p:cNvPr>
          <p:cNvSpPr txBox="1"/>
          <p:nvPr/>
        </p:nvSpPr>
        <p:spPr>
          <a:xfrm>
            <a:off x="1252024" y="2064138"/>
            <a:ext cx="3418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展示正方体模型</a:t>
            </a:r>
            <a:endParaRPr lang="zh-CN" altLang="en-US" sz="32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34EE6E4-EFA4-4ABD-6758-86013196CC87}"/>
              </a:ext>
            </a:extLst>
          </p:cNvPr>
          <p:cNvSpPr txBox="1"/>
          <p:nvPr/>
        </p:nvSpPr>
        <p:spPr>
          <a:xfrm>
            <a:off x="728067" y="3797699"/>
            <a:ext cx="1042761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长方体的前后、上下、左右两个面相同，所以，一般情况下，可以从三个方向看数学图形．一般我们选择从正面看、从左面看、从上面看．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85327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立方体 68610">
            <a:extLst>
              <a:ext uri="{FF2B5EF4-FFF2-40B4-BE49-F238E27FC236}">
                <a16:creationId xmlns:a16="http://schemas.microsoft.com/office/drawing/2014/main" id="{DF4755B2-E6E3-D22F-AD94-0B9A4E5EC83F}"/>
              </a:ext>
            </a:extLst>
          </p:cNvPr>
          <p:cNvSpPr>
            <a:spLocks noChangeArrowheads="1"/>
          </p:cNvSpPr>
          <p:nvPr/>
        </p:nvSpPr>
        <p:spPr bwMode="auto">
          <a:xfrm rot="10800000" flipH="1">
            <a:off x="3549651" y="873126"/>
            <a:ext cx="4995863" cy="3781425"/>
          </a:xfrm>
          <a:prstGeom prst="cube">
            <a:avLst>
              <a:gd name="adj" fmla="val 25023"/>
            </a:avLst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68612" name="平行四边形 68611">
            <a:extLst>
              <a:ext uri="{FF2B5EF4-FFF2-40B4-BE49-F238E27FC236}">
                <a16:creationId xmlns:a16="http://schemas.microsoft.com/office/drawing/2014/main" id="{8ED1041D-0146-2E3C-0278-2ADB16C7F237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7461250" y="2628900"/>
            <a:ext cx="1042988" cy="261938"/>
          </a:xfrm>
          <a:prstGeom prst="parallelogram">
            <a:avLst>
              <a:gd name="adj" fmla="val 97573"/>
            </a:avLst>
          </a:prstGeom>
          <a:solidFill>
            <a:srgbClr val="8FE991"/>
          </a:solidFill>
          <a:ln w="9525">
            <a:solidFill>
              <a:srgbClr val="00CC0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68613" name="平行四边形 68612">
            <a:extLst>
              <a:ext uri="{FF2B5EF4-FFF2-40B4-BE49-F238E27FC236}">
                <a16:creationId xmlns:a16="http://schemas.microsoft.com/office/drawing/2014/main" id="{C4C27490-AA43-764B-C8F2-9EA848EB675B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286376" y="4164014"/>
            <a:ext cx="1497013" cy="263525"/>
          </a:xfrm>
          <a:prstGeom prst="parallelogram">
            <a:avLst>
              <a:gd name="adj" fmla="val 100596"/>
            </a:avLst>
          </a:prstGeom>
          <a:solidFill>
            <a:srgbClr val="8FE991"/>
          </a:solidFill>
          <a:ln w="9525">
            <a:solidFill>
              <a:srgbClr val="00CC0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68614" name="矩形 68613">
            <a:extLst>
              <a:ext uri="{FF2B5EF4-FFF2-40B4-BE49-F238E27FC236}">
                <a16:creationId xmlns:a16="http://schemas.microsoft.com/office/drawing/2014/main" id="{B71560BF-6731-CD75-0D13-D12831C0C0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5314" y="1376364"/>
            <a:ext cx="1228725" cy="776287"/>
          </a:xfrm>
          <a:prstGeom prst="rect">
            <a:avLst/>
          </a:prstGeom>
          <a:solidFill>
            <a:srgbClr val="84E886"/>
          </a:solidFill>
          <a:ln w="9525">
            <a:solidFill>
              <a:srgbClr val="00CC0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68615" name="任意多边形 68614">
            <a:extLst>
              <a:ext uri="{FF2B5EF4-FFF2-40B4-BE49-F238E27FC236}">
                <a16:creationId xmlns:a16="http://schemas.microsoft.com/office/drawing/2014/main" id="{005EE683-95A0-7739-33B1-C577D50D3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5314" y="2139951"/>
            <a:ext cx="890587" cy="919163"/>
          </a:xfrm>
          <a:custGeom>
            <a:avLst/>
            <a:gdLst>
              <a:gd name="T0" fmla="*/ 747 w 747"/>
              <a:gd name="T1" fmla="*/ 729 h 729"/>
              <a:gd name="T2" fmla="*/ 0 w 747"/>
              <a:gd name="T3" fmla="*/ 0 h 72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47" h="729">
                <a:moveTo>
                  <a:pt x="747" y="729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68616" name="任意多边形 68615">
            <a:extLst>
              <a:ext uri="{FF2B5EF4-FFF2-40B4-BE49-F238E27FC236}">
                <a16:creationId xmlns:a16="http://schemas.microsoft.com/office/drawing/2014/main" id="{B58E1E78-FE2E-29F0-4D73-FB3F187774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0864" y="2152651"/>
            <a:ext cx="885825" cy="904875"/>
          </a:xfrm>
          <a:custGeom>
            <a:avLst/>
            <a:gdLst>
              <a:gd name="T0" fmla="*/ 732 w 732"/>
              <a:gd name="T1" fmla="*/ 732 h 732"/>
              <a:gd name="T2" fmla="*/ 0 w 732"/>
              <a:gd name="T3" fmla="*/ 0 h 73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32" h="732">
                <a:moveTo>
                  <a:pt x="732" y="732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68617" name="任意多边形 68616">
            <a:extLst>
              <a:ext uri="{FF2B5EF4-FFF2-40B4-BE49-F238E27FC236}">
                <a16:creationId xmlns:a16="http://schemas.microsoft.com/office/drawing/2014/main" id="{23F93856-A315-3744-8257-FDAAE93EE9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3725" y="1371600"/>
            <a:ext cx="901700" cy="903288"/>
          </a:xfrm>
          <a:custGeom>
            <a:avLst/>
            <a:gdLst>
              <a:gd name="T0" fmla="*/ 751 w 751"/>
              <a:gd name="T1" fmla="*/ 734 h 734"/>
              <a:gd name="T2" fmla="*/ 0 w 751"/>
              <a:gd name="T3" fmla="*/ 0 h 73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51" h="734">
                <a:moveTo>
                  <a:pt x="751" y="734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68618" name="直接连接符 68617">
            <a:extLst>
              <a:ext uri="{FF2B5EF4-FFF2-40B4-BE49-F238E27FC236}">
                <a16:creationId xmlns:a16="http://schemas.microsoft.com/office/drawing/2014/main" id="{23B4C749-3B64-CAB5-992F-C2DA667155B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629276" y="1379539"/>
            <a:ext cx="1160463" cy="1165225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8619" name="直接连接符 68618">
            <a:extLst>
              <a:ext uri="{FF2B5EF4-FFF2-40B4-BE49-F238E27FC236}">
                <a16:creationId xmlns:a16="http://schemas.microsoft.com/office/drawing/2014/main" id="{BAFCF12F-DA4B-BB51-DAC1-A80BB36FCDC2}"/>
              </a:ext>
            </a:extLst>
          </p:cNvPr>
          <p:cNvSpPr>
            <a:spLocks noChangeShapeType="1"/>
          </p:cNvSpPr>
          <p:nvPr/>
        </p:nvSpPr>
        <p:spPr bwMode="auto">
          <a:xfrm>
            <a:off x="6789738" y="2525713"/>
            <a:ext cx="1350962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8620" name="任意多边形 68619">
            <a:extLst>
              <a:ext uri="{FF2B5EF4-FFF2-40B4-BE49-F238E27FC236}">
                <a16:creationId xmlns:a16="http://schemas.microsoft.com/office/drawing/2014/main" id="{5C0D5CB3-A892-F618-E256-485E941096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9863" y="3040063"/>
            <a:ext cx="1346200" cy="12700"/>
          </a:xfrm>
          <a:custGeom>
            <a:avLst/>
            <a:gdLst>
              <a:gd name="T0" fmla="*/ 0 w 848"/>
              <a:gd name="T1" fmla="*/ 0 h 8"/>
              <a:gd name="T2" fmla="*/ 848 w 848"/>
              <a:gd name="T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48" h="8">
                <a:moveTo>
                  <a:pt x="0" y="0"/>
                </a:moveTo>
                <a:lnTo>
                  <a:pt x="848" y="8"/>
                </a:lnTo>
              </a:path>
            </a:pathLst>
          </a:cu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68621" name="直接连接符 68620">
            <a:extLst>
              <a:ext uri="{FF2B5EF4-FFF2-40B4-BE49-F238E27FC236}">
                <a16:creationId xmlns:a16="http://schemas.microsoft.com/office/drawing/2014/main" id="{41CC4716-69EB-9B90-6AA0-1ECCE0261A5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789738" y="3309938"/>
            <a:ext cx="1350962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8622" name="直接连接符 68621">
            <a:extLst>
              <a:ext uri="{FF2B5EF4-FFF2-40B4-BE49-F238E27FC236}">
                <a16:creationId xmlns:a16="http://schemas.microsoft.com/office/drawing/2014/main" id="{91D9FCE4-CF6F-6C7E-E792-3728943A836C}"/>
              </a:ext>
            </a:extLst>
          </p:cNvPr>
          <p:cNvSpPr>
            <a:spLocks noChangeShapeType="1"/>
          </p:cNvSpPr>
          <p:nvPr/>
        </p:nvSpPr>
        <p:spPr bwMode="auto">
          <a:xfrm>
            <a:off x="6519863" y="2274888"/>
            <a:ext cx="1350962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8623" name="直接连接符 68622">
            <a:extLst>
              <a:ext uri="{FF2B5EF4-FFF2-40B4-BE49-F238E27FC236}">
                <a16:creationId xmlns:a16="http://schemas.microsoft.com/office/drawing/2014/main" id="{E8791A43-BA67-E6C6-3FEB-B48967057A84}"/>
              </a:ext>
            </a:extLst>
          </p:cNvPr>
          <p:cNvSpPr>
            <a:spLocks noChangeShapeType="1"/>
          </p:cNvSpPr>
          <p:nvPr/>
        </p:nvSpPr>
        <p:spPr bwMode="auto">
          <a:xfrm>
            <a:off x="5295900" y="3040063"/>
            <a:ext cx="0" cy="112395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8624" name="任意多边形 68623">
            <a:extLst>
              <a:ext uri="{FF2B5EF4-FFF2-40B4-BE49-F238E27FC236}">
                <a16:creationId xmlns:a16="http://schemas.microsoft.com/office/drawing/2014/main" id="{87773515-7F57-14A7-9CA5-69420CE135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6251" y="3319464"/>
            <a:ext cx="4763" cy="1119187"/>
          </a:xfrm>
          <a:custGeom>
            <a:avLst/>
            <a:gdLst>
              <a:gd name="T0" fmla="*/ 0 w 3"/>
              <a:gd name="T1" fmla="*/ 0 h 705"/>
              <a:gd name="T2" fmla="*/ 3 w 3"/>
              <a:gd name="T3" fmla="*/ 705 h 70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" h="705">
                <a:moveTo>
                  <a:pt x="0" y="0"/>
                </a:moveTo>
                <a:lnTo>
                  <a:pt x="3" y="705"/>
                </a:lnTo>
              </a:path>
            </a:pathLst>
          </a:cu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68625" name="任意多边形 68624">
            <a:extLst>
              <a:ext uri="{FF2B5EF4-FFF2-40B4-BE49-F238E27FC236}">
                <a16:creationId xmlns:a16="http://schemas.microsoft.com/office/drawing/2014/main" id="{67928E9E-0212-E84C-BBC5-9E07E863FF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2276" y="3309939"/>
            <a:ext cx="4763" cy="1100137"/>
          </a:xfrm>
          <a:custGeom>
            <a:avLst/>
            <a:gdLst>
              <a:gd name="T0" fmla="*/ 3 w 3"/>
              <a:gd name="T1" fmla="*/ 0 h 693"/>
              <a:gd name="T2" fmla="*/ 0 w 3"/>
              <a:gd name="T3" fmla="*/ 693 h 69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" h="693">
                <a:moveTo>
                  <a:pt x="3" y="0"/>
                </a:moveTo>
                <a:lnTo>
                  <a:pt x="0" y="693"/>
                </a:lnTo>
              </a:path>
            </a:pathLst>
          </a:cu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68626" name="直接连接符 68625">
            <a:extLst>
              <a:ext uri="{FF2B5EF4-FFF2-40B4-BE49-F238E27FC236}">
                <a16:creationId xmlns:a16="http://schemas.microsoft.com/office/drawing/2014/main" id="{DB5E49DD-465E-CE4A-F4B5-1C4E5DC311A7}"/>
              </a:ext>
            </a:extLst>
          </p:cNvPr>
          <p:cNvSpPr>
            <a:spLocks noChangeShapeType="1"/>
          </p:cNvSpPr>
          <p:nvPr/>
        </p:nvSpPr>
        <p:spPr bwMode="auto">
          <a:xfrm>
            <a:off x="6519863" y="3040063"/>
            <a:ext cx="0" cy="112395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8627" name="矩形 68626">
            <a:extLst>
              <a:ext uri="{FF2B5EF4-FFF2-40B4-BE49-F238E27FC236}">
                <a16:creationId xmlns:a16="http://schemas.microsoft.com/office/drawing/2014/main" id="{4D95F1A8-C620-1B60-BFFB-3879EBA6B3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0826" y="5432426"/>
            <a:ext cx="720725" cy="779463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68628" name="矩形 68627">
            <a:extLst>
              <a:ext uri="{FF2B5EF4-FFF2-40B4-BE49-F238E27FC236}">
                <a16:creationId xmlns:a16="http://schemas.microsoft.com/office/drawing/2014/main" id="{6F73557D-C59E-3387-D8E2-CB2EC24C5106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7199314" y="5445126"/>
            <a:ext cx="1228725" cy="722313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68630" name="文本框 68629">
            <a:extLst>
              <a:ext uri="{FF2B5EF4-FFF2-40B4-BE49-F238E27FC236}">
                <a16:creationId xmlns:a16="http://schemas.microsoft.com/office/drawing/2014/main" id="{DD8BBD93-89F0-3496-35B1-509FCC0414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0526" y="6223001"/>
            <a:ext cx="14398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</a:rPr>
              <a:t>主视图</a:t>
            </a:r>
          </a:p>
        </p:txBody>
      </p:sp>
      <p:sp>
        <p:nvSpPr>
          <p:cNvPr id="68631" name="文本框 68630">
            <a:extLst>
              <a:ext uri="{FF2B5EF4-FFF2-40B4-BE49-F238E27FC236}">
                <a16:creationId xmlns:a16="http://schemas.microsoft.com/office/drawing/2014/main" id="{C20FE54C-315A-1E0C-488C-204A40690D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78675" y="6165851"/>
            <a:ext cx="1524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</a:rPr>
              <a:t>俯视图</a:t>
            </a:r>
          </a:p>
        </p:txBody>
      </p:sp>
      <p:sp>
        <p:nvSpPr>
          <p:cNvPr id="68632" name="文本框 68631">
            <a:extLst>
              <a:ext uri="{FF2B5EF4-FFF2-40B4-BE49-F238E27FC236}">
                <a16:creationId xmlns:a16="http://schemas.microsoft.com/office/drawing/2014/main" id="{807A5A17-A4D0-F020-A47A-EFDA47E05C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3964" y="6223001"/>
            <a:ext cx="1304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</a:rPr>
              <a:t>左视图</a:t>
            </a:r>
          </a:p>
        </p:txBody>
      </p:sp>
      <p:sp>
        <p:nvSpPr>
          <p:cNvPr id="68633" name="文本框 68632">
            <a:extLst>
              <a:ext uri="{FF2B5EF4-FFF2-40B4-BE49-F238E27FC236}">
                <a16:creationId xmlns:a16="http://schemas.microsoft.com/office/drawing/2014/main" id="{0EAA9DE1-09E2-72AE-954C-4F4495A50D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3891" y="1141230"/>
            <a:ext cx="1035050" cy="5191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后面</a:t>
            </a:r>
          </a:p>
        </p:txBody>
      </p:sp>
      <p:pic>
        <p:nvPicPr>
          <p:cNvPr id="68634" name="图片 68633" descr="TRDOWN">
            <a:extLst>
              <a:ext uri="{FF2B5EF4-FFF2-40B4-BE49-F238E27FC236}">
                <a16:creationId xmlns:a16="http://schemas.microsoft.com/office/drawing/2014/main" id="{B9C0F58C-DE3F-62BE-D6FE-3ECF8ABD93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4553" y="902495"/>
            <a:ext cx="58102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35" name="图片 68634" descr="TRUP">
            <a:extLst>
              <a:ext uri="{FF2B5EF4-FFF2-40B4-BE49-F238E27FC236}">
                <a16:creationId xmlns:a16="http://schemas.microsoft.com/office/drawing/2014/main" id="{B03C9A1A-5FE1-978F-10B1-27D881D19E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481391" y="2350294"/>
            <a:ext cx="58102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36" name="图片 68635" descr="TRPREV">
            <a:extLst>
              <a:ext uri="{FF2B5EF4-FFF2-40B4-BE49-F238E27FC236}">
                <a16:creationId xmlns:a16="http://schemas.microsoft.com/office/drawing/2014/main" id="{7261148C-55E3-B359-8151-8F80CC987F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13582">
            <a:off x="6798343" y="3711004"/>
            <a:ext cx="58102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37" name="云形标注 68636">
            <a:extLst>
              <a:ext uri="{FF2B5EF4-FFF2-40B4-BE49-F238E27FC236}">
                <a16:creationId xmlns:a16="http://schemas.microsoft.com/office/drawing/2014/main" id="{234AD040-47D4-7DBD-F8DF-D692E7CA89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4222" y="-86519"/>
            <a:ext cx="3097212" cy="792163"/>
          </a:xfrm>
          <a:prstGeom prst="cloudCallout">
            <a:avLst>
              <a:gd name="adj1" fmla="val 3667"/>
              <a:gd name="adj2" fmla="val 77056"/>
            </a:avLst>
          </a:prstGeom>
          <a:solidFill>
            <a:srgbClr val="FFCCCC"/>
          </a:solidFill>
          <a:ln>
            <a:noFill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 dirty="0">
                <a:solidFill>
                  <a:schemeClr val="tx2"/>
                </a:solidFill>
                <a:ea typeface="隶书" panose="02010509060101010101" pitchFamily="49" charset="-122"/>
              </a:rPr>
              <a:t>从上面看</a:t>
            </a:r>
          </a:p>
        </p:txBody>
      </p:sp>
      <p:sp>
        <p:nvSpPr>
          <p:cNvPr id="68638" name="云形标注 68637">
            <a:extLst>
              <a:ext uri="{FF2B5EF4-FFF2-40B4-BE49-F238E27FC236}">
                <a16:creationId xmlns:a16="http://schemas.microsoft.com/office/drawing/2014/main" id="{49AF7C07-D347-B53D-2B85-9998D76D2098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104064" y="4508500"/>
            <a:ext cx="3068637" cy="719138"/>
          </a:xfrm>
          <a:prstGeom prst="cloudCallout">
            <a:avLst>
              <a:gd name="adj1" fmla="val -51606"/>
              <a:gd name="adj2" fmla="val 167657"/>
            </a:avLst>
          </a:prstGeom>
          <a:solidFill>
            <a:srgbClr val="FFCCCC"/>
          </a:solidFill>
          <a:ln>
            <a:noFill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1080000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>
                <a:solidFill>
                  <a:schemeClr val="tx2"/>
                </a:solidFill>
                <a:ea typeface="隶书" panose="02010509060101010101" pitchFamily="49" charset="-122"/>
              </a:rPr>
              <a:t>从正面看</a:t>
            </a:r>
          </a:p>
        </p:txBody>
      </p:sp>
      <p:sp>
        <p:nvSpPr>
          <p:cNvPr id="68639" name="云形标注 68638">
            <a:extLst>
              <a:ext uri="{FF2B5EF4-FFF2-40B4-BE49-F238E27FC236}">
                <a16:creationId xmlns:a16="http://schemas.microsoft.com/office/drawing/2014/main" id="{ACB7668A-2F30-6E79-0E70-DAEE5864C45B}"/>
              </a:ext>
            </a:extLst>
          </p:cNvPr>
          <p:cNvSpPr>
            <a:spLocks noChangeArrowheads="1"/>
          </p:cNvSpPr>
          <p:nvPr/>
        </p:nvSpPr>
        <p:spPr bwMode="auto">
          <a:xfrm rot="16200000" flipH="1">
            <a:off x="1197231" y="2167954"/>
            <a:ext cx="3057525" cy="647700"/>
          </a:xfrm>
          <a:prstGeom prst="cloudCallout">
            <a:avLst>
              <a:gd name="adj1" fmla="val 11440"/>
              <a:gd name="adj2" fmla="val 250977"/>
            </a:avLst>
          </a:prstGeom>
          <a:solidFill>
            <a:srgbClr val="FFCCCC"/>
          </a:solidFill>
          <a:ln>
            <a:noFill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3600">
              <a:solidFill>
                <a:schemeClr val="tx2"/>
              </a:solidFill>
              <a:ea typeface="隶书" panose="02010509060101010101" pitchFamily="49" charset="-122"/>
            </a:endParaRPr>
          </a:p>
        </p:txBody>
      </p:sp>
      <p:sp>
        <p:nvSpPr>
          <p:cNvPr id="68640" name="矩形 68639">
            <a:extLst>
              <a:ext uri="{FF2B5EF4-FFF2-40B4-BE49-F238E27FC236}">
                <a16:creationId xmlns:a16="http://schemas.microsoft.com/office/drawing/2014/main" id="{355F2BF5-D0BB-D241-0772-DDD35A4ED9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1164" y="5419725"/>
            <a:ext cx="1228725" cy="77628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68642" name="矩形 68641">
            <a:extLst>
              <a:ext uri="{FF2B5EF4-FFF2-40B4-BE49-F238E27FC236}">
                <a16:creationId xmlns:a16="http://schemas.microsoft.com/office/drawing/2014/main" id="{16F281FE-C093-B43E-A8BB-A5E8D564E503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7850188" y="3398839"/>
            <a:ext cx="334962" cy="765175"/>
          </a:xfrm>
          <a:prstGeom prst="rect">
            <a:avLst/>
          </a:prstGeom>
        </p:spPr>
        <p:txBody>
          <a:bodyPr wrap="none" fromWordArt="1">
            <a:prstTxWarp prst="textSlantDown">
              <a:avLst>
                <a:gd name="adj" fmla="val 53241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68686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右面</a:t>
            </a:r>
          </a:p>
        </p:txBody>
      </p:sp>
      <p:sp>
        <p:nvSpPr>
          <p:cNvPr id="68643" name="矩形 68642">
            <a:extLst>
              <a:ext uri="{FF2B5EF4-FFF2-40B4-BE49-F238E27FC236}">
                <a16:creationId xmlns:a16="http://schemas.microsoft.com/office/drawing/2014/main" id="{E9F8E0F4-5EF3-9688-1241-248EBF848C1E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403185" y="4221357"/>
            <a:ext cx="810961" cy="48873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21492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prstShdw prst="shdw11">
                    <a:srgbClr val="868686">
                      <a:alpha val="50000"/>
                    </a:srgbClr>
                  </a:prst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底面</a:t>
            </a:r>
          </a:p>
        </p:txBody>
      </p:sp>
      <p:grpSp>
        <p:nvGrpSpPr>
          <p:cNvPr id="68645" name="组合 68644">
            <a:extLst>
              <a:ext uri="{FF2B5EF4-FFF2-40B4-BE49-F238E27FC236}">
                <a16:creationId xmlns:a16="http://schemas.microsoft.com/office/drawing/2014/main" id="{A5E98050-3421-0246-0B61-391DD4B92C67}"/>
              </a:ext>
            </a:extLst>
          </p:cNvPr>
          <p:cNvGrpSpPr>
            <a:grpSpLocks/>
          </p:cNvGrpSpPr>
          <p:nvPr/>
        </p:nvGrpSpPr>
        <p:grpSpPr bwMode="auto">
          <a:xfrm>
            <a:off x="5292725" y="2274889"/>
            <a:ext cx="1500188" cy="1050925"/>
            <a:chOff x="1313" y="1820"/>
            <a:chExt cx="945" cy="662"/>
          </a:xfrm>
        </p:grpSpPr>
        <p:grpSp>
          <p:nvGrpSpPr>
            <p:cNvPr id="13345" name="组合 68645">
              <a:extLst>
                <a:ext uri="{FF2B5EF4-FFF2-40B4-BE49-F238E27FC236}">
                  <a16:creationId xmlns:a16="http://schemas.microsoft.com/office/drawing/2014/main" id="{047B1FF4-17DF-2111-7428-D100561D180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13" y="1820"/>
              <a:ext cx="945" cy="662"/>
              <a:chOff x="4182" y="3037"/>
              <a:chExt cx="945" cy="662"/>
            </a:xfrm>
          </p:grpSpPr>
          <p:sp>
            <p:nvSpPr>
              <p:cNvPr id="13346" name="平行四边形 68646">
                <a:extLst>
                  <a:ext uri="{FF2B5EF4-FFF2-40B4-BE49-F238E27FC236}">
                    <a16:creationId xmlns:a16="http://schemas.microsoft.com/office/drawing/2014/main" id="{4AEB8BF7-65CB-3218-45AB-AE646303F4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4184" y="3533"/>
                <a:ext cx="943" cy="166"/>
              </a:xfrm>
              <a:prstGeom prst="parallelogram">
                <a:avLst>
                  <a:gd name="adj" fmla="val 100596"/>
                </a:avLst>
              </a:prstGeom>
              <a:gradFill rotWithShape="1">
                <a:gsLst>
                  <a:gs pos="0">
                    <a:srgbClr val="3366FF">
                      <a:alpha val="50998"/>
                    </a:srgbClr>
                  </a:gs>
                  <a:gs pos="25000">
                    <a:srgbClr val="01A78F">
                      <a:alpha val="57998"/>
                    </a:srgbClr>
                  </a:gs>
                  <a:gs pos="50000">
                    <a:srgbClr val="FFFF00">
                      <a:alpha val="64998"/>
                    </a:srgbClr>
                  </a:gs>
                  <a:gs pos="75000">
                    <a:srgbClr val="FF6633">
                      <a:alpha val="71998"/>
                    </a:srgbClr>
                  </a:gs>
                  <a:gs pos="100000">
                    <a:srgbClr val="FF3399">
                      <a:alpha val="78998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FF6699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347" name="平行四边形 68647">
                <a:extLst>
                  <a:ext uri="{FF2B5EF4-FFF2-40B4-BE49-F238E27FC236}">
                    <a16:creationId xmlns:a16="http://schemas.microsoft.com/office/drawing/2014/main" id="{C8487A71-BFA4-B3D5-FA92-09631231D9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400000">
                <a:off x="4692" y="3264"/>
                <a:ext cx="657" cy="165"/>
              </a:xfrm>
              <a:prstGeom prst="parallelogram">
                <a:avLst>
                  <a:gd name="adj" fmla="val 97573"/>
                </a:avLst>
              </a:prstGeom>
              <a:gradFill rotWithShape="1">
                <a:gsLst>
                  <a:gs pos="0">
                    <a:srgbClr val="3366FF">
                      <a:alpha val="50998"/>
                    </a:srgbClr>
                  </a:gs>
                  <a:gs pos="25000">
                    <a:srgbClr val="01A78F">
                      <a:alpha val="57998"/>
                    </a:srgbClr>
                  </a:gs>
                  <a:gs pos="50000">
                    <a:srgbClr val="FFFF00">
                      <a:alpha val="64998"/>
                    </a:srgbClr>
                  </a:gs>
                  <a:gs pos="75000">
                    <a:srgbClr val="FF6633">
                      <a:alpha val="71998"/>
                    </a:srgbClr>
                  </a:gs>
                  <a:gs pos="100000">
                    <a:srgbClr val="FF3399">
                      <a:alpha val="78998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FF6699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348" name="立方体 68648">
                <a:extLst>
                  <a:ext uri="{FF2B5EF4-FFF2-40B4-BE49-F238E27FC236}">
                    <a16:creationId xmlns:a16="http://schemas.microsoft.com/office/drawing/2014/main" id="{A6F016AE-5374-A2A9-09B4-62E00EDFC5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4182" y="3039"/>
                <a:ext cx="942" cy="654"/>
              </a:xfrm>
              <a:prstGeom prst="cube">
                <a:avLst>
                  <a:gd name="adj" fmla="val 25000"/>
                </a:avLst>
              </a:prstGeom>
              <a:gradFill rotWithShape="1">
                <a:gsLst>
                  <a:gs pos="0">
                    <a:srgbClr val="3366FF">
                      <a:alpha val="50998"/>
                    </a:srgbClr>
                  </a:gs>
                  <a:gs pos="25000">
                    <a:srgbClr val="01A78F">
                      <a:alpha val="57998"/>
                    </a:srgbClr>
                  </a:gs>
                  <a:gs pos="50000">
                    <a:srgbClr val="FFFF00">
                      <a:alpha val="64998"/>
                    </a:srgbClr>
                  </a:gs>
                  <a:gs pos="75000">
                    <a:srgbClr val="FF6633">
                      <a:alpha val="71998"/>
                    </a:srgbClr>
                  </a:gs>
                  <a:gs pos="100000">
                    <a:srgbClr val="FF3399">
                      <a:alpha val="78998"/>
                    </a:srgbClr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FF6699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3349" name="平行四边形 68649">
              <a:extLst>
                <a:ext uri="{FF2B5EF4-FFF2-40B4-BE49-F238E27FC236}">
                  <a16:creationId xmlns:a16="http://schemas.microsoft.com/office/drawing/2014/main" id="{408B69A6-73C3-B835-DF84-DF87100C6C7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313" y="1820"/>
              <a:ext cx="944" cy="160"/>
            </a:xfrm>
            <a:prstGeom prst="parallelogram">
              <a:avLst>
                <a:gd name="adj" fmla="val 102485"/>
              </a:avLst>
            </a:prstGeom>
            <a:gradFill rotWithShape="1">
              <a:gsLst>
                <a:gs pos="0">
                  <a:srgbClr val="3366FF">
                    <a:alpha val="14000"/>
                  </a:srgbClr>
                </a:gs>
                <a:gs pos="25000">
                  <a:srgbClr val="01A78F">
                    <a:alpha val="22750"/>
                  </a:srgbClr>
                </a:gs>
                <a:gs pos="50000">
                  <a:srgbClr val="FFFF00">
                    <a:alpha val="31500"/>
                  </a:srgbClr>
                </a:gs>
                <a:gs pos="75000">
                  <a:srgbClr val="FF6633">
                    <a:alpha val="40250"/>
                  </a:srgbClr>
                </a:gs>
                <a:gs pos="100000">
                  <a:srgbClr val="FF3399">
                    <a:alpha val="49001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6699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350" name="平行四边形 68650">
              <a:extLst>
                <a:ext uri="{FF2B5EF4-FFF2-40B4-BE49-F238E27FC236}">
                  <a16:creationId xmlns:a16="http://schemas.microsoft.com/office/drawing/2014/main" id="{6406B66B-47CE-62C4-147A-14C9A600A2C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1066" y="2069"/>
              <a:ext cx="656" cy="162"/>
            </a:xfrm>
            <a:prstGeom prst="parallelogram">
              <a:avLst>
                <a:gd name="adj" fmla="val 101235"/>
              </a:avLst>
            </a:prstGeom>
            <a:gradFill rotWithShape="1">
              <a:gsLst>
                <a:gs pos="0">
                  <a:srgbClr val="3366FF">
                    <a:alpha val="12999"/>
                  </a:srgbClr>
                </a:gs>
                <a:gs pos="25000">
                  <a:srgbClr val="01A78F">
                    <a:alpha val="12999"/>
                  </a:srgbClr>
                </a:gs>
                <a:gs pos="50000">
                  <a:srgbClr val="FFFF00">
                    <a:alpha val="12999"/>
                  </a:srgbClr>
                </a:gs>
                <a:gs pos="75000">
                  <a:srgbClr val="FF6633">
                    <a:alpha val="12999"/>
                  </a:srgbClr>
                </a:gs>
                <a:gs pos="100000">
                  <a:srgbClr val="FF3399">
                    <a:alpha val="12999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6699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8655" name="文本框 68654">
            <a:extLst>
              <a:ext uri="{FF2B5EF4-FFF2-40B4-BE49-F238E27FC236}">
                <a16:creationId xmlns:a16="http://schemas.microsoft.com/office/drawing/2014/main" id="{FAE0F313-2133-E21F-3602-0B19FA0F58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3112" y="1347679"/>
            <a:ext cx="677108" cy="302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从左面看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86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6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686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686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68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68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8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8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686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686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68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68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8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8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68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68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6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6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8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8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8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8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686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686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68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68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8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8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686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686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68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68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8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8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8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8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86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86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8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8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86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86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23" presetClass="entr" presetSubtype="3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86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86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8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8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800" decel="100000"/>
                                        <p:tgtEl>
                                          <p:spTgt spid="686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800" decel="100000" fill="hold"/>
                                        <p:tgtEl>
                                          <p:spTgt spid="686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00" decel="100000" fill="hold"/>
                                        <p:tgtEl>
                                          <p:spTgt spid="68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800" decel="100000" fill="hold"/>
                                        <p:tgtEl>
                                          <p:spTgt spid="68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8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8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800" decel="100000"/>
                                        <p:tgtEl>
                                          <p:spTgt spid="686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800" decel="100000" fill="hold"/>
                                        <p:tgtEl>
                                          <p:spTgt spid="686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800" decel="100000" fill="hold"/>
                                        <p:tgtEl>
                                          <p:spTgt spid="68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800" decel="100000" fill="hold"/>
                                        <p:tgtEl>
                                          <p:spTgt spid="68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8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8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68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68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86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686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68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68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686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686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68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68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68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68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68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68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68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68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 nodeType="clickPar">
                      <p:stCondLst>
                        <p:cond delay="indefinite"/>
                      </p:stCondLst>
                      <p:childTnLst>
                        <p:par>
                          <p:cTn id="1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0" presetID="23" presetClass="entr" presetSubtype="3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686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686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68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68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 nodeType="clickPar">
                      <p:stCondLst>
                        <p:cond delay="indefinite"/>
                      </p:stCondLst>
                      <p:childTnLst>
                        <p:par>
                          <p:cTn id="1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7.40741E-7 L 0.16164 -0.59884 " pathEditMode="relative" rAng="0" ptsTypes="AA">
                                      <p:cBhvr>
                                        <p:cTn id="171" dur="1000" spd="-100000" fill="hold"/>
                                        <p:tgtEl>
                                          <p:spTgt spid="6864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8100" y="-3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 nodeType="clickPar">
                      <p:stCondLst>
                        <p:cond delay="indefinite"/>
                      </p:stCondLst>
                      <p:childTnLst>
                        <p:par>
                          <p:cTn id="1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6" dur="500"/>
                                        <p:tgtEl>
                                          <p:spTgt spid="68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 nodeType="clickPar">
                      <p:stCondLst>
                        <p:cond delay="indefinite"/>
                      </p:stCondLst>
                      <p:childTnLst>
                        <p:par>
                          <p:cTn id="1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0.25208 -0.44328 " pathEditMode="relative" rAng="0" ptsTypes="AA">
                                      <p:cBhvr>
                                        <p:cTn id="182" dur="1000" spd="-100000" fill="hold"/>
                                        <p:tgtEl>
                                          <p:spTgt spid="6862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2600" y="-22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 nodeType="clickPar">
                      <p:stCondLst>
                        <p:cond delay="indefinite"/>
                      </p:stCondLst>
                      <p:childTnLst>
                        <p:par>
                          <p:cTn id="1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7" dur="500"/>
                                        <p:tgtEl>
                                          <p:spTgt spid="68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 nodeType="clickPar">
                      <p:stCondLst>
                        <p:cond delay="indefinite"/>
                      </p:stCondLst>
                      <p:childTnLst>
                        <p:par>
                          <p:cTn id="1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00092 L -0.19271 -0.2206 " pathEditMode="relative" rAng="0" ptsTypes="AA">
                                      <p:cBhvr>
                                        <p:cTn id="193" dur="1000" spd="-100000" fill="hold"/>
                                        <p:tgtEl>
                                          <p:spTgt spid="6862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9600" y="-11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 nodeType="clickPar">
                      <p:stCondLst>
                        <p:cond delay="indefinite"/>
                      </p:stCondLst>
                      <p:childTnLst>
                        <p:par>
                          <p:cTn id="1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8" dur="500"/>
                                        <p:tgtEl>
                                          <p:spTgt spid="68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30" grpId="0"/>
      <p:bldP spid="68631" grpId="0"/>
      <p:bldP spid="68632" grpId="0"/>
      <p:bldP spid="68637" grpId="0" bldLvl="0" animBg="1"/>
      <p:bldP spid="68638" grpId="0" bldLvl="0" animBg="1"/>
      <p:bldP spid="68639" grpId="0" bldLvl="0" animBg="1"/>
      <p:bldP spid="6865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71" name="Group 20">
            <a:extLst>
              <a:ext uri="{FF2B5EF4-FFF2-40B4-BE49-F238E27FC236}">
                <a16:creationId xmlns:a16="http://schemas.microsoft.com/office/drawing/2014/main" id="{A41B5FBA-6B3E-17D1-1C1C-FE6B90C67B1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108022" y="2921240"/>
            <a:ext cx="1060299" cy="2178155"/>
            <a:chOff x="1808" y="6373"/>
            <a:chExt cx="738" cy="1149"/>
          </a:xfrm>
        </p:grpSpPr>
        <p:sp>
          <p:nvSpPr>
            <p:cNvPr id="11272" name="AutoShape 21">
              <a:extLst>
                <a:ext uri="{FF2B5EF4-FFF2-40B4-BE49-F238E27FC236}">
                  <a16:creationId xmlns:a16="http://schemas.microsoft.com/office/drawing/2014/main" id="{CE8C1CCD-3B4B-A814-8146-ECDB0B4506C4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808" y="6430"/>
              <a:ext cx="735" cy="1092"/>
            </a:xfrm>
            <a:prstGeom prst="can">
              <a:avLst>
                <a:gd name="adj" fmla="val 37136"/>
              </a:avLst>
            </a:prstGeom>
            <a:gradFill rotWithShape="0">
              <a:gsLst>
                <a:gs pos="0">
                  <a:srgbClr val="008080"/>
                </a:gs>
                <a:gs pos="50000">
                  <a:srgbClr val="C1E1E1"/>
                </a:gs>
                <a:gs pos="100000">
                  <a:srgbClr val="008080"/>
                </a:gs>
              </a:gsLst>
              <a:lin ang="0" scaled="1"/>
            </a:gradFill>
            <a:ln w="9525">
              <a:solidFill>
                <a:srgbClr val="660066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73" name="Oval 22">
              <a:extLst>
                <a:ext uri="{FF2B5EF4-FFF2-40B4-BE49-F238E27FC236}">
                  <a16:creationId xmlns:a16="http://schemas.microsoft.com/office/drawing/2014/main" id="{08AF22BB-07CF-96B3-A3AB-9BBBC483AF0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809" y="6373"/>
              <a:ext cx="737" cy="315"/>
            </a:xfrm>
            <a:prstGeom prst="ellipse">
              <a:avLst/>
            </a:prstGeom>
            <a:solidFill>
              <a:srgbClr val="008080"/>
            </a:solidFill>
            <a:ln w="9525">
              <a:solidFill>
                <a:srgbClr val="660066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" name="Text Box 10">
            <a:hlinkClick r:id="rId2" action="ppaction://hlinkfile"/>
            <a:extLst>
              <a:ext uri="{FF2B5EF4-FFF2-40B4-BE49-F238E27FC236}">
                <a16:creationId xmlns:a16="http://schemas.microsoft.com/office/drawing/2014/main" id="{16E4EFD7-970B-D2C1-3EF6-0D632C012F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1349" y="851737"/>
            <a:ext cx="11451101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zh-CN" altLang="en-US" sz="2800" b="1" dirty="0">
                <a:latin typeface="+mn-ea"/>
                <a:ea typeface="+mn-ea"/>
              </a:rPr>
              <a:t>　　</a:t>
            </a:r>
            <a:r>
              <a:rPr kumimoji="1" lang="zh-CN" altLang="en-US" sz="3200" b="1" dirty="0">
                <a:latin typeface="+mn-ea"/>
                <a:ea typeface="+mn-ea"/>
              </a:rPr>
              <a:t>从正面、左面、上面看一个圆柱，看到的图形分别是什么？</a:t>
            </a:r>
          </a:p>
        </p:txBody>
      </p:sp>
      <p:sp>
        <p:nvSpPr>
          <p:cNvPr id="11276" name="AutoShape 11">
            <a:extLst>
              <a:ext uri="{FF2B5EF4-FFF2-40B4-BE49-F238E27FC236}">
                <a16:creationId xmlns:a16="http://schemas.microsoft.com/office/drawing/2014/main" id="{166225FB-596D-1E5C-8FEC-2E71FEE135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40249" y="3700345"/>
            <a:ext cx="652917" cy="733663"/>
          </a:xfrm>
          <a:prstGeom prst="rightArrow">
            <a:avLst>
              <a:gd name="adj1" fmla="val 50000"/>
              <a:gd name="adj2" fmla="val 50068"/>
            </a:avLst>
          </a:prstGeom>
          <a:noFill/>
          <a:ln w="2857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1277" name="Rectangle 13">
            <a:extLst>
              <a:ext uri="{FF2B5EF4-FFF2-40B4-BE49-F238E27FC236}">
                <a16:creationId xmlns:a16="http://schemas.microsoft.com/office/drawing/2014/main" id="{591EC82C-1A06-D076-1A85-D5F159512B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26900" y="4075113"/>
            <a:ext cx="1490494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俯视图</a:t>
            </a:r>
          </a:p>
        </p:txBody>
      </p:sp>
      <p:sp>
        <p:nvSpPr>
          <p:cNvPr id="11278" name="Rectangle 14">
            <a:extLst>
              <a:ext uri="{FF2B5EF4-FFF2-40B4-BE49-F238E27FC236}">
                <a16:creationId xmlns:a16="http://schemas.microsoft.com/office/drawing/2014/main" id="{E0DD489D-4403-830A-BB94-48AF986265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4694" y="1595438"/>
            <a:ext cx="1377951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主视图</a:t>
            </a:r>
          </a:p>
        </p:txBody>
      </p:sp>
      <p:sp>
        <p:nvSpPr>
          <p:cNvPr id="11279" name="Rectangle 15">
            <a:extLst>
              <a:ext uri="{FF2B5EF4-FFF2-40B4-BE49-F238E27FC236}">
                <a16:creationId xmlns:a16="http://schemas.microsoft.com/office/drawing/2014/main" id="{EA229781-7469-1BD4-46E1-F8053966F6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24708" y="1595438"/>
            <a:ext cx="12637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左视图</a:t>
            </a:r>
          </a:p>
        </p:txBody>
      </p:sp>
      <p:sp>
        <p:nvSpPr>
          <p:cNvPr id="11280" name="Text Box 31">
            <a:extLst>
              <a:ext uri="{FF2B5EF4-FFF2-40B4-BE49-F238E27FC236}">
                <a16:creationId xmlns:a16="http://schemas.microsoft.com/office/drawing/2014/main" id="{9161B62B-ED6D-1F38-2779-4BC1C16FAD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7517" y="5951203"/>
            <a:ext cx="20256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立体图形</a:t>
            </a:r>
          </a:p>
        </p:txBody>
      </p:sp>
      <p:sp>
        <p:nvSpPr>
          <p:cNvPr id="13329" name="Text Box 32">
            <a:extLst>
              <a:ext uri="{FF2B5EF4-FFF2-40B4-BE49-F238E27FC236}">
                <a16:creationId xmlns:a16="http://schemas.microsoft.com/office/drawing/2014/main" id="{7B5F8559-CC90-3C80-47A2-4E873204B0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0101" y="5853882"/>
            <a:ext cx="21621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平面图形</a:t>
            </a:r>
          </a:p>
        </p:txBody>
      </p:sp>
      <p:grpSp>
        <p:nvGrpSpPr>
          <p:cNvPr id="3" name="Group 38">
            <a:extLst>
              <a:ext uri="{FF2B5EF4-FFF2-40B4-BE49-F238E27FC236}">
                <a16:creationId xmlns:a16="http://schemas.microsoft.com/office/drawing/2014/main" id="{8CFD258E-C6BC-D221-7F3A-C449B73CF999}"/>
              </a:ext>
            </a:extLst>
          </p:cNvPr>
          <p:cNvGrpSpPr>
            <a:grpSpLocks/>
          </p:cNvGrpSpPr>
          <p:nvPr/>
        </p:nvGrpSpPr>
        <p:grpSpPr bwMode="auto">
          <a:xfrm>
            <a:off x="3298825" y="1427163"/>
            <a:ext cx="674688" cy="1535112"/>
            <a:chOff x="1803" y="1050"/>
            <a:chExt cx="425" cy="967"/>
          </a:xfrm>
        </p:grpSpPr>
        <p:sp>
          <p:nvSpPr>
            <p:cNvPr id="11283" name="AutoShape 39">
              <a:extLst>
                <a:ext uri="{FF2B5EF4-FFF2-40B4-BE49-F238E27FC236}">
                  <a16:creationId xmlns:a16="http://schemas.microsoft.com/office/drawing/2014/main" id="{98D0A9FA-C3C5-DA94-F2B8-93951EEC2E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3" y="1083"/>
              <a:ext cx="425" cy="907"/>
            </a:xfrm>
            <a:prstGeom prst="downArrow">
              <a:avLst>
                <a:gd name="adj1" fmla="val 50000"/>
                <a:gd name="adj2" fmla="val 53165"/>
              </a:avLst>
            </a:prstGeom>
            <a:solidFill>
              <a:srgbClr val="CCFF66"/>
            </a:solidFill>
            <a:ln w="12700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84" name="Text Box 40">
              <a:extLst>
                <a:ext uri="{FF2B5EF4-FFF2-40B4-BE49-F238E27FC236}">
                  <a16:creationId xmlns:a16="http://schemas.microsoft.com/office/drawing/2014/main" id="{562D58C3-C177-B489-CC93-C701E5328E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45" y="1050"/>
              <a:ext cx="349" cy="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 dirty="0">
                  <a:solidFill>
                    <a:schemeClr val="hlink"/>
                  </a:solidFill>
                  <a:latin typeface="楷体_GB2312" pitchFamily="49" charset="-122"/>
                  <a:ea typeface="楷体_GB2312" pitchFamily="49" charset="-122"/>
                </a:rPr>
                <a:t>从上面看</a:t>
              </a:r>
            </a:p>
          </p:txBody>
        </p:sp>
      </p:grpSp>
      <p:grpSp>
        <p:nvGrpSpPr>
          <p:cNvPr id="4" name="Group 41">
            <a:extLst>
              <a:ext uri="{FF2B5EF4-FFF2-40B4-BE49-F238E27FC236}">
                <a16:creationId xmlns:a16="http://schemas.microsoft.com/office/drawing/2014/main" id="{123D33ED-DE9A-5668-B113-19610469E3CE}"/>
              </a:ext>
            </a:extLst>
          </p:cNvPr>
          <p:cNvGrpSpPr>
            <a:grpSpLocks/>
          </p:cNvGrpSpPr>
          <p:nvPr/>
        </p:nvGrpSpPr>
        <p:grpSpPr bwMode="auto">
          <a:xfrm>
            <a:off x="1524000" y="3743325"/>
            <a:ext cx="1557338" cy="674688"/>
            <a:chOff x="1745" y="2827"/>
            <a:chExt cx="932" cy="425"/>
          </a:xfrm>
        </p:grpSpPr>
        <p:sp>
          <p:nvSpPr>
            <p:cNvPr id="11286" name="AutoShape 42">
              <a:extLst>
                <a:ext uri="{FF2B5EF4-FFF2-40B4-BE49-F238E27FC236}">
                  <a16:creationId xmlns:a16="http://schemas.microsoft.com/office/drawing/2014/main" id="{E132D67D-0248-B08E-1489-2C54B54C40C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1992" y="2567"/>
              <a:ext cx="425" cy="907"/>
            </a:xfrm>
            <a:prstGeom prst="downArrow">
              <a:avLst>
                <a:gd name="adj1" fmla="val 50000"/>
                <a:gd name="adj2" fmla="val 53165"/>
              </a:avLst>
            </a:prstGeom>
            <a:solidFill>
              <a:srgbClr val="CCFF66"/>
            </a:solidFill>
            <a:ln w="12700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87" name="Text Box 43">
              <a:extLst>
                <a:ext uri="{FF2B5EF4-FFF2-40B4-BE49-F238E27FC236}">
                  <a16:creationId xmlns:a16="http://schemas.microsoft.com/office/drawing/2014/main" id="{777F5968-89A5-F555-9695-3041A2588A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45" y="2883"/>
              <a:ext cx="84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 dirty="0">
                  <a:solidFill>
                    <a:schemeClr val="hlink"/>
                  </a:solidFill>
                  <a:latin typeface="楷体_GB2312" pitchFamily="49" charset="-122"/>
                  <a:ea typeface="楷体_GB2312" pitchFamily="49" charset="-122"/>
                </a:rPr>
                <a:t>从左面看</a:t>
              </a:r>
            </a:p>
          </p:txBody>
        </p:sp>
      </p:grpSp>
      <p:grpSp>
        <p:nvGrpSpPr>
          <p:cNvPr id="5" name="Group 44">
            <a:extLst>
              <a:ext uri="{FF2B5EF4-FFF2-40B4-BE49-F238E27FC236}">
                <a16:creationId xmlns:a16="http://schemas.microsoft.com/office/drawing/2014/main" id="{DA4A9A60-0338-973D-5A57-C3145AE2B945}"/>
              </a:ext>
            </a:extLst>
          </p:cNvPr>
          <p:cNvGrpSpPr>
            <a:grpSpLocks/>
          </p:cNvGrpSpPr>
          <p:nvPr/>
        </p:nvGrpSpPr>
        <p:grpSpPr bwMode="auto">
          <a:xfrm>
            <a:off x="2257426" y="5035551"/>
            <a:ext cx="1439862" cy="1530350"/>
            <a:chOff x="374" y="3100"/>
            <a:chExt cx="907" cy="964"/>
          </a:xfrm>
        </p:grpSpPr>
        <p:sp>
          <p:nvSpPr>
            <p:cNvPr id="11289" name="AutoShape 45">
              <a:extLst>
                <a:ext uri="{FF2B5EF4-FFF2-40B4-BE49-F238E27FC236}">
                  <a16:creationId xmlns:a16="http://schemas.microsoft.com/office/drawing/2014/main" id="{5EA3E1CC-1B67-B6DC-06D6-BB831D2B956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8085652">
              <a:off x="615" y="3101"/>
              <a:ext cx="425" cy="907"/>
            </a:xfrm>
            <a:prstGeom prst="downArrow">
              <a:avLst>
                <a:gd name="adj1" fmla="val 50000"/>
                <a:gd name="adj2" fmla="val 53165"/>
              </a:avLst>
            </a:prstGeom>
            <a:solidFill>
              <a:srgbClr val="CCFF66"/>
            </a:solidFill>
            <a:ln w="12700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90" name="Text Box 46">
              <a:extLst>
                <a:ext uri="{FF2B5EF4-FFF2-40B4-BE49-F238E27FC236}">
                  <a16:creationId xmlns:a16="http://schemas.microsoft.com/office/drawing/2014/main" id="{CEA4A57B-D4CB-261F-FC66-032656F9E7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2688314">
              <a:off x="625" y="3100"/>
              <a:ext cx="349" cy="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hlink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从正面看</a:t>
              </a: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F3963D03-A4F5-EE6F-8843-ACA63D13BC8F}"/>
              </a:ext>
            </a:extLst>
          </p:cNvPr>
          <p:cNvSpPr/>
          <p:nvPr/>
        </p:nvSpPr>
        <p:spPr>
          <a:xfrm>
            <a:off x="6003586" y="2240781"/>
            <a:ext cx="1058862" cy="165253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7ABA867-3B01-01F2-823B-638768FCAC4A}"/>
              </a:ext>
            </a:extLst>
          </p:cNvPr>
          <p:cNvSpPr/>
          <p:nvPr/>
        </p:nvSpPr>
        <p:spPr>
          <a:xfrm>
            <a:off x="8617065" y="2240781"/>
            <a:ext cx="1058862" cy="1652538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9262">
            <a:extLst>
              <a:ext uri="{FF2B5EF4-FFF2-40B4-BE49-F238E27FC236}">
                <a16:creationId xmlns:a16="http://schemas.microsoft.com/office/drawing/2014/main" id="{F9C6C789-BAA4-1FCA-7F88-A91ADDFBD2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8104" y="128481"/>
            <a:ext cx="3054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a typeface="黑体" panose="02010609060101010101" pitchFamily="49" charset="-122"/>
              </a:rPr>
              <a:t>看一看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CB3994DF-0A36-6A7A-410D-3B3CAFF6AD75}"/>
              </a:ext>
            </a:extLst>
          </p:cNvPr>
          <p:cNvSpPr/>
          <p:nvPr/>
        </p:nvSpPr>
        <p:spPr>
          <a:xfrm>
            <a:off x="6003586" y="4729023"/>
            <a:ext cx="1055989" cy="99506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9" grpId="0"/>
      <p:bldP spid="6" grpId="0" animBg="1"/>
      <p:bldP spid="7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组合 9356">
            <a:extLst>
              <a:ext uri="{FF2B5EF4-FFF2-40B4-BE49-F238E27FC236}">
                <a16:creationId xmlns:a16="http://schemas.microsoft.com/office/drawing/2014/main" id="{6850BEA3-EA37-4C91-02CD-DCC0C0501197}"/>
              </a:ext>
            </a:extLst>
          </p:cNvPr>
          <p:cNvGrpSpPr>
            <a:grpSpLocks/>
          </p:cNvGrpSpPr>
          <p:nvPr/>
        </p:nvGrpSpPr>
        <p:grpSpPr bwMode="auto">
          <a:xfrm>
            <a:off x="2711450" y="4289425"/>
            <a:ext cx="1581150" cy="1511300"/>
            <a:chOff x="748" y="2614"/>
            <a:chExt cx="996" cy="952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FB6A15DD-FFD7-F778-CD80-47A7E1FC03CC}"/>
                </a:ext>
              </a:extLst>
            </p:cNvPr>
            <p:cNvSpPr/>
            <p:nvPr/>
          </p:nvSpPr>
          <p:spPr>
            <a:xfrm>
              <a:off x="1429" y="2614"/>
              <a:ext cx="315" cy="952"/>
            </a:xfrm>
            <a:prstGeom prst="rect">
              <a:avLst/>
            </a:prstGeom>
            <a:noFill/>
            <a:ln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4EDBE4CC-A0ED-56FD-8414-DD69C4AECF07}"/>
                </a:ext>
              </a:extLst>
            </p:cNvPr>
            <p:cNvSpPr/>
            <p:nvPr/>
          </p:nvSpPr>
          <p:spPr>
            <a:xfrm>
              <a:off x="748" y="3248"/>
              <a:ext cx="315" cy="318"/>
            </a:xfrm>
            <a:prstGeom prst="rect">
              <a:avLst/>
            </a:prstGeom>
            <a:noFill/>
            <a:ln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32" name="椭圆 31">
            <a:extLst>
              <a:ext uri="{FF2B5EF4-FFF2-40B4-BE49-F238E27FC236}">
                <a16:creationId xmlns:a16="http://schemas.microsoft.com/office/drawing/2014/main" id="{0B9C3492-E092-FC18-1C0B-9B7EEC85CDCE}"/>
              </a:ext>
            </a:extLst>
          </p:cNvPr>
          <p:cNvSpPr/>
          <p:nvPr/>
        </p:nvSpPr>
        <p:spPr>
          <a:xfrm>
            <a:off x="8596313" y="2357438"/>
            <a:ext cx="500062" cy="285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389" name="Rectangle 12">
            <a:extLst>
              <a:ext uri="{FF2B5EF4-FFF2-40B4-BE49-F238E27FC236}">
                <a16:creationId xmlns:a16="http://schemas.microsoft.com/office/drawing/2014/main" id="{6F78EA3A-4D95-A9A2-C7EC-C2D63EE8E8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9151" y="1276714"/>
            <a:ext cx="4924425" cy="2161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5000"/>
              </a:lnSpc>
              <a:spcBef>
                <a:spcPct val="20000"/>
              </a:spcBef>
              <a:buClr>
                <a:schemeClr val="accent2"/>
              </a:buClr>
            </a:pPr>
            <a:r>
              <a:rPr lang="zh-CN" altLang="en-US" sz="2800" b="1" dirty="0">
                <a:latin typeface="宋体" panose="02010600030101010101" pitchFamily="2" charset="-122"/>
              </a:rPr>
              <a:t>      桌面上放着一个长方体和一个圆柱，请说一说下面三幅图，分别是从哪一个方向看到的？</a:t>
            </a:r>
            <a:endParaRPr lang="en-US" altLang="zh-CN" sz="2800" dirty="0">
              <a:latin typeface="宋体" panose="02010600030101010101" pitchFamily="2" charset="-122"/>
            </a:endParaRPr>
          </a:p>
        </p:txBody>
      </p:sp>
      <p:pic>
        <p:nvPicPr>
          <p:cNvPr id="16390" name="Picture 35">
            <a:extLst>
              <a:ext uri="{FF2B5EF4-FFF2-40B4-BE49-F238E27FC236}">
                <a16:creationId xmlns:a16="http://schemas.microsoft.com/office/drawing/2014/main" id="{17962E0E-E4FD-2D80-CB70-D946424688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3576" y="1557339"/>
            <a:ext cx="492442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文本框 9262">
            <a:extLst>
              <a:ext uri="{FF2B5EF4-FFF2-40B4-BE49-F238E27FC236}">
                <a16:creationId xmlns:a16="http://schemas.microsoft.com/office/drawing/2014/main" id="{A1FD791D-604E-3A6B-373B-98C89EC67B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4450" y="285751"/>
            <a:ext cx="3054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a typeface="黑体" panose="02010609060101010101" pitchFamily="49" charset="-122"/>
              </a:rPr>
              <a:t>想一想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EE2276C0-2FE3-48C6-78F9-FC15FFC661C6}"/>
              </a:ext>
            </a:extLst>
          </p:cNvPr>
          <p:cNvSpPr/>
          <p:nvPr/>
        </p:nvSpPr>
        <p:spPr>
          <a:xfrm>
            <a:off x="8328026" y="4289425"/>
            <a:ext cx="500063" cy="1512888"/>
          </a:xfrm>
          <a:prstGeom prst="rect">
            <a:avLst/>
          </a:prstGeom>
          <a:noFill/>
          <a:ln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1EAC13E3-391C-C8D4-0182-18B7FC2EC990}"/>
              </a:ext>
            </a:extLst>
          </p:cNvPr>
          <p:cNvSpPr/>
          <p:nvPr/>
        </p:nvSpPr>
        <p:spPr>
          <a:xfrm>
            <a:off x="9269413" y="4759325"/>
            <a:ext cx="571500" cy="571500"/>
          </a:xfrm>
          <a:prstGeom prst="ellipse">
            <a:avLst/>
          </a:prstGeom>
          <a:noFill/>
          <a:ln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16394" name="组合 9357">
            <a:extLst>
              <a:ext uri="{FF2B5EF4-FFF2-40B4-BE49-F238E27FC236}">
                <a16:creationId xmlns:a16="http://schemas.microsoft.com/office/drawing/2014/main" id="{C8FD4369-2AB7-BA3F-315A-C2D488F4FB81}"/>
              </a:ext>
            </a:extLst>
          </p:cNvPr>
          <p:cNvGrpSpPr>
            <a:grpSpLocks/>
          </p:cNvGrpSpPr>
          <p:nvPr/>
        </p:nvGrpSpPr>
        <p:grpSpPr bwMode="auto">
          <a:xfrm>
            <a:off x="5413375" y="4289425"/>
            <a:ext cx="1512888" cy="1511300"/>
            <a:chOff x="2450" y="2614"/>
            <a:chExt cx="953" cy="952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0DA2292D-A31B-31F5-6E62-988F93594D42}"/>
                </a:ext>
              </a:extLst>
            </p:cNvPr>
            <p:cNvSpPr/>
            <p:nvPr/>
          </p:nvSpPr>
          <p:spPr>
            <a:xfrm>
              <a:off x="2768" y="2614"/>
              <a:ext cx="315" cy="637"/>
            </a:xfrm>
            <a:prstGeom prst="rect">
              <a:avLst/>
            </a:prstGeom>
            <a:noFill/>
            <a:ln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CC12A642-B2ED-D83F-FD8C-2633A0548B76}"/>
                </a:ext>
              </a:extLst>
            </p:cNvPr>
            <p:cNvSpPr/>
            <p:nvPr/>
          </p:nvSpPr>
          <p:spPr>
            <a:xfrm>
              <a:off x="2450" y="3251"/>
              <a:ext cx="953" cy="315"/>
            </a:xfrm>
            <a:prstGeom prst="rect">
              <a:avLst/>
            </a:prstGeom>
            <a:noFill/>
            <a:ln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6397" name="Text Box 73">
            <a:extLst>
              <a:ext uri="{FF2B5EF4-FFF2-40B4-BE49-F238E27FC236}">
                <a16:creationId xmlns:a16="http://schemas.microsoft.com/office/drawing/2014/main" id="{6D1E8D6F-9C17-E381-7A88-DD6005429D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82850" y="6002338"/>
            <a:ext cx="21732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159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宋体" panose="02010600030101010101" pitchFamily="2" charset="-122"/>
              </a:rPr>
              <a:t>      </a:t>
            </a:r>
          </a:p>
        </p:txBody>
      </p:sp>
      <p:sp>
        <p:nvSpPr>
          <p:cNvPr id="198728" name="Text Box 72">
            <a:extLst>
              <a:ext uri="{FF2B5EF4-FFF2-40B4-BE49-F238E27FC236}">
                <a16:creationId xmlns:a16="http://schemas.microsoft.com/office/drawing/2014/main" id="{3A40B88C-2E01-8EFF-CF9E-01F94F8EB8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3376" y="6002339"/>
            <a:ext cx="17891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159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从左面看</a:t>
            </a:r>
          </a:p>
        </p:txBody>
      </p:sp>
      <p:sp>
        <p:nvSpPr>
          <p:cNvPr id="198726" name="Text Box 70">
            <a:extLst>
              <a:ext uri="{FF2B5EF4-FFF2-40B4-BE49-F238E27FC236}">
                <a16:creationId xmlns:a16="http://schemas.microsoft.com/office/drawing/2014/main" id="{29458201-D714-6478-4A45-26DB32D095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5914" y="6002339"/>
            <a:ext cx="16779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159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从正面看</a:t>
            </a:r>
          </a:p>
        </p:txBody>
      </p:sp>
      <p:sp>
        <p:nvSpPr>
          <p:cNvPr id="198727" name="Text Box 71">
            <a:extLst>
              <a:ext uri="{FF2B5EF4-FFF2-40B4-BE49-F238E27FC236}">
                <a16:creationId xmlns:a16="http://schemas.microsoft.com/office/drawing/2014/main" id="{01D7E7B8-DB1D-DA36-56E7-5EEB5F8CD4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29625" y="5989639"/>
            <a:ext cx="17145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159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从上面看</a:t>
            </a:r>
          </a:p>
        </p:txBody>
      </p:sp>
      <p:sp>
        <p:nvSpPr>
          <p:cNvPr id="16401" name="AutoShape 71">
            <a:extLst>
              <a:ext uri="{FF2B5EF4-FFF2-40B4-BE49-F238E27FC236}">
                <a16:creationId xmlns:a16="http://schemas.microsoft.com/office/drawing/2014/main" id="{BD2D5FBF-AFEF-9456-D1E5-874A34336A96}"/>
              </a:ext>
            </a:extLst>
          </p:cNvPr>
          <p:cNvSpPr>
            <a:spLocks noChangeArrowheads="1"/>
          </p:cNvSpPr>
          <p:nvPr/>
        </p:nvSpPr>
        <p:spPr bwMode="auto">
          <a:xfrm rot="8659792">
            <a:off x="8591551" y="2955926"/>
            <a:ext cx="512763" cy="1216025"/>
          </a:xfrm>
          <a:prstGeom prst="downArrow">
            <a:avLst>
              <a:gd name="adj1" fmla="val 50000"/>
              <a:gd name="adj2" fmla="val 52997"/>
            </a:avLst>
          </a:prstGeom>
          <a:solidFill>
            <a:srgbClr val="CCFF66"/>
          </a:solidFill>
          <a:ln w="1270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6402" name="AutoShape 71">
            <a:extLst>
              <a:ext uri="{FF2B5EF4-FFF2-40B4-BE49-F238E27FC236}">
                <a16:creationId xmlns:a16="http://schemas.microsoft.com/office/drawing/2014/main" id="{34DB7DAE-CE78-3314-B150-1E99BF0B62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97814" y="254001"/>
            <a:ext cx="433387" cy="1217613"/>
          </a:xfrm>
          <a:prstGeom prst="downArrow">
            <a:avLst>
              <a:gd name="adj1" fmla="val 50000"/>
              <a:gd name="adj2" fmla="val 53095"/>
            </a:avLst>
          </a:prstGeom>
          <a:solidFill>
            <a:srgbClr val="CCFF66"/>
          </a:solidFill>
          <a:ln w="1270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6403" name="AutoShape 71">
            <a:extLst>
              <a:ext uri="{FF2B5EF4-FFF2-40B4-BE49-F238E27FC236}">
                <a16:creationId xmlns:a16="http://schemas.microsoft.com/office/drawing/2014/main" id="{FC0D92C9-50D7-0670-52F2-00C8589D94A1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5958682" y="2202657"/>
            <a:ext cx="495300" cy="1217613"/>
          </a:xfrm>
          <a:prstGeom prst="downArrow">
            <a:avLst>
              <a:gd name="adj1" fmla="val 50000"/>
              <a:gd name="adj2" fmla="val 53093"/>
            </a:avLst>
          </a:prstGeom>
          <a:solidFill>
            <a:srgbClr val="CCFF66"/>
          </a:solidFill>
          <a:ln w="1270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8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8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8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728" grpId="0"/>
      <p:bldP spid="198726" grpId="0"/>
      <p:bldP spid="1987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>
            <a:extLst>
              <a:ext uri="{FF2B5EF4-FFF2-40B4-BE49-F238E27FC236}">
                <a16:creationId xmlns:a16="http://schemas.microsoft.com/office/drawing/2014/main" id="{26F9194F-B118-6A2A-B9E6-7B25FC6E0A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7424" y="26278"/>
            <a:ext cx="1722462" cy="1325880"/>
          </a:xfrm>
        </p:spPr>
        <p:txBody>
          <a:bodyPr/>
          <a:lstStyle/>
          <a:p>
            <a:r>
              <a:rPr lang="zh-CN" altLang="zh-CN" dirty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活动</a:t>
            </a:r>
            <a:r>
              <a:rPr lang="zh-CN" altLang="en-US" dirty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七</a:t>
            </a:r>
            <a:endParaRPr lang="zh-CN" altLang="en-US" sz="3600" dirty="0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6340AAA-7B86-3F73-447A-5C2CE18E45EE}"/>
              </a:ext>
            </a:extLst>
          </p:cNvPr>
          <p:cNvSpPr txBox="1"/>
          <p:nvPr/>
        </p:nvSpPr>
        <p:spPr>
          <a:xfrm>
            <a:off x="2618936" y="406622"/>
            <a:ext cx="501059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zh-CN" altLang="zh-CN" sz="32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主视图、左视图、俯视图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8E4DE9-7C3C-5764-2D6D-D42E6CB77C95}"/>
              </a:ext>
            </a:extLst>
          </p:cNvPr>
          <p:cNvSpPr txBox="1"/>
          <p:nvPr/>
        </p:nvSpPr>
        <p:spPr>
          <a:xfrm>
            <a:off x="592087" y="1618368"/>
            <a:ext cx="10626896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zh-CN" altLang="zh-CN" sz="3200" b="1" kern="100" dirty="0">
                <a:effectLst/>
                <a:latin typeface="等线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小结：</a:t>
            </a:r>
            <a:endParaRPr lang="en-US" altLang="zh-CN" sz="3200" b="1" kern="100" dirty="0">
              <a:effectLst/>
              <a:latin typeface="等线" panose="02010600030101010101" pitchFamily="2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3200" b="1" kern="100" dirty="0">
                <a:latin typeface="等线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1</a:t>
            </a:r>
            <a:r>
              <a:rPr lang="zh-CN" altLang="zh-CN" sz="3200" b="1" kern="100" dirty="0">
                <a:latin typeface="等线" panose="0201060003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．由物体</a:t>
            </a:r>
            <a:r>
              <a:rPr lang="zh-CN" altLang="zh-CN" sz="3200" b="1" kern="100" dirty="0">
                <a:effectLst/>
                <a:latin typeface="等线" panose="0201060003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的主视图、左视图、俯视图可以确定物体的形状和大小，三视图（平面图形）与简单物体（几何图形）之间可以</a:t>
            </a:r>
            <a:r>
              <a:rPr lang="zh-CN" altLang="zh-CN" sz="3200" b="1" kern="100" dirty="0">
                <a:solidFill>
                  <a:srgbClr val="FF0000"/>
                </a:solidFill>
                <a:effectLst/>
                <a:latin typeface="等线" panose="0201060003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相互转化</a:t>
            </a:r>
            <a:r>
              <a:rPr lang="zh-CN" altLang="zh-CN" sz="3200" b="1" kern="100" dirty="0">
                <a:effectLst/>
                <a:latin typeface="等线" panose="0201060003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．</a:t>
            </a:r>
            <a:endParaRPr lang="en-US" altLang="zh-CN" sz="3200" b="1" kern="100" dirty="0">
              <a:effectLst/>
              <a:latin typeface="等线" panose="0201060003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D00BDD6-68F2-08F6-EAD5-BA009E41F6EA}"/>
              </a:ext>
            </a:extLst>
          </p:cNvPr>
          <p:cNvSpPr txBox="1"/>
          <p:nvPr/>
        </p:nvSpPr>
        <p:spPr>
          <a:xfrm>
            <a:off x="592087" y="3917159"/>
            <a:ext cx="1062689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kern="100" dirty="0">
                <a:effectLst/>
                <a:latin typeface="等线" panose="0201060003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200" b="1" kern="100" dirty="0">
                <a:effectLst/>
                <a:latin typeface="等线" panose="0201060003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kern="100" dirty="0">
                <a:effectLst/>
                <a:latin typeface="等线" panose="0201060003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．将立体图形通过设计画出三视图（平面图形）——设计师工作，</a:t>
            </a:r>
            <a:r>
              <a:rPr lang="zh-CN" altLang="zh-CN" sz="2800" b="1" kern="100" dirty="0">
                <a:effectLst/>
                <a:latin typeface="等线" panose="0201060003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hlinkClick r:id="rId2" action="ppaction://hlinkfile"/>
              </a:rPr>
              <a:t>根据一个物体的三视图做出实物（立体图形）</a:t>
            </a:r>
            <a:r>
              <a:rPr lang="zh-CN" altLang="zh-CN" sz="3200" b="1" kern="100" dirty="0">
                <a:effectLst/>
                <a:latin typeface="等线" panose="0201060003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——工程师工作．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8842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">
            <a:extLst>
              <a:ext uri="{FF2B5EF4-FFF2-40B4-BE49-F238E27FC236}">
                <a16:creationId xmlns:a16="http://schemas.microsoft.com/office/drawing/2014/main" id="{0C1D899A-902F-58D2-52F5-8F3F6FA02F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696" y="406492"/>
            <a:ext cx="3691482" cy="2851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4">
            <a:extLst>
              <a:ext uri="{FF2B5EF4-FFF2-40B4-BE49-F238E27FC236}">
                <a16:creationId xmlns:a16="http://schemas.microsoft.com/office/drawing/2014/main" id="{46F15630-8073-4D38-615C-021A953207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2204" y="406491"/>
            <a:ext cx="3801412" cy="2851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3">
            <a:extLst>
              <a:ext uri="{FF2B5EF4-FFF2-40B4-BE49-F238E27FC236}">
                <a16:creationId xmlns:a16="http://schemas.microsoft.com/office/drawing/2014/main" id="{F8CC3E65-C0FA-7E74-F6C7-43DC8B1EEF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643" y="406491"/>
            <a:ext cx="3801412" cy="283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46">
            <a:extLst>
              <a:ext uri="{FF2B5EF4-FFF2-40B4-BE49-F238E27FC236}">
                <a16:creationId xmlns:a16="http://schemas.microsoft.com/office/drawing/2014/main" id="{523DF63D-5481-0357-9C71-3FAAF09A06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4203" y="3425483"/>
            <a:ext cx="7237413" cy="2653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80000"/>
              </a:lnSpc>
              <a:spcBef>
                <a:spcPts val="50"/>
              </a:spcBef>
            </a:pPr>
            <a:r>
              <a:rPr lang="zh-CN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题西林壁</a:t>
            </a:r>
            <a:endParaRPr lang="en-US" altLang="zh-CN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80000"/>
              </a:lnSpc>
              <a:spcBef>
                <a:spcPts val="5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</a:rPr>
              <a:t>苏轼</a:t>
            </a:r>
            <a:endParaRPr lang="en-US" altLang="zh-CN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横看成岭侧成峰，远近高低各不同</a:t>
            </a:r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</a:p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不识庐山真面目，只缘身在此山中</a:t>
            </a:r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endParaRPr lang="zh-CN" altLang="en-US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315FE37-8E85-DA0F-BBE1-D479605A9FF5}"/>
              </a:ext>
            </a:extLst>
          </p:cNvPr>
          <p:cNvSpPr txBox="1"/>
          <p:nvPr/>
        </p:nvSpPr>
        <p:spPr>
          <a:xfrm>
            <a:off x="498228" y="3739404"/>
            <a:ext cx="1169377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感悟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从不同方向看同一个物体，看到的图形往往是不同的．</a:t>
            </a:r>
            <a:endParaRPr lang="en-US" altLang="zh-CN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引申出来的意思：对同一事物，不同的角度会有不同的认识</a:t>
            </a:r>
            <a:r>
              <a:rPr lang="zh-CN" altLang="zh-CN" sz="3200" b="1" kern="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等线" panose="0201060003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．</a:t>
            </a:r>
            <a:endParaRPr lang="en-US" altLang="zh-CN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观察事物应该客观全面，否则就不容易得出正确的结论</a:t>
            </a:r>
            <a:r>
              <a:rPr lang="zh-CN" altLang="zh-CN" sz="3200" b="1" kern="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等线" panose="0201060003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2046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6C54556-2A26-FF5E-CEB1-AC62859991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5345" y="1620702"/>
            <a:ext cx="7733762" cy="483486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2D0B804E-098E-FF56-B4A3-42A051E18692}"/>
              </a:ext>
            </a:extLst>
          </p:cNvPr>
          <p:cNvSpPr txBox="1"/>
          <p:nvPr/>
        </p:nvSpPr>
        <p:spPr>
          <a:xfrm>
            <a:off x="896815" y="316524"/>
            <a:ext cx="60983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课堂小结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B012DE5-2CF7-5542-9B35-ED8732CF0BF6}"/>
              </a:ext>
            </a:extLst>
          </p:cNvPr>
          <p:cNvSpPr txBox="1"/>
          <p:nvPr/>
        </p:nvSpPr>
        <p:spPr>
          <a:xfrm>
            <a:off x="1280160" y="1011569"/>
            <a:ext cx="7385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1.</a:t>
            </a:r>
            <a:r>
              <a:rPr lang="zh-CN" altLang="zh-CN" sz="2800" dirty="0"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数学思想：抽象、转化、分类、运动</a:t>
            </a:r>
            <a:endParaRPr lang="zh-CN" altLang="en-US" sz="280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1E444A7-6741-FB1A-AE78-40F42F9ABA0A}"/>
              </a:ext>
            </a:extLst>
          </p:cNvPr>
          <p:cNvSpPr txBox="1"/>
          <p:nvPr/>
        </p:nvSpPr>
        <p:spPr>
          <a:xfrm>
            <a:off x="1280160" y="1620702"/>
            <a:ext cx="4839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2.</a:t>
            </a:r>
            <a:r>
              <a:rPr lang="zh-CN" altLang="zh-CN" sz="2800" dirty="0"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数学导游图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8679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03032243500m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60" y="-56515"/>
            <a:ext cx="12144375" cy="77698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82545" y="2080260"/>
            <a:ext cx="702564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  </a:t>
            </a:r>
            <a:r>
              <a:rPr lang="zh-CN" altLang="en-US" sz="8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谢谢指导！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794760" y="5181600"/>
            <a:ext cx="48152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2022</a:t>
            </a:r>
            <a:r>
              <a:rPr lang="zh-CN" altLang="en-US" sz="4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年</a:t>
            </a:r>
            <a:r>
              <a:rPr lang="en-US" altLang="zh-CN" sz="4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11</a:t>
            </a:r>
            <a:r>
              <a:rPr lang="zh-CN" altLang="en-US" sz="4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月</a:t>
            </a:r>
            <a:r>
              <a:rPr lang="en-US" altLang="zh-CN" sz="4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17</a:t>
            </a:r>
            <a:r>
              <a:rPr lang="zh-CN" altLang="en-US" sz="4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>
            <a:extLst>
              <a:ext uri="{FF2B5EF4-FFF2-40B4-BE49-F238E27FC236}">
                <a16:creationId xmlns:a16="http://schemas.microsoft.com/office/drawing/2014/main" id="{7090D8E1-52A3-8AAD-CD96-1769777EF4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748" y="107745"/>
            <a:ext cx="5444464" cy="5729995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4EE51670-0629-B224-9FA5-1E3512919B11}"/>
              </a:ext>
            </a:extLst>
          </p:cNvPr>
          <p:cNvSpPr txBox="1"/>
          <p:nvPr/>
        </p:nvSpPr>
        <p:spPr>
          <a:xfrm>
            <a:off x="2427922" y="5851455"/>
            <a:ext cx="93608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上</a:t>
            </a:r>
            <a:r>
              <a:rPr lang="zh-CN" altLang="zh-CN" sz="280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面的图片有许多常见的几何体</a:t>
            </a:r>
            <a:r>
              <a:rPr lang="zh-CN" altLang="en-US" sz="280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，你能看出来吗？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6340AAA-7B86-3F73-447A-5C2CE18E45EE}"/>
              </a:ext>
            </a:extLst>
          </p:cNvPr>
          <p:cNvSpPr txBox="1"/>
          <p:nvPr/>
        </p:nvSpPr>
        <p:spPr>
          <a:xfrm>
            <a:off x="593187" y="366371"/>
            <a:ext cx="609834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32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认识几何体</a:t>
            </a:r>
            <a:endParaRPr lang="zh-CN" altLang="zh-CN" sz="32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C8400F13-B480-BFEB-B362-EA79CAA6DD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5207" y="4532591"/>
            <a:ext cx="1133333" cy="171428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9E10A9A-E66E-E977-632B-86F8D27AB09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76677" y="2649518"/>
            <a:ext cx="1560374" cy="153479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7424" y="26278"/>
            <a:ext cx="1722462" cy="1325880"/>
          </a:xfrm>
        </p:spPr>
        <p:txBody>
          <a:bodyPr/>
          <a:lstStyle/>
          <a:p>
            <a:r>
              <a:rPr lang="zh-CN" altLang="zh-CN" dirty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活动一</a:t>
            </a:r>
            <a:endParaRPr lang="zh-CN" altLang="en-US" sz="3600" dirty="0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B2EDCAA-2B41-4119-7F87-B7593AA7F7BB}"/>
              </a:ext>
            </a:extLst>
          </p:cNvPr>
          <p:cNvSpPr txBox="1"/>
          <p:nvPr/>
        </p:nvSpPr>
        <p:spPr>
          <a:xfrm>
            <a:off x="2618935" y="406622"/>
            <a:ext cx="609834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zh-CN" altLang="en-US" sz="32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从实物中抽象</a:t>
            </a:r>
            <a:endParaRPr lang="zh-CN" altLang="zh-CN" sz="32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Rectangle 1">
            <a:extLst>
              <a:ext uri="{FF2B5EF4-FFF2-40B4-BE49-F238E27FC236}">
                <a16:creationId xmlns:a16="http://schemas.microsoft.com/office/drawing/2014/main" id="{7B8585F5-CA08-9EDA-CA82-658C157601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9513" y="1165275"/>
            <a:ext cx="10890739" cy="1077218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eaLnBrk="0" hangingPunct="0">
              <a:defRPr/>
            </a:pPr>
            <a:r>
              <a:rPr lang="zh-CN" alt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如果只考虑物体的大小和形状，而不考虑</a:t>
            </a:r>
            <a:r>
              <a:rPr lang="zh-CN" alt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其它</a:t>
            </a:r>
            <a:r>
              <a:rPr lang="zh-C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属性</a:t>
            </a:r>
            <a:r>
              <a:rPr lang="zh-CN" alt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（如材料、颜色、质量等）</a:t>
            </a:r>
            <a:r>
              <a:rPr lang="zh-C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，我们就可以将物体抽象成几何体．</a:t>
            </a:r>
            <a:endParaRPr lang="zh-CN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524FF64D-1706-B09E-C02D-7775EE4151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7424" y="2573410"/>
            <a:ext cx="1618982" cy="1595517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EF1DE3AE-BBB7-A813-96D6-E126EA579B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2425" y="2600518"/>
            <a:ext cx="1772460" cy="177246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5CF1D68D-572A-BD9A-7A41-BC8C35EBD90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45267" y="2649518"/>
            <a:ext cx="1778704" cy="1596792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DE4201A0-17C1-DC1C-DB2C-B06EBDA962B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35563" y="2854453"/>
            <a:ext cx="2347639" cy="900464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2AD672EE-56FE-B953-0F29-0E17B0EFD6E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61271" y="2610432"/>
            <a:ext cx="2518427" cy="1430577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124BEBEA-785E-2D20-1559-EA9DD489F01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24885" y="4784879"/>
            <a:ext cx="1408572" cy="1596792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612E23DD-7F79-FCC9-7DF4-D381ABC0ECB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07963" y="4600410"/>
            <a:ext cx="1242416" cy="1850968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B981F5E9-8FE6-C3B8-149D-5D70AA40FCB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0800000">
            <a:off x="6925208" y="4467506"/>
            <a:ext cx="1133332" cy="19838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FD0B8806-D036-F559-52E2-49A8A5FDC4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7456" y="1457956"/>
            <a:ext cx="1856141" cy="198951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AEEDA1F-9405-9B97-7A18-F8D61D6B8B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4343" y="1535778"/>
            <a:ext cx="2775749" cy="1720183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26340AAA-7B86-3F73-447A-5C2CE18E45EE}"/>
              </a:ext>
            </a:extLst>
          </p:cNvPr>
          <p:cNvSpPr txBox="1"/>
          <p:nvPr/>
        </p:nvSpPr>
        <p:spPr>
          <a:xfrm>
            <a:off x="1057421" y="398196"/>
            <a:ext cx="39647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32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几何体的构成</a:t>
            </a:r>
            <a:endParaRPr lang="zh-CN" altLang="zh-CN" sz="3200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128F120-97DC-A6B7-152C-4184830D0029}"/>
              </a:ext>
            </a:extLst>
          </p:cNvPr>
          <p:cNvSpPr txBox="1"/>
          <p:nvPr/>
        </p:nvSpPr>
        <p:spPr>
          <a:xfrm>
            <a:off x="119743" y="4123026"/>
            <a:ext cx="102342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3400" algn="just"/>
            <a:r>
              <a:rPr lang="en-US" altLang="zh-CN" sz="32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几何体由</a:t>
            </a:r>
            <a:r>
              <a:rPr lang="zh-CN" altLang="zh-CN" sz="3200" kern="100" dirty="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点、</a:t>
            </a:r>
            <a:r>
              <a:rPr lang="zh-CN" altLang="zh-CN" sz="3200" kern="100" dirty="0">
                <a:solidFill>
                  <a:srgbClr val="FF0000"/>
                </a:solidFill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线</a:t>
            </a:r>
            <a:r>
              <a:rPr lang="zh-CN" altLang="zh-CN" sz="3200" kern="100" dirty="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kern="100" dirty="0">
                <a:solidFill>
                  <a:srgbClr val="FF0000"/>
                </a:solidFill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面</a:t>
            </a:r>
            <a:r>
              <a:rPr lang="zh-CN" altLang="zh-CN" sz="32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组成</a:t>
            </a:r>
            <a:r>
              <a:rPr lang="zh-CN" altLang="zh-CN" sz="3200" kern="100" dirty="0">
                <a:effectLst/>
                <a:latin typeface="等线" panose="0201060003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文本框 11290">
            <a:extLst>
              <a:ext uri="{FF2B5EF4-FFF2-40B4-BE49-F238E27FC236}">
                <a16:creationId xmlns:a16="http://schemas.microsoft.com/office/drawing/2014/main" id="{749DB51E-4A00-4751-7326-78819202A1ED}"/>
              </a:ext>
            </a:extLst>
          </p:cNvPr>
          <p:cNvSpPr txBox="1"/>
          <p:nvPr/>
        </p:nvSpPr>
        <p:spPr>
          <a:xfrm>
            <a:off x="1182226" y="1345351"/>
            <a:ext cx="1020739" cy="644601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/>
            <a:r>
              <a:rPr lang="zh-CN" sz="2800" kern="100" dirty="0">
                <a:solidFill>
                  <a:srgbClr val="FF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顶点</a:t>
            </a:r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E13E2772-3EC6-BFE7-55CD-4A36422D7AFF}"/>
              </a:ext>
            </a:extLst>
          </p:cNvPr>
          <p:cNvCxnSpPr>
            <a:cxnSpLocks/>
          </p:cNvCxnSpPr>
          <p:nvPr/>
        </p:nvCxnSpPr>
        <p:spPr>
          <a:xfrm>
            <a:off x="1969067" y="1604010"/>
            <a:ext cx="436098" cy="52461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1280">
            <a:extLst>
              <a:ext uri="{FF2B5EF4-FFF2-40B4-BE49-F238E27FC236}">
                <a16:creationId xmlns:a16="http://schemas.microsoft.com/office/drawing/2014/main" id="{FFE4301A-7D86-45A4-D2D2-E100C533F954}"/>
              </a:ext>
            </a:extLst>
          </p:cNvPr>
          <p:cNvSpPr txBox="1"/>
          <p:nvPr/>
        </p:nvSpPr>
        <p:spPr>
          <a:xfrm>
            <a:off x="1833592" y="3130854"/>
            <a:ext cx="451216" cy="628856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/>
            <a:r>
              <a:rPr lang="zh-CN" sz="2800" kern="100" dirty="0">
                <a:solidFill>
                  <a:srgbClr val="FF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棱</a:t>
            </a:r>
          </a:p>
        </p:txBody>
      </p:sp>
      <p:sp>
        <p:nvSpPr>
          <p:cNvPr id="18" name="文本框 11295">
            <a:extLst>
              <a:ext uri="{FF2B5EF4-FFF2-40B4-BE49-F238E27FC236}">
                <a16:creationId xmlns:a16="http://schemas.microsoft.com/office/drawing/2014/main" id="{174AFC4D-4C90-82B0-2697-D32B657FD21C}"/>
              </a:ext>
            </a:extLst>
          </p:cNvPr>
          <p:cNvSpPr txBox="1"/>
          <p:nvPr/>
        </p:nvSpPr>
        <p:spPr>
          <a:xfrm>
            <a:off x="3385935" y="3380318"/>
            <a:ext cx="964588" cy="464197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/>
            <a:r>
              <a:rPr lang="zh-CN" sz="2800" kern="100" dirty="0">
                <a:solidFill>
                  <a:srgbClr val="FF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底面</a:t>
            </a:r>
            <a:endParaRPr lang="zh-CN" sz="1050" kern="100" dirty="0">
              <a:solidFill>
                <a:srgbClr val="FF0000"/>
              </a:solidFill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11283">
            <a:extLst>
              <a:ext uri="{FF2B5EF4-FFF2-40B4-BE49-F238E27FC236}">
                <a16:creationId xmlns:a16="http://schemas.microsoft.com/office/drawing/2014/main" id="{33416D46-A699-0AAE-3A84-A30888E92040}"/>
              </a:ext>
            </a:extLst>
          </p:cNvPr>
          <p:cNvSpPr txBox="1"/>
          <p:nvPr/>
        </p:nvSpPr>
        <p:spPr>
          <a:xfrm>
            <a:off x="4651947" y="3070371"/>
            <a:ext cx="964588" cy="464197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/>
            <a:r>
              <a:rPr lang="zh-CN" sz="2800" kern="100" dirty="0">
                <a:solidFill>
                  <a:srgbClr val="FF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侧面</a:t>
            </a:r>
          </a:p>
        </p:txBody>
      </p: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03053A4A-9231-EA16-7E7F-AA08A18D15E1}"/>
              </a:ext>
            </a:extLst>
          </p:cNvPr>
          <p:cNvCxnSpPr>
            <a:cxnSpLocks/>
          </p:cNvCxnSpPr>
          <p:nvPr/>
        </p:nvCxnSpPr>
        <p:spPr>
          <a:xfrm flipV="1">
            <a:off x="2288876" y="3125320"/>
            <a:ext cx="762219" cy="231199"/>
          </a:xfrm>
          <a:prstGeom prst="straightConnector1">
            <a:avLst/>
          </a:prstGeom>
          <a:ln w="12700"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406BB0A1-4118-8298-14A3-B85B9EC02DFC}"/>
              </a:ext>
            </a:extLst>
          </p:cNvPr>
          <p:cNvCxnSpPr>
            <a:cxnSpLocks/>
          </p:cNvCxnSpPr>
          <p:nvPr/>
        </p:nvCxnSpPr>
        <p:spPr>
          <a:xfrm flipH="1" flipV="1">
            <a:off x="3564747" y="2904525"/>
            <a:ext cx="248439" cy="626400"/>
          </a:xfrm>
          <a:prstGeom prst="straightConnector1">
            <a:avLst/>
          </a:prstGeom>
          <a:ln w="12700"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>
            <a:extLst>
              <a:ext uri="{FF2B5EF4-FFF2-40B4-BE49-F238E27FC236}">
                <a16:creationId xmlns:a16="http://schemas.microsoft.com/office/drawing/2014/main" id="{DFB13AC5-2D16-CCD7-5539-B37C8E9B5085}"/>
              </a:ext>
            </a:extLst>
          </p:cNvPr>
          <p:cNvCxnSpPr>
            <a:cxnSpLocks/>
          </p:cNvCxnSpPr>
          <p:nvPr/>
        </p:nvCxnSpPr>
        <p:spPr>
          <a:xfrm flipH="1" flipV="1">
            <a:off x="4547728" y="2471198"/>
            <a:ext cx="248439" cy="626400"/>
          </a:xfrm>
          <a:prstGeom prst="straightConnector1">
            <a:avLst/>
          </a:prstGeom>
          <a:ln w="12700"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6144">
            <a:extLst>
              <a:ext uri="{FF2B5EF4-FFF2-40B4-BE49-F238E27FC236}">
                <a16:creationId xmlns:a16="http://schemas.microsoft.com/office/drawing/2014/main" id="{CE2F0BDA-033D-91D2-2A86-65B75E33E70E}"/>
              </a:ext>
            </a:extLst>
          </p:cNvPr>
          <p:cNvSpPr txBox="1"/>
          <p:nvPr/>
        </p:nvSpPr>
        <p:spPr>
          <a:xfrm>
            <a:off x="8674998" y="2338633"/>
            <a:ext cx="1185107" cy="377288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/>
            <a:r>
              <a:rPr lang="zh-CN" sz="2800" kern="100" dirty="0">
                <a:solidFill>
                  <a:srgbClr val="FF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侧面</a:t>
            </a:r>
          </a:p>
        </p:txBody>
      </p:sp>
      <p:sp>
        <p:nvSpPr>
          <p:cNvPr id="31" name="文本框 11284">
            <a:extLst>
              <a:ext uri="{FF2B5EF4-FFF2-40B4-BE49-F238E27FC236}">
                <a16:creationId xmlns:a16="http://schemas.microsoft.com/office/drawing/2014/main" id="{36338FC6-10B9-BEC9-0E1A-A179184FF1EB}"/>
              </a:ext>
            </a:extLst>
          </p:cNvPr>
          <p:cNvSpPr txBox="1"/>
          <p:nvPr/>
        </p:nvSpPr>
        <p:spPr>
          <a:xfrm>
            <a:off x="8302964" y="1185112"/>
            <a:ext cx="964588" cy="464196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/>
            <a:r>
              <a:rPr lang="zh-CN" sz="2800" kern="100" dirty="0">
                <a:solidFill>
                  <a:srgbClr val="FF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底面</a:t>
            </a:r>
          </a:p>
        </p:txBody>
      </p:sp>
      <p:sp>
        <p:nvSpPr>
          <p:cNvPr id="32" name="文本框 6149">
            <a:extLst>
              <a:ext uri="{FF2B5EF4-FFF2-40B4-BE49-F238E27FC236}">
                <a16:creationId xmlns:a16="http://schemas.microsoft.com/office/drawing/2014/main" id="{F3D2E6DE-FC12-4363-7092-996B2A7A483E}"/>
              </a:ext>
            </a:extLst>
          </p:cNvPr>
          <p:cNvSpPr txBox="1"/>
          <p:nvPr/>
        </p:nvSpPr>
        <p:spPr>
          <a:xfrm>
            <a:off x="6324604" y="1802153"/>
            <a:ext cx="429479" cy="469533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/>
            <a:r>
              <a:rPr lang="zh-CN" sz="2800" kern="100" dirty="0">
                <a:solidFill>
                  <a:srgbClr val="FF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棱</a:t>
            </a:r>
          </a:p>
        </p:txBody>
      </p:sp>
      <p:cxnSp>
        <p:nvCxnSpPr>
          <p:cNvPr id="33" name="直接箭头连接符 32">
            <a:extLst>
              <a:ext uri="{FF2B5EF4-FFF2-40B4-BE49-F238E27FC236}">
                <a16:creationId xmlns:a16="http://schemas.microsoft.com/office/drawing/2014/main" id="{6E9770AD-778D-78B2-2189-BECF77AFE75C}"/>
              </a:ext>
            </a:extLst>
          </p:cNvPr>
          <p:cNvCxnSpPr>
            <a:cxnSpLocks/>
          </p:cNvCxnSpPr>
          <p:nvPr/>
        </p:nvCxnSpPr>
        <p:spPr>
          <a:xfrm>
            <a:off x="6737894" y="2021412"/>
            <a:ext cx="365945" cy="456395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>
            <a:extLst>
              <a:ext uri="{FF2B5EF4-FFF2-40B4-BE49-F238E27FC236}">
                <a16:creationId xmlns:a16="http://schemas.microsoft.com/office/drawing/2014/main" id="{ADC6861B-5BE7-5431-BB2C-49862AEEF98F}"/>
              </a:ext>
            </a:extLst>
          </p:cNvPr>
          <p:cNvCxnSpPr>
            <a:cxnSpLocks/>
          </p:cNvCxnSpPr>
          <p:nvPr/>
        </p:nvCxnSpPr>
        <p:spPr>
          <a:xfrm flipH="1">
            <a:off x="7902792" y="1427825"/>
            <a:ext cx="425484" cy="333394"/>
          </a:xfrm>
          <a:prstGeom prst="straightConnector1">
            <a:avLst/>
          </a:prstGeom>
          <a:ln w="12700"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箭头连接符 36">
            <a:extLst>
              <a:ext uri="{FF2B5EF4-FFF2-40B4-BE49-F238E27FC236}">
                <a16:creationId xmlns:a16="http://schemas.microsoft.com/office/drawing/2014/main" id="{92280899-0B65-9407-28CF-77A62FC9B659}"/>
              </a:ext>
            </a:extLst>
          </p:cNvPr>
          <p:cNvCxnSpPr>
            <a:cxnSpLocks/>
          </p:cNvCxnSpPr>
          <p:nvPr/>
        </p:nvCxnSpPr>
        <p:spPr>
          <a:xfrm flipH="1">
            <a:off x="8277897" y="2600618"/>
            <a:ext cx="456982" cy="7455"/>
          </a:xfrm>
          <a:prstGeom prst="straightConnector1">
            <a:avLst/>
          </a:prstGeom>
          <a:ln w="12700"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>
            <a:extLst>
              <a:ext uri="{FF2B5EF4-FFF2-40B4-BE49-F238E27FC236}">
                <a16:creationId xmlns:a16="http://schemas.microsoft.com/office/drawing/2014/main" id="{713B7185-57D3-08DA-A138-CD2F98C32ABE}"/>
              </a:ext>
            </a:extLst>
          </p:cNvPr>
          <p:cNvSpPr txBox="1"/>
          <p:nvPr/>
        </p:nvSpPr>
        <p:spPr>
          <a:xfrm>
            <a:off x="880403" y="5403943"/>
            <a:ext cx="1043119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zh-CN" altLang="zh-CN" sz="2800" kern="100" dirty="0">
                <a:effectLst/>
                <a:latin typeface="等线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小结：</a:t>
            </a:r>
            <a:r>
              <a:rPr lang="zh-CN" altLang="zh-CN" sz="2800" kern="100" dirty="0">
                <a:effectLst/>
                <a:latin typeface="等线" panose="0201060003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通过实物、图片认识长方体、圆柱中的相关元素，通过分析比较，感悟“几何图形由点、线、面组成” 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．</a:t>
            </a: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5113581-54AA-0639-480C-550A226E71C5}"/>
              </a:ext>
            </a:extLst>
          </p:cNvPr>
          <p:cNvSpPr txBox="1"/>
          <p:nvPr/>
        </p:nvSpPr>
        <p:spPr>
          <a:xfrm>
            <a:off x="880403" y="4744627"/>
            <a:ext cx="81029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33400" algn="just"/>
            <a:r>
              <a:rPr lang="zh-CN" altLang="zh-CN" sz="3200" kern="100" dirty="0">
                <a:solidFill>
                  <a:srgbClr val="FF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面与面相交得到线，线与线相交得到点．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2884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26340AAA-7B86-3F73-447A-5C2CE18E45EE}"/>
              </a:ext>
            </a:extLst>
          </p:cNvPr>
          <p:cNvSpPr txBox="1"/>
          <p:nvPr/>
        </p:nvSpPr>
        <p:spPr>
          <a:xfrm>
            <a:off x="876336" y="412502"/>
            <a:ext cx="39647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32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32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图形的形成</a:t>
            </a:r>
            <a:endParaRPr lang="zh-CN" altLang="zh-CN" sz="3200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AFD9C8D-C235-053B-5292-091F8ED91832}"/>
              </a:ext>
            </a:extLst>
          </p:cNvPr>
          <p:cNvSpPr txBox="1"/>
          <p:nvPr/>
        </p:nvSpPr>
        <p:spPr>
          <a:xfrm>
            <a:off x="3213138" y="1231363"/>
            <a:ext cx="861479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/>
            <a:r>
              <a:rPr lang="zh-CN" altLang="en-US" sz="32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zh-CN" altLang="zh-CN" sz="32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笔</a:t>
            </a:r>
            <a:r>
              <a:rPr lang="zh-CN" altLang="en-US" sz="32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尖</a:t>
            </a:r>
            <a:r>
              <a:rPr lang="zh-CN" altLang="zh-CN" sz="32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看</a:t>
            </a:r>
            <a:r>
              <a:rPr lang="zh-CN" altLang="en-US" sz="32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</a:t>
            </a:r>
            <a:r>
              <a:rPr lang="zh-CN" altLang="zh-CN" sz="32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一个</a:t>
            </a:r>
            <a:r>
              <a:rPr lang="zh-CN" altLang="zh-CN" sz="3200" kern="100" dirty="0">
                <a:effectLst/>
                <a:latin typeface="等线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zh-CN" altLang="zh-CN" sz="32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，这个点在纸上运动就</a:t>
            </a:r>
            <a:endParaRPr lang="en-US" altLang="zh-CN" sz="3200" kern="100" dirty="0">
              <a:effectLst/>
              <a:latin typeface="等线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 algn="just"/>
            <a:r>
              <a:rPr lang="zh-CN" altLang="zh-CN" sz="32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形成</a:t>
            </a:r>
            <a:r>
              <a:rPr lang="zh-CN" altLang="zh-CN" sz="3200" kern="100" dirty="0">
                <a:effectLst/>
                <a:latin typeface="等线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线</a:t>
            </a:r>
            <a:r>
              <a:rPr lang="zh-CN" altLang="zh-CN" sz="32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（直线或曲线）</a:t>
            </a:r>
            <a:r>
              <a:rPr lang="en-US" altLang="zh-CN" sz="32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1976C3E-1C6E-AA5C-3DC0-099B93942289}"/>
              </a:ext>
            </a:extLst>
          </p:cNvPr>
          <p:cNvSpPr txBox="1"/>
          <p:nvPr/>
        </p:nvSpPr>
        <p:spPr>
          <a:xfrm>
            <a:off x="297495" y="2414141"/>
            <a:ext cx="330138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kern="100" dirty="0">
                <a:solidFill>
                  <a:srgbClr val="FF0000"/>
                </a:solidFill>
                <a:latin typeface="黑体" panose="02010609060101010101" pitchFamily="49" charset="-122"/>
                <a:ea typeface="等线" panose="02010600030101010101" pitchFamily="2" charset="-122"/>
                <a:cs typeface="Times New Roman" panose="02020603050405020304" pitchFamily="18" charset="0"/>
              </a:rPr>
              <a:t> （</a:t>
            </a:r>
            <a:r>
              <a:rPr lang="en-US" altLang="zh-CN" sz="3200" kern="100" dirty="0">
                <a:solidFill>
                  <a:srgbClr val="FF0000"/>
                </a:solidFill>
                <a:latin typeface="黑体" panose="02010609060101010101" pitchFamily="49" charset="-122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200" kern="100" dirty="0">
                <a:solidFill>
                  <a:srgbClr val="FF0000"/>
                </a:solidFill>
                <a:latin typeface="黑体" panose="02010609060101010101" pitchFamily="49" charset="-122"/>
                <a:ea typeface="等线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zh-CN" sz="3200" kern="100" dirty="0">
                <a:solidFill>
                  <a:srgbClr val="FF0000"/>
                </a:solidFill>
                <a:latin typeface="等线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线动成</a:t>
            </a:r>
            <a:r>
              <a:rPr lang="zh-CN" altLang="en-US" sz="3200" kern="100" dirty="0">
                <a:solidFill>
                  <a:srgbClr val="FF0000"/>
                </a:solidFill>
                <a:latin typeface="等线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面</a:t>
            </a:r>
            <a:r>
              <a:rPr lang="zh-CN" altLang="zh-CN" sz="3200" kern="100" dirty="0">
                <a:solidFill>
                  <a:srgbClr val="FF0000"/>
                </a:solidFill>
                <a:latin typeface="等线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en-US" sz="3200" dirty="0"/>
          </a:p>
        </p:txBody>
      </p:sp>
      <p:sp>
        <p:nvSpPr>
          <p:cNvPr id="10" name="文本框 9">
            <a:hlinkClick r:id="rId2" action="ppaction://hlinkfile"/>
            <a:extLst>
              <a:ext uri="{FF2B5EF4-FFF2-40B4-BE49-F238E27FC236}">
                <a16:creationId xmlns:a16="http://schemas.microsoft.com/office/drawing/2014/main" id="{545BC87F-FF44-ACE6-4E84-3F4D1E32C7A2}"/>
              </a:ext>
            </a:extLst>
          </p:cNvPr>
          <p:cNvSpPr txBox="1"/>
          <p:nvPr/>
        </p:nvSpPr>
        <p:spPr>
          <a:xfrm>
            <a:off x="287867" y="3597319"/>
            <a:ext cx="315806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/>
            <a:r>
              <a:rPr lang="zh-CN" altLang="en-US" sz="3200" kern="100" dirty="0">
                <a:solidFill>
                  <a:srgbClr val="FF0000"/>
                </a:solidFill>
                <a:latin typeface="黑体" panose="02010609060101010101" pitchFamily="49" charset="-122"/>
                <a:ea typeface="等线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3200" kern="100" dirty="0">
                <a:solidFill>
                  <a:srgbClr val="FF0000"/>
                </a:solidFill>
                <a:latin typeface="黑体" panose="02010609060101010101" pitchFamily="49" charset="-122"/>
                <a:ea typeface="等线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200" kern="100" dirty="0">
                <a:solidFill>
                  <a:srgbClr val="FF0000"/>
                </a:solidFill>
                <a:latin typeface="黑体" panose="02010609060101010101" pitchFamily="49" charset="-122"/>
                <a:ea typeface="等线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en-US" sz="3200" kern="100" dirty="0">
                <a:solidFill>
                  <a:srgbClr val="FF0000"/>
                </a:solidFill>
                <a:effectLst/>
                <a:latin typeface="等线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面</a:t>
            </a:r>
            <a:r>
              <a:rPr lang="zh-CN" altLang="zh-CN" sz="3200" kern="100" dirty="0">
                <a:solidFill>
                  <a:srgbClr val="FF0000"/>
                </a:solidFill>
                <a:effectLst/>
                <a:latin typeface="等线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动成</a:t>
            </a:r>
            <a:r>
              <a:rPr lang="zh-CN" altLang="en-US" sz="3200" kern="100" dirty="0">
                <a:solidFill>
                  <a:srgbClr val="FF0000"/>
                </a:solidFill>
                <a:effectLst/>
                <a:latin typeface="等线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体</a:t>
            </a:r>
            <a:r>
              <a:rPr lang="zh-CN" altLang="zh-CN" sz="3200" kern="100" dirty="0">
                <a:solidFill>
                  <a:srgbClr val="FF0000"/>
                </a:solidFill>
                <a:effectLst/>
                <a:latin typeface="等线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35FBA73-A202-3168-8EE2-BF926958F454}"/>
              </a:ext>
            </a:extLst>
          </p:cNvPr>
          <p:cNvSpPr txBox="1"/>
          <p:nvPr/>
        </p:nvSpPr>
        <p:spPr>
          <a:xfrm>
            <a:off x="1121417" y="4352835"/>
            <a:ext cx="602448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200" kern="100" dirty="0">
                <a:solidFill>
                  <a:srgbClr val="FF0000"/>
                </a:solidFill>
                <a:latin typeface="等线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三种运动：</a:t>
            </a:r>
            <a:r>
              <a:rPr lang="zh-CN" altLang="zh-CN" sz="32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旋转、</a:t>
            </a:r>
            <a:r>
              <a:rPr lang="zh-CN" altLang="zh-CN" sz="3200" dirty="0">
                <a:effectLst/>
                <a:ea typeface="宋体" panose="02010600030101010101" pitchFamily="2" charset="-122"/>
                <a:cs typeface="Times New Roman" panose="02020603050405020304" pitchFamily="18" charset="0"/>
                <a:hlinkClick r:id="rId3" action="ppaction://hlinksldjump"/>
              </a:rPr>
              <a:t>翻折</a:t>
            </a:r>
            <a:r>
              <a:rPr lang="zh-CN" altLang="zh-CN" sz="32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dirty="0">
                <a:effectLst/>
                <a:ea typeface="宋体" panose="02010600030101010101" pitchFamily="2" charset="-122"/>
                <a:cs typeface="Times New Roman" panose="02020603050405020304" pitchFamily="18" charset="0"/>
                <a:hlinkClick r:id="rId4" action="ppaction://hlinksldjump"/>
              </a:rPr>
              <a:t>平移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AFBF841-59A3-89B5-85E5-600839EDDF4C}"/>
              </a:ext>
            </a:extLst>
          </p:cNvPr>
          <p:cNvSpPr txBox="1"/>
          <p:nvPr/>
        </p:nvSpPr>
        <p:spPr>
          <a:xfrm>
            <a:off x="876337" y="5060503"/>
            <a:ext cx="1043932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zh-CN" altLang="zh-CN" sz="2800" kern="100" dirty="0">
                <a:effectLst/>
                <a:latin typeface="等线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小结：</a:t>
            </a:r>
            <a:r>
              <a:rPr lang="zh-CN" altLang="zh-CN" sz="2800" kern="100" dirty="0">
                <a:effectLst/>
                <a:latin typeface="等线" panose="0201060003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从图形运动变化的角度感悟“点动成线，线动成面，面动成体”．感悟到让图形“动”起来，是研究图形性质的重要方法．</a:t>
            </a:r>
            <a:endParaRPr lang="zh-CN" altLang="zh-CN" sz="2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4">
            <a:extLst>
              <a:ext uri="{FF2B5EF4-FFF2-40B4-BE49-F238E27FC236}">
                <a16:creationId xmlns:a16="http://schemas.microsoft.com/office/drawing/2014/main" id="{3AFD9C8D-C235-053B-5292-091F8ED91832}"/>
              </a:ext>
            </a:extLst>
          </p:cNvPr>
          <p:cNvSpPr txBox="1"/>
          <p:nvPr/>
        </p:nvSpPr>
        <p:spPr>
          <a:xfrm>
            <a:off x="176168" y="1190738"/>
            <a:ext cx="327170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/>
            <a:r>
              <a:rPr lang="zh-CN" altLang="en-US" sz="32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等线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32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2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等线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zh-CN" sz="3200" kern="100" dirty="0">
                <a:solidFill>
                  <a:srgbClr val="FF0000"/>
                </a:solidFill>
                <a:effectLst/>
                <a:latin typeface="等线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点动成线：</a:t>
            </a:r>
            <a:endParaRPr lang="zh-CN" altLang="zh-CN" sz="32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7">
            <a:extLst>
              <a:ext uri="{FF2B5EF4-FFF2-40B4-BE49-F238E27FC236}">
                <a16:creationId xmlns:a16="http://schemas.microsoft.com/office/drawing/2014/main" id="{01976C3E-1C6E-AA5C-3DC0-099B93942289}"/>
              </a:ext>
            </a:extLst>
          </p:cNvPr>
          <p:cNvSpPr txBox="1"/>
          <p:nvPr/>
        </p:nvSpPr>
        <p:spPr>
          <a:xfrm>
            <a:off x="3469541" y="2449563"/>
            <a:ext cx="1043932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ea typeface="宋体" panose="02010600030101010101" pitchFamily="2" charset="-122"/>
                <a:cs typeface="Times New Roman" panose="02020603050405020304" pitchFamily="18" charset="0"/>
              </a:rPr>
              <a:t>把粉笔看成一条</a:t>
            </a:r>
            <a:r>
              <a:rPr lang="zh-CN" altLang="zh-CN" sz="3200" dirty="0"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线</a:t>
            </a:r>
            <a:r>
              <a:rPr lang="zh-CN" altLang="zh-CN" sz="32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，这条线在</a:t>
            </a:r>
            <a:r>
              <a:rPr lang="zh-CN" altLang="en-US" sz="32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黑板</a:t>
            </a:r>
            <a:r>
              <a:rPr lang="zh-CN" altLang="zh-CN" sz="32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上运动时</a:t>
            </a:r>
            <a:endParaRPr lang="en-US" altLang="zh-CN" sz="3200" dirty="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32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就</a:t>
            </a:r>
            <a:r>
              <a:rPr lang="zh-CN" altLang="zh-CN" sz="32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形成</a:t>
            </a:r>
            <a:r>
              <a:rPr lang="zh-CN" altLang="zh-CN" sz="3200" dirty="0"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面</a:t>
            </a:r>
            <a:r>
              <a:rPr lang="en-US" altLang="zh-CN" sz="3200" dirty="0"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3200" dirty="0"/>
          </a:p>
        </p:txBody>
      </p:sp>
      <p:sp>
        <p:nvSpPr>
          <p:cNvPr id="14" name="文本框 9">
            <a:hlinkClick r:id="rId2" action="ppaction://hlinkfile"/>
            <a:extLst>
              <a:ext uri="{FF2B5EF4-FFF2-40B4-BE49-F238E27FC236}">
                <a16:creationId xmlns:a16="http://schemas.microsoft.com/office/drawing/2014/main" id="{545BC87F-FF44-ACE6-4E84-3F4D1E32C7A2}"/>
              </a:ext>
            </a:extLst>
          </p:cNvPr>
          <p:cNvSpPr txBox="1"/>
          <p:nvPr/>
        </p:nvSpPr>
        <p:spPr>
          <a:xfrm>
            <a:off x="3573407" y="3614252"/>
            <a:ext cx="607012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/>
            <a:r>
              <a:rPr lang="zh-CN" altLang="zh-CN" sz="3200" dirty="0">
                <a:ea typeface="宋体" panose="02010600030101010101" pitchFamily="2" charset="-122"/>
                <a:cs typeface="Times New Roman" panose="02020603050405020304" pitchFamily="18" charset="0"/>
                <a:hlinkClick r:id="rId2" action="ppaction://hlinkfile"/>
              </a:rPr>
              <a:t>长方形面、三角形面、圆</a:t>
            </a:r>
            <a:r>
              <a:rPr lang="zh-CN" altLang="en-US" sz="3200" dirty="0">
                <a:ea typeface="宋体" panose="02010600030101010101" pitchFamily="2" charset="-122"/>
                <a:cs typeface="Times New Roman" panose="02020603050405020304" pitchFamily="18" charset="0"/>
                <a:hlinkClick r:id="rId2" action="ppaction://hlinkfile"/>
              </a:rPr>
              <a:t>面等</a:t>
            </a:r>
            <a:r>
              <a:rPr lang="en-US" altLang="zh-CN" sz="3200" dirty="0">
                <a:ea typeface="宋体" panose="02010600030101010101" pitchFamily="2" charset="-122"/>
                <a:cs typeface="Times New Roman" panose="02020603050405020304" pitchFamily="18" charset="0"/>
                <a:hlinkClick r:id="rId2" action="ppaction://hlinkfile"/>
              </a:rPr>
              <a:t>.</a:t>
            </a:r>
            <a:endParaRPr lang="zh-CN" altLang="zh-CN" sz="3200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9455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12" grpId="0"/>
      <p:bldP spid="11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238375" y="1906204"/>
            <a:ext cx="8001000" cy="3370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75925" y="1031352"/>
            <a:ext cx="10947291" cy="1139825"/>
          </a:xfrm>
        </p:spPr>
        <p:txBody>
          <a:bodyPr vert="horz" wrap="square" lIns="91440" tIns="45720" rIns="91440" bIns="45720" numCol="1" anchor="ctr" anchorCtr="0" compatLnSpc="1"/>
          <a:lstStyle/>
          <a:p>
            <a:pPr rtl="0">
              <a:defRPr/>
            </a:pPr>
            <a:r>
              <a:rPr lang="zh-CN" altLang="en-US" sz="3200" kern="0" dirty="0">
                <a:solidFill>
                  <a:schemeClr val="tx2"/>
                </a:solidFill>
                <a:ea typeface="黑体" panose="02010609060101010101" pitchFamily="2" charset="-122"/>
              </a:rPr>
              <a:t>        </a:t>
            </a:r>
            <a:r>
              <a:rPr lang="zh-CN" altLang="en-US" sz="3200" b="1" kern="0" dirty="0">
                <a:solidFill>
                  <a:schemeClr val="tx2"/>
                </a:solidFill>
                <a:latin typeface="+mn-ea"/>
                <a:ea typeface="+mn-ea"/>
              </a:rPr>
              <a:t>将图沿点划线翻折后形成怎样的图形？请试着上台描画出来．</a:t>
            </a:r>
            <a:endParaRPr lang="zh-CN" altLang="en-US" sz="4000" b="1" kern="0" dirty="0">
              <a:solidFill>
                <a:schemeClr val="tx2"/>
              </a:solidFill>
              <a:latin typeface="+mn-ea"/>
              <a:ea typeface="+mn-ea"/>
            </a:endParaRPr>
          </a:p>
        </p:txBody>
      </p:sp>
      <p:pic>
        <p:nvPicPr>
          <p:cNvPr id="13315" name="Picture 3"/>
          <p:cNvPicPr>
            <a:picLocks noGrp="1" noChangeAspect="1"/>
          </p:cNvPicPr>
          <p:nvPr>
            <p:ph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2238375" y="1943895"/>
            <a:ext cx="8001000" cy="3370262"/>
          </a:xfrm>
          <a:ln/>
        </p:spPr>
      </p:pic>
      <p:sp>
        <p:nvSpPr>
          <p:cNvPr id="13316" name="Rectangle 5"/>
          <p:cNvSpPr/>
          <p:nvPr/>
        </p:nvSpPr>
        <p:spPr>
          <a:xfrm>
            <a:off x="1371600" y="408529"/>
            <a:ext cx="7264400" cy="519112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33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800" b="1" dirty="0">
                <a:solidFill>
                  <a:srgbClr val="33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b="1" dirty="0">
                <a:solidFill>
                  <a:srgbClr val="33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）翻折</a:t>
            </a:r>
          </a:p>
        </p:txBody>
      </p:sp>
      <p:sp>
        <p:nvSpPr>
          <p:cNvPr id="12" name="任意多边形 11"/>
          <p:cNvSpPr/>
          <p:nvPr/>
        </p:nvSpPr>
        <p:spPr>
          <a:xfrm>
            <a:off x="5727700" y="3327400"/>
            <a:ext cx="825500" cy="1028700"/>
          </a:xfrm>
          <a:custGeom>
            <a:avLst/>
            <a:gdLst>
              <a:gd name="txL" fmla="*/ 0 w 825500"/>
              <a:gd name="txT" fmla="*/ 0 h 1028700"/>
              <a:gd name="txR" fmla="*/ 825500 w 825500"/>
              <a:gd name="txB" fmla="*/ 1028700 h 1028700"/>
            </a:gdLst>
            <a:ahLst/>
            <a:cxnLst>
              <a:cxn ang="0">
                <a:pos x="279400" y="1028700"/>
              </a:cxn>
              <a:cxn ang="0">
                <a:pos x="0" y="749300"/>
              </a:cxn>
              <a:cxn ang="0">
                <a:pos x="546100" y="787400"/>
              </a:cxn>
              <a:cxn ang="0">
                <a:pos x="558800" y="279400"/>
              </a:cxn>
              <a:cxn ang="0">
                <a:pos x="266700" y="0"/>
              </a:cxn>
              <a:cxn ang="0">
                <a:pos x="825500" y="38100"/>
              </a:cxn>
              <a:cxn ang="0">
                <a:pos x="546100" y="800100"/>
              </a:cxn>
              <a:cxn ang="0">
                <a:pos x="279400" y="1028700"/>
              </a:cxn>
            </a:cxnLst>
            <a:rect l="txL" t="txT" r="txR" b="txB"/>
            <a:pathLst>
              <a:path w="825500" h="1028700">
                <a:moveTo>
                  <a:pt x="279400" y="1028700"/>
                </a:moveTo>
                <a:lnTo>
                  <a:pt x="0" y="749300"/>
                </a:lnTo>
                <a:lnTo>
                  <a:pt x="546100" y="787400"/>
                </a:lnTo>
                <a:lnTo>
                  <a:pt x="558800" y="279400"/>
                </a:lnTo>
                <a:lnTo>
                  <a:pt x="266700" y="0"/>
                </a:lnTo>
                <a:lnTo>
                  <a:pt x="825500" y="38100"/>
                </a:lnTo>
                <a:lnTo>
                  <a:pt x="546100" y="800100"/>
                </a:lnTo>
                <a:lnTo>
                  <a:pt x="279400" y="1028700"/>
                </a:lnTo>
                <a:close/>
              </a:path>
            </a:pathLst>
          </a:custGeom>
          <a:solidFill>
            <a:srgbClr val="00FF00"/>
          </a:solidFill>
          <a:ln w="2857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13" name="任意多边形 12"/>
          <p:cNvSpPr/>
          <p:nvPr/>
        </p:nvSpPr>
        <p:spPr>
          <a:xfrm>
            <a:off x="8191500" y="2794000"/>
            <a:ext cx="889000" cy="1333500"/>
          </a:xfrm>
          <a:custGeom>
            <a:avLst/>
            <a:gdLst>
              <a:gd name="txL" fmla="*/ 0 w 889000"/>
              <a:gd name="txT" fmla="*/ 0 h 1333500"/>
              <a:gd name="txR" fmla="*/ 889000 w 889000"/>
              <a:gd name="txB" fmla="*/ 1333500 h 1333500"/>
            </a:gdLst>
            <a:ahLst/>
            <a:cxnLst>
              <a:cxn ang="0">
                <a:pos x="889000" y="0"/>
              </a:cxn>
              <a:cxn ang="0">
                <a:pos x="596900" y="812800"/>
              </a:cxn>
              <a:cxn ang="0">
                <a:pos x="863600" y="558800"/>
              </a:cxn>
              <a:cxn ang="0">
                <a:pos x="584200" y="1333500"/>
              </a:cxn>
              <a:cxn ang="0">
                <a:pos x="38100" y="1308100"/>
              </a:cxn>
              <a:cxn ang="0">
                <a:pos x="596900" y="812800"/>
              </a:cxn>
              <a:cxn ang="0">
                <a:pos x="0" y="787400"/>
              </a:cxn>
              <a:cxn ang="0">
                <a:pos x="889000" y="0"/>
              </a:cxn>
            </a:cxnLst>
            <a:rect l="txL" t="txT" r="txR" b="txB"/>
            <a:pathLst>
              <a:path w="889000" h="1333500">
                <a:moveTo>
                  <a:pt x="889000" y="0"/>
                </a:moveTo>
                <a:lnTo>
                  <a:pt x="596900" y="812800"/>
                </a:lnTo>
                <a:lnTo>
                  <a:pt x="863600" y="558800"/>
                </a:lnTo>
                <a:lnTo>
                  <a:pt x="584200" y="1333500"/>
                </a:lnTo>
                <a:lnTo>
                  <a:pt x="38100" y="1308100"/>
                </a:lnTo>
                <a:lnTo>
                  <a:pt x="596900" y="812800"/>
                </a:lnTo>
                <a:lnTo>
                  <a:pt x="0" y="787400"/>
                </a:lnTo>
                <a:lnTo>
                  <a:pt x="889000" y="0"/>
                </a:lnTo>
                <a:close/>
              </a:path>
            </a:pathLst>
          </a:custGeom>
          <a:solidFill>
            <a:srgbClr val="CC6600"/>
          </a:solidFill>
          <a:ln w="2857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3312191" y="2297255"/>
            <a:ext cx="1117600" cy="2108200"/>
          </a:xfrm>
          <a:custGeom>
            <a:avLst/>
            <a:gdLst>
              <a:gd name="txL" fmla="*/ 0 w 1117600"/>
              <a:gd name="txT" fmla="*/ 0 h 2108200"/>
              <a:gd name="txR" fmla="*/ 1117600 w 1117600"/>
              <a:gd name="txB" fmla="*/ 2108200 h 2108200"/>
            </a:gdLst>
            <a:ahLst/>
            <a:cxnLst>
              <a:cxn ang="0">
                <a:pos x="12700" y="0"/>
              </a:cxn>
              <a:cxn ang="0">
                <a:pos x="0" y="2108200"/>
              </a:cxn>
              <a:cxn ang="0">
                <a:pos x="266700" y="1866900"/>
              </a:cxn>
              <a:cxn ang="0">
                <a:pos x="0" y="495300"/>
              </a:cxn>
              <a:cxn ang="0">
                <a:pos x="1117600" y="1092200"/>
              </a:cxn>
              <a:cxn ang="0">
                <a:pos x="12700" y="0"/>
              </a:cxn>
            </a:cxnLst>
            <a:rect l="txL" t="txT" r="txR" b="txB"/>
            <a:pathLst>
              <a:path w="1117600" h="2108200">
                <a:moveTo>
                  <a:pt x="12700" y="0"/>
                </a:moveTo>
                <a:cubicBezTo>
                  <a:pt x="8467" y="702733"/>
                  <a:pt x="4233" y="1405467"/>
                  <a:pt x="0" y="2108200"/>
                </a:cubicBezTo>
                <a:lnTo>
                  <a:pt x="266700" y="1866900"/>
                </a:lnTo>
                <a:lnTo>
                  <a:pt x="0" y="495300"/>
                </a:lnTo>
                <a:lnTo>
                  <a:pt x="1117600" y="1092200"/>
                </a:lnTo>
                <a:lnTo>
                  <a:pt x="12700" y="0"/>
                </a:lnTo>
                <a:close/>
              </a:path>
            </a:pathLst>
          </a:custGeom>
          <a:solidFill>
            <a:srgbClr val="FF0000"/>
          </a:solidFill>
          <a:ln w="2857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Text Box 100"/>
          <p:cNvSpPr txBox="1">
            <a:spLocks noChangeArrowheads="1"/>
          </p:cNvSpPr>
          <p:nvPr/>
        </p:nvSpPr>
        <p:spPr bwMode="auto">
          <a:xfrm>
            <a:off x="1881188" y="5214939"/>
            <a:ext cx="8059738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3600" b="1" dirty="0">
                <a:solidFill>
                  <a:srgbClr val="0000FF"/>
                </a:solidFill>
                <a:latin typeface="+mn-ea"/>
                <a:ea typeface="+mn-ea"/>
              </a:rPr>
              <a:t>翻折后图形与原图形比较，位置相反．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866022" y="5857876"/>
            <a:ext cx="5435600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>
                <a:solidFill>
                  <a:srgbClr val="0000FF"/>
                </a:solidFill>
                <a:latin typeface="+mn-ea"/>
              </a:rPr>
              <a:t>翻折可以形成新的图形．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</a:rPr>
              <a:t> </a:t>
            </a:r>
            <a:endParaRPr kumimoji="1"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5774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1666861" y="1255317"/>
            <a:ext cx="8642350" cy="1295400"/>
            <a:chOff x="-432" y="2115"/>
            <a:chExt cx="5444" cy="816"/>
          </a:xfrm>
        </p:grpSpPr>
        <p:grpSp>
          <p:nvGrpSpPr>
            <p:cNvPr id="15647" name="Group 4"/>
            <p:cNvGrpSpPr/>
            <p:nvPr/>
          </p:nvGrpSpPr>
          <p:grpSpPr>
            <a:xfrm>
              <a:off x="657" y="2115"/>
              <a:ext cx="1089" cy="816"/>
              <a:chOff x="657" y="2115"/>
              <a:chExt cx="1089" cy="816"/>
            </a:xfrm>
          </p:grpSpPr>
          <p:grpSp>
            <p:nvGrpSpPr>
              <p:cNvPr id="15872" name="Group 5"/>
              <p:cNvGrpSpPr/>
              <p:nvPr/>
            </p:nvGrpSpPr>
            <p:grpSpPr>
              <a:xfrm>
                <a:off x="657" y="2115"/>
                <a:ext cx="1089" cy="816"/>
                <a:chOff x="657" y="2115"/>
                <a:chExt cx="1089" cy="816"/>
              </a:xfrm>
            </p:grpSpPr>
            <p:sp>
              <p:nvSpPr>
                <p:cNvPr id="15879" name="Rectangle 6"/>
                <p:cNvSpPr/>
                <p:nvPr/>
              </p:nvSpPr>
              <p:spPr>
                <a:xfrm>
                  <a:off x="657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80" name="Rectangle 7"/>
                <p:cNvSpPr/>
                <p:nvPr/>
              </p:nvSpPr>
              <p:spPr>
                <a:xfrm>
                  <a:off x="793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81" name="Rectangle 8"/>
                <p:cNvSpPr/>
                <p:nvPr/>
              </p:nvSpPr>
              <p:spPr>
                <a:xfrm>
                  <a:off x="929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82" name="Rectangle 9"/>
                <p:cNvSpPr/>
                <p:nvPr/>
              </p:nvSpPr>
              <p:spPr>
                <a:xfrm>
                  <a:off x="1065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83" name="Rectangle 10"/>
                <p:cNvSpPr/>
                <p:nvPr/>
              </p:nvSpPr>
              <p:spPr>
                <a:xfrm>
                  <a:off x="1202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84" name="Rectangle 11"/>
                <p:cNvSpPr/>
                <p:nvPr/>
              </p:nvSpPr>
              <p:spPr>
                <a:xfrm>
                  <a:off x="1338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85" name="Rectangle 12"/>
                <p:cNvSpPr/>
                <p:nvPr/>
              </p:nvSpPr>
              <p:spPr>
                <a:xfrm>
                  <a:off x="1474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86" name="Rectangle 13"/>
                <p:cNvSpPr/>
                <p:nvPr/>
              </p:nvSpPr>
              <p:spPr>
                <a:xfrm>
                  <a:off x="1610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87" name="Rectangle 14"/>
                <p:cNvSpPr/>
                <p:nvPr/>
              </p:nvSpPr>
              <p:spPr>
                <a:xfrm>
                  <a:off x="657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88" name="Rectangle 15"/>
                <p:cNvSpPr/>
                <p:nvPr/>
              </p:nvSpPr>
              <p:spPr>
                <a:xfrm>
                  <a:off x="793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89" name="Rectangle 16"/>
                <p:cNvSpPr/>
                <p:nvPr/>
              </p:nvSpPr>
              <p:spPr>
                <a:xfrm>
                  <a:off x="929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90" name="Rectangle 17"/>
                <p:cNvSpPr/>
                <p:nvPr/>
              </p:nvSpPr>
              <p:spPr>
                <a:xfrm>
                  <a:off x="1065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91" name="Rectangle 18"/>
                <p:cNvSpPr/>
                <p:nvPr/>
              </p:nvSpPr>
              <p:spPr>
                <a:xfrm>
                  <a:off x="1202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92" name="Rectangle 19"/>
                <p:cNvSpPr/>
                <p:nvPr/>
              </p:nvSpPr>
              <p:spPr>
                <a:xfrm>
                  <a:off x="1338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93" name="Rectangle 20"/>
                <p:cNvSpPr/>
                <p:nvPr/>
              </p:nvSpPr>
              <p:spPr>
                <a:xfrm>
                  <a:off x="1474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94" name="Rectangle 21"/>
                <p:cNvSpPr/>
                <p:nvPr/>
              </p:nvSpPr>
              <p:spPr>
                <a:xfrm>
                  <a:off x="1610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95" name="Rectangle 22"/>
                <p:cNvSpPr/>
                <p:nvPr/>
              </p:nvSpPr>
              <p:spPr>
                <a:xfrm>
                  <a:off x="657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96" name="Rectangle 23"/>
                <p:cNvSpPr/>
                <p:nvPr/>
              </p:nvSpPr>
              <p:spPr>
                <a:xfrm>
                  <a:off x="793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97" name="Rectangle 24"/>
                <p:cNvSpPr/>
                <p:nvPr/>
              </p:nvSpPr>
              <p:spPr>
                <a:xfrm>
                  <a:off x="929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98" name="Rectangle 25"/>
                <p:cNvSpPr/>
                <p:nvPr/>
              </p:nvSpPr>
              <p:spPr>
                <a:xfrm>
                  <a:off x="1065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99" name="Rectangle 26"/>
                <p:cNvSpPr/>
                <p:nvPr/>
              </p:nvSpPr>
              <p:spPr>
                <a:xfrm>
                  <a:off x="1202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900" name="Rectangle 27"/>
                <p:cNvSpPr/>
                <p:nvPr/>
              </p:nvSpPr>
              <p:spPr>
                <a:xfrm>
                  <a:off x="1338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901" name="Rectangle 28"/>
                <p:cNvSpPr/>
                <p:nvPr/>
              </p:nvSpPr>
              <p:spPr>
                <a:xfrm>
                  <a:off x="1474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902" name="Rectangle 29"/>
                <p:cNvSpPr/>
                <p:nvPr/>
              </p:nvSpPr>
              <p:spPr>
                <a:xfrm>
                  <a:off x="1610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903" name="Rectangle 30"/>
                <p:cNvSpPr/>
                <p:nvPr/>
              </p:nvSpPr>
              <p:spPr>
                <a:xfrm>
                  <a:off x="657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904" name="Rectangle 31"/>
                <p:cNvSpPr/>
                <p:nvPr/>
              </p:nvSpPr>
              <p:spPr>
                <a:xfrm>
                  <a:off x="793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905" name="Rectangle 32"/>
                <p:cNvSpPr/>
                <p:nvPr/>
              </p:nvSpPr>
              <p:spPr>
                <a:xfrm>
                  <a:off x="929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906" name="Rectangle 33"/>
                <p:cNvSpPr/>
                <p:nvPr/>
              </p:nvSpPr>
              <p:spPr>
                <a:xfrm>
                  <a:off x="1065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907" name="Rectangle 34"/>
                <p:cNvSpPr/>
                <p:nvPr/>
              </p:nvSpPr>
              <p:spPr>
                <a:xfrm>
                  <a:off x="1202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908" name="Rectangle 35"/>
                <p:cNvSpPr/>
                <p:nvPr/>
              </p:nvSpPr>
              <p:spPr>
                <a:xfrm>
                  <a:off x="1338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909" name="Rectangle 36"/>
                <p:cNvSpPr/>
                <p:nvPr/>
              </p:nvSpPr>
              <p:spPr>
                <a:xfrm>
                  <a:off x="1474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910" name="Rectangle 37"/>
                <p:cNvSpPr/>
                <p:nvPr/>
              </p:nvSpPr>
              <p:spPr>
                <a:xfrm>
                  <a:off x="1610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911" name="Rectangle 38"/>
                <p:cNvSpPr/>
                <p:nvPr/>
              </p:nvSpPr>
              <p:spPr>
                <a:xfrm>
                  <a:off x="657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912" name="Rectangle 39"/>
                <p:cNvSpPr/>
                <p:nvPr/>
              </p:nvSpPr>
              <p:spPr>
                <a:xfrm>
                  <a:off x="793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913" name="Rectangle 40"/>
                <p:cNvSpPr/>
                <p:nvPr/>
              </p:nvSpPr>
              <p:spPr>
                <a:xfrm>
                  <a:off x="929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914" name="Rectangle 41"/>
                <p:cNvSpPr/>
                <p:nvPr/>
              </p:nvSpPr>
              <p:spPr>
                <a:xfrm>
                  <a:off x="1065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915" name="Rectangle 42"/>
                <p:cNvSpPr/>
                <p:nvPr/>
              </p:nvSpPr>
              <p:spPr>
                <a:xfrm>
                  <a:off x="1202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916" name="Rectangle 43"/>
                <p:cNvSpPr/>
                <p:nvPr/>
              </p:nvSpPr>
              <p:spPr>
                <a:xfrm>
                  <a:off x="1338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917" name="Rectangle 44"/>
                <p:cNvSpPr/>
                <p:nvPr/>
              </p:nvSpPr>
              <p:spPr>
                <a:xfrm>
                  <a:off x="1474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918" name="Rectangle 45"/>
                <p:cNvSpPr/>
                <p:nvPr/>
              </p:nvSpPr>
              <p:spPr>
                <a:xfrm>
                  <a:off x="1610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919" name="Rectangle 46"/>
                <p:cNvSpPr/>
                <p:nvPr/>
              </p:nvSpPr>
              <p:spPr>
                <a:xfrm>
                  <a:off x="657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920" name="Rectangle 47"/>
                <p:cNvSpPr/>
                <p:nvPr/>
              </p:nvSpPr>
              <p:spPr>
                <a:xfrm>
                  <a:off x="793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921" name="Rectangle 48"/>
                <p:cNvSpPr/>
                <p:nvPr/>
              </p:nvSpPr>
              <p:spPr>
                <a:xfrm>
                  <a:off x="929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922" name="Rectangle 49"/>
                <p:cNvSpPr/>
                <p:nvPr/>
              </p:nvSpPr>
              <p:spPr>
                <a:xfrm>
                  <a:off x="1065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923" name="Rectangle 50"/>
                <p:cNvSpPr/>
                <p:nvPr/>
              </p:nvSpPr>
              <p:spPr>
                <a:xfrm>
                  <a:off x="1202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924" name="Rectangle 51"/>
                <p:cNvSpPr/>
                <p:nvPr/>
              </p:nvSpPr>
              <p:spPr>
                <a:xfrm>
                  <a:off x="1338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925" name="Rectangle 52"/>
                <p:cNvSpPr/>
                <p:nvPr/>
              </p:nvSpPr>
              <p:spPr>
                <a:xfrm>
                  <a:off x="1474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926" name="Rectangle 53"/>
                <p:cNvSpPr/>
                <p:nvPr/>
              </p:nvSpPr>
              <p:spPr>
                <a:xfrm>
                  <a:off x="1610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5873" name="Line 54"/>
              <p:cNvSpPr/>
              <p:nvPr/>
            </p:nvSpPr>
            <p:spPr>
              <a:xfrm flipV="1">
                <a:off x="657" y="2523"/>
                <a:ext cx="0" cy="408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874" name="Line 55"/>
              <p:cNvSpPr/>
              <p:nvPr/>
            </p:nvSpPr>
            <p:spPr>
              <a:xfrm flipV="1">
                <a:off x="1474" y="2523"/>
                <a:ext cx="0" cy="408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875" name="Line 56"/>
              <p:cNvSpPr/>
              <p:nvPr/>
            </p:nvSpPr>
            <p:spPr>
              <a:xfrm>
                <a:off x="657" y="2523"/>
                <a:ext cx="817" cy="0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876" name="Line 57"/>
              <p:cNvSpPr/>
              <p:nvPr/>
            </p:nvSpPr>
            <p:spPr>
              <a:xfrm>
                <a:off x="930" y="2795"/>
                <a:ext cx="0" cy="136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877" name="Line 58"/>
              <p:cNvSpPr/>
              <p:nvPr/>
            </p:nvSpPr>
            <p:spPr>
              <a:xfrm>
                <a:off x="1202" y="2795"/>
                <a:ext cx="0" cy="136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878" name="Line 59"/>
              <p:cNvSpPr/>
              <p:nvPr/>
            </p:nvSpPr>
            <p:spPr>
              <a:xfrm>
                <a:off x="930" y="2795"/>
                <a:ext cx="272" cy="0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5648" name="Group 60"/>
            <p:cNvGrpSpPr/>
            <p:nvPr/>
          </p:nvGrpSpPr>
          <p:grpSpPr>
            <a:xfrm>
              <a:off x="1746" y="2115"/>
              <a:ext cx="1089" cy="816"/>
              <a:chOff x="657" y="2115"/>
              <a:chExt cx="1089" cy="816"/>
            </a:xfrm>
          </p:grpSpPr>
          <p:grpSp>
            <p:nvGrpSpPr>
              <p:cNvPr id="15817" name="Group 61"/>
              <p:cNvGrpSpPr/>
              <p:nvPr/>
            </p:nvGrpSpPr>
            <p:grpSpPr>
              <a:xfrm>
                <a:off x="657" y="2115"/>
                <a:ext cx="1089" cy="816"/>
                <a:chOff x="657" y="2115"/>
                <a:chExt cx="1089" cy="816"/>
              </a:xfrm>
            </p:grpSpPr>
            <p:sp>
              <p:nvSpPr>
                <p:cNvPr id="15824" name="Rectangle 62"/>
                <p:cNvSpPr/>
                <p:nvPr/>
              </p:nvSpPr>
              <p:spPr>
                <a:xfrm>
                  <a:off x="657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25" name="Rectangle 63"/>
                <p:cNvSpPr/>
                <p:nvPr/>
              </p:nvSpPr>
              <p:spPr>
                <a:xfrm>
                  <a:off x="793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26" name="Rectangle 64"/>
                <p:cNvSpPr/>
                <p:nvPr/>
              </p:nvSpPr>
              <p:spPr>
                <a:xfrm>
                  <a:off x="929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27" name="Rectangle 65"/>
                <p:cNvSpPr/>
                <p:nvPr/>
              </p:nvSpPr>
              <p:spPr>
                <a:xfrm>
                  <a:off x="1065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28" name="Rectangle 66"/>
                <p:cNvSpPr/>
                <p:nvPr/>
              </p:nvSpPr>
              <p:spPr>
                <a:xfrm>
                  <a:off x="1202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29" name="Rectangle 67"/>
                <p:cNvSpPr/>
                <p:nvPr/>
              </p:nvSpPr>
              <p:spPr>
                <a:xfrm>
                  <a:off x="1338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30" name="Rectangle 68"/>
                <p:cNvSpPr/>
                <p:nvPr/>
              </p:nvSpPr>
              <p:spPr>
                <a:xfrm>
                  <a:off x="1474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31" name="Rectangle 69"/>
                <p:cNvSpPr/>
                <p:nvPr/>
              </p:nvSpPr>
              <p:spPr>
                <a:xfrm>
                  <a:off x="1610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32" name="Rectangle 70"/>
                <p:cNvSpPr/>
                <p:nvPr/>
              </p:nvSpPr>
              <p:spPr>
                <a:xfrm>
                  <a:off x="657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33" name="Rectangle 71"/>
                <p:cNvSpPr/>
                <p:nvPr/>
              </p:nvSpPr>
              <p:spPr>
                <a:xfrm>
                  <a:off x="793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34" name="Rectangle 72"/>
                <p:cNvSpPr/>
                <p:nvPr/>
              </p:nvSpPr>
              <p:spPr>
                <a:xfrm>
                  <a:off x="929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35" name="Rectangle 73"/>
                <p:cNvSpPr/>
                <p:nvPr/>
              </p:nvSpPr>
              <p:spPr>
                <a:xfrm>
                  <a:off x="1065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36" name="Rectangle 74"/>
                <p:cNvSpPr/>
                <p:nvPr/>
              </p:nvSpPr>
              <p:spPr>
                <a:xfrm>
                  <a:off x="1202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37" name="Rectangle 75"/>
                <p:cNvSpPr/>
                <p:nvPr/>
              </p:nvSpPr>
              <p:spPr>
                <a:xfrm>
                  <a:off x="1338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38" name="Rectangle 76"/>
                <p:cNvSpPr/>
                <p:nvPr/>
              </p:nvSpPr>
              <p:spPr>
                <a:xfrm>
                  <a:off x="1474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39" name="Rectangle 77"/>
                <p:cNvSpPr/>
                <p:nvPr/>
              </p:nvSpPr>
              <p:spPr>
                <a:xfrm>
                  <a:off x="1610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40" name="Rectangle 78"/>
                <p:cNvSpPr/>
                <p:nvPr/>
              </p:nvSpPr>
              <p:spPr>
                <a:xfrm>
                  <a:off x="657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41" name="Rectangle 79"/>
                <p:cNvSpPr/>
                <p:nvPr/>
              </p:nvSpPr>
              <p:spPr>
                <a:xfrm>
                  <a:off x="793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42" name="Rectangle 80"/>
                <p:cNvSpPr/>
                <p:nvPr/>
              </p:nvSpPr>
              <p:spPr>
                <a:xfrm>
                  <a:off x="929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43" name="Rectangle 81"/>
                <p:cNvSpPr/>
                <p:nvPr/>
              </p:nvSpPr>
              <p:spPr>
                <a:xfrm>
                  <a:off x="1065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44" name="Rectangle 82"/>
                <p:cNvSpPr/>
                <p:nvPr/>
              </p:nvSpPr>
              <p:spPr>
                <a:xfrm>
                  <a:off x="1202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45" name="Rectangle 83"/>
                <p:cNvSpPr/>
                <p:nvPr/>
              </p:nvSpPr>
              <p:spPr>
                <a:xfrm>
                  <a:off x="1338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46" name="Rectangle 84"/>
                <p:cNvSpPr/>
                <p:nvPr/>
              </p:nvSpPr>
              <p:spPr>
                <a:xfrm>
                  <a:off x="1474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47" name="Rectangle 85"/>
                <p:cNvSpPr/>
                <p:nvPr/>
              </p:nvSpPr>
              <p:spPr>
                <a:xfrm>
                  <a:off x="1610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48" name="Rectangle 86"/>
                <p:cNvSpPr/>
                <p:nvPr/>
              </p:nvSpPr>
              <p:spPr>
                <a:xfrm>
                  <a:off x="657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49" name="Rectangle 87"/>
                <p:cNvSpPr/>
                <p:nvPr/>
              </p:nvSpPr>
              <p:spPr>
                <a:xfrm>
                  <a:off x="793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50" name="Rectangle 88"/>
                <p:cNvSpPr/>
                <p:nvPr/>
              </p:nvSpPr>
              <p:spPr>
                <a:xfrm>
                  <a:off x="929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51" name="Rectangle 89"/>
                <p:cNvSpPr/>
                <p:nvPr/>
              </p:nvSpPr>
              <p:spPr>
                <a:xfrm>
                  <a:off x="1065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52" name="Rectangle 90"/>
                <p:cNvSpPr/>
                <p:nvPr/>
              </p:nvSpPr>
              <p:spPr>
                <a:xfrm>
                  <a:off x="1202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53" name="Rectangle 91"/>
                <p:cNvSpPr/>
                <p:nvPr/>
              </p:nvSpPr>
              <p:spPr>
                <a:xfrm>
                  <a:off x="1338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54" name="Rectangle 92"/>
                <p:cNvSpPr/>
                <p:nvPr/>
              </p:nvSpPr>
              <p:spPr>
                <a:xfrm>
                  <a:off x="1474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55" name="Rectangle 93"/>
                <p:cNvSpPr/>
                <p:nvPr/>
              </p:nvSpPr>
              <p:spPr>
                <a:xfrm>
                  <a:off x="1610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56" name="Rectangle 94"/>
                <p:cNvSpPr/>
                <p:nvPr/>
              </p:nvSpPr>
              <p:spPr>
                <a:xfrm>
                  <a:off x="657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57" name="Rectangle 95"/>
                <p:cNvSpPr/>
                <p:nvPr/>
              </p:nvSpPr>
              <p:spPr>
                <a:xfrm>
                  <a:off x="793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58" name="Rectangle 96"/>
                <p:cNvSpPr/>
                <p:nvPr/>
              </p:nvSpPr>
              <p:spPr>
                <a:xfrm>
                  <a:off x="929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59" name="Rectangle 97"/>
                <p:cNvSpPr/>
                <p:nvPr/>
              </p:nvSpPr>
              <p:spPr>
                <a:xfrm>
                  <a:off x="1065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60" name="Rectangle 98"/>
                <p:cNvSpPr/>
                <p:nvPr/>
              </p:nvSpPr>
              <p:spPr>
                <a:xfrm>
                  <a:off x="1202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61" name="Rectangle 99"/>
                <p:cNvSpPr/>
                <p:nvPr/>
              </p:nvSpPr>
              <p:spPr>
                <a:xfrm>
                  <a:off x="1338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62" name="Rectangle 100"/>
                <p:cNvSpPr/>
                <p:nvPr/>
              </p:nvSpPr>
              <p:spPr>
                <a:xfrm>
                  <a:off x="1474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63" name="Rectangle 101"/>
                <p:cNvSpPr/>
                <p:nvPr/>
              </p:nvSpPr>
              <p:spPr>
                <a:xfrm>
                  <a:off x="1610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64" name="Rectangle 102"/>
                <p:cNvSpPr/>
                <p:nvPr/>
              </p:nvSpPr>
              <p:spPr>
                <a:xfrm>
                  <a:off x="657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65" name="Rectangle 103"/>
                <p:cNvSpPr/>
                <p:nvPr/>
              </p:nvSpPr>
              <p:spPr>
                <a:xfrm>
                  <a:off x="793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66" name="Rectangle 104"/>
                <p:cNvSpPr/>
                <p:nvPr/>
              </p:nvSpPr>
              <p:spPr>
                <a:xfrm>
                  <a:off x="929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67" name="Rectangle 105"/>
                <p:cNvSpPr/>
                <p:nvPr/>
              </p:nvSpPr>
              <p:spPr>
                <a:xfrm>
                  <a:off x="1065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68" name="Rectangle 106"/>
                <p:cNvSpPr/>
                <p:nvPr/>
              </p:nvSpPr>
              <p:spPr>
                <a:xfrm>
                  <a:off x="1202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69" name="Rectangle 107"/>
                <p:cNvSpPr/>
                <p:nvPr/>
              </p:nvSpPr>
              <p:spPr>
                <a:xfrm>
                  <a:off x="1338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70" name="Rectangle 108"/>
                <p:cNvSpPr/>
                <p:nvPr/>
              </p:nvSpPr>
              <p:spPr>
                <a:xfrm>
                  <a:off x="1474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71" name="Rectangle 109"/>
                <p:cNvSpPr/>
                <p:nvPr/>
              </p:nvSpPr>
              <p:spPr>
                <a:xfrm>
                  <a:off x="1610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5818" name="Line 110"/>
              <p:cNvSpPr/>
              <p:nvPr/>
            </p:nvSpPr>
            <p:spPr>
              <a:xfrm flipV="1">
                <a:off x="657" y="2523"/>
                <a:ext cx="0" cy="408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819" name="Line 111"/>
              <p:cNvSpPr/>
              <p:nvPr/>
            </p:nvSpPr>
            <p:spPr>
              <a:xfrm flipV="1">
                <a:off x="1474" y="2523"/>
                <a:ext cx="0" cy="408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820" name="Line 112"/>
              <p:cNvSpPr/>
              <p:nvPr/>
            </p:nvSpPr>
            <p:spPr>
              <a:xfrm>
                <a:off x="657" y="2523"/>
                <a:ext cx="817" cy="0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821" name="Line 113"/>
              <p:cNvSpPr/>
              <p:nvPr/>
            </p:nvSpPr>
            <p:spPr>
              <a:xfrm>
                <a:off x="930" y="2795"/>
                <a:ext cx="0" cy="136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822" name="Line 114"/>
              <p:cNvSpPr/>
              <p:nvPr/>
            </p:nvSpPr>
            <p:spPr>
              <a:xfrm>
                <a:off x="1202" y="2795"/>
                <a:ext cx="0" cy="136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823" name="Line 115"/>
              <p:cNvSpPr/>
              <p:nvPr/>
            </p:nvSpPr>
            <p:spPr>
              <a:xfrm>
                <a:off x="930" y="2795"/>
                <a:ext cx="272" cy="0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5649" name="Group 116"/>
            <p:cNvGrpSpPr/>
            <p:nvPr/>
          </p:nvGrpSpPr>
          <p:grpSpPr>
            <a:xfrm>
              <a:off x="2835" y="2115"/>
              <a:ext cx="1089" cy="816"/>
              <a:chOff x="657" y="2115"/>
              <a:chExt cx="1089" cy="816"/>
            </a:xfrm>
          </p:grpSpPr>
          <p:grpSp>
            <p:nvGrpSpPr>
              <p:cNvPr id="15762" name="Group 117"/>
              <p:cNvGrpSpPr/>
              <p:nvPr/>
            </p:nvGrpSpPr>
            <p:grpSpPr>
              <a:xfrm>
                <a:off x="657" y="2115"/>
                <a:ext cx="1089" cy="816"/>
                <a:chOff x="657" y="2115"/>
                <a:chExt cx="1089" cy="816"/>
              </a:xfrm>
            </p:grpSpPr>
            <p:sp>
              <p:nvSpPr>
                <p:cNvPr id="15769" name="Rectangle 118"/>
                <p:cNvSpPr/>
                <p:nvPr/>
              </p:nvSpPr>
              <p:spPr>
                <a:xfrm>
                  <a:off x="657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70" name="Rectangle 119"/>
                <p:cNvSpPr/>
                <p:nvPr/>
              </p:nvSpPr>
              <p:spPr>
                <a:xfrm>
                  <a:off x="793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71" name="Rectangle 120"/>
                <p:cNvSpPr/>
                <p:nvPr/>
              </p:nvSpPr>
              <p:spPr>
                <a:xfrm>
                  <a:off x="929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72" name="Rectangle 121"/>
                <p:cNvSpPr/>
                <p:nvPr/>
              </p:nvSpPr>
              <p:spPr>
                <a:xfrm>
                  <a:off x="1065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73" name="Rectangle 122"/>
                <p:cNvSpPr/>
                <p:nvPr/>
              </p:nvSpPr>
              <p:spPr>
                <a:xfrm>
                  <a:off x="1202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74" name="Rectangle 123"/>
                <p:cNvSpPr/>
                <p:nvPr/>
              </p:nvSpPr>
              <p:spPr>
                <a:xfrm>
                  <a:off x="1338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75" name="Rectangle 124"/>
                <p:cNvSpPr/>
                <p:nvPr/>
              </p:nvSpPr>
              <p:spPr>
                <a:xfrm>
                  <a:off x="1474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76" name="Rectangle 125"/>
                <p:cNvSpPr/>
                <p:nvPr/>
              </p:nvSpPr>
              <p:spPr>
                <a:xfrm>
                  <a:off x="1610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77" name="Rectangle 126"/>
                <p:cNvSpPr/>
                <p:nvPr/>
              </p:nvSpPr>
              <p:spPr>
                <a:xfrm>
                  <a:off x="657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78" name="Rectangle 127"/>
                <p:cNvSpPr/>
                <p:nvPr/>
              </p:nvSpPr>
              <p:spPr>
                <a:xfrm>
                  <a:off x="793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79" name="Rectangle 128"/>
                <p:cNvSpPr/>
                <p:nvPr/>
              </p:nvSpPr>
              <p:spPr>
                <a:xfrm>
                  <a:off x="929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80" name="Rectangle 129"/>
                <p:cNvSpPr/>
                <p:nvPr/>
              </p:nvSpPr>
              <p:spPr>
                <a:xfrm>
                  <a:off x="1065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81" name="Rectangle 130"/>
                <p:cNvSpPr/>
                <p:nvPr/>
              </p:nvSpPr>
              <p:spPr>
                <a:xfrm>
                  <a:off x="1202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82" name="Rectangle 131"/>
                <p:cNvSpPr/>
                <p:nvPr/>
              </p:nvSpPr>
              <p:spPr>
                <a:xfrm>
                  <a:off x="1338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83" name="Rectangle 132"/>
                <p:cNvSpPr/>
                <p:nvPr/>
              </p:nvSpPr>
              <p:spPr>
                <a:xfrm>
                  <a:off x="1474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84" name="Rectangle 133"/>
                <p:cNvSpPr/>
                <p:nvPr/>
              </p:nvSpPr>
              <p:spPr>
                <a:xfrm>
                  <a:off x="1610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85" name="Rectangle 134"/>
                <p:cNvSpPr/>
                <p:nvPr/>
              </p:nvSpPr>
              <p:spPr>
                <a:xfrm>
                  <a:off x="657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86" name="Rectangle 135"/>
                <p:cNvSpPr/>
                <p:nvPr/>
              </p:nvSpPr>
              <p:spPr>
                <a:xfrm>
                  <a:off x="793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87" name="Rectangle 136"/>
                <p:cNvSpPr/>
                <p:nvPr/>
              </p:nvSpPr>
              <p:spPr>
                <a:xfrm>
                  <a:off x="929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88" name="Rectangle 137"/>
                <p:cNvSpPr/>
                <p:nvPr/>
              </p:nvSpPr>
              <p:spPr>
                <a:xfrm>
                  <a:off x="1065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89" name="Rectangle 138"/>
                <p:cNvSpPr/>
                <p:nvPr/>
              </p:nvSpPr>
              <p:spPr>
                <a:xfrm>
                  <a:off x="1202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90" name="Rectangle 139"/>
                <p:cNvSpPr/>
                <p:nvPr/>
              </p:nvSpPr>
              <p:spPr>
                <a:xfrm>
                  <a:off x="1338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91" name="Rectangle 140"/>
                <p:cNvSpPr/>
                <p:nvPr/>
              </p:nvSpPr>
              <p:spPr>
                <a:xfrm>
                  <a:off x="1474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92" name="Rectangle 141"/>
                <p:cNvSpPr/>
                <p:nvPr/>
              </p:nvSpPr>
              <p:spPr>
                <a:xfrm>
                  <a:off x="1610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93" name="Rectangle 142"/>
                <p:cNvSpPr/>
                <p:nvPr/>
              </p:nvSpPr>
              <p:spPr>
                <a:xfrm>
                  <a:off x="657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94" name="Rectangle 143"/>
                <p:cNvSpPr/>
                <p:nvPr/>
              </p:nvSpPr>
              <p:spPr>
                <a:xfrm>
                  <a:off x="793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95" name="Rectangle 144"/>
                <p:cNvSpPr/>
                <p:nvPr/>
              </p:nvSpPr>
              <p:spPr>
                <a:xfrm>
                  <a:off x="929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96" name="Rectangle 145"/>
                <p:cNvSpPr/>
                <p:nvPr/>
              </p:nvSpPr>
              <p:spPr>
                <a:xfrm>
                  <a:off x="1065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97" name="Rectangle 146"/>
                <p:cNvSpPr/>
                <p:nvPr/>
              </p:nvSpPr>
              <p:spPr>
                <a:xfrm>
                  <a:off x="1202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98" name="Rectangle 147"/>
                <p:cNvSpPr/>
                <p:nvPr/>
              </p:nvSpPr>
              <p:spPr>
                <a:xfrm>
                  <a:off x="1338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99" name="Rectangle 148"/>
                <p:cNvSpPr/>
                <p:nvPr/>
              </p:nvSpPr>
              <p:spPr>
                <a:xfrm>
                  <a:off x="1474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00" name="Rectangle 149"/>
                <p:cNvSpPr/>
                <p:nvPr/>
              </p:nvSpPr>
              <p:spPr>
                <a:xfrm>
                  <a:off x="1610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01" name="Rectangle 150"/>
                <p:cNvSpPr/>
                <p:nvPr/>
              </p:nvSpPr>
              <p:spPr>
                <a:xfrm>
                  <a:off x="657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02" name="Rectangle 151"/>
                <p:cNvSpPr/>
                <p:nvPr/>
              </p:nvSpPr>
              <p:spPr>
                <a:xfrm>
                  <a:off x="793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03" name="Rectangle 152"/>
                <p:cNvSpPr/>
                <p:nvPr/>
              </p:nvSpPr>
              <p:spPr>
                <a:xfrm>
                  <a:off x="929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04" name="Rectangle 153"/>
                <p:cNvSpPr/>
                <p:nvPr/>
              </p:nvSpPr>
              <p:spPr>
                <a:xfrm>
                  <a:off x="1065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05" name="Rectangle 154"/>
                <p:cNvSpPr/>
                <p:nvPr/>
              </p:nvSpPr>
              <p:spPr>
                <a:xfrm>
                  <a:off x="1202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06" name="Rectangle 155"/>
                <p:cNvSpPr/>
                <p:nvPr/>
              </p:nvSpPr>
              <p:spPr>
                <a:xfrm>
                  <a:off x="1338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07" name="Rectangle 156"/>
                <p:cNvSpPr/>
                <p:nvPr/>
              </p:nvSpPr>
              <p:spPr>
                <a:xfrm>
                  <a:off x="1474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08" name="Rectangle 157"/>
                <p:cNvSpPr/>
                <p:nvPr/>
              </p:nvSpPr>
              <p:spPr>
                <a:xfrm>
                  <a:off x="1610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09" name="Rectangle 158"/>
                <p:cNvSpPr/>
                <p:nvPr/>
              </p:nvSpPr>
              <p:spPr>
                <a:xfrm>
                  <a:off x="657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10" name="Rectangle 159"/>
                <p:cNvSpPr/>
                <p:nvPr/>
              </p:nvSpPr>
              <p:spPr>
                <a:xfrm>
                  <a:off x="793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11" name="Rectangle 160"/>
                <p:cNvSpPr/>
                <p:nvPr/>
              </p:nvSpPr>
              <p:spPr>
                <a:xfrm>
                  <a:off x="929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12" name="Rectangle 161"/>
                <p:cNvSpPr/>
                <p:nvPr/>
              </p:nvSpPr>
              <p:spPr>
                <a:xfrm>
                  <a:off x="1065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13" name="Rectangle 162"/>
                <p:cNvSpPr/>
                <p:nvPr/>
              </p:nvSpPr>
              <p:spPr>
                <a:xfrm>
                  <a:off x="1202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14" name="Rectangle 163"/>
                <p:cNvSpPr/>
                <p:nvPr/>
              </p:nvSpPr>
              <p:spPr>
                <a:xfrm>
                  <a:off x="1338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15" name="Rectangle 164"/>
                <p:cNvSpPr/>
                <p:nvPr/>
              </p:nvSpPr>
              <p:spPr>
                <a:xfrm>
                  <a:off x="1474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816" name="Rectangle 165"/>
                <p:cNvSpPr/>
                <p:nvPr/>
              </p:nvSpPr>
              <p:spPr>
                <a:xfrm>
                  <a:off x="1610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5763" name="Line 166"/>
              <p:cNvSpPr/>
              <p:nvPr/>
            </p:nvSpPr>
            <p:spPr>
              <a:xfrm flipV="1">
                <a:off x="657" y="2523"/>
                <a:ext cx="0" cy="408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764" name="Line 167"/>
              <p:cNvSpPr/>
              <p:nvPr/>
            </p:nvSpPr>
            <p:spPr>
              <a:xfrm flipV="1">
                <a:off x="1474" y="2523"/>
                <a:ext cx="0" cy="408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765" name="Line 168"/>
              <p:cNvSpPr/>
              <p:nvPr/>
            </p:nvSpPr>
            <p:spPr>
              <a:xfrm>
                <a:off x="657" y="2523"/>
                <a:ext cx="817" cy="0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766" name="Line 169"/>
              <p:cNvSpPr/>
              <p:nvPr/>
            </p:nvSpPr>
            <p:spPr>
              <a:xfrm>
                <a:off x="930" y="2795"/>
                <a:ext cx="0" cy="136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767" name="Line 170"/>
              <p:cNvSpPr/>
              <p:nvPr/>
            </p:nvSpPr>
            <p:spPr>
              <a:xfrm>
                <a:off x="1202" y="2795"/>
                <a:ext cx="0" cy="136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768" name="Line 171"/>
              <p:cNvSpPr/>
              <p:nvPr/>
            </p:nvSpPr>
            <p:spPr>
              <a:xfrm>
                <a:off x="930" y="2795"/>
                <a:ext cx="272" cy="0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5650" name="Group 172"/>
            <p:cNvGrpSpPr/>
            <p:nvPr/>
          </p:nvGrpSpPr>
          <p:grpSpPr>
            <a:xfrm>
              <a:off x="-432" y="2115"/>
              <a:ext cx="1089" cy="816"/>
              <a:chOff x="657" y="2115"/>
              <a:chExt cx="1089" cy="816"/>
            </a:xfrm>
          </p:grpSpPr>
          <p:grpSp>
            <p:nvGrpSpPr>
              <p:cNvPr id="15707" name="Group 173"/>
              <p:cNvGrpSpPr/>
              <p:nvPr/>
            </p:nvGrpSpPr>
            <p:grpSpPr>
              <a:xfrm>
                <a:off x="657" y="2115"/>
                <a:ext cx="1089" cy="816"/>
                <a:chOff x="657" y="2115"/>
                <a:chExt cx="1089" cy="816"/>
              </a:xfrm>
            </p:grpSpPr>
            <p:sp>
              <p:nvSpPr>
                <p:cNvPr id="15714" name="Rectangle 174"/>
                <p:cNvSpPr/>
                <p:nvPr/>
              </p:nvSpPr>
              <p:spPr>
                <a:xfrm>
                  <a:off x="657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15" name="Rectangle 175"/>
                <p:cNvSpPr/>
                <p:nvPr/>
              </p:nvSpPr>
              <p:spPr>
                <a:xfrm>
                  <a:off x="793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16" name="Rectangle 176"/>
                <p:cNvSpPr/>
                <p:nvPr/>
              </p:nvSpPr>
              <p:spPr>
                <a:xfrm>
                  <a:off x="929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17" name="Rectangle 177"/>
                <p:cNvSpPr/>
                <p:nvPr/>
              </p:nvSpPr>
              <p:spPr>
                <a:xfrm>
                  <a:off x="1065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18" name="Rectangle 178"/>
                <p:cNvSpPr/>
                <p:nvPr/>
              </p:nvSpPr>
              <p:spPr>
                <a:xfrm>
                  <a:off x="1202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19" name="Rectangle 179"/>
                <p:cNvSpPr/>
                <p:nvPr/>
              </p:nvSpPr>
              <p:spPr>
                <a:xfrm>
                  <a:off x="1338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20" name="Rectangle 180"/>
                <p:cNvSpPr/>
                <p:nvPr/>
              </p:nvSpPr>
              <p:spPr>
                <a:xfrm>
                  <a:off x="1474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21" name="Rectangle 181"/>
                <p:cNvSpPr/>
                <p:nvPr/>
              </p:nvSpPr>
              <p:spPr>
                <a:xfrm>
                  <a:off x="1610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22" name="Rectangle 182"/>
                <p:cNvSpPr/>
                <p:nvPr/>
              </p:nvSpPr>
              <p:spPr>
                <a:xfrm>
                  <a:off x="657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23" name="Rectangle 183"/>
                <p:cNvSpPr/>
                <p:nvPr/>
              </p:nvSpPr>
              <p:spPr>
                <a:xfrm>
                  <a:off x="793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24" name="Rectangle 184"/>
                <p:cNvSpPr/>
                <p:nvPr/>
              </p:nvSpPr>
              <p:spPr>
                <a:xfrm>
                  <a:off x="929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25" name="Rectangle 185"/>
                <p:cNvSpPr/>
                <p:nvPr/>
              </p:nvSpPr>
              <p:spPr>
                <a:xfrm>
                  <a:off x="1065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26" name="Rectangle 186"/>
                <p:cNvSpPr/>
                <p:nvPr/>
              </p:nvSpPr>
              <p:spPr>
                <a:xfrm>
                  <a:off x="1202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27" name="Rectangle 187"/>
                <p:cNvSpPr/>
                <p:nvPr/>
              </p:nvSpPr>
              <p:spPr>
                <a:xfrm>
                  <a:off x="1338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28" name="Rectangle 188"/>
                <p:cNvSpPr/>
                <p:nvPr/>
              </p:nvSpPr>
              <p:spPr>
                <a:xfrm>
                  <a:off x="1474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29" name="Rectangle 189"/>
                <p:cNvSpPr/>
                <p:nvPr/>
              </p:nvSpPr>
              <p:spPr>
                <a:xfrm>
                  <a:off x="1610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30" name="Rectangle 190"/>
                <p:cNvSpPr/>
                <p:nvPr/>
              </p:nvSpPr>
              <p:spPr>
                <a:xfrm>
                  <a:off x="657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31" name="Rectangle 191"/>
                <p:cNvSpPr/>
                <p:nvPr/>
              </p:nvSpPr>
              <p:spPr>
                <a:xfrm>
                  <a:off x="793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32" name="Rectangle 192"/>
                <p:cNvSpPr/>
                <p:nvPr/>
              </p:nvSpPr>
              <p:spPr>
                <a:xfrm>
                  <a:off x="929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33" name="Rectangle 193"/>
                <p:cNvSpPr/>
                <p:nvPr/>
              </p:nvSpPr>
              <p:spPr>
                <a:xfrm>
                  <a:off x="1065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34" name="Rectangle 194"/>
                <p:cNvSpPr/>
                <p:nvPr/>
              </p:nvSpPr>
              <p:spPr>
                <a:xfrm>
                  <a:off x="1202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35" name="Rectangle 195"/>
                <p:cNvSpPr/>
                <p:nvPr/>
              </p:nvSpPr>
              <p:spPr>
                <a:xfrm>
                  <a:off x="1338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36" name="Rectangle 196"/>
                <p:cNvSpPr/>
                <p:nvPr/>
              </p:nvSpPr>
              <p:spPr>
                <a:xfrm>
                  <a:off x="1474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37" name="Rectangle 197"/>
                <p:cNvSpPr/>
                <p:nvPr/>
              </p:nvSpPr>
              <p:spPr>
                <a:xfrm>
                  <a:off x="1610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38" name="Rectangle 198"/>
                <p:cNvSpPr/>
                <p:nvPr/>
              </p:nvSpPr>
              <p:spPr>
                <a:xfrm>
                  <a:off x="657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39" name="Rectangle 199"/>
                <p:cNvSpPr/>
                <p:nvPr/>
              </p:nvSpPr>
              <p:spPr>
                <a:xfrm>
                  <a:off x="793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40" name="Rectangle 200"/>
                <p:cNvSpPr/>
                <p:nvPr/>
              </p:nvSpPr>
              <p:spPr>
                <a:xfrm>
                  <a:off x="929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41" name="Rectangle 201"/>
                <p:cNvSpPr/>
                <p:nvPr/>
              </p:nvSpPr>
              <p:spPr>
                <a:xfrm>
                  <a:off x="1065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42" name="Rectangle 202"/>
                <p:cNvSpPr/>
                <p:nvPr/>
              </p:nvSpPr>
              <p:spPr>
                <a:xfrm>
                  <a:off x="1202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43" name="Rectangle 203"/>
                <p:cNvSpPr/>
                <p:nvPr/>
              </p:nvSpPr>
              <p:spPr>
                <a:xfrm>
                  <a:off x="1338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44" name="Rectangle 204"/>
                <p:cNvSpPr/>
                <p:nvPr/>
              </p:nvSpPr>
              <p:spPr>
                <a:xfrm>
                  <a:off x="1474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45" name="Rectangle 205"/>
                <p:cNvSpPr/>
                <p:nvPr/>
              </p:nvSpPr>
              <p:spPr>
                <a:xfrm>
                  <a:off x="1610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46" name="Rectangle 206"/>
                <p:cNvSpPr/>
                <p:nvPr/>
              </p:nvSpPr>
              <p:spPr>
                <a:xfrm>
                  <a:off x="657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47" name="Rectangle 207"/>
                <p:cNvSpPr/>
                <p:nvPr/>
              </p:nvSpPr>
              <p:spPr>
                <a:xfrm>
                  <a:off x="793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48" name="Rectangle 208"/>
                <p:cNvSpPr/>
                <p:nvPr/>
              </p:nvSpPr>
              <p:spPr>
                <a:xfrm>
                  <a:off x="929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49" name="Rectangle 209"/>
                <p:cNvSpPr/>
                <p:nvPr/>
              </p:nvSpPr>
              <p:spPr>
                <a:xfrm>
                  <a:off x="1065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50" name="Rectangle 210"/>
                <p:cNvSpPr/>
                <p:nvPr/>
              </p:nvSpPr>
              <p:spPr>
                <a:xfrm>
                  <a:off x="1202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51" name="Rectangle 211"/>
                <p:cNvSpPr/>
                <p:nvPr/>
              </p:nvSpPr>
              <p:spPr>
                <a:xfrm>
                  <a:off x="1338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52" name="Rectangle 212"/>
                <p:cNvSpPr/>
                <p:nvPr/>
              </p:nvSpPr>
              <p:spPr>
                <a:xfrm>
                  <a:off x="1474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53" name="Rectangle 213"/>
                <p:cNvSpPr/>
                <p:nvPr/>
              </p:nvSpPr>
              <p:spPr>
                <a:xfrm>
                  <a:off x="1610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54" name="Rectangle 214"/>
                <p:cNvSpPr/>
                <p:nvPr/>
              </p:nvSpPr>
              <p:spPr>
                <a:xfrm>
                  <a:off x="657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55" name="Rectangle 215"/>
                <p:cNvSpPr/>
                <p:nvPr/>
              </p:nvSpPr>
              <p:spPr>
                <a:xfrm>
                  <a:off x="793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56" name="Rectangle 216"/>
                <p:cNvSpPr/>
                <p:nvPr/>
              </p:nvSpPr>
              <p:spPr>
                <a:xfrm>
                  <a:off x="929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57" name="Rectangle 217"/>
                <p:cNvSpPr/>
                <p:nvPr/>
              </p:nvSpPr>
              <p:spPr>
                <a:xfrm>
                  <a:off x="1065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58" name="Rectangle 218"/>
                <p:cNvSpPr/>
                <p:nvPr/>
              </p:nvSpPr>
              <p:spPr>
                <a:xfrm>
                  <a:off x="1202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59" name="Rectangle 219"/>
                <p:cNvSpPr/>
                <p:nvPr/>
              </p:nvSpPr>
              <p:spPr>
                <a:xfrm>
                  <a:off x="1338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60" name="Rectangle 220"/>
                <p:cNvSpPr/>
                <p:nvPr/>
              </p:nvSpPr>
              <p:spPr>
                <a:xfrm>
                  <a:off x="1474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61" name="Rectangle 221"/>
                <p:cNvSpPr/>
                <p:nvPr/>
              </p:nvSpPr>
              <p:spPr>
                <a:xfrm>
                  <a:off x="1610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5708" name="Line 222"/>
              <p:cNvSpPr/>
              <p:nvPr/>
            </p:nvSpPr>
            <p:spPr>
              <a:xfrm flipV="1">
                <a:off x="657" y="2523"/>
                <a:ext cx="0" cy="408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709" name="Line 223"/>
              <p:cNvSpPr/>
              <p:nvPr/>
            </p:nvSpPr>
            <p:spPr>
              <a:xfrm flipV="1">
                <a:off x="1474" y="2523"/>
                <a:ext cx="0" cy="408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710" name="Line 224"/>
              <p:cNvSpPr/>
              <p:nvPr/>
            </p:nvSpPr>
            <p:spPr>
              <a:xfrm>
                <a:off x="657" y="2523"/>
                <a:ext cx="817" cy="0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711" name="Line 225"/>
              <p:cNvSpPr/>
              <p:nvPr/>
            </p:nvSpPr>
            <p:spPr>
              <a:xfrm>
                <a:off x="930" y="2795"/>
                <a:ext cx="0" cy="136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712" name="Line 226"/>
              <p:cNvSpPr/>
              <p:nvPr/>
            </p:nvSpPr>
            <p:spPr>
              <a:xfrm>
                <a:off x="1202" y="2795"/>
                <a:ext cx="0" cy="136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713" name="Line 227"/>
              <p:cNvSpPr/>
              <p:nvPr/>
            </p:nvSpPr>
            <p:spPr>
              <a:xfrm>
                <a:off x="930" y="2795"/>
                <a:ext cx="272" cy="0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5651" name="Group 228"/>
            <p:cNvGrpSpPr/>
            <p:nvPr/>
          </p:nvGrpSpPr>
          <p:grpSpPr>
            <a:xfrm>
              <a:off x="3923" y="2115"/>
              <a:ext cx="1089" cy="816"/>
              <a:chOff x="657" y="2115"/>
              <a:chExt cx="1089" cy="816"/>
            </a:xfrm>
          </p:grpSpPr>
          <p:grpSp>
            <p:nvGrpSpPr>
              <p:cNvPr id="15652" name="Group 229"/>
              <p:cNvGrpSpPr/>
              <p:nvPr/>
            </p:nvGrpSpPr>
            <p:grpSpPr>
              <a:xfrm>
                <a:off x="657" y="2115"/>
                <a:ext cx="1089" cy="816"/>
                <a:chOff x="657" y="2115"/>
                <a:chExt cx="1089" cy="816"/>
              </a:xfrm>
            </p:grpSpPr>
            <p:sp>
              <p:nvSpPr>
                <p:cNvPr id="15659" name="Rectangle 230"/>
                <p:cNvSpPr/>
                <p:nvPr/>
              </p:nvSpPr>
              <p:spPr>
                <a:xfrm>
                  <a:off x="657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60" name="Rectangle 231"/>
                <p:cNvSpPr/>
                <p:nvPr/>
              </p:nvSpPr>
              <p:spPr>
                <a:xfrm>
                  <a:off x="793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61" name="Rectangle 232"/>
                <p:cNvSpPr/>
                <p:nvPr/>
              </p:nvSpPr>
              <p:spPr>
                <a:xfrm>
                  <a:off x="929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62" name="Rectangle 233"/>
                <p:cNvSpPr/>
                <p:nvPr/>
              </p:nvSpPr>
              <p:spPr>
                <a:xfrm>
                  <a:off x="1065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63" name="Rectangle 234"/>
                <p:cNvSpPr/>
                <p:nvPr/>
              </p:nvSpPr>
              <p:spPr>
                <a:xfrm>
                  <a:off x="1202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64" name="Rectangle 235"/>
                <p:cNvSpPr/>
                <p:nvPr/>
              </p:nvSpPr>
              <p:spPr>
                <a:xfrm>
                  <a:off x="1338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65" name="Rectangle 236"/>
                <p:cNvSpPr/>
                <p:nvPr/>
              </p:nvSpPr>
              <p:spPr>
                <a:xfrm>
                  <a:off x="1474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66" name="Rectangle 237"/>
                <p:cNvSpPr/>
                <p:nvPr/>
              </p:nvSpPr>
              <p:spPr>
                <a:xfrm>
                  <a:off x="1610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67" name="Rectangle 238"/>
                <p:cNvSpPr/>
                <p:nvPr/>
              </p:nvSpPr>
              <p:spPr>
                <a:xfrm>
                  <a:off x="657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68" name="Rectangle 239"/>
                <p:cNvSpPr/>
                <p:nvPr/>
              </p:nvSpPr>
              <p:spPr>
                <a:xfrm>
                  <a:off x="793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69" name="Rectangle 240"/>
                <p:cNvSpPr/>
                <p:nvPr/>
              </p:nvSpPr>
              <p:spPr>
                <a:xfrm>
                  <a:off x="929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70" name="Rectangle 241"/>
                <p:cNvSpPr/>
                <p:nvPr/>
              </p:nvSpPr>
              <p:spPr>
                <a:xfrm>
                  <a:off x="1065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71" name="Rectangle 242"/>
                <p:cNvSpPr/>
                <p:nvPr/>
              </p:nvSpPr>
              <p:spPr>
                <a:xfrm>
                  <a:off x="1202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72" name="Rectangle 243"/>
                <p:cNvSpPr/>
                <p:nvPr/>
              </p:nvSpPr>
              <p:spPr>
                <a:xfrm>
                  <a:off x="1338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73" name="Rectangle 244"/>
                <p:cNvSpPr/>
                <p:nvPr/>
              </p:nvSpPr>
              <p:spPr>
                <a:xfrm>
                  <a:off x="1474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74" name="Rectangle 245"/>
                <p:cNvSpPr/>
                <p:nvPr/>
              </p:nvSpPr>
              <p:spPr>
                <a:xfrm>
                  <a:off x="1610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75" name="Rectangle 246"/>
                <p:cNvSpPr/>
                <p:nvPr/>
              </p:nvSpPr>
              <p:spPr>
                <a:xfrm>
                  <a:off x="657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76" name="Rectangle 247"/>
                <p:cNvSpPr/>
                <p:nvPr/>
              </p:nvSpPr>
              <p:spPr>
                <a:xfrm>
                  <a:off x="793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77" name="Rectangle 248"/>
                <p:cNvSpPr/>
                <p:nvPr/>
              </p:nvSpPr>
              <p:spPr>
                <a:xfrm>
                  <a:off x="929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78" name="Rectangle 249"/>
                <p:cNvSpPr/>
                <p:nvPr/>
              </p:nvSpPr>
              <p:spPr>
                <a:xfrm>
                  <a:off x="1065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79" name="Rectangle 250"/>
                <p:cNvSpPr/>
                <p:nvPr/>
              </p:nvSpPr>
              <p:spPr>
                <a:xfrm>
                  <a:off x="1202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80" name="Rectangle 251"/>
                <p:cNvSpPr/>
                <p:nvPr/>
              </p:nvSpPr>
              <p:spPr>
                <a:xfrm>
                  <a:off x="1338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81" name="Rectangle 252"/>
                <p:cNvSpPr/>
                <p:nvPr/>
              </p:nvSpPr>
              <p:spPr>
                <a:xfrm>
                  <a:off x="1474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82" name="Rectangle 253"/>
                <p:cNvSpPr/>
                <p:nvPr/>
              </p:nvSpPr>
              <p:spPr>
                <a:xfrm>
                  <a:off x="1610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83" name="Rectangle 254"/>
                <p:cNvSpPr/>
                <p:nvPr/>
              </p:nvSpPr>
              <p:spPr>
                <a:xfrm>
                  <a:off x="657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84" name="Rectangle 255"/>
                <p:cNvSpPr/>
                <p:nvPr/>
              </p:nvSpPr>
              <p:spPr>
                <a:xfrm>
                  <a:off x="793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85" name="Rectangle 256"/>
                <p:cNvSpPr/>
                <p:nvPr/>
              </p:nvSpPr>
              <p:spPr>
                <a:xfrm>
                  <a:off x="929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86" name="Rectangle 257"/>
                <p:cNvSpPr/>
                <p:nvPr/>
              </p:nvSpPr>
              <p:spPr>
                <a:xfrm>
                  <a:off x="1065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87" name="Rectangle 258"/>
                <p:cNvSpPr/>
                <p:nvPr/>
              </p:nvSpPr>
              <p:spPr>
                <a:xfrm>
                  <a:off x="1202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88" name="Rectangle 259"/>
                <p:cNvSpPr/>
                <p:nvPr/>
              </p:nvSpPr>
              <p:spPr>
                <a:xfrm>
                  <a:off x="1338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89" name="Rectangle 260"/>
                <p:cNvSpPr/>
                <p:nvPr/>
              </p:nvSpPr>
              <p:spPr>
                <a:xfrm>
                  <a:off x="1474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90" name="Rectangle 261"/>
                <p:cNvSpPr/>
                <p:nvPr/>
              </p:nvSpPr>
              <p:spPr>
                <a:xfrm>
                  <a:off x="1610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91" name="Rectangle 262"/>
                <p:cNvSpPr/>
                <p:nvPr/>
              </p:nvSpPr>
              <p:spPr>
                <a:xfrm>
                  <a:off x="657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92" name="Rectangle 263"/>
                <p:cNvSpPr/>
                <p:nvPr/>
              </p:nvSpPr>
              <p:spPr>
                <a:xfrm>
                  <a:off x="793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93" name="Rectangle 264"/>
                <p:cNvSpPr/>
                <p:nvPr/>
              </p:nvSpPr>
              <p:spPr>
                <a:xfrm>
                  <a:off x="929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94" name="Rectangle 265"/>
                <p:cNvSpPr/>
                <p:nvPr/>
              </p:nvSpPr>
              <p:spPr>
                <a:xfrm>
                  <a:off x="1065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95" name="Rectangle 266"/>
                <p:cNvSpPr/>
                <p:nvPr/>
              </p:nvSpPr>
              <p:spPr>
                <a:xfrm>
                  <a:off x="1202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96" name="Rectangle 267"/>
                <p:cNvSpPr/>
                <p:nvPr/>
              </p:nvSpPr>
              <p:spPr>
                <a:xfrm>
                  <a:off x="1338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97" name="Rectangle 268"/>
                <p:cNvSpPr/>
                <p:nvPr/>
              </p:nvSpPr>
              <p:spPr>
                <a:xfrm>
                  <a:off x="1474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98" name="Rectangle 269"/>
                <p:cNvSpPr/>
                <p:nvPr/>
              </p:nvSpPr>
              <p:spPr>
                <a:xfrm>
                  <a:off x="1610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99" name="Rectangle 270"/>
                <p:cNvSpPr/>
                <p:nvPr/>
              </p:nvSpPr>
              <p:spPr>
                <a:xfrm>
                  <a:off x="657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00" name="Rectangle 271"/>
                <p:cNvSpPr/>
                <p:nvPr/>
              </p:nvSpPr>
              <p:spPr>
                <a:xfrm>
                  <a:off x="793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01" name="Rectangle 272"/>
                <p:cNvSpPr/>
                <p:nvPr/>
              </p:nvSpPr>
              <p:spPr>
                <a:xfrm>
                  <a:off x="929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02" name="Rectangle 273"/>
                <p:cNvSpPr/>
                <p:nvPr/>
              </p:nvSpPr>
              <p:spPr>
                <a:xfrm>
                  <a:off x="1065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03" name="Rectangle 274"/>
                <p:cNvSpPr/>
                <p:nvPr/>
              </p:nvSpPr>
              <p:spPr>
                <a:xfrm>
                  <a:off x="1202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04" name="Rectangle 275"/>
                <p:cNvSpPr/>
                <p:nvPr/>
              </p:nvSpPr>
              <p:spPr>
                <a:xfrm>
                  <a:off x="1338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05" name="Rectangle 276"/>
                <p:cNvSpPr/>
                <p:nvPr/>
              </p:nvSpPr>
              <p:spPr>
                <a:xfrm>
                  <a:off x="1474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706" name="Rectangle 277"/>
                <p:cNvSpPr/>
                <p:nvPr/>
              </p:nvSpPr>
              <p:spPr>
                <a:xfrm>
                  <a:off x="1610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5653" name="Line 278"/>
              <p:cNvSpPr/>
              <p:nvPr/>
            </p:nvSpPr>
            <p:spPr>
              <a:xfrm flipV="1">
                <a:off x="657" y="2523"/>
                <a:ext cx="0" cy="408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654" name="Line 279"/>
              <p:cNvSpPr/>
              <p:nvPr/>
            </p:nvSpPr>
            <p:spPr>
              <a:xfrm flipV="1">
                <a:off x="1474" y="2523"/>
                <a:ext cx="0" cy="408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655" name="Line 280"/>
              <p:cNvSpPr/>
              <p:nvPr/>
            </p:nvSpPr>
            <p:spPr>
              <a:xfrm>
                <a:off x="657" y="2523"/>
                <a:ext cx="817" cy="0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656" name="Line 281"/>
              <p:cNvSpPr/>
              <p:nvPr/>
            </p:nvSpPr>
            <p:spPr>
              <a:xfrm>
                <a:off x="930" y="2795"/>
                <a:ext cx="0" cy="136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657" name="Line 282"/>
              <p:cNvSpPr/>
              <p:nvPr/>
            </p:nvSpPr>
            <p:spPr>
              <a:xfrm>
                <a:off x="1202" y="2795"/>
                <a:ext cx="0" cy="136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658" name="Line 283"/>
              <p:cNvSpPr/>
              <p:nvPr/>
            </p:nvSpPr>
            <p:spPr>
              <a:xfrm>
                <a:off x="930" y="2795"/>
                <a:ext cx="272" cy="0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3" name="Group 284"/>
          <p:cNvGrpSpPr/>
          <p:nvPr/>
        </p:nvGrpSpPr>
        <p:grpSpPr>
          <a:xfrm flipV="1">
            <a:off x="1666861" y="2565548"/>
            <a:ext cx="8642350" cy="1296987"/>
            <a:chOff x="-432" y="2115"/>
            <a:chExt cx="5444" cy="816"/>
          </a:xfrm>
        </p:grpSpPr>
        <p:grpSp>
          <p:nvGrpSpPr>
            <p:cNvPr id="15367" name="Group 285"/>
            <p:cNvGrpSpPr/>
            <p:nvPr/>
          </p:nvGrpSpPr>
          <p:grpSpPr>
            <a:xfrm>
              <a:off x="657" y="2115"/>
              <a:ext cx="1089" cy="816"/>
              <a:chOff x="657" y="2115"/>
              <a:chExt cx="1089" cy="816"/>
            </a:xfrm>
          </p:grpSpPr>
          <p:grpSp>
            <p:nvGrpSpPr>
              <p:cNvPr id="15592" name="Group 286"/>
              <p:cNvGrpSpPr/>
              <p:nvPr/>
            </p:nvGrpSpPr>
            <p:grpSpPr>
              <a:xfrm>
                <a:off x="657" y="2115"/>
                <a:ext cx="1089" cy="816"/>
                <a:chOff x="657" y="2115"/>
                <a:chExt cx="1089" cy="816"/>
              </a:xfrm>
            </p:grpSpPr>
            <p:sp>
              <p:nvSpPr>
                <p:cNvPr id="15599" name="Rectangle 287"/>
                <p:cNvSpPr/>
                <p:nvPr/>
              </p:nvSpPr>
              <p:spPr>
                <a:xfrm>
                  <a:off x="657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00" name="Rectangle 288"/>
                <p:cNvSpPr/>
                <p:nvPr/>
              </p:nvSpPr>
              <p:spPr>
                <a:xfrm>
                  <a:off x="793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01" name="Rectangle 289"/>
                <p:cNvSpPr/>
                <p:nvPr/>
              </p:nvSpPr>
              <p:spPr>
                <a:xfrm>
                  <a:off x="929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02" name="Rectangle 290"/>
                <p:cNvSpPr/>
                <p:nvPr/>
              </p:nvSpPr>
              <p:spPr>
                <a:xfrm>
                  <a:off x="1065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03" name="Rectangle 291"/>
                <p:cNvSpPr/>
                <p:nvPr/>
              </p:nvSpPr>
              <p:spPr>
                <a:xfrm>
                  <a:off x="1202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04" name="Rectangle 292"/>
                <p:cNvSpPr/>
                <p:nvPr/>
              </p:nvSpPr>
              <p:spPr>
                <a:xfrm>
                  <a:off x="1338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05" name="Rectangle 293"/>
                <p:cNvSpPr/>
                <p:nvPr/>
              </p:nvSpPr>
              <p:spPr>
                <a:xfrm>
                  <a:off x="1474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06" name="Rectangle 294"/>
                <p:cNvSpPr/>
                <p:nvPr/>
              </p:nvSpPr>
              <p:spPr>
                <a:xfrm>
                  <a:off x="1610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07" name="Rectangle 295"/>
                <p:cNvSpPr/>
                <p:nvPr/>
              </p:nvSpPr>
              <p:spPr>
                <a:xfrm>
                  <a:off x="657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08" name="Rectangle 296"/>
                <p:cNvSpPr/>
                <p:nvPr/>
              </p:nvSpPr>
              <p:spPr>
                <a:xfrm>
                  <a:off x="793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09" name="Rectangle 297"/>
                <p:cNvSpPr/>
                <p:nvPr/>
              </p:nvSpPr>
              <p:spPr>
                <a:xfrm>
                  <a:off x="929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10" name="Rectangle 298"/>
                <p:cNvSpPr/>
                <p:nvPr/>
              </p:nvSpPr>
              <p:spPr>
                <a:xfrm>
                  <a:off x="1065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11" name="Rectangle 299"/>
                <p:cNvSpPr/>
                <p:nvPr/>
              </p:nvSpPr>
              <p:spPr>
                <a:xfrm>
                  <a:off x="1202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12" name="Rectangle 300"/>
                <p:cNvSpPr/>
                <p:nvPr/>
              </p:nvSpPr>
              <p:spPr>
                <a:xfrm>
                  <a:off x="1338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13" name="Rectangle 301"/>
                <p:cNvSpPr/>
                <p:nvPr/>
              </p:nvSpPr>
              <p:spPr>
                <a:xfrm>
                  <a:off x="1474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14" name="Rectangle 302"/>
                <p:cNvSpPr/>
                <p:nvPr/>
              </p:nvSpPr>
              <p:spPr>
                <a:xfrm>
                  <a:off x="1610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15" name="Rectangle 303"/>
                <p:cNvSpPr/>
                <p:nvPr/>
              </p:nvSpPr>
              <p:spPr>
                <a:xfrm>
                  <a:off x="657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16" name="Rectangle 304"/>
                <p:cNvSpPr/>
                <p:nvPr/>
              </p:nvSpPr>
              <p:spPr>
                <a:xfrm>
                  <a:off x="793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17" name="Rectangle 305"/>
                <p:cNvSpPr/>
                <p:nvPr/>
              </p:nvSpPr>
              <p:spPr>
                <a:xfrm>
                  <a:off x="929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18" name="Rectangle 306"/>
                <p:cNvSpPr/>
                <p:nvPr/>
              </p:nvSpPr>
              <p:spPr>
                <a:xfrm>
                  <a:off x="1065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19" name="Rectangle 307"/>
                <p:cNvSpPr/>
                <p:nvPr/>
              </p:nvSpPr>
              <p:spPr>
                <a:xfrm>
                  <a:off x="1202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20" name="Rectangle 308"/>
                <p:cNvSpPr/>
                <p:nvPr/>
              </p:nvSpPr>
              <p:spPr>
                <a:xfrm>
                  <a:off x="1338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21" name="Rectangle 309"/>
                <p:cNvSpPr/>
                <p:nvPr/>
              </p:nvSpPr>
              <p:spPr>
                <a:xfrm>
                  <a:off x="1474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22" name="Rectangle 310"/>
                <p:cNvSpPr/>
                <p:nvPr/>
              </p:nvSpPr>
              <p:spPr>
                <a:xfrm>
                  <a:off x="1610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23" name="Rectangle 311"/>
                <p:cNvSpPr/>
                <p:nvPr/>
              </p:nvSpPr>
              <p:spPr>
                <a:xfrm>
                  <a:off x="657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24" name="Rectangle 312"/>
                <p:cNvSpPr/>
                <p:nvPr/>
              </p:nvSpPr>
              <p:spPr>
                <a:xfrm>
                  <a:off x="793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25" name="Rectangle 313"/>
                <p:cNvSpPr/>
                <p:nvPr/>
              </p:nvSpPr>
              <p:spPr>
                <a:xfrm>
                  <a:off x="929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26" name="Rectangle 314"/>
                <p:cNvSpPr/>
                <p:nvPr/>
              </p:nvSpPr>
              <p:spPr>
                <a:xfrm>
                  <a:off x="1065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27" name="Rectangle 315"/>
                <p:cNvSpPr/>
                <p:nvPr/>
              </p:nvSpPr>
              <p:spPr>
                <a:xfrm>
                  <a:off x="1202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28" name="Rectangle 316"/>
                <p:cNvSpPr/>
                <p:nvPr/>
              </p:nvSpPr>
              <p:spPr>
                <a:xfrm>
                  <a:off x="1338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29" name="Rectangle 317"/>
                <p:cNvSpPr/>
                <p:nvPr/>
              </p:nvSpPr>
              <p:spPr>
                <a:xfrm>
                  <a:off x="1474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30" name="Rectangle 318"/>
                <p:cNvSpPr/>
                <p:nvPr/>
              </p:nvSpPr>
              <p:spPr>
                <a:xfrm>
                  <a:off x="1610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31" name="Rectangle 319"/>
                <p:cNvSpPr/>
                <p:nvPr/>
              </p:nvSpPr>
              <p:spPr>
                <a:xfrm>
                  <a:off x="657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32" name="Rectangle 320"/>
                <p:cNvSpPr/>
                <p:nvPr/>
              </p:nvSpPr>
              <p:spPr>
                <a:xfrm>
                  <a:off x="793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33" name="Rectangle 321"/>
                <p:cNvSpPr/>
                <p:nvPr/>
              </p:nvSpPr>
              <p:spPr>
                <a:xfrm>
                  <a:off x="929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34" name="Rectangle 322"/>
                <p:cNvSpPr/>
                <p:nvPr/>
              </p:nvSpPr>
              <p:spPr>
                <a:xfrm>
                  <a:off x="1065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35" name="Rectangle 323"/>
                <p:cNvSpPr/>
                <p:nvPr/>
              </p:nvSpPr>
              <p:spPr>
                <a:xfrm>
                  <a:off x="1202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36" name="Rectangle 324"/>
                <p:cNvSpPr/>
                <p:nvPr/>
              </p:nvSpPr>
              <p:spPr>
                <a:xfrm>
                  <a:off x="1338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37" name="Rectangle 325"/>
                <p:cNvSpPr/>
                <p:nvPr/>
              </p:nvSpPr>
              <p:spPr>
                <a:xfrm>
                  <a:off x="1474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38" name="Rectangle 326"/>
                <p:cNvSpPr/>
                <p:nvPr/>
              </p:nvSpPr>
              <p:spPr>
                <a:xfrm>
                  <a:off x="1610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39" name="Rectangle 327"/>
                <p:cNvSpPr/>
                <p:nvPr/>
              </p:nvSpPr>
              <p:spPr>
                <a:xfrm>
                  <a:off x="657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40" name="Rectangle 328"/>
                <p:cNvSpPr/>
                <p:nvPr/>
              </p:nvSpPr>
              <p:spPr>
                <a:xfrm>
                  <a:off x="793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41" name="Rectangle 329"/>
                <p:cNvSpPr/>
                <p:nvPr/>
              </p:nvSpPr>
              <p:spPr>
                <a:xfrm>
                  <a:off x="929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42" name="Rectangle 330"/>
                <p:cNvSpPr/>
                <p:nvPr/>
              </p:nvSpPr>
              <p:spPr>
                <a:xfrm>
                  <a:off x="1065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43" name="Rectangle 331"/>
                <p:cNvSpPr/>
                <p:nvPr/>
              </p:nvSpPr>
              <p:spPr>
                <a:xfrm>
                  <a:off x="1202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44" name="Rectangle 332"/>
                <p:cNvSpPr/>
                <p:nvPr/>
              </p:nvSpPr>
              <p:spPr>
                <a:xfrm>
                  <a:off x="1338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45" name="Rectangle 333"/>
                <p:cNvSpPr/>
                <p:nvPr/>
              </p:nvSpPr>
              <p:spPr>
                <a:xfrm>
                  <a:off x="1474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646" name="Rectangle 334"/>
                <p:cNvSpPr/>
                <p:nvPr/>
              </p:nvSpPr>
              <p:spPr>
                <a:xfrm>
                  <a:off x="1610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5593" name="Line 335"/>
              <p:cNvSpPr/>
              <p:nvPr/>
            </p:nvSpPr>
            <p:spPr>
              <a:xfrm flipV="1">
                <a:off x="657" y="2523"/>
                <a:ext cx="0" cy="408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594" name="Line 336"/>
              <p:cNvSpPr/>
              <p:nvPr/>
            </p:nvSpPr>
            <p:spPr>
              <a:xfrm flipV="1">
                <a:off x="1474" y="2523"/>
                <a:ext cx="0" cy="408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595" name="Line 337"/>
              <p:cNvSpPr/>
              <p:nvPr/>
            </p:nvSpPr>
            <p:spPr>
              <a:xfrm>
                <a:off x="657" y="2523"/>
                <a:ext cx="817" cy="0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596" name="Line 338"/>
              <p:cNvSpPr/>
              <p:nvPr/>
            </p:nvSpPr>
            <p:spPr>
              <a:xfrm>
                <a:off x="930" y="2795"/>
                <a:ext cx="0" cy="136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597" name="Line 339"/>
              <p:cNvSpPr/>
              <p:nvPr/>
            </p:nvSpPr>
            <p:spPr>
              <a:xfrm>
                <a:off x="1202" y="2795"/>
                <a:ext cx="0" cy="136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598" name="Line 340"/>
              <p:cNvSpPr/>
              <p:nvPr/>
            </p:nvSpPr>
            <p:spPr>
              <a:xfrm>
                <a:off x="930" y="2795"/>
                <a:ext cx="272" cy="0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5368" name="Group 341"/>
            <p:cNvGrpSpPr/>
            <p:nvPr/>
          </p:nvGrpSpPr>
          <p:grpSpPr>
            <a:xfrm>
              <a:off x="1746" y="2115"/>
              <a:ext cx="1089" cy="816"/>
              <a:chOff x="657" y="2115"/>
              <a:chExt cx="1089" cy="816"/>
            </a:xfrm>
          </p:grpSpPr>
          <p:grpSp>
            <p:nvGrpSpPr>
              <p:cNvPr id="15537" name="Group 342"/>
              <p:cNvGrpSpPr/>
              <p:nvPr/>
            </p:nvGrpSpPr>
            <p:grpSpPr>
              <a:xfrm>
                <a:off x="657" y="2115"/>
                <a:ext cx="1089" cy="816"/>
                <a:chOff x="657" y="2115"/>
                <a:chExt cx="1089" cy="816"/>
              </a:xfrm>
            </p:grpSpPr>
            <p:sp>
              <p:nvSpPr>
                <p:cNvPr id="15544" name="Rectangle 343"/>
                <p:cNvSpPr/>
                <p:nvPr/>
              </p:nvSpPr>
              <p:spPr>
                <a:xfrm>
                  <a:off x="657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45" name="Rectangle 344"/>
                <p:cNvSpPr/>
                <p:nvPr/>
              </p:nvSpPr>
              <p:spPr>
                <a:xfrm>
                  <a:off x="793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46" name="Rectangle 345"/>
                <p:cNvSpPr/>
                <p:nvPr/>
              </p:nvSpPr>
              <p:spPr>
                <a:xfrm>
                  <a:off x="929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47" name="Rectangle 346"/>
                <p:cNvSpPr/>
                <p:nvPr/>
              </p:nvSpPr>
              <p:spPr>
                <a:xfrm>
                  <a:off x="1065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48" name="Rectangle 347"/>
                <p:cNvSpPr/>
                <p:nvPr/>
              </p:nvSpPr>
              <p:spPr>
                <a:xfrm>
                  <a:off x="1202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49" name="Rectangle 348"/>
                <p:cNvSpPr/>
                <p:nvPr/>
              </p:nvSpPr>
              <p:spPr>
                <a:xfrm>
                  <a:off x="1338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50" name="Rectangle 349"/>
                <p:cNvSpPr/>
                <p:nvPr/>
              </p:nvSpPr>
              <p:spPr>
                <a:xfrm>
                  <a:off x="1474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51" name="Rectangle 350"/>
                <p:cNvSpPr/>
                <p:nvPr/>
              </p:nvSpPr>
              <p:spPr>
                <a:xfrm>
                  <a:off x="1610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52" name="Rectangle 351"/>
                <p:cNvSpPr/>
                <p:nvPr/>
              </p:nvSpPr>
              <p:spPr>
                <a:xfrm>
                  <a:off x="657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53" name="Rectangle 352"/>
                <p:cNvSpPr/>
                <p:nvPr/>
              </p:nvSpPr>
              <p:spPr>
                <a:xfrm>
                  <a:off x="793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54" name="Rectangle 353"/>
                <p:cNvSpPr/>
                <p:nvPr/>
              </p:nvSpPr>
              <p:spPr>
                <a:xfrm>
                  <a:off x="929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55" name="Rectangle 354"/>
                <p:cNvSpPr/>
                <p:nvPr/>
              </p:nvSpPr>
              <p:spPr>
                <a:xfrm>
                  <a:off x="1065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56" name="Rectangle 355"/>
                <p:cNvSpPr/>
                <p:nvPr/>
              </p:nvSpPr>
              <p:spPr>
                <a:xfrm>
                  <a:off x="1202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57" name="Rectangle 356"/>
                <p:cNvSpPr/>
                <p:nvPr/>
              </p:nvSpPr>
              <p:spPr>
                <a:xfrm>
                  <a:off x="1338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58" name="Rectangle 357"/>
                <p:cNvSpPr/>
                <p:nvPr/>
              </p:nvSpPr>
              <p:spPr>
                <a:xfrm>
                  <a:off x="1474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59" name="Rectangle 358"/>
                <p:cNvSpPr/>
                <p:nvPr/>
              </p:nvSpPr>
              <p:spPr>
                <a:xfrm>
                  <a:off x="1610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60" name="Rectangle 359"/>
                <p:cNvSpPr/>
                <p:nvPr/>
              </p:nvSpPr>
              <p:spPr>
                <a:xfrm>
                  <a:off x="657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61" name="Rectangle 360"/>
                <p:cNvSpPr/>
                <p:nvPr/>
              </p:nvSpPr>
              <p:spPr>
                <a:xfrm>
                  <a:off x="793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62" name="Rectangle 361"/>
                <p:cNvSpPr/>
                <p:nvPr/>
              </p:nvSpPr>
              <p:spPr>
                <a:xfrm>
                  <a:off x="929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63" name="Rectangle 362"/>
                <p:cNvSpPr/>
                <p:nvPr/>
              </p:nvSpPr>
              <p:spPr>
                <a:xfrm>
                  <a:off x="1065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64" name="Rectangle 363"/>
                <p:cNvSpPr/>
                <p:nvPr/>
              </p:nvSpPr>
              <p:spPr>
                <a:xfrm>
                  <a:off x="1202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65" name="Rectangle 364"/>
                <p:cNvSpPr/>
                <p:nvPr/>
              </p:nvSpPr>
              <p:spPr>
                <a:xfrm>
                  <a:off x="1338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66" name="Rectangle 365"/>
                <p:cNvSpPr/>
                <p:nvPr/>
              </p:nvSpPr>
              <p:spPr>
                <a:xfrm>
                  <a:off x="1474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67" name="Rectangle 366"/>
                <p:cNvSpPr/>
                <p:nvPr/>
              </p:nvSpPr>
              <p:spPr>
                <a:xfrm>
                  <a:off x="1610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68" name="Rectangle 367"/>
                <p:cNvSpPr/>
                <p:nvPr/>
              </p:nvSpPr>
              <p:spPr>
                <a:xfrm>
                  <a:off x="657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69" name="Rectangle 368"/>
                <p:cNvSpPr/>
                <p:nvPr/>
              </p:nvSpPr>
              <p:spPr>
                <a:xfrm>
                  <a:off x="793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70" name="Rectangle 369"/>
                <p:cNvSpPr/>
                <p:nvPr/>
              </p:nvSpPr>
              <p:spPr>
                <a:xfrm>
                  <a:off x="929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71" name="Rectangle 370"/>
                <p:cNvSpPr/>
                <p:nvPr/>
              </p:nvSpPr>
              <p:spPr>
                <a:xfrm>
                  <a:off x="1065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72" name="Rectangle 371"/>
                <p:cNvSpPr/>
                <p:nvPr/>
              </p:nvSpPr>
              <p:spPr>
                <a:xfrm>
                  <a:off x="1202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73" name="Rectangle 372"/>
                <p:cNvSpPr/>
                <p:nvPr/>
              </p:nvSpPr>
              <p:spPr>
                <a:xfrm>
                  <a:off x="1338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74" name="Rectangle 373"/>
                <p:cNvSpPr/>
                <p:nvPr/>
              </p:nvSpPr>
              <p:spPr>
                <a:xfrm>
                  <a:off x="1474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75" name="Rectangle 374"/>
                <p:cNvSpPr/>
                <p:nvPr/>
              </p:nvSpPr>
              <p:spPr>
                <a:xfrm>
                  <a:off x="1610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76" name="Rectangle 375"/>
                <p:cNvSpPr/>
                <p:nvPr/>
              </p:nvSpPr>
              <p:spPr>
                <a:xfrm>
                  <a:off x="657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77" name="Rectangle 376"/>
                <p:cNvSpPr/>
                <p:nvPr/>
              </p:nvSpPr>
              <p:spPr>
                <a:xfrm>
                  <a:off x="793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78" name="Rectangle 377"/>
                <p:cNvSpPr/>
                <p:nvPr/>
              </p:nvSpPr>
              <p:spPr>
                <a:xfrm>
                  <a:off x="929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79" name="Rectangle 378"/>
                <p:cNvSpPr/>
                <p:nvPr/>
              </p:nvSpPr>
              <p:spPr>
                <a:xfrm>
                  <a:off x="1065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80" name="Rectangle 379"/>
                <p:cNvSpPr/>
                <p:nvPr/>
              </p:nvSpPr>
              <p:spPr>
                <a:xfrm>
                  <a:off x="1202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81" name="Rectangle 380"/>
                <p:cNvSpPr/>
                <p:nvPr/>
              </p:nvSpPr>
              <p:spPr>
                <a:xfrm>
                  <a:off x="1338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82" name="Rectangle 381"/>
                <p:cNvSpPr/>
                <p:nvPr/>
              </p:nvSpPr>
              <p:spPr>
                <a:xfrm>
                  <a:off x="1474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83" name="Rectangle 382"/>
                <p:cNvSpPr/>
                <p:nvPr/>
              </p:nvSpPr>
              <p:spPr>
                <a:xfrm>
                  <a:off x="1610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84" name="Rectangle 383"/>
                <p:cNvSpPr/>
                <p:nvPr/>
              </p:nvSpPr>
              <p:spPr>
                <a:xfrm>
                  <a:off x="657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85" name="Rectangle 384"/>
                <p:cNvSpPr/>
                <p:nvPr/>
              </p:nvSpPr>
              <p:spPr>
                <a:xfrm>
                  <a:off x="793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86" name="Rectangle 385"/>
                <p:cNvSpPr/>
                <p:nvPr/>
              </p:nvSpPr>
              <p:spPr>
                <a:xfrm>
                  <a:off x="929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87" name="Rectangle 386"/>
                <p:cNvSpPr/>
                <p:nvPr/>
              </p:nvSpPr>
              <p:spPr>
                <a:xfrm>
                  <a:off x="1065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88" name="Rectangle 387"/>
                <p:cNvSpPr/>
                <p:nvPr/>
              </p:nvSpPr>
              <p:spPr>
                <a:xfrm>
                  <a:off x="1202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89" name="Rectangle 388"/>
                <p:cNvSpPr/>
                <p:nvPr/>
              </p:nvSpPr>
              <p:spPr>
                <a:xfrm>
                  <a:off x="1338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90" name="Rectangle 389"/>
                <p:cNvSpPr/>
                <p:nvPr/>
              </p:nvSpPr>
              <p:spPr>
                <a:xfrm>
                  <a:off x="1474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91" name="Rectangle 390"/>
                <p:cNvSpPr/>
                <p:nvPr/>
              </p:nvSpPr>
              <p:spPr>
                <a:xfrm>
                  <a:off x="1610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5538" name="Line 391"/>
              <p:cNvSpPr/>
              <p:nvPr/>
            </p:nvSpPr>
            <p:spPr>
              <a:xfrm flipV="1">
                <a:off x="657" y="2523"/>
                <a:ext cx="0" cy="408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539" name="Line 392"/>
              <p:cNvSpPr/>
              <p:nvPr/>
            </p:nvSpPr>
            <p:spPr>
              <a:xfrm flipV="1">
                <a:off x="1474" y="2523"/>
                <a:ext cx="0" cy="408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540" name="Line 393"/>
              <p:cNvSpPr/>
              <p:nvPr/>
            </p:nvSpPr>
            <p:spPr>
              <a:xfrm>
                <a:off x="657" y="2523"/>
                <a:ext cx="817" cy="0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541" name="Line 394"/>
              <p:cNvSpPr/>
              <p:nvPr/>
            </p:nvSpPr>
            <p:spPr>
              <a:xfrm>
                <a:off x="930" y="2795"/>
                <a:ext cx="0" cy="136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542" name="Line 395"/>
              <p:cNvSpPr/>
              <p:nvPr/>
            </p:nvSpPr>
            <p:spPr>
              <a:xfrm>
                <a:off x="1202" y="2795"/>
                <a:ext cx="0" cy="136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543" name="Line 396"/>
              <p:cNvSpPr/>
              <p:nvPr/>
            </p:nvSpPr>
            <p:spPr>
              <a:xfrm>
                <a:off x="930" y="2795"/>
                <a:ext cx="272" cy="0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5369" name="Group 397"/>
            <p:cNvGrpSpPr/>
            <p:nvPr/>
          </p:nvGrpSpPr>
          <p:grpSpPr>
            <a:xfrm>
              <a:off x="2835" y="2115"/>
              <a:ext cx="1089" cy="816"/>
              <a:chOff x="657" y="2115"/>
              <a:chExt cx="1089" cy="816"/>
            </a:xfrm>
          </p:grpSpPr>
          <p:grpSp>
            <p:nvGrpSpPr>
              <p:cNvPr id="15482" name="Group 398"/>
              <p:cNvGrpSpPr/>
              <p:nvPr/>
            </p:nvGrpSpPr>
            <p:grpSpPr>
              <a:xfrm>
                <a:off x="657" y="2115"/>
                <a:ext cx="1089" cy="816"/>
                <a:chOff x="657" y="2115"/>
                <a:chExt cx="1089" cy="816"/>
              </a:xfrm>
            </p:grpSpPr>
            <p:sp>
              <p:nvSpPr>
                <p:cNvPr id="15489" name="Rectangle 399"/>
                <p:cNvSpPr/>
                <p:nvPr/>
              </p:nvSpPr>
              <p:spPr>
                <a:xfrm>
                  <a:off x="657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90" name="Rectangle 400"/>
                <p:cNvSpPr/>
                <p:nvPr/>
              </p:nvSpPr>
              <p:spPr>
                <a:xfrm>
                  <a:off x="793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91" name="Rectangle 401"/>
                <p:cNvSpPr/>
                <p:nvPr/>
              </p:nvSpPr>
              <p:spPr>
                <a:xfrm>
                  <a:off x="929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92" name="Rectangle 402"/>
                <p:cNvSpPr/>
                <p:nvPr/>
              </p:nvSpPr>
              <p:spPr>
                <a:xfrm>
                  <a:off x="1065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93" name="Rectangle 403"/>
                <p:cNvSpPr/>
                <p:nvPr/>
              </p:nvSpPr>
              <p:spPr>
                <a:xfrm>
                  <a:off x="1202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94" name="Rectangle 404"/>
                <p:cNvSpPr/>
                <p:nvPr/>
              </p:nvSpPr>
              <p:spPr>
                <a:xfrm>
                  <a:off x="1338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95" name="Rectangle 405"/>
                <p:cNvSpPr/>
                <p:nvPr/>
              </p:nvSpPr>
              <p:spPr>
                <a:xfrm>
                  <a:off x="1474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96" name="Rectangle 406"/>
                <p:cNvSpPr/>
                <p:nvPr/>
              </p:nvSpPr>
              <p:spPr>
                <a:xfrm>
                  <a:off x="1610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97" name="Rectangle 407"/>
                <p:cNvSpPr/>
                <p:nvPr/>
              </p:nvSpPr>
              <p:spPr>
                <a:xfrm>
                  <a:off x="657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98" name="Rectangle 408"/>
                <p:cNvSpPr/>
                <p:nvPr/>
              </p:nvSpPr>
              <p:spPr>
                <a:xfrm>
                  <a:off x="793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99" name="Rectangle 409"/>
                <p:cNvSpPr/>
                <p:nvPr/>
              </p:nvSpPr>
              <p:spPr>
                <a:xfrm>
                  <a:off x="929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00" name="Rectangle 410"/>
                <p:cNvSpPr/>
                <p:nvPr/>
              </p:nvSpPr>
              <p:spPr>
                <a:xfrm>
                  <a:off x="1065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01" name="Rectangle 411"/>
                <p:cNvSpPr/>
                <p:nvPr/>
              </p:nvSpPr>
              <p:spPr>
                <a:xfrm>
                  <a:off x="1202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02" name="Rectangle 412"/>
                <p:cNvSpPr/>
                <p:nvPr/>
              </p:nvSpPr>
              <p:spPr>
                <a:xfrm>
                  <a:off x="1338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03" name="Rectangle 413"/>
                <p:cNvSpPr/>
                <p:nvPr/>
              </p:nvSpPr>
              <p:spPr>
                <a:xfrm>
                  <a:off x="1474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04" name="Rectangle 414"/>
                <p:cNvSpPr/>
                <p:nvPr/>
              </p:nvSpPr>
              <p:spPr>
                <a:xfrm>
                  <a:off x="1610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05" name="Rectangle 415"/>
                <p:cNvSpPr/>
                <p:nvPr/>
              </p:nvSpPr>
              <p:spPr>
                <a:xfrm>
                  <a:off x="657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06" name="Rectangle 416"/>
                <p:cNvSpPr/>
                <p:nvPr/>
              </p:nvSpPr>
              <p:spPr>
                <a:xfrm>
                  <a:off x="793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07" name="Rectangle 417"/>
                <p:cNvSpPr/>
                <p:nvPr/>
              </p:nvSpPr>
              <p:spPr>
                <a:xfrm>
                  <a:off x="929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08" name="Rectangle 418"/>
                <p:cNvSpPr/>
                <p:nvPr/>
              </p:nvSpPr>
              <p:spPr>
                <a:xfrm>
                  <a:off x="1065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09" name="Rectangle 419"/>
                <p:cNvSpPr/>
                <p:nvPr/>
              </p:nvSpPr>
              <p:spPr>
                <a:xfrm>
                  <a:off x="1202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10" name="Rectangle 420"/>
                <p:cNvSpPr/>
                <p:nvPr/>
              </p:nvSpPr>
              <p:spPr>
                <a:xfrm>
                  <a:off x="1338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11" name="Rectangle 421"/>
                <p:cNvSpPr/>
                <p:nvPr/>
              </p:nvSpPr>
              <p:spPr>
                <a:xfrm>
                  <a:off x="1474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12" name="Rectangle 422"/>
                <p:cNvSpPr/>
                <p:nvPr/>
              </p:nvSpPr>
              <p:spPr>
                <a:xfrm>
                  <a:off x="1610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13" name="Rectangle 423"/>
                <p:cNvSpPr/>
                <p:nvPr/>
              </p:nvSpPr>
              <p:spPr>
                <a:xfrm>
                  <a:off x="657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14" name="Rectangle 424"/>
                <p:cNvSpPr/>
                <p:nvPr/>
              </p:nvSpPr>
              <p:spPr>
                <a:xfrm>
                  <a:off x="793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15" name="Rectangle 425"/>
                <p:cNvSpPr/>
                <p:nvPr/>
              </p:nvSpPr>
              <p:spPr>
                <a:xfrm>
                  <a:off x="929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16" name="Rectangle 426"/>
                <p:cNvSpPr/>
                <p:nvPr/>
              </p:nvSpPr>
              <p:spPr>
                <a:xfrm>
                  <a:off x="1065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17" name="Rectangle 427"/>
                <p:cNvSpPr/>
                <p:nvPr/>
              </p:nvSpPr>
              <p:spPr>
                <a:xfrm>
                  <a:off x="1202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18" name="Rectangle 428"/>
                <p:cNvSpPr/>
                <p:nvPr/>
              </p:nvSpPr>
              <p:spPr>
                <a:xfrm>
                  <a:off x="1338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19" name="Rectangle 429"/>
                <p:cNvSpPr/>
                <p:nvPr/>
              </p:nvSpPr>
              <p:spPr>
                <a:xfrm>
                  <a:off x="1474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20" name="Rectangle 430"/>
                <p:cNvSpPr/>
                <p:nvPr/>
              </p:nvSpPr>
              <p:spPr>
                <a:xfrm>
                  <a:off x="1610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21" name="Rectangle 431"/>
                <p:cNvSpPr/>
                <p:nvPr/>
              </p:nvSpPr>
              <p:spPr>
                <a:xfrm>
                  <a:off x="657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22" name="Rectangle 432"/>
                <p:cNvSpPr/>
                <p:nvPr/>
              </p:nvSpPr>
              <p:spPr>
                <a:xfrm>
                  <a:off x="793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23" name="Rectangle 433"/>
                <p:cNvSpPr/>
                <p:nvPr/>
              </p:nvSpPr>
              <p:spPr>
                <a:xfrm>
                  <a:off x="929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24" name="Rectangle 434"/>
                <p:cNvSpPr/>
                <p:nvPr/>
              </p:nvSpPr>
              <p:spPr>
                <a:xfrm>
                  <a:off x="1065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25" name="Rectangle 435"/>
                <p:cNvSpPr/>
                <p:nvPr/>
              </p:nvSpPr>
              <p:spPr>
                <a:xfrm>
                  <a:off x="1202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26" name="Rectangle 436"/>
                <p:cNvSpPr/>
                <p:nvPr/>
              </p:nvSpPr>
              <p:spPr>
                <a:xfrm>
                  <a:off x="1338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27" name="Rectangle 437"/>
                <p:cNvSpPr/>
                <p:nvPr/>
              </p:nvSpPr>
              <p:spPr>
                <a:xfrm>
                  <a:off x="1474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28" name="Rectangle 438"/>
                <p:cNvSpPr/>
                <p:nvPr/>
              </p:nvSpPr>
              <p:spPr>
                <a:xfrm>
                  <a:off x="1610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29" name="Rectangle 439"/>
                <p:cNvSpPr/>
                <p:nvPr/>
              </p:nvSpPr>
              <p:spPr>
                <a:xfrm>
                  <a:off x="657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30" name="Rectangle 440"/>
                <p:cNvSpPr/>
                <p:nvPr/>
              </p:nvSpPr>
              <p:spPr>
                <a:xfrm>
                  <a:off x="793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31" name="Rectangle 441"/>
                <p:cNvSpPr/>
                <p:nvPr/>
              </p:nvSpPr>
              <p:spPr>
                <a:xfrm>
                  <a:off x="929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32" name="Rectangle 442"/>
                <p:cNvSpPr/>
                <p:nvPr/>
              </p:nvSpPr>
              <p:spPr>
                <a:xfrm>
                  <a:off x="1065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33" name="Rectangle 443"/>
                <p:cNvSpPr/>
                <p:nvPr/>
              </p:nvSpPr>
              <p:spPr>
                <a:xfrm>
                  <a:off x="1202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34" name="Rectangle 444"/>
                <p:cNvSpPr/>
                <p:nvPr/>
              </p:nvSpPr>
              <p:spPr>
                <a:xfrm>
                  <a:off x="1338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35" name="Rectangle 445"/>
                <p:cNvSpPr/>
                <p:nvPr/>
              </p:nvSpPr>
              <p:spPr>
                <a:xfrm>
                  <a:off x="1474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536" name="Rectangle 446"/>
                <p:cNvSpPr/>
                <p:nvPr/>
              </p:nvSpPr>
              <p:spPr>
                <a:xfrm>
                  <a:off x="1610" y="226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5483" name="Line 447"/>
              <p:cNvSpPr/>
              <p:nvPr/>
            </p:nvSpPr>
            <p:spPr>
              <a:xfrm flipV="1">
                <a:off x="657" y="2523"/>
                <a:ext cx="0" cy="408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484" name="Line 448"/>
              <p:cNvSpPr/>
              <p:nvPr/>
            </p:nvSpPr>
            <p:spPr>
              <a:xfrm flipV="1">
                <a:off x="1474" y="2523"/>
                <a:ext cx="0" cy="408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485" name="Line 449"/>
              <p:cNvSpPr/>
              <p:nvPr/>
            </p:nvSpPr>
            <p:spPr>
              <a:xfrm>
                <a:off x="657" y="2523"/>
                <a:ext cx="817" cy="0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486" name="Line 450"/>
              <p:cNvSpPr/>
              <p:nvPr/>
            </p:nvSpPr>
            <p:spPr>
              <a:xfrm>
                <a:off x="930" y="2795"/>
                <a:ext cx="0" cy="136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487" name="Line 451"/>
              <p:cNvSpPr/>
              <p:nvPr/>
            </p:nvSpPr>
            <p:spPr>
              <a:xfrm>
                <a:off x="1202" y="2795"/>
                <a:ext cx="0" cy="136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488" name="Line 452"/>
              <p:cNvSpPr/>
              <p:nvPr/>
            </p:nvSpPr>
            <p:spPr>
              <a:xfrm>
                <a:off x="930" y="2795"/>
                <a:ext cx="272" cy="0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5370" name="Group 453"/>
            <p:cNvGrpSpPr/>
            <p:nvPr/>
          </p:nvGrpSpPr>
          <p:grpSpPr>
            <a:xfrm>
              <a:off x="-432" y="2115"/>
              <a:ext cx="1089" cy="816"/>
              <a:chOff x="657" y="2115"/>
              <a:chExt cx="1089" cy="816"/>
            </a:xfrm>
          </p:grpSpPr>
          <p:grpSp>
            <p:nvGrpSpPr>
              <p:cNvPr id="15427" name="Group 454"/>
              <p:cNvGrpSpPr/>
              <p:nvPr/>
            </p:nvGrpSpPr>
            <p:grpSpPr>
              <a:xfrm>
                <a:off x="657" y="2115"/>
                <a:ext cx="1089" cy="816"/>
                <a:chOff x="657" y="2115"/>
                <a:chExt cx="1089" cy="816"/>
              </a:xfrm>
            </p:grpSpPr>
            <p:sp>
              <p:nvSpPr>
                <p:cNvPr id="15434" name="Rectangle 455"/>
                <p:cNvSpPr/>
                <p:nvPr/>
              </p:nvSpPr>
              <p:spPr>
                <a:xfrm>
                  <a:off x="657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35" name="Rectangle 456"/>
                <p:cNvSpPr/>
                <p:nvPr/>
              </p:nvSpPr>
              <p:spPr>
                <a:xfrm>
                  <a:off x="793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36" name="Rectangle 457"/>
                <p:cNvSpPr/>
                <p:nvPr/>
              </p:nvSpPr>
              <p:spPr>
                <a:xfrm>
                  <a:off x="929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37" name="Rectangle 458"/>
                <p:cNvSpPr/>
                <p:nvPr/>
              </p:nvSpPr>
              <p:spPr>
                <a:xfrm>
                  <a:off x="1065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38" name="Rectangle 459"/>
                <p:cNvSpPr/>
                <p:nvPr/>
              </p:nvSpPr>
              <p:spPr>
                <a:xfrm>
                  <a:off x="1202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39" name="Rectangle 460"/>
                <p:cNvSpPr/>
                <p:nvPr/>
              </p:nvSpPr>
              <p:spPr>
                <a:xfrm>
                  <a:off x="1338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40" name="Rectangle 461"/>
                <p:cNvSpPr/>
                <p:nvPr/>
              </p:nvSpPr>
              <p:spPr>
                <a:xfrm>
                  <a:off x="1474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41" name="Rectangle 462"/>
                <p:cNvSpPr/>
                <p:nvPr/>
              </p:nvSpPr>
              <p:spPr>
                <a:xfrm>
                  <a:off x="1610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42" name="Rectangle 463"/>
                <p:cNvSpPr/>
                <p:nvPr/>
              </p:nvSpPr>
              <p:spPr>
                <a:xfrm>
                  <a:off x="657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43" name="Rectangle 464"/>
                <p:cNvSpPr/>
                <p:nvPr/>
              </p:nvSpPr>
              <p:spPr>
                <a:xfrm>
                  <a:off x="793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44" name="Rectangle 465"/>
                <p:cNvSpPr/>
                <p:nvPr/>
              </p:nvSpPr>
              <p:spPr>
                <a:xfrm>
                  <a:off x="929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45" name="Rectangle 466"/>
                <p:cNvSpPr/>
                <p:nvPr/>
              </p:nvSpPr>
              <p:spPr>
                <a:xfrm>
                  <a:off x="1065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46" name="Rectangle 467"/>
                <p:cNvSpPr/>
                <p:nvPr/>
              </p:nvSpPr>
              <p:spPr>
                <a:xfrm>
                  <a:off x="1202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47" name="Rectangle 468"/>
                <p:cNvSpPr/>
                <p:nvPr/>
              </p:nvSpPr>
              <p:spPr>
                <a:xfrm>
                  <a:off x="1338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48" name="Rectangle 469"/>
                <p:cNvSpPr/>
                <p:nvPr/>
              </p:nvSpPr>
              <p:spPr>
                <a:xfrm>
                  <a:off x="1474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49" name="Rectangle 470"/>
                <p:cNvSpPr/>
                <p:nvPr/>
              </p:nvSpPr>
              <p:spPr>
                <a:xfrm>
                  <a:off x="1610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50" name="Rectangle 471"/>
                <p:cNvSpPr/>
                <p:nvPr/>
              </p:nvSpPr>
              <p:spPr>
                <a:xfrm>
                  <a:off x="657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51" name="Rectangle 472"/>
                <p:cNvSpPr/>
                <p:nvPr/>
              </p:nvSpPr>
              <p:spPr>
                <a:xfrm>
                  <a:off x="793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52" name="Rectangle 473"/>
                <p:cNvSpPr/>
                <p:nvPr/>
              </p:nvSpPr>
              <p:spPr>
                <a:xfrm>
                  <a:off x="929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53" name="Rectangle 474"/>
                <p:cNvSpPr/>
                <p:nvPr/>
              </p:nvSpPr>
              <p:spPr>
                <a:xfrm>
                  <a:off x="1065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54" name="Rectangle 475"/>
                <p:cNvSpPr/>
                <p:nvPr/>
              </p:nvSpPr>
              <p:spPr>
                <a:xfrm>
                  <a:off x="1202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55" name="Rectangle 476"/>
                <p:cNvSpPr/>
                <p:nvPr/>
              </p:nvSpPr>
              <p:spPr>
                <a:xfrm>
                  <a:off x="1338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56" name="Rectangle 477"/>
                <p:cNvSpPr/>
                <p:nvPr/>
              </p:nvSpPr>
              <p:spPr>
                <a:xfrm>
                  <a:off x="1474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57" name="Rectangle 478"/>
                <p:cNvSpPr/>
                <p:nvPr/>
              </p:nvSpPr>
              <p:spPr>
                <a:xfrm>
                  <a:off x="1610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58" name="Rectangle 479"/>
                <p:cNvSpPr/>
                <p:nvPr/>
              </p:nvSpPr>
              <p:spPr>
                <a:xfrm>
                  <a:off x="657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59" name="Rectangle 480"/>
                <p:cNvSpPr/>
                <p:nvPr/>
              </p:nvSpPr>
              <p:spPr>
                <a:xfrm>
                  <a:off x="793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60" name="Rectangle 481"/>
                <p:cNvSpPr/>
                <p:nvPr/>
              </p:nvSpPr>
              <p:spPr>
                <a:xfrm>
                  <a:off x="929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61" name="Rectangle 482"/>
                <p:cNvSpPr/>
                <p:nvPr/>
              </p:nvSpPr>
              <p:spPr>
                <a:xfrm>
                  <a:off x="1065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62" name="Rectangle 483"/>
                <p:cNvSpPr/>
                <p:nvPr/>
              </p:nvSpPr>
              <p:spPr>
                <a:xfrm>
                  <a:off x="1202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63" name="Rectangle 484"/>
                <p:cNvSpPr/>
                <p:nvPr/>
              </p:nvSpPr>
              <p:spPr>
                <a:xfrm>
                  <a:off x="1338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64" name="Rectangle 485"/>
                <p:cNvSpPr/>
                <p:nvPr/>
              </p:nvSpPr>
              <p:spPr>
                <a:xfrm>
                  <a:off x="1474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65" name="Rectangle 486"/>
                <p:cNvSpPr/>
                <p:nvPr/>
              </p:nvSpPr>
              <p:spPr>
                <a:xfrm>
                  <a:off x="1610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66" name="Rectangle 487"/>
                <p:cNvSpPr/>
                <p:nvPr/>
              </p:nvSpPr>
              <p:spPr>
                <a:xfrm>
                  <a:off x="657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67" name="Rectangle 488"/>
                <p:cNvSpPr/>
                <p:nvPr/>
              </p:nvSpPr>
              <p:spPr>
                <a:xfrm>
                  <a:off x="793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68" name="Rectangle 489"/>
                <p:cNvSpPr/>
                <p:nvPr/>
              </p:nvSpPr>
              <p:spPr>
                <a:xfrm>
                  <a:off x="929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69" name="Rectangle 490"/>
                <p:cNvSpPr/>
                <p:nvPr/>
              </p:nvSpPr>
              <p:spPr>
                <a:xfrm>
                  <a:off x="1065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70" name="Rectangle 491"/>
                <p:cNvSpPr/>
                <p:nvPr/>
              </p:nvSpPr>
              <p:spPr>
                <a:xfrm>
                  <a:off x="1202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71" name="Rectangle 492"/>
                <p:cNvSpPr/>
                <p:nvPr/>
              </p:nvSpPr>
              <p:spPr>
                <a:xfrm>
                  <a:off x="1338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72" name="Rectangle 493"/>
                <p:cNvSpPr/>
                <p:nvPr/>
              </p:nvSpPr>
              <p:spPr>
                <a:xfrm>
                  <a:off x="1474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73" name="Rectangle 494"/>
                <p:cNvSpPr/>
                <p:nvPr/>
              </p:nvSpPr>
              <p:spPr>
                <a:xfrm>
                  <a:off x="1610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74" name="Rectangle 495"/>
                <p:cNvSpPr/>
                <p:nvPr/>
              </p:nvSpPr>
              <p:spPr>
                <a:xfrm>
                  <a:off x="657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75" name="Rectangle 496"/>
                <p:cNvSpPr/>
                <p:nvPr/>
              </p:nvSpPr>
              <p:spPr>
                <a:xfrm>
                  <a:off x="793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76" name="Rectangle 497"/>
                <p:cNvSpPr/>
                <p:nvPr/>
              </p:nvSpPr>
              <p:spPr>
                <a:xfrm>
                  <a:off x="929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77" name="Rectangle 498"/>
                <p:cNvSpPr/>
                <p:nvPr/>
              </p:nvSpPr>
              <p:spPr>
                <a:xfrm>
                  <a:off x="1065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78" name="Rectangle 499"/>
                <p:cNvSpPr/>
                <p:nvPr/>
              </p:nvSpPr>
              <p:spPr>
                <a:xfrm>
                  <a:off x="1202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79" name="Rectangle 500"/>
                <p:cNvSpPr/>
                <p:nvPr/>
              </p:nvSpPr>
              <p:spPr>
                <a:xfrm>
                  <a:off x="1338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80" name="Rectangle 501"/>
                <p:cNvSpPr/>
                <p:nvPr/>
              </p:nvSpPr>
              <p:spPr>
                <a:xfrm>
                  <a:off x="1474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81" name="Rectangle 502"/>
                <p:cNvSpPr/>
                <p:nvPr/>
              </p:nvSpPr>
              <p:spPr>
                <a:xfrm>
                  <a:off x="1610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5428" name="Line 503"/>
              <p:cNvSpPr/>
              <p:nvPr/>
            </p:nvSpPr>
            <p:spPr>
              <a:xfrm flipV="1">
                <a:off x="657" y="2523"/>
                <a:ext cx="0" cy="408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429" name="Line 504"/>
              <p:cNvSpPr/>
              <p:nvPr/>
            </p:nvSpPr>
            <p:spPr>
              <a:xfrm flipV="1">
                <a:off x="1474" y="2523"/>
                <a:ext cx="0" cy="408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430" name="Line 505"/>
              <p:cNvSpPr/>
              <p:nvPr/>
            </p:nvSpPr>
            <p:spPr>
              <a:xfrm>
                <a:off x="657" y="2523"/>
                <a:ext cx="817" cy="0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431" name="Line 506"/>
              <p:cNvSpPr/>
              <p:nvPr/>
            </p:nvSpPr>
            <p:spPr>
              <a:xfrm>
                <a:off x="930" y="2795"/>
                <a:ext cx="0" cy="136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432" name="Line 507"/>
              <p:cNvSpPr/>
              <p:nvPr/>
            </p:nvSpPr>
            <p:spPr>
              <a:xfrm>
                <a:off x="1202" y="2795"/>
                <a:ext cx="0" cy="136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433" name="Line 508"/>
              <p:cNvSpPr/>
              <p:nvPr/>
            </p:nvSpPr>
            <p:spPr>
              <a:xfrm>
                <a:off x="930" y="2795"/>
                <a:ext cx="272" cy="0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5371" name="Group 509"/>
            <p:cNvGrpSpPr/>
            <p:nvPr/>
          </p:nvGrpSpPr>
          <p:grpSpPr>
            <a:xfrm>
              <a:off x="3923" y="2115"/>
              <a:ext cx="1089" cy="816"/>
              <a:chOff x="657" y="2115"/>
              <a:chExt cx="1089" cy="816"/>
            </a:xfrm>
          </p:grpSpPr>
          <p:grpSp>
            <p:nvGrpSpPr>
              <p:cNvPr id="15372" name="Group 510"/>
              <p:cNvGrpSpPr/>
              <p:nvPr/>
            </p:nvGrpSpPr>
            <p:grpSpPr>
              <a:xfrm>
                <a:off x="657" y="2115"/>
                <a:ext cx="1089" cy="816"/>
                <a:chOff x="657" y="2115"/>
                <a:chExt cx="1089" cy="816"/>
              </a:xfrm>
            </p:grpSpPr>
            <p:sp>
              <p:nvSpPr>
                <p:cNvPr id="15379" name="Rectangle 511"/>
                <p:cNvSpPr/>
                <p:nvPr/>
              </p:nvSpPr>
              <p:spPr>
                <a:xfrm>
                  <a:off x="657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380" name="Rectangle 512"/>
                <p:cNvSpPr/>
                <p:nvPr/>
              </p:nvSpPr>
              <p:spPr>
                <a:xfrm>
                  <a:off x="793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381" name="Rectangle 513"/>
                <p:cNvSpPr/>
                <p:nvPr/>
              </p:nvSpPr>
              <p:spPr>
                <a:xfrm>
                  <a:off x="929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382" name="Rectangle 514"/>
                <p:cNvSpPr/>
                <p:nvPr/>
              </p:nvSpPr>
              <p:spPr>
                <a:xfrm>
                  <a:off x="1065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383" name="Rectangle 515"/>
                <p:cNvSpPr/>
                <p:nvPr/>
              </p:nvSpPr>
              <p:spPr>
                <a:xfrm>
                  <a:off x="1202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384" name="Rectangle 516"/>
                <p:cNvSpPr/>
                <p:nvPr/>
              </p:nvSpPr>
              <p:spPr>
                <a:xfrm>
                  <a:off x="1338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385" name="Rectangle 517"/>
                <p:cNvSpPr/>
                <p:nvPr/>
              </p:nvSpPr>
              <p:spPr>
                <a:xfrm>
                  <a:off x="1474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386" name="Rectangle 518"/>
                <p:cNvSpPr/>
                <p:nvPr/>
              </p:nvSpPr>
              <p:spPr>
                <a:xfrm>
                  <a:off x="1610" y="2387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387" name="Rectangle 519"/>
                <p:cNvSpPr/>
                <p:nvPr/>
              </p:nvSpPr>
              <p:spPr>
                <a:xfrm>
                  <a:off x="657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388" name="Rectangle 520"/>
                <p:cNvSpPr/>
                <p:nvPr/>
              </p:nvSpPr>
              <p:spPr>
                <a:xfrm>
                  <a:off x="793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389" name="Rectangle 521"/>
                <p:cNvSpPr/>
                <p:nvPr/>
              </p:nvSpPr>
              <p:spPr>
                <a:xfrm>
                  <a:off x="929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390" name="Rectangle 522"/>
                <p:cNvSpPr/>
                <p:nvPr/>
              </p:nvSpPr>
              <p:spPr>
                <a:xfrm>
                  <a:off x="1065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391" name="Rectangle 523"/>
                <p:cNvSpPr/>
                <p:nvPr/>
              </p:nvSpPr>
              <p:spPr>
                <a:xfrm>
                  <a:off x="1202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392" name="Rectangle 524"/>
                <p:cNvSpPr/>
                <p:nvPr/>
              </p:nvSpPr>
              <p:spPr>
                <a:xfrm>
                  <a:off x="1338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393" name="Rectangle 525"/>
                <p:cNvSpPr/>
                <p:nvPr/>
              </p:nvSpPr>
              <p:spPr>
                <a:xfrm>
                  <a:off x="1474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394" name="Rectangle 526"/>
                <p:cNvSpPr/>
                <p:nvPr/>
              </p:nvSpPr>
              <p:spPr>
                <a:xfrm>
                  <a:off x="1610" y="2523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395" name="Rectangle 527"/>
                <p:cNvSpPr/>
                <p:nvPr/>
              </p:nvSpPr>
              <p:spPr>
                <a:xfrm>
                  <a:off x="657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396" name="Rectangle 528"/>
                <p:cNvSpPr/>
                <p:nvPr/>
              </p:nvSpPr>
              <p:spPr>
                <a:xfrm>
                  <a:off x="793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397" name="Rectangle 529"/>
                <p:cNvSpPr/>
                <p:nvPr/>
              </p:nvSpPr>
              <p:spPr>
                <a:xfrm>
                  <a:off x="929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398" name="Rectangle 530"/>
                <p:cNvSpPr/>
                <p:nvPr/>
              </p:nvSpPr>
              <p:spPr>
                <a:xfrm>
                  <a:off x="1065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399" name="Rectangle 531"/>
                <p:cNvSpPr/>
                <p:nvPr/>
              </p:nvSpPr>
              <p:spPr>
                <a:xfrm>
                  <a:off x="1202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00" name="Rectangle 532"/>
                <p:cNvSpPr/>
                <p:nvPr/>
              </p:nvSpPr>
              <p:spPr>
                <a:xfrm>
                  <a:off x="1338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01" name="Rectangle 533"/>
                <p:cNvSpPr/>
                <p:nvPr/>
              </p:nvSpPr>
              <p:spPr>
                <a:xfrm>
                  <a:off x="1474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02" name="Rectangle 534"/>
                <p:cNvSpPr/>
                <p:nvPr/>
              </p:nvSpPr>
              <p:spPr>
                <a:xfrm>
                  <a:off x="1610" y="2659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03" name="Rectangle 535"/>
                <p:cNvSpPr/>
                <p:nvPr/>
              </p:nvSpPr>
              <p:spPr>
                <a:xfrm>
                  <a:off x="657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04" name="Rectangle 536"/>
                <p:cNvSpPr/>
                <p:nvPr/>
              </p:nvSpPr>
              <p:spPr>
                <a:xfrm>
                  <a:off x="793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05" name="Rectangle 537"/>
                <p:cNvSpPr/>
                <p:nvPr/>
              </p:nvSpPr>
              <p:spPr>
                <a:xfrm>
                  <a:off x="929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06" name="Rectangle 538"/>
                <p:cNvSpPr/>
                <p:nvPr/>
              </p:nvSpPr>
              <p:spPr>
                <a:xfrm>
                  <a:off x="1065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07" name="Rectangle 539"/>
                <p:cNvSpPr/>
                <p:nvPr/>
              </p:nvSpPr>
              <p:spPr>
                <a:xfrm>
                  <a:off x="1202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08" name="Rectangle 540"/>
                <p:cNvSpPr/>
                <p:nvPr/>
              </p:nvSpPr>
              <p:spPr>
                <a:xfrm>
                  <a:off x="1338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09" name="Rectangle 541"/>
                <p:cNvSpPr/>
                <p:nvPr/>
              </p:nvSpPr>
              <p:spPr>
                <a:xfrm>
                  <a:off x="1474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10" name="Rectangle 542"/>
                <p:cNvSpPr/>
                <p:nvPr/>
              </p:nvSpPr>
              <p:spPr>
                <a:xfrm>
                  <a:off x="1610" y="279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11" name="Rectangle 543"/>
                <p:cNvSpPr/>
                <p:nvPr/>
              </p:nvSpPr>
              <p:spPr>
                <a:xfrm>
                  <a:off x="657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12" name="Rectangle 544"/>
                <p:cNvSpPr/>
                <p:nvPr/>
              </p:nvSpPr>
              <p:spPr>
                <a:xfrm>
                  <a:off x="793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13" name="Rectangle 545"/>
                <p:cNvSpPr/>
                <p:nvPr/>
              </p:nvSpPr>
              <p:spPr>
                <a:xfrm>
                  <a:off x="929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14" name="Rectangle 546"/>
                <p:cNvSpPr/>
                <p:nvPr/>
              </p:nvSpPr>
              <p:spPr>
                <a:xfrm>
                  <a:off x="1065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15" name="Rectangle 547"/>
                <p:cNvSpPr/>
                <p:nvPr/>
              </p:nvSpPr>
              <p:spPr>
                <a:xfrm>
                  <a:off x="1202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16" name="Rectangle 548"/>
                <p:cNvSpPr/>
                <p:nvPr/>
              </p:nvSpPr>
              <p:spPr>
                <a:xfrm>
                  <a:off x="1338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17" name="Rectangle 549"/>
                <p:cNvSpPr/>
                <p:nvPr/>
              </p:nvSpPr>
              <p:spPr>
                <a:xfrm>
                  <a:off x="1474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18" name="Rectangle 550"/>
                <p:cNvSpPr/>
                <p:nvPr/>
              </p:nvSpPr>
              <p:spPr>
                <a:xfrm>
                  <a:off x="1610" y="2115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19" name="Rectangle 551"/>
                <p:cNvSpPr/>
                <p:nvPr/>
              </p:nvSpPr>
              <p:spPr>
                <a:xfrm>
                  <a:off x="657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20" name="Rectangle 552"/>
                <p:cNvSpPr/>
                <p:nvPr/>
              </p:nvSpPr>
              <p:spPr>
                <a:xfrm>
                  <a:off x="793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21" name="Rectangle 553"/>
                <p:cNvSpPr/>
                <p:nvPr/>
              </p:nvSpPr>
              <p:spPr>
                <a:xfrm>
                  <a:off x="929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22" name="Rectangle 554"/>
                <p:cNvSpPr/>
                <p:nvPr/>
              </p:nvSpPr>
              <p:spPr>
                <a:xfrm>
                  <a:off x="1065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23" name="Rectangle 555"/>
                <p:cNvSpPr/>
                <p:nvPr/>
              </p:nvSpPr>
              <p:spPr>
                <a:xfrm>
                  <a:off x="1202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24" name="Rectangle 556"/>
                <p:cNvSpPr/>
                <p:nvPr/>
              </p:nvSpPr>
              <p:spPr>
                <a:xfrm>
                  <a:off x="1338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25" name="Rectangle 557"/>
                <p:cNvSpPr/>
                <p:nvPr/>
              </p:nvSpPr>
              <p:spPr>
                <a:xfrm>
                  <a:off x="1474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426" name="Rectangle 558"/>
                <p:cNvSpPr/>
                <p:nvPr/>
              </p:nvSpPr>
              <p:spPr>
                <a:xfrm>
                  <a:off x="1610" y="2251"/>
                  <a:ext cx="136" cy="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5373" name="Line 559"/>
              <p:cNvSpPr/>
              <p:nvPr/>
            </p:nvSpPr>
            <p:spPr>
              <a:xfrm flipV="1">
                <a:off x="657" y="2523"/>
                <a:ext cx="0" cy="408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374" name="Line 560"/>
              <p:cNvSpPr/>
              <p:nvPr/>
            </p:nvSpPr>
            <p:spPr>
              <a:xfrm flipV="1">
                <a:off x="1474" y="2523"/>
                <a:ext cx="0" cy="408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375" name="Line 561"/>
              <p:cNvSpPr/>
              <p:nvPr/>
            </p:nvSpPr>
            <p:spPr>
              <a:xfrm>
                <a:off x="657" y="2523"/>
                <a:ext cx="817" cy="0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376" name="Line 562"/>
              <p:cNvSpPr/>
              <p:nvPr/>
            </p:nvSpPr>
            <p:spPr>
              <a:xfrm>
                <a:off x="930" y="2795"/>
                <a:ext cx="0" cy="136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377" name="Line 563"/>
              <p:cNvSpPr/>
              <p:nvPr/>
            </p:nvSpPr>
            <p:spPr>
              <a:xfrm>
                <a:off x="1202" y="2795"/>
                <a:ext cx="0" cy="136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378" name="Line 564"/>
              <p:cNvSpPr/>
              <p:nvPr/>
            </p:nvSpPr>
            <p:spPr>
              <a:xfrm>
                <a:off x="930" y="2795"/>
                <a:ext cx="272" cy="0"/>
              </a:xfrm>
              <a:prstGeom prst="line">
                <a:avLst/>
              </a:prstGeom>
              <a:ln w="38100" cap="flat" cmpd="sng">
                <a:solidFill>
                  <a:srgbClr val="FA460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570" name="TextBox 569"/>
          <p:cNvSpPr txBox="1"/>
          <p:nvPr/>
        </p:nvSpPr>
        <p:spPr>
          <a:xfrm>
            <a:off x="1774811" y="4094594"/>
            <a:ext cx="67865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平移可以形成新的图形．</a:t>
            </a:r>
          </a:p>
        </p:txBody>
      </p:sp>
      <p:sp>
        <p:nvSpPr>
          <p:cNvPr id="15365" name="Rectangle 566"/>
          <p:cNvSpPr/>
          <p:nvPr/>
        </p:nvSpPr>
        <p:spPr>
          <a:xfrm>
            <a:off x="1411289" y="221458"/>
            <a:ext cx="2006614" cy="519112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>
                <a:alpha val="50000"/>
              </a:schemeClr>
            </a:outerShdw>
          </a:effectLst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33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800" b="1" dirty="0">
                <a:solidFill>
                  <a:srgbClr val="33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b="1" dirty="0">
                <a:solidFill>
                  <a:srgbClr val="33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）平移</a:t>
            </a:r>
          </a:p>
        </p:txBody>
      </p:sp>
      <p:cxnSp>
        <p:nvCxnSpPr>
          <p:cNvPr id="567" name="直接连接符 566"/>
          <p:cNvCxnSpPr/>
          <p:nvPr/>
        </p:nvCxnSpPr>
        <p:spPr>
          <a:xfrm>
            <a:off x="1452563" y="2567669"/>
            <a:ext cx="9144000" cy="1587"/>
          </a:xfrm>
          <a:prstGeom prst="line">
            <a:avLst/>
          </a:prstGeom>
          <a:ln w="28575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</p:cxnSp>
      <p:sp>
        <p:nvSpPr>
          <p:cNvPr id="568" name="文本框 567">
            <a:extLst>
              <a:ext uri="{FF2B5EF4-FFF2-40B4-BE49-F238E27FC236}">
                <a16:creationId xmlns:a16="http://schemas.microsoft.com/office/drawing/2014/main" id="{CCA1E49B-CE26-EA63-CB59-F9A11720AF55}"/>
              </a:ext>
            </a:extLst>
          </p:cNvPr>
          <p:cNvSpPr txBox="1"/>
          <p:nvPr/>
        </p:nvSpPr>
        <p:spPr>
          <a:xfrm>
            <a:off x="734860" y="4990672"/>
            <a:ext cx="1077947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zh-CN" altLang="zh-CN" sz="2800" kern="100" dirty="0">
                <a:effectLst/>
                <a:latin typeface="等线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小结：</a:t>
            </a:r>
            <a:r>
              <a:rPr lang="zh-CN" altLang="zh-CN" sz="2800" kern="100" dirty="0">
                <a:effectLst/>
                <a:latin typeface="等线" panose="0201060003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从图形运动变化的角度感悟“点动成线，线动成面，面动</a:t>
            </a:r>
            <a:r>
              <a:rPr lang="zh-CN" altLang="zh-CN" sz="2800" kern="100" dirty="0">
                <a:latin typeface="等线" panose="0201060003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成体”</a:t>
            </a:r>
            <a:r>
              <a:rPr lang="zh-CN" altLang="zh-CN" sz="2800" kern="100" dirty="0">
                <a:effectLst/>
                <a:latin typeface="等线" panose="0201060003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．感悟到让图形“动”起来，是研究图形性质的重要方法．</a:t>
            </a:r>
            <a:endParaRPr lang="zh-CN" altLang="zh-CN" sz="2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495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65896E-6 L 2.5E-6 0.09457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0.09434 L 2.5E-6 -3.87283E-6 " pathEditMode="relative" rAng="0" ptsTypes="AA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65896E-6 L 0.02361 0.00023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465 -1.85185E-6 L 0.04791 0.00023 " pathEditMode="relative" rAng="0" ptsTypes="AA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23 0.00023 L 0.07083 0.00023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701 0.00023 L 0.09444 0.00046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0" grpId="0"/>
      <p:bldP spid="56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26340AAA-7B86-3F73-447A-5C2CE18E45EE}"/>
              </a:ext>
            </a:extLst>
          </p:cNvPr>
          <p:cNvSpPr txBox="1"/>
          <p:nvPr/>
        </p:nvSpPr>
        <p:spPr>
          <a:xfrm>
            <a:off x="1063713" y="333154"/>
            <a:ext cx="39647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32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 sz="32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展开</a:t>
            </a:r>
            <a:r>
              <a:rPr lang="zh-CN" altLang="zh-CN" sz="32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与折叠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EFCB7D-226F-915D-0857-F0F21263DD84}"/>
              </a:ext>
            </a:extLst>
          </p:cNvPr>
          <p:cNvSpPr txBox="1"/>
          <p:nvPr/>
        </p:nvSpPr>
        <p:spPr>
          <a:xfrm>
            <a:off x="915501" y="1053258"/>
            <a:ext cx="1062110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en-US" sz="32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活动</a:t>
            </a:r>
            <a:r>
              <a:rPr lang="zh-CN" altLang="en-US" sz="3200" dirty="0">
                <a:ea typeface="宋体" panose="02010600030101010101" pitchFamily="2" charset="-122"/>
                <a:cs typeface="Times New Roman" panose="02020603050405020304" pitchFamily="18" charset="0"/>
              </a:rPr>
              <a:t>二</a:t>
            </a:r>
            <a:r>
              <a:rPr lang="zh-CN" altLang="en-US" sz="32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既然几何图形是由点、线、面组成的，那么，我们是否可以将它们展开成平面图形呢？</a:t>
            </a:r>
            <a:endParaRPr lang="zh-CN" altLang="en-US" sz="32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F3B197D-D644-9BD3-4BCE-6BFE0EBCA5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3142" y="2289943"/>
            <a:ext cx="1743170" cy="193045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28CE941-6FF7-BECF-6DCD-1D1CF89A60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2083" y="4443235"/>
            <a:ext cx="1976805" cy="167369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4236A3FF-2A90-08BD-0E43-1DD1220A19CE}"/>
              </a:ext>
            </a:extLst>
          </p:cNvPr>
          <p:cNvCxnSpPr>
            <a:cxnSpLocks/>
          </p:cNvCxnSpPr>
          <p:nvPr/>
        </p:nvCxnSpPr>
        <p:spPr>
          <a:xfrm>
            <a:off x="4037428" y="3131080"/>
            <a:ext cx="2320510" cy="25822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id="{609628DA-BD9F-B6C2-29FB-AF201F7225FE}"/>
              </a:ext>
            </a:extLst>
          </p:cNvPr>
          <p:cNvSpPr txBox="1"/>
          <p:nvPr/>
        </p:nvSpPr>
        <p:spPr>
          <a:xfrm>
            <a:off x="4698667" y="2558192"/>
            <a:ext cx="121212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2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展开</a:t>
            </a:r>
            <a:endParaRPr lang="zh-CN" altLang="en-US" sz="3200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9197CCE-A92F-3E26-C2B2-89343F3FB163}"/>
              </a:ext>
            </a:extLst>
          </p:cNvPr>
          <p:cNvSpPr txBox="1"/>
          <p:nvPr/>
        </p:nvSpPr>
        <p:spPr>
          <a:xfrm>
            <a:off x="4736535" y="4744405"/>
            <a:ext cx="121212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2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展开</a:t>
            </a:r>
            <a:endParaRPr lang="zh-CN" altLang="en-US" sz="3200" dirty="0"/>
          </a:p>
        </p:txBody>
      </p:sp>
      <p:cxnSp>
        <p:nvCxnSpPr>
          <p:cNvPr id="29" name="直接箭头连接符 28">
            <a:extLst>
              <a:ext uri="{FF2B5EF4-FFF2-40B4-BE49-F238E27FC236}">
                <a16:creationId xmlns:a16="http://schemas.microsoft.com/office/drawing/2014/main" id="{1B57B288-14AF-8D43-19FE-8159CEAB3A4D}"/>
              </a:ext>
            </a:extLst>
          </p:cNvPr>
          <p:cNvCxnSpPr>
            <a:cxnSpLocks/>
          </p:cNvCxnSpPr>
          <p:nvPr/>
        </p:nvCxnSpPr>
        <p:spPr>
          <a:xfrm flipH="1" flipV="1">
            <a:off x="4036602" y="3255170"/>
            <a:ext cx="2321336" cy="11747"/>
          </a:xfrm>
          <a:prstGeom prst="straightConnector1">
            <a:avLst/>
          </a:prstGeom>
          <a:ln w="22225"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直接箭头连接符 29">
            <a:extLst>
              <a:ext uri="{FF2B5EF4-FFF2-40B4-BE49-F238E27FC236}">
                <a16:creationId xmlns:a16="http://schemas.microsoft.com/office/drawing/2014/main" id="{3E6F60ED-46E8-5D8E-5DF2-EC42616C93A5}"/>
              </a:ext>
            </a:extLst>
          </p:cNvPr>
          <p:cNvCxnSpPr>
            <a:cxnSpLocks/>
          </p:cNvCxnSpPr>
          <p:nvPr/>
        </p:nvCxnSpPr>
        <p:spPr>
          <a:xfrm flipH="1">
            <a:off x="4117271" y="5410941"/>
            <a:ext cx="2240667" cy="39454"/>
          </a:xfrm>
          <a:prstGeom prst="straightConnector1">
            <a:avLst/>
          </a:prstGeom>
          <a:ln w="22225"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32">
            <a:extLst>
              <a:ext uri="{FF2B5EF4-FFF2-40B4-BE49-F238E27FC236}">
                <a16:creationId xmlns:a16="http://schemas.microsoft.com/office/drawing/2014/main" id="{809D6982-0A5C-94BD-0F08-389EDDA3D888}"/>
              </a:ext>
            </a:extLst>
          </p:cNvPr>
          <p:cNvSpPr txBox="1"/>
          <p:nvPr/>
        </p:nvSpPr>
        <p:spPr>
          <a:xfrm>
            <a:off x="4702735" y="3214943"/>
            <a:ext cx="139431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200" b="1" kern="100" dirty="0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折叠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479DBCD-CE65-F139-8CF2-1877B209552F}"/>
              </a:ext>
            </a:extLst>
          </p:cNvPr>
          <p:cNvSpPr txBox="1"/>
          <p:nvPr/>
        </p:nvSpPr>
        <p:spPr>
          <a:xfrm>
            <a:off x="4698667" y="5418226"/>
            <a:ext cx="139431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200" b="1" kern="100" dirty="0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折叠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AE84B3BD-966A-0573-65D4-DE017F57B5D7}"/>
              </a:ext>
            </a:extLst>
          </p:cNvPr>
          <p:cNvSpPr txBox="1"/>
          <p:nvPr/>
        </p:nvSpPr>
        <p:spPr>
          <a:xfrm>
            <a:off x="1583918" y="3217980"/>
            <a:ext cx="82400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00B050"/>
                </a:solidFill>
              </a:rPr>
              <a:t>立</a:t>
            </a:r>
            <a:endParaRPr lang="en-US" altLang="zh-CN" sz="3200" dirty="0">
              <a:solidFill>
                <a:srgbClr val="00B050"/>
              </a:solidFill>
            </a:endParaRPr>
          </a:p>
          <a:p>
            <a:r>
              <a:rPr lang="zh-CN" altLang="en-US" sz="3200" dirty="0">
                <a:solidFill>
                  <a:srgbClr val="00B050"/>
                </a:solidFill>
              </a:rPr>
              <a:t>体</a:t>
            </a:r>
            <a:endParaRPr lang="en-US" altLang="zh-CN" sz="3200" dirty="0">
              <a:solidFill>
                <a:srgbClr val="00B050"/>
              </a:solidFill>
            </a:endParaRPr>
          </a:p>
          <a:p>
            <a:r>
              <a:rPr lang="zh-CN" altLang="en-US" sz="3200" dirty="0">
                <a:solidFill>
                  <a:srgbClr val="00B050"/>
                </a:solidFill>
              </a:rPr>
              <a:t>图</a:t>
            </a:r>
            <a:endParaRPr lang="en-US" altLang="zh-CN" sz="3200" dirty="0">
              <a:solidFill>
                <a:srgbClr val="00B050"/>
              </a:solidFill>
            </a:endParaRPr>
          </a:p>
          <a:p>
            <a:r>
              <a:rPr lang="zh-CN" altLang="en-US" sz="3200" dirty="0">
                <a:solidFill>
                  <a:srgbClr val="00B050"/>
                </a:solidFill>
              </a:rPr>
              <a:t>形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95B14F06-B5A1-FC83-8346-714CF814E0C2}"/>
              </a:ext>
            </a:extLst>
          </p:cNvPr>
          <p:cNvSpPr txBox="1"/>
          <p:nvPr/>
        </p:nvSpPr>
        <p:spPr>
          <a:xfrm>
            <a:off x="9359726" y="3267077"/>
            <a:ext cx="82400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00B050"/>
                </a:solidFill>
              </a:rPr>
              <a:t>平面</a:t>
            </a:r>
            <a:endParaRPr lang="en-US" altLang="zh-CN" sz="3200" dirty="0">
              <a:solidFill>
                <a:srgbClr val="00B050"/>
              </a:solidFill>
            </a:endParaRPr>
          </a:p>
          <a:p>
            <a:r>
              <a:rPr lang="zh-CN" altLang="en-US" sz="3200" dirty="0">
                <a:solidFill>
                  <a:srgbClr val="00B050"/>
                </a:solidFill>
              </a:rPr>
              <a:t>图</a:t>
            </a:r>
            <a:endParaRPr lang="en-US" altLang="zh-CN" sz="3200" dirty="0">
              <a:solidFill>
                <a:srgbClr val="00B050"/>
              </a:solidFill>
            </a:endParaRPr>
          </a:p>
          <a:p>
            <a:r>
              <a:rPr lang="zh-CN" altLang="en-US" sz="3200" dirty="0">
                <a:solidFill>
                  <a:srgbClr val="00B050"/>
                </a:solidFill>
              </a:rPr>
              <a:t>形</a:t>
            </a:r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id="{F3D12B5F-C65C-B332-0A76-4DDCF8C0C8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8131" y="4298128"/>
            <a:ext cx="1069237" cy="1889473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6DC01CAD-3F58-C685-1B13-678F35EBD0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2235" y="2544866"/>
            <a:ext cx="983506" cy="1629810"/>
          </a:xfrm>
          <a:prstGeom prst="rect">
            <a:avLst/>
          </a:prstGeom>
        </p:spPr>
      </p:pic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5E04ACCD-A6C9-9505-6203-D84676A773BA}"/>
              </a:ext>
            </a:extLst>
          </p:cNvPr>
          <p:cNvCxnSpPr/>
          <p:nvPr/>
        </p:nvCxnSpPr>
        <p:spPr>
          <a:xfrm flipV="1">
            <a:off x="4117271" y="5280083"/>
            <a:ext cx="2240667" cy="49097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8238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3" grpId="0"/>
      <p:bldP spid="34" grpId="0"/>
      <p:bldP spid="35" grpId="0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>
            <a:extLst>
              <a:ext uri="{FF2B5EF4-FFF2-40B4-BE49-F238E27FC236}">
                <a16:creationId xmlns:a16="http://schemas.microsoft.com/office/drawing/2014/main" id="{26F9194F-B118-6A2A-B9E6-7B25FC6E0A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7424" y="26278"/>
            <a:ext cx="1722462" cy="1325880"/>
          </a:xfrm>
        </p:spPr>
        <p:txBody>
          <a:bodyPr/>
          <a:lstStyle/>
          <a:p>
            <a:r>
              <a:rPr lang="zh-CN" altLang="zh-CN" dirty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活动</a:t>
            </a:r>
            <a:r>
              <a:rPr lang="zh-CN" altLang="en-US" dirty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三</a:t>
            </a:r>
            <a:endParaRPr lang="zh-CN" altLang="en-US" sz="3600" dirty="0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20502DF-9E6F-41D3-72A6-0D7B73BDCE3A}"/>
              </a:ext>
            </a:extLst>
          </p:cNvPr>
          <p:cNvSpPr txBox="1"/>
          <p:nvPr/>
        </p:nvSpPr>
        <p:spPr>
          <a:xfrm>
            <a:off x="873991" y="2995374"/>
            <a:ext cx="1044401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3200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2.</a:t>
            </a:r>
            <a:r>
              <a:rPr lang="zh-CN" altLang="zh-CN" sz="3200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请大家使用实验手册附录</a:t>
            </a:r>
            <a:r>
              <a:rPr lang="en-US" altLang="zh-CN" sz="3200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2-7</a:t>
            </a:r>
            <a:r>
              <a:rPr lang="zh-CN" altLang="zh-CN" sz="3200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，自选几个</a:t>
            </a:r>
            <a:r>
              <a:rPr lang="zh-CN" altLang="en-US" sz="3200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平面</a:t>
            </a:r>
            <a:r>
              <a:rPr lang="zh-CN" altLang="zh-CN" sz="3200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图形，将它们折叠成立体图形．</a:t>
            </a:r>
            <a:r>
              <a:rPr lang="zh-CN" altLang="en-US" sz="3200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并思考：</a:t>
            </a:r>
            <a:endParaRPr lang="zh-CN" altLang="zh-CN" sz="3200" kern="100" dirty="0">
              <a:latin typeface="等线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A1E2089-238A-EBCE-592B-CBFDF7E2ECBC}"/>
              </a:ext>
            </a:extLst>
          </p:cNvPr>
          <p:cNvSpPr txBox="1"/>
          <p:nvPr/>
        </p:nvSpPr>
        <p:spPr>
          <a:xfrm>
            <a:off x="1565298" y="4173289"/>
            <a:ext cx="9286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（</a:t>
            </a:r>
            <a:r>
              <a:rPr lang="en-US" altLang="zh-CN" sz="3200" dirty="0"/>
              <a:t>1</a:t>
            </a:r>
            <a:r>
              <a:rPr lang="zh-CN" altLang="en-US" sz="3200" dirty="0"/>
              <a:t>）你能否说出</a:t>
            </a:r>
            <a:r>
              <a:rPr lang="zh-CN" altLang="zh-CN" sz="32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折叠成</a:t>
            </a:r>
            <a:r>
              <a:rPr lang="zh-CN" altLang="en-US" sz="32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32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立体图形</a:t>
            </a:r>
            <a:r>
              <a:rPr lang="zh-CN" altLang="en-US" sz="32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的名称？</a:t>
            </a:r>
            <a:endParaRPr lang="zh-CN" altLang="en-US" sz="32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D0ABA86-24E7-3583-7D05-D908DC6E3268}"/>
              </a:ext>
            </a:extLst>
          </p:cNvPr>
          <p:cNvSpPr txBox="1"/>
          <p:nvPr/>
        </p:nvSpPr>
        <p:spPr>
          <a:xfrm>
            <a:off x="1565298" y="4959458"/>
            <a:ext cx="7905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（</a:t>
            </a:r>
            <a:r>
              <a:rPr lang="en-US" altLang="zh-CN" sz="3200" dirty="0"/>
              <a:t>2</a:t>
            </a:r>
            <a:r>
              <a:rPr lang="zh-CN" altLang="en-US" sz="3200" dirty="0"/>
              <a:t>）</a:t>
            </a:r>
            <a:r>
              <a:rPr lang="zh-CN" altLang="en-US" sz="32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平面</a:t>
            </a:r>
            <a:r>
              <a:rPr lang="zh-CN" altLang="zh-CN" sz="32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图形</a:t>
            </a:r>
            <a:r>
              <a:rPr lang="zh-CN" altLang="en-US" sz="3200" dirty="0"/>
              <a:t>是不是都能折叠成立体图形？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587A0F2-CA79-AAFE-4D8D-F03C7C753E28}"/>
              </a:ext>
            </a:extLst>
          </p:cNvPr>
          <p:cNvSpPr txBox="1"/>
          <p:nvPr/>
        </p:nvSpPr>
        <p:spPr>
          <a:xfrm>
            <a:off x="2789103" y="426908"/>
            <a:ext cx="272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动手操作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32A7168-5068-064D-CB1F-68849F2AE9B3}"/>
              </a:ext>
            </a:extLst>
          </p:cNvPr>
          <p:cNvSpPr txBox="1"/>
          <p:nvPr/>
        </p:nvSpPr>
        <p:spPr>
          <a:xfrm>
            <a:off x="875532" y="1412313"/>
            <a:ext cx="104424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1.</a:t>
            </a:r>
            <a:r>
              <a:rPr lang="zh-CN" altLang="zh-CN" sz="3200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请大家使用实验手册附录</a:t>
            </a:r>
            <a:r>
              <a:rPr lang="en-US" altLang="zh-CN" sz="3200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 sz="3200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en-US" sz="3200" kern="100" dirty="0">
                <a:solidFill>
                  <a:srgbClr val="FF0000"/>
                </a:solidFill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七巧板</a:t>
            </a:r>
            <a:r>
              <a:rPr lang="zh-CN" altLang="en-US" sz="3200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模型，拼出新的平面图形</a:t>
            </a:r>
            <a:r>
              <a:rPr lang="zh-CN" altLang="zh-CN" sz="3200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687492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友好合作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 Rounded MT Bol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友好合作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 Rounded MT Bol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901</TotalTime>
  <Words>829</Words>
  <Application>Microsoft Office PowerPoint</Application>
  <PresentationFormat>宽屏</PresentationFormat>
  <Paragraphs>105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6" baseType="lpstr">
      <vt:lpstr>等线</vt:lpstr>
      <vt:lpstr>黑体</vt:lpstr>
      <vt:lpstr>华文琥珀</vt:lpstr>
      <vt:lpstr>华文楷体</vt:lpstr>
      <vt:lpstr>华文隶书</vt:lpstr>
      <vt:lpstr>华文新魏</vt:lpstr>
      <vt:lpstr>楷体</vt:lpstr>
      <vt:lpstr>楷体_GB2312</vt:lpstr>
      <vt:lpstr>隶书</vt:lpstr>
      <vt:lpstr>宋体</vt:lpstr>
      <vt:lpstr>Arial</vt:lpstr>
      <vt:lpstr>Arial Black</vt:lpstr>
      <vt:lpstr>Arial Rounded MT Bold</vt:lpstr>
      <vt:lpstr>Calibri</vt:lpstr>
      <vt:lpstr>Calibri Light</vt:lpstr>
      <vt:lpstr>Times New Roman</vt:lpstr>
      <vt:lpstr>Office 主题</vt:lpstr>
      <vt:lpstr>友好合作</vt:lpstr>
      <vt:lpstr>5_友好合作</vt:lpstr>
      <vt:lpstr>第五章 走进图形世界</vt:lpstr>
      <vt:lpstr>PowerPoint 演示文稿</vt:lpstr>
      <vt:lpstr>活动一</vt:lpstr>
      <vt:lpstr>PowerPoint 演示文稿</vt:lpstr>
      <vt:lpstr>PowerPoint 演示文稿</vt:lpstr>
      <vt:lpstr>        将图沿点划线翻折后形成怎样的图形？请试着上台描画出来．</vt:lpstr>
      <vt:lpstr>PowerPoint 演示文稿</vt:lpstr>
      <vt:lpstr>PowerPoint 演示文稿</vt:lpstr>
      <vt:lpstr>活动三</vt:lpstr>
      <vt:lpstr>PowerPoint 演示文稿</vt:lpstr>
      <vt:lpstr>PowerPoint 演示文稿</vt:lpstr>
      <vt:lpstr>PowerPoint 演示文稿</vt:lpstr>
      <vt:lpstr>PowerPoint 演示文稿</vt:lpstr>
      <vt:lpstr>活动七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第五章 走进图形世界</dc:title>
  <dc:creator/>
  <cp:lastModifiedBy>admin</cp:lastModifiedBy>
  <cp:revision>454</cp:revision>
  <dcterms:created xsi:type="dcterms:W3CDTF">2018-10-23T06:39:00Z</dcterms:created>
  <dcterms:modified xsi:type="dcterms:W3CDTF">2022-11-16T10:56:40Z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2052-10.1.0.7468</vt:lpwstr>
  </property>
</Properties>
</file>