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488" r:id="rId3"/>
    <p:sldId id="544" r:id="rId4"/>
    <p:sldId id="510" r:id="rId5"/>
    <p:sldId id="586" r:id="rId6"/>
    <p:sldId id="629" r:id="rId7"/>
    <p:sldId id="628" r:id="rId8"/>
    <p:sldId id="631" r:id="rId9"/>
    <p:sldId id="516" r:id="rId10"/>
    <p:sldId id="693" r:id="rId11"/>
    <p:sldId id="694" r:id="rId12"/>
    <p:sldId id="703" r:id="rId13"/>
    <p:sldId id="509" r:id="rId14"/>
    <p:sldId id="607" r:id="rId15"/>
    <p:sldId id="690" r:id="rId16"/>
    <p:sldId id="535" r:id="rId17"/>
    <p:sldId id="654" r:id="rId18"/>
  </p:sldIdLst>
  <p:sldSz cx="9144000" cy="5143500" type="screen16x9"/>
  <p:notesSz cx="6858000" cy="9144000"/>
  <p:custDataLst>
    <p:tags r:id="rId25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HQ" initials="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4D5F"/>
    <a:srgbClr val="0000FF"/>
    <a:srgbClr val="853F4E"/>
    <a:srgbClr val="FBFBF9"/>
    <a:srgbClr val="FF00FF"/>
    <a:srgbClr val="FF0066"/>
    <a:srgbClr val="00FF00"/>
    <a:srgbClr val="7F70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09" autoAdjust="0"/>
    <p:restoredTop sz="96323" autoAdjust="0"/>
  </p:normalViewPr>
  <p:slideViewPr>
    <p:cSldViewPr showGuides="1">
      <p:cViewPr varScale="1">
        <p:scale>
          <a:sx n="149" d="100"/>
          <a:sy n="149" d="100"/>
        </p:scale>
        <p:origin x="120" y="156"/>
      </p:cViewPr>
      <p:guideLst>
        <p:guide orient="horz" pos="162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391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3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09T21:00:48.281" idx="1">
    <p:pos x="10" y="10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09T21:00:48.281" idx="1">
    <p:pos x="10" y="10"/>
    <p:text/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09T21:00:48.281" idx="1">
    <p:pos x="10" y="10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>
              <a:cs typeface="黑体" panose="0201060906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宋体" panose="02010600030101010101" pitchFamily="2" charset="-122"/>
              </a:defRPr>
            </a:lvl1pPr>
          </a:lstStyle>
          <a:p>
            <a:pPr>
              <a:defRPr/>
            </a:pPr>
            <a:fld id="{B1C63211-D0E5-4A17-8F35-191C55EA2D87}" type="datetimeFigureOut">
              <a:rPr lang="zh-CN" altLang="en-US">
                <a:cs typeface="黑体" panose="02010609060101010101" charset="-122"/>
              </a:rPr>
            </a:fld>
            <a:endParaRPr lang="zh-CN" altLang="en-US" dirty="0">
              <a:cs typeface="黑体" panose="0201060906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>
              <a:cs typeface="黑体" panose="0201060906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宋体" panose="02010600030101010101" pitchFamily="2" charset="-122"/>
              </a:defRPr>
            </a:lvl1pPr>
          </a:lstStyle>
          <a:p>
            <a:fld id="{40D7E8CE-E36C-48BF-8A20-0BE0F913208F}" type="slidenum">
              <a:rPr lang="zh-CN" altLang="en-US">
                <a:cs typeface="黑体" panose="02010609060101010101" charset="-122"/>
              </a:rPr>
            </a:fld>
            <a:endParaRPr lang="zh-CN" altLang="en-US">
              <a:cs typeface="黑体" panose="0201060906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宋体" panose="02010600030101010101" pitchFamily="2" charset="-122"/>
                <a:cs typeface="黑体" panose="02010609060101010101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宋体" panose="02010600030101010101" pitchFamily="2" charset="-122"/>
                <a:cs typeface="黑体" panose="02010609060101010101" charset="-122"/>
              </a:defRPr>
            </a:lvl1pPr>
          </a:lstStyle>
          <a:p>
            <a:pPr>
              <a:defRPr/>
            </a:pPr>
            <a:fld id="{9FA2FEC5-EBFD-4B55-A875-E5BC2165C9D9}" type="datetimeFigureOut">
              <a:rPr lang="zh-CN" altLang="en-US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dirty="0"/>
              <a:t>单击此处编辑母版文本样式</a:t>
            </a:r>
            <a:endParaRPr lang="zh-CN" altLang="en-US" noProof="0" dirty="0"/>
          </a:p>
          <a:p>
            <a:pPr lvl="1"/>
            <a:r>
              <a:rPr lang="zh-CN" altLang="en-US" noProof="0" dirty="0"/>
              <a:t>第二级</a:t>
            </a:r>
            <a:endParaRPr lang="zh-CN" altLang="en-US" noProof="0" dirty="0"/>
          </a:p>
          <a:p>
            <a:pPr lvl="2"/>
            <a:r>
              <a:rPr lang="zh-CN" altLang="en-US" noProof="0" dirty="0"/>
              <a:t>第三级</a:t>
            </a:r>
            <a:endParaRPr lang="zh-CN" altLang="en-US" noProof="0" dirty="0"/>
          </a:p>
          <a:p>
            <a:pPr lvl="3"/>
            <a:r>
              <a:rPr lang="zh-CN" altLang="en-US" noProof="0" dirty="0"/>
              <a:t>第四级</a:t>
            </a:r>
            <a:endParaRPr lang="zh-CN" altLang="en-US" noProof="0" dirty="0"/>
          </a:p>
          <a:p>
            <a:pPr lvl="4"/>
            <a:r>
              <a:rPr lang="zh-CN" altLang="en-US" noProof="0" dirty="0"/>
              <a:t>第五级</a:t>
            </a:r>
            <a:endParaRPr lang="zh-CN" altLang="en-US" noProof="0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宋体" panose="02010600030101010101" pitchFamily="2" charset="-122"/>
                <a:cs typeface="黑体" panose="02010609060101010101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宋体" panose="02010600030101010101" pitchFamily="2" charset="-122"/>
                <a:cs typeface="黑体" panose="02010609060101010101" charset="-122"/>
              </a:defRPr>
            </a:lvl1pPr>
          </a:lstStyle>
          <a:p>
            <a:fld id="{122CDE3C-2411-4ACD-A82F-F10DAE3F130A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panose="02010600030101010101" pitchFamily="2" charset="-122"/>
        <a:ea typeface="+mn-ea"/>
        <a:cs typeface="黑体" panose="02010609060101010101" charset="-122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panose="02010600030101010101" pitchFamily="2" charset="-122"/>
        <a:ea typeface="+mn-ea"/>
        <a:cs typeface="黑体" panose="02010609060101010101" charset="-122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panose="02010600030101010101" pitchFamily="2" charset="-122"/>
        <a:ea typeface="+mn-ea"/>
        <a:cs typeface="黑体" panose="02010609060101010101" charset="-122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panose="02010600030101010101" pitchFamily="2" charset="-122"/>
        <a:ea typeface="+mn-ea"/>
        <a:cs typeface="黑体" panose="02010609060101010101" charset="-122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panose="02010600030101010101" pitchFamily="2" charset="-122"/>
        <a:ea typeface="+mn-ea"/>
        <a:cs typeface="黑体" panose="02010609060101010101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"/>
            <a:ext cx="9144000" cy="513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"/>
            <a:ext cx="9144000" cy="513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0"/>
            <a:ext cx="1474788" cy="496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28384" y="195486"/>
            <a:ext cx="1079086" cy="3962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83"/>
          <a:stretch>
            <a:fillRect/>
          </a:stretch>
        </p:blipFill>
        <p:spPr bwMode="auto">
          <a:xfrm>
            <a:off x="-5234" y="0"/>
            <a:ext cx="9149234" cy="51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 descr="优教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84368" y="123478"/>
            <a:ext cx="1078865" cy="396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优教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84368" y="123478"/>
            <a:ext cx="1078865" cy="3962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.xml"/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.xml"/><Relationship Id="rId2" Type="http://schemas.openxmlformats.org/officeDocument/2006/relationships/image" Target="../media/image12.GIF"/><Relationship Id="rId1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51460" y="339725"/>
            <a:ext cx="51625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扁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鹊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治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病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63" y="1923232"/>
            <a:ext cx="1960098" cy="21365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本框 3"/>
          <p:cNvSpPr txBox="1"/>
          <p:nvPr/>
        </p:nvSpPr>
        <p:spPr>
          <a:xfrm>
            <a:off x="3131820" y="1131570"/>
            <a:ext cx="41090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扁鹊治病</a:t>
            </a:r>
            <a:r>
              <a:rPr lang="en-US" altLang="zh-CN" sz="7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en-US" altLang="zh-CN" sz="7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75965" y="2715895"/>
            <a:ext cx="5187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张家港市中兴小学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王荷琴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43305" y="123825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27.</a:t>
            </a:r>
            <a:r>
              <a:rPr lang="zh-CN" altLang="en-US" b="1"/>
              <a:t>故事二则</a:t>
            </a:r>
            <a:endParaRPr lang="zh-CN" altLang="en-US"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2" name="表格 11"/>
          <p:cNvGraphicFramePr/>
          <p:nvPr/>
        </p:nvGraphicFramePr>
        <p:xfrm>
          <a:off x="1619250" y="699770"/>
          <a:ext cx="6205855" cy="2982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5855"/>
              </a:tblGrid>
              <a:tr h="42608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8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08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800" b="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有一天 </a:t>
                      </a:r>
                      <a:endParaRPr lang="en-US" altLang="en-US" sz="2800" b="0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08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800" b="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过了十天</a:t>
                      </a:r>
                      <a:endParaRPr lang="en-US" altLang="en-US" sz="2800" b="0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08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800" b="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十天后</a:t>
                      </a:r>
                      <a:endParaRPr lang="en-US" altLang="en-US" sz="2800" b="0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08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800" b="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又过了十天</a:t>
                      </a:r>
                      <a:endParaRPr lang="en-US" altLang="en-US" sz="2800" b="0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08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800" b="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五天之后 </a:t>
                      </a:r>
                      <a:endParaRPr lang="en-US" altLang="en-US" sz="2800" b="0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08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800" b="0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不久</a:t>
                      </a:r>
                      <a:endParaRPr lang="en-US" altLang="en-US" sz="2800" b="0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251460" y="555625"/>
            <a:ext cx="5162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扁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鹊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治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病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763395" y="627380"/>
            <a:ext cx="11163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时间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51460" y="555625"/>
            <a:ext cx="5162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扁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鹊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治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病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259840" y="195580"/>
            <a:ext cx="7022465" cy="4836160"/>
            <a:chOff x="1984" y="308"/>
            <a:chExt cx="11059" cy="7616"/>
          </a:xfrm>
        </p:grpSpPr>
        <p:pic>
          <p:nvPicPr>
            <p:cNvPr id="100" name="图片 99"/>
            <p:cNvPicPr/>
            <p:nvPr/>
          </p:nvPicPr>
          <p:blipFill>
            <a:blip r:embed="rId1"/>
            <a:srcRect l="50982" b="5963"/>
            <a:stretch>
              <a:fillRect/>
            </a:stretch>
          </p:blipFill>
          <p:spPr>
            <a:xfrm>
              <a:off x="1984" y="308"/>
              <a:ext cx="5588" cy="761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1" name="图片 100"/>
            <p:cNvPicPr/>
            <p:nvPr/>
          </p:nvPicPr>
          <p:blipFill>
            <a:blip r:embed="rId2"/>
            <a:srcRect r="50415" b="5963"/>
            <a:stretch>
              <a:fillRect/>
            </a:stretch>
          </p:blipFill>
          <p:spPr>
            <a:xfrm>
              <a:off x="7427" y="308"/>
              <a:ext cx="5616" cy="7617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5" name="矩形 4"/>
          <p:cNvSpPr/>
          <p:nvPr/>
        </p:nvSpPr>
        <p:spPr>
          <a:xfrm>
            <a:off x="1331595" y="1995805"/>
            <a:ext cx="3385820" cy="115125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51460" y="555625"/>
            <a:ext cx="5162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扁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鹊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治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病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259840" y="195580"/>
            <a:ext cx="7022465" cy="4836160"/>
            <a:chOff x="1984" y="308"/>
            <a:chExt cx="11059" cy="7616"/>
          </a:xfrm>
        </p:grpSpPr>
        <p:pic>
          <p:nvPicPr>
            <p:cNvPr id="100" name="图片 99"/>
            <p:cNvPicPr/>
            <p:nvPr/>
          </p:nvPicPr>
          <p:blipFill>
            <a:blip r:embed="rId1"/>
            <a:srcRect l="50982" b="5963"/>
            <a:stretch>
              <a:fillRect/>
            </a:stretch>
          </p:blipFill>
          <p:spPr>
            <a:xfrm>
              <a:off x="1984" y="308"/>
              <a:ext cx="5588" cy="761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1" name="图片 100"/>
            <p:cNvPicPr/>
            <p:nvPr/>
          </p:nvPicPr>
          <p:blipFill>
            <a:blip r:embed="rId2"/>
            <a:srcRect r="50415" b="5963"/>
            <a:stretch>
              <a:fillRect/>
            </a:stretch>
          </p:blipFill>
          <p:spPr>
            <a:xfrm>
              <a:off x="7427" y="308"/>
              <a:ext cx="5616" cy="761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" name="组合 5"/>
          <p:cNvGrpSpPr/>
          <p:nvPr/>
        </p:nvGrpSpPr>
        <p:grpSpPr>
          <a:xfrm>
            <a:off x="1670050" y="555625"/>
            <a:ext cx="6557645" cy="4045585"/>
            <a:chOff x="2630" y="875"/>
            <a:chExt cx="10327" cy="6371"/>
          </a:xfrm>
        </p:grpSpPr>
        <p:sp>
          <p:nvSpPr>
            <p:cNvPr id="4" name="矩形 3"/>
            <p:cNvSpPr/>
            <p:nvPr/>
          </p:nvSpPr>
          <p:spPr>
            <a:xfrm>
              <a:off x="2630" y="6808"/>
              <a:ext cx="4799" cy="43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7427" y="875"/>
              <a:ext cx="5530" cy="181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115695" y="-20320"/>
            <a:ext cx="7454900" cy="512000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noAutofit/>
          </a:bodyPr>
          <a:p>
            <a:pPr marL="0" indent="0" latinLnBrk="0">
              <a:lnSpc>
                <a:spcPts val="3280"/>
              </a:lnSpc>
            </a:pPr>
            <a:endParaRPr lang="zh-CN" sz="2400" b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 latinLnBrk="0">
              <a:lnSpc>
                <a:spcPts val="3280"/>
              </a:lnSpc>
            </a:pPr>
            <a:endParaRPr lang="zh-CN" sz="2400" b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 latinLnBrk="0">
              <a:lnSpc>
                <a:spcPts val="3680"/>
              </a:lnSpc>
            </a:pPr>
            <a:r>
              <a:rPr lang="zh-CN" sz="2400" b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en-US" altLang="zh-CN" sz="2400" b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</a:t>
            </a:r>
            <a:r>
              <a:rPr lang="zh-CN" altLang="en-US" sz="2400" b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又过了十天，扁鹊老远望见蔡桓侯，只看了几眼，就掉头跑了。蔡桓侯觉得奇怪，派人去问：</a:t>
            </a:r>
            <a:r>
              <a:rPr lang="en-US" altLang="zh-CN" sz="2400" b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“</a:t>
            </a:r>
            <a:r>
              <a:rPr lang="zh-CN" altLang="en-US" sz="2400" b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扁鹊，你为什么一声不响就跑掉了？</a:t>
            </a:r>
            <a:r>
              <a:rPr lang="en-US" altLang="zh-CN" sz="2400" b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” </a:t>
            </a:r>
            <a:r>
              <a:rPr lang="zh-CN" sz="2400" b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扁鹊解释道：</a:t>
            </a:r>
            <a:r>
              <a:rPr lang="en-US" altLang="zh-CN" sz="2400" b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“</a:t>
            </a:r>
            <a:r>
              <a:rPr lang="zh-CN" sz="2400" b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病在皮肤上，用热敷就能够治好；发展到皮肉之间，用扎针的方法可以治好；即使发展到肠胃里，服几剂汤药也还能治好；一旦深入骨髓，只能等死，医生再也无能为力了。现在病已经深入骨髓，所以我不再请求给他医治！”</a:t>
            </a:r>
            <a:endParaRPr lang="zh-CN" altLang="en-US" sz="2400" b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/>
        </p:nvPicPr>
        <p:blipFill>
          <a:blip r:embed="rId1">
            <a:alphaModFix amt="43000"/>
          </a:blip>
          <a:stretch>
            <a:fillRect/>
          </a:stretch>
        </p:blipFill>
        <p:spPr>
          <a:xfrm>
            <a:off x="179705" y="0"/>
            <a:ext cx="9144000" cy="5143500"/>
          </a:xfrm>
          <a:prstGeom prst="rect">
            <a:avLst/>
          </a:prstGeom>
          <a:noFill/>
          <a:ln w="9525">
            <a:noFill/>
          </a:ln>
          <a:effectLst>
            <a:softEdge rad="304800"/>
          </a:effectLst>
        </p:spPr>
      </p:pic>
      <p:sp>
        <p:nvSpPr>
          <p:cNvPr id="2" name="文本框 1"/>
          <p:cNvSpPr txBox="1"/>
          <p:nvPr/>
        </p:nvSpPr>
        <p:spPr>
          <a:xfrm>
            <a:off x="683260" y="26035"/>
            <a:ext cx="7272655" cy="1437640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>
            <a:softEdge rad="63500"/>
          </a:effectLst>
        </p:spPr>
        <p:txBody>
          <a:bodyPr wrap="square">
            <a:noAutofit/>
          </a:bodyPr>
          <a:p>
            <a:pPr marL="0" indent="355600" latinLnBrk="0">
              <a:lnSpc>
                <a:spcPct val="150000"/>
              </a:lnSpc>
            </a:pPr>
            <a:r>
              <a:rPr lang="en-US" altLang="zh-CN" sz="2400" b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</a:t>
            </a:r>
            <a:r>
              <a:rPr lang="zh-CN" sz="2800" b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话说扁鹊跑到秦国后，很快，他给蔡王治病的事就在秦国传开了。</a:t>
            </a:r>
            <a:r>
              <a:rPr lang="en-US" sz="2800" b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       </a:t>
            </a:r>
            <a:endParaRPr lang="zh-CN" altLang="en-US" sz="2800" b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06120" y="915670"/>
            <a:ext cx="8173085" cy="2740025"/>
            <a:chOff x="1112" y="1442"/>
            <a:chExt cx="12871" cy="4315"/>
          </a:xfrm>
        </p:grpSpPr>
        <p:pic>
          <p:nvPicPr>
            <p:cNvPr id="4" name="图片 3" descr="千库网_古代人物帝王皇帝古风彩色动图gif_GIF编号693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76" y="1442"/>
              <a:ext cx="1907" cy="1907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112" y="2349"/>
              <a:ext cx="11491" cy="3408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  <a:effectLst>
              <a:softEdge rad="127000"/>
            </a:effectLst>
          </p:spPr>
          <p:txBody>
            <a:bodyPr wrap="square">
              <a:noAutofit/>
            </a:bodyPr>
            <a:p>
              <a:pPr marL="0" indent="355600" latinLnBrk="0">
                <a:lnSpc>
                  <a:spcPct val="150000"/>
                </a:lnSpc>
              </a:pPr>
              <a:r>
                <a:rPr lang="en-US" altLang="zh-CN" sz="2400" b="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   </a:t>
              </a:r>
              <a:r>
                <a:rPr lang="zh-CN" sz="2800" b="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某日，秦王把扁鹊召来大殿，问道：</a:t>
              </a:r>
              <a:r>
                <a:rPr lang="en-US" altLang="zh-CN" sz="2800" b="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“</a:t>
              </a:r>
              <a:r>
                <a:rPr lang="zh-CN" sz="2800" b="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扁鹊，你乃蔡国一代名医，听闻你给蔡王治病没有治好，跑到我们秦国来了。有这回事吗？</a:t>
              </a:r>
              <a:r>
                <a:rPr lang="en-US" altLang="zh-CN" sz="2800" b="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”</a:t>
              </a:r>
              <a:endParaRPr lang="zh-CN" altLang="en-US" sz="2800" b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</p:txBody>
        </p:sp>
      </p:grpSp>
      <p:pic>
        <p:nvPicPr>
          <p:cNvPr id="5" name="http://photo-static-api.fotomore.com/creative/vcg/400/new/VCG211348260482.png" descr="templates\picture_hover\&amp;pky290_sjzg_VCG211348260482&amp;2&amp;src_toppic_inpsrchzd1&amp;"/>
          <p:cNvPicPr>
            <a:picLocks noChangeAspect="1"/>
          </p:cNvPicPr>
          <p:nvPr/>
        </p:nvPicPr>
        <p:blipFill>
          <a:blip r:embed="rId3">
            <a:alphaModFix amt="36000"/>
          </a:blip>
          <a:stretch>
            <a:fillRect/>
          </a:stretch>
        </p:blipFill>
        <p:spPr>
          <a:xfrm>
            <a:off x="7960360" y="3270885"/>
            <a:ext cx="932180" cy="1310005"/>
          </a:xfrm>
          <a:prstGeom prst="rect">
            <a:avLst/>
          </a:prstGeom>
          <a:effectLst/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/>
        </p:nvPicPr>
        <p:blipFill>
          <a:blip r:embed="rId1">
            <a:alphaModFix amt="43000"/>
          </a:blip>
          <a:stretch>
            <a:fillRect/>
          </a:stretch>
        </p:blipFill>
        <p:spPr>
          <a:xfrm>
            <a:off x="179705" y="0"/>
            <a:ext cx="9144000" cy="5143500"/>
          </a:xfrm>
          <a:prstGeom prst="rect">
            <a:avLst/>
          </a:prstGeom>
          <a:noFill/>
          <a:ln w="9525">
            <a:noFill/>
          </a:ln>
          <a:effectLst>
            <a:softEdge rad="304800"/>
          </a:effectLst>
        </p:spPr>
      </p:pic>
      <p:grpSp>
        <p:nvGrpSpPr>
          <p:cNvPr id="6" name="组合 5"/>
          <p:cNvGrpSpPr/>
          <p:nvPr/>
        </p:nvGrpSpPr>
        <p:grpSpPr>
          <a:xfrm>
            <a:off x="683260" y="915670"/>
            <a:ext cx="8195945" cy="1988284"/>
            <a:chOff x="1076" y="1442"/>
            <a:chExt cx="12907" cy="2709"/>
          </a:xfrm>
        </p:grpSpPr>
        <p:pic>
          <p:nvPicPr>
            <p:cNvPr id="4" name="图片 3" descr="千库网_古代人物帝王皇帝古风彩色动图gif_GIF编号693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76" y="1442"/>
              <a:ext cx="1907" cy="1907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076" y="1504"/>
              <a:ext cx="11453" cy="2647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  <a:effectLst>
              <a:softEdge rad="127000"/>
            </a:effectLst>
          </p:spPr>
          <p:txBody>
            <a:bodyPr wrap="square">
              <a:noAutofit/>
            </a:bodyPr>
            <a:p>
              <a:pPr marL="0" indent="355600"/>
              <a:r>
                <a:rPr lang="en-US" altLang="zh-CN" sz="2400" b="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  </a:t>
              </a:r>
              <a:endParaRPr lang="zh-CN" altLang="en-US" sz="2400" b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115695" y="1203960"/>
            <a:ext cx="6449695" cy="19627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marL="0" indent="355600"/>
            <a:r>
              <a:rPr lang="en-US" altLang="zh-CN" sz="2400" b="0">
                <a:latin typeface="华文楷体" panose="02010600040101010101" charset="-122"/>
                <a:ea typeface="华文楷体" panose="02010600040101010101" charset="-122"/>
              </a:rPr>
              <a:t>   </a:t>
            </a:r>
            <a:r>
              <a:rPr lang="zh-CN" sz="2800" b="0">
                <a:latin typeface="华文楷体" panose="02010600040101010101" charset="-122"/>
                <a:ea typeface="华文楷体" panose="02010600040101010101" charset="-122"/>
              </a:rPr>
              <a:t>秦王听罢，转问身边的大臣：</a:t>
            </a:r>
            <a:r>
              <a:rPr lang="en-US" altLang="zh-CN" sz="2800" b="0">
                <a:latin typeface="华文楷体" panose="02010600040101010101" charset="-122"/>
                <a:ea typeface="华文楷体" panose="02010600040101010101" charset="-122"/>
              </a:rPr>
              <a:t>“</a:t>
            </a:r>
            <a:r>
              <a:rPr lang="zh-CN" sz="2800" b="0">
                <a:latin typeface="华文楷体" panose="02010600040101010101" charset="-122"/>
                <a:ea typeface="华文楷体" panose="02010600040101010101" charset="-122"/>
              </a:rPr>
              <a:t>众爱卿，你们怎么看这件事，这件事给你们什么启发没有？</a:t>
            </a:r>
            <a:r>
              <a:rPr lang="en-US" altLang="zh-CN" sz="2800" b="0">
                <a:latin typeface="华文楷体" panose="02010600040101010101" charset="-122"/>
                <a:ea typeface="华文楷体" panose="02010600040101010101" charset="-122"/>
              </a:rPr>
              <a:t>”</a:t>
            </a:r>
            <a:endParaRPr lang="en-US" altLang="zh-CN" sz="2800" b="0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-286385" y="-452755"/>
            <a:ext cx="9430385" cy="5621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演示文稿1_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655" y="-20955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51460" y="555625"/>
            <a:ext cx="5162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扁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鹊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治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病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403350" y="771525"/>
            <a:ext cx="18707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zh-CN" sz="2800" b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神话故事</a:t>
            </a:r>
            <a:r>
              <a:rPr lang="zh-CN" sz="2400" b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</a:t>
            </a:r>
            <a:endParaRPr lang="zh-CN" sz="2400" b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71550" y="2139950"/>
            <a:ext cx="712597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/>
            <a:r>
              <a:rPr lang="zh-CN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 </a:t>
            </a:r>
            <a:r>
              <a:rPr 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唐宋八大家之一  </a:t>
            </a: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</a:t>
            </a:r>
            <a:r>
              <a:rPr 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东坡居士  </a:t>
            </a:r>
            <a:endParaRPr lang="zh-CN" sz="2400" b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/>
            <a:r>
              <a:rPr lang="zh-CN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  </a:t>
            </a:r>
            <a:endParaRPr lang="zh-CN" sz="24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59655" y="771525"/>
            <a:ext cx="4572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/>
            <a:r>
              <a:rPr lang="zh-CN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</a:t>
            </a:r>
            <a:r>
              <a:rPr 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“盗”取火种</a:t>
            </a:r>
            <a:endParaRPr lang="zh-CN" sz="2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75965" y="771525"/>
            <a:ext cx="1628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带来光明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03350" y="1491615"/>
            <a:ext cx="1777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自幼聪慧</a:t>
            </a:r>
            <a:endParaRPr lang="zh-CN" sz="2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059430" y="1491615"/>
            <a:ext cx="24872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《资治通鉴》</a:t>
            </a:r>
            <a:endParaRPr lang="zh-CN" sz="2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36235" y="1491615"/>
            <a:ext cx="4572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/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r>
              <a:rPr 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持石击瓮</a:t>
            </a:r>
            <a:endParaRPr lang="zh-CN" sz="2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27405" y="2787650"/>
            <a:ext cx="4572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春秋战国</a:t>
            </a:r>
            <a:r>
              <a:rPr lang="zh-CN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endParaRPr lang="zh-CN" sz="24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555875" y="2787650"/>
            <a:ext cx="40747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古代医学的奠基者 </a:t>
            </a:r>
            <a:endParaRPr lang="zh-CN" sz="24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endParaRPr lang="zh-CN" sz="24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47945" y="2787650"/>
            <a:ext cx="457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“</a:t>
            </a:r>
            <a:r>
              <a:rPr lang="zh-CN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望闻问切</a:t>
            </a: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”</a:t>
            </a:r>
            <a:r>
              <a:rPr lang="zh-CN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的创造者</a:t>
            </a:r>
            <a:endParaRPr lang="zh-CN" sz="24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939790" y="2139950"/>
            <a:ext cx="4572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《题西林壁》</a:t>
            </a:r>
            <a:endParaRPr lang="zh-CN" sz="2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5" grpId="0"/>
      <p:bldP spid="5" grpId="1"/>
      <p:bldP spid="9" grpId="0"/>
      <p:bldP spid="9" grpId="1"/>
      <p:bldP spid="10" grpId="0"/>
      <p:bldP spid="10" grpId="1"/>
      <p:bldP spid="11" grpId="0"/>
      <p:bldP spid="11" grpId="1"/>
      <p:bldP spid="4" grpId="0"/>
      <p:bldP spid="4" grpId="1"/>
      <p:bldP spid="15" grpId="0"/>
      <p:bldP spid="15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51460" y="555625"/>
            <a:ext cx="5162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扁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鹊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治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病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31595" y="51435"/>
            <a:ext cx="7020560" cy="482981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noAutofit/>
          </a:bodyPr>
          <a:p>
            <a:pPr marL="0" indent="0" latinLnBrk="0">
              <a:lnSpc>
                <a:spcPts val="3280"/>
              </a:lnSpc>
            </a:pPr>
            <a:endParaRPr lang="zh-CN" sz="2400" b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 latinLnBrk="0">
              <a:lnSpc>
                <a:spcPts val="3280"/>
              </a:lnSpc>
            </a:pPr>
            <a:endParaRPr lang="zh-CN" sz="2400" b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 latinLnBrk="0">
              <a:lnSpc>
                <a:spcPts val="3680"/>
              </a:lnSpc>
            </a:pPr>
            <a:r>
              <a:rPr lang="zh-CN" sz="2400" b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en-US" altLang="zh-CN" sz="2400" b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</a:t>
            </a:r>
            <a:endParaRPr lang="zh-CN" altLang="en-US" sz="2800" b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195830" y="843280"/>
            <a:ext cx="33083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拜见  蔡桓侯</a:t>
            </a:r>
            <a:endParaRPr lang="zh-CN" altLang="en-US" sz="40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51460" y="555625"/>
            <a:ext cx="5162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扁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鹊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治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病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03350" y="0"/>
            <a:ext cx="7020560" cy="482981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noAutofit/>
          </a:bodyPr>
          <a:p>
            <a:pPr marL="0" indent="0" latinLnBrk="0">
              <a:lnSpc>
                <a:spcPts val="3280"/>
              </a:lnSpc>
            </a:pPr>
            <a:endParaRPr lang="zh-CN" sz="2400" b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 latinLnBrk="0">
              <a:lnSpc>
                <a:spcPts val="3280"/>
              </a:lnSpc>
            </a:pPr>
            <a:endParaRPr lang="zh-CN" sz="2400" b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 latinLnBrk="0">
              <a:lnSpc>
                <a:spcPts val="3680"/>
              </a:lnSpc>
            </a:pPr>
            <a:r>
              <a:rPr lang="zh-CN" sz="2400" b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en-US" altLang="zh-CN" sz="2400" b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</a:t>
            </a:r>
            <a:endParaRPr lang="zh-CN" altLang="en-US" sz="2800" b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79295" y="771525"/>
            <a:ext cx="57073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皮肤  骨髓  皮肉 </a:t>
            </a:r>
            <a:r>
              <a:rPr lang="en-US" altLang="zh-CN" sz="4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zh-CN" altLang="en-US" sz="4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肠胃 </a:t>
            </a:r>
            <a:endParaRPr lang="zh-CN" altLang="en-US" sz="40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79295" y="1779905"/>
            <a:ext cx="57073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皮肤  皮肉 </a:t>
            </a:r>
            <a:r>
              <a:rPr lang="en-US" altLang="zh-CN" sz="4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zh-CN" altLang="en-US" sz="4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肠胃 </a:t>
            </a:r>
            <a:r>
              <a:rPr lang="en-US" altLang="zh-CN" sz="4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zh-CN" altLang="en-US" sz="4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骨髓  </a:t>
            </a:r>
            <a:endParaRPr lang="zh-CN" altLang="en-US" sz="40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51460" y="555625"/>
            <a:ext cx="5162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扁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鹊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治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病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03350" y="0"/>
            <a:ext cx="7020560" cy="482981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noAutofit/>
          </a:bodyPr>
          <a:p>
            <a:pPr marL="0" indent="0" latinLnBrk="0">
              <a:lnSpc>
                <a:spcPts val="3280"/>
              </a:lnSpc>
            </a:pPr>
            <a:endParaRPr lang="zh-CN" sz="2400" b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 latinLnBrk="0">
              <a:lnSpc>
                <a:spcPts val="3280"/>
              </a:lnSpc>
            </a:pPr>
            <a:endParaRPr lang="zh-CN" sz="2400" b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 latinLnBrk="0">
              <a:lnSpc>
                <a:spcPts val="3680"/>
              </a:lnSpc>
            </a:pPr>
            <a:r>
              <a:rPr lang="zh-CN" sz="2400" b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en-US" altLang="zh-CN" sz="2400" b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</a:t>
            </a:r>
            <a:endParaRPr lang="zh-CN" altLang="en-US" sz="2800" b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79295" y="1779905"/>
            <a:ext cx="57073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皮肤  皮肉 </a:t>
            </a:r>
            <a:r>
              <a:rPr lang="en-US" altLang="zh-CN" sz="4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zh-CN" altLang="en-US" sz="4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肠胃 </a:t>
            </a:r>
            <a:r>
              <a:rPr lang="en-US" altLang="zh-CN" sz="4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zh-CN" altLang="en-US" sz="4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骨髓  </a:t>
            </a:r>
            <a:endParaRPr lang="zh-CN" altLang="en-US" sz="40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35785" y="2931795"/>
            <a:ext cx="6648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zh-CN" altLang="en-US" sz="3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热敷 </a:t>
            </a:r>
            <a:r>
              <a:rPr lang="en-US" altLang="zh-CN" sz="3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</a:t>
            </a:r>
            <a:r>
              <a:rPr lang="zh-CN" altLang="en-US" sz="3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扎针 </a:t>
            </a:r>
            <a:r>
              <a:rPr lang="en-US" altLang="zh-CN" sz="3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</a:t>
            </a:r>
            <a:r>
              <a:rPr lang="zh-CN" altLang="en-US" sz="3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服几剂汤药</a:t>
            </a:r>
            <a:endParaRPr lang="zh-CN" altLang="en-US" sz="3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}J9@YXG`%]OD83@E4P6YKO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5740" y="-20320"/>
            <a:ext cx="3575050" cy="51435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1460" y="555625"/>
            <a:ext cx="5162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扁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鹊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治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病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5" name="矩形标注 4"/>
          <p:cNvSpPr/>
          <p:nvPr/>
        </p:nvSpPr>
        <p:spPr>
          <a:xfrm>
            <a:off x="5076190" y="3119755"/>
            <a:ext cx="3952875" cy="748665"/>
          </a:xfrm>
          <a:prstGeom prst="wedgeRectCallout">
            <a:avLst>
              <a:gd name="adj1" fmla="val -48248"/>
              <a:gd name="adj2" fmla="val 79177"/>
            </a:avLst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932045" y="3220085"/>
            <a:ext cx="43675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了解故事情节，简要复述课文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27630" y="3867785"/>
            <a:ext cx="1903095" cy="274955"/>
          </a:xfrm>
          <a:prstGeom prst="rect">
            <a:avLst/>
          </a:prstGeom>
          <a:noFill/>
          <a:ln w="158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51460" y="555625"/>
            <a:ext cx="5162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扁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鹊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治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病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7450" y="483235"/>
            <a:ext cx="7235190" cy="3479800"/>
          </a:xfrm>
          <a:prstGeom prst="rect">
            <a:avLst/>
          </a:prstGeom>
          <a:ln w="15875" cmpd="sng">
            <a:noFill/>
            <a:prstDash val="solid"/>
          </a:ln>
        </p:spPr>
      </p:pic>
      <p:grpSp>
        <p:nvGrpSpPr>
          <p:cNvPr id="17" name="组合 16"/>
          <p:cNvGrpSpPr/>
          <p:nvPr/>
        </p:nvGrpSpPr>
        <p:grpSpPr>
          <a:xfrm>
            <a:off x="1331595" y="1059815"/>
            <a:ext cx="5976620" cy="3023870"/>
            <a:chOff x="2097" y="1669"/>
            <a:chExt cx="9412" cy="4762"/>
          </a:xfrm>
        </p:grpSpPr>
        <p:sp>
          <p:nvSpPr>
            <p:cNvPr id="14" name="矩形 13"/>
            <p:cNvSpPr/>
            <p:nvPr/>
          </p:nvSpPr>
          <p:spPr>
            <a:xfrm>
              <a:off x="2437" y="1669"/>
              <a:ext cx="9072" cy="1701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3610" y="5085"/>
              <a:ext cx="7786" cy="1346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2097" y="3823"/>
              <a:ext cx="1538" cy="2314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51460" y="555625"/>
            <a:ext cx="5162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扁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鹊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治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病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259840" y="195580"/>
            <a:ext cx="7022465" cy="4836160"/>
            <a:chOff x="1984" y="308"/>
            <a:chExt cx="11059" cy="7616"/>
          </a:xfrm>
        </p:grpSpPr>
        <p:pic>
          <p:nvPicPr>
            <p:cNvPr id="100" name="图片 99"/>
            <p:cNvPicPr/>
            <p:nvPr/>
          </p:nvPicPr>
          <p:blipFill>
            <a:blip r:embed="rId1"/>
            <a:srcRect l="50982" b="5963"/>
            <a:stretch>
              <a:fillRect/>
            </a:stretch>
          </p:blipFill>
          <p:spPr>
            <a:xfrm>
              <a:off x="1984" y="308"/>
              <a:ext cx="5588" cy="761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1" name="图片 100"/>
            <p:cNvPicPr/>
            <p:nvPr/>
          </p:nvPicPr>
          <p:blipFill>
            <a:blip r:embed="rId2"/>
            <a:srcRect r="50415" b="5963"/>
            <a:stretch>
              <a:fillRect/>
            </a:stretch>
          </p:blipFill>
          <p:spPr>
            <a:xfrm>
              <a:off x="7427" y="308"/>
              <a:ext cx="5616" cy="7617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5" name="矩形 4"/>
          <p:cNvSpPr/>
          <p:nvPr/>
        </p:nvSpPr>
        <p:spPr>
          <a:xfrm>
            <a:off x="1547495" y="1042035"/>
            <a:ext cx="3192145" cy="620395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2" name="文本框 101"/>
          <p:cNvSpPr txBox="1"/>
          <p:nvPr/>
        </p:nvSpPr>
        <p:spPr>
          <a:xfrm>
            <a:off x="1619250" y="1779905"/>
            <a:ext cx="6414135" cy="1429385"/>
          </a:xfrm>
          <a:prstGeom prst="rect">
            <a:avLst/>
          </a:prstGeom>
          <a:solidFill>
            <a:schemeClr val="bg1"/>
          </a:solidFill>
          <a:ln w="28575" cmpd="sng">
            <a:noFill/>
            <a:prstDash val="solid"/>
          </a:ln>
        </p:spPr>
        <p:txBody>
          <a:bodyPr wrap="square">
            <a:noAutofit/>
          </a:bodyPr>
          <a:p>
            <a:pPr marL="0" indent="0" latinLnBrk="0">
              <a:lnSpc>
                <a:spcPts val="3280"/>
              </a:lnSpc>
            </a:pPr>
            <a:r>
              <a:rPr lang="en-US" altLang="zh-CN" sz="2400" b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     </a:t>
            </a:r>
            <a:r>
              <a:rPr lang="en-US" altLang="zh-CN" sz="24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 </a:t>
            </a:r>
            <a:r>
              <a:rPr lang="zh-CN" sz="24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默读课文，找出</a:t>
            </a:r>
            <a:r>
              <a:rPr lang="zh-CN" sz="2400" b="1">
                <a:latin typeface="华文楷体" panose="02010600040101010101" charset="-122"/>
                <a:ea typeface="华文楷体" panose="02010600040101010101" charset="-122"/>
              </a:rPr>
              <a:t>课文中表示故事发展先后顺序的词句，简要复述这两个故事，再和同学交流你从中明白的道理。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691640" y="2211705"/>
            <a:ext cx="5976620" cy="431800"/>
            <a:chOff x="2664" y="3483"/>
            <a:chExt cx="9412" cy="68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3458" y="3483"/>
              <a:ext cx="8618" cy="0"/>
            </a:xfrm>
            <a:prstGeom prst="line">
              <a:avLst/>
            </a:prstGeom>
            <a:ln w="19050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>
              <a:off x="2664" y="4163"/>
              <a:ext cx="2381" cy="0"/>
            </a:xfrm>
            <a:prstGeom prst="line">
              <a:avLst/>
            </a:prstGeom>
            <a:ln w="19050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51460" y="555625"/>
            <a:ext cx="5162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扁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鹊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治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1800">
                <a:latin typeface="华文楷体" panose="02010600040101010101" charset="-122"/>
                <a:ea typeface="华文楷体" panose="02010600040101010101" charset="-122"/>
              </a:rPr>
              <a:t>病</a:t>
            </a:r>
            <a:endParaRPr lang="zh-CN" altLang="en-US" sz="1800">
              <a:latin typeface="华文楷体" panose="02010600040101010101" charset="-122"/>
              <a:ea typeface="华文楷体" panose="02010600040101010101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259840" y="195580"/>
            <a:ext cx="7022465" cy="4836160"/>
            <a:chOff x="1984" y="308"/>
            <a:chExt cx="11059" cy="7616"/>
          </a:xfrm>
        </p:grpSpPr>
        <p:pic>
          <p:nvPicPr>
            <p:cNvPr id="100" name="图片 99"/>
            <p:cNvPicPr/>
            <p:nvPr/>
          </p:nvPicPr>
          <p:blipFill>
            <a:blip r:embed="rId1"/>
            <a:srcRect l="50982" b="5963"/>
            <a:stretch>
              <a:fillRect/>
            </a:stretch>
          </p:blipFill>
          <p:spPr>
            <a:xfrm>
              <a:off x="1984" y="308"/>
              <a:ext cx="5588" cy="761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1" name="图片 100"/>
            <p:cNvPicPr/>
            <p:nvPr/>
          </p:nvPicPr>
          <p:blipFill>
            <a:blip r:embed="rId2"/>
            <a:srcRect r="50415" b="5963"/>
            <a:stretch>
              <a:fillRect/>
            </a:stretch>
          </p:blipFill>
          <p:spPr>
            <a:xfrm>
              <a:off x="7427" y="308"/>
              <a:ext cx="5616" cy="7617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" name="椭圆 2"/>
          <p:cNvSpPr/>
          <p:nvPr/>
        </p:nvSpPr>
        <p:spPr>
          <a:xfrm>
            <a:off x="1834515" y="1994535"/>
            <a:ext cx="522605" cy="2914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1835785" y="3147695"/>
            <a:ext cx="595630" cy="2914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5292090" y="1707515"/>
            <a:ext cx="522605" cy="2914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835785" y="3723640"/>
            <a:ext cx="522605" cy="2914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826260" y="4299585"/>
            <a:ext cx="716280" cy="2914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4932045" y="1923415"/>
            <a:ext cx="3141980" cy="507365"/>
            <a:chOff x="7767" y="3029"/>
            <a:chExt cx="4948" cy="799"/>
          </a:xfrm>
        </p:grpSpPr>
        <p:sp>
          <p:nvSpPr>
            <p:cNvPr id="4" name="椭圆 3"/>
            <p:cNvSpPr/>
            <p:nvPr/>
          </p:nvSpPr>
          <p:spPr>
            <a:xfrm>
              <a:off x="12189" y="3029"/>
              <a:ext cx="526" cy="45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7767" y="3370"/>
              <a:ext cx="579" cy="45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p="http://schemas.openxmlformats.org/presentationml/2006/main">
  <p:tag name="KSO_WPP_MARK_KEY" val="0d73248a-fbb6-4f8a-9ae9-bc72d2846479"/>
  <p:tag name="COMMONDATA" val="eyJoZGlkIjoiZTQ4ODQwNThiYTg4YTBlNDhkZDRmNGNiNWM5NWE1YzA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3ro3hlv">
      <a:majorFont>
        <a:latin typeface="黑体"/>
        <a:ea typeface="楷体"/>
        <a:cs typeface=""/>
      </a:majorFont>
      <a:minorFont>
        <a:latin typeface="黑体"/>
        <a:ea typeface="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黑体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黑体"/>
        <a:font script="Hebr" typeface="黑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黑体"/>
        <a:font script="Uigh" typeface="Microsoft Uighur"/>
        <a:font script="Geor" typeface="Sylfaen"/>
      </a:majorFont>
      <a:minorFont>
        <a:latin typeface="黑体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黑体"/>
        <a:font script="Hebr" typeface="黑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黑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黑体"/>
        <a:font script="Hebr" typeface="黑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黑体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黑体"/>
        <a:font script="Hebr" typeface="黑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黑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670</Words>
  <Application>WPS 演示</Application>
  <PresentationFormat>全屏显示(16:9)</PresentationFormat>
  <Paragraphs>141</Paragraphs>
  <Slides>16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6" baseType="lpstr">
      <vt:lpstr>Arial</vt:lpstr>
      <vt:lpstr>宋体</vt:lpstr>
      <vt:lpstr>Wingdings</vt:lpstr>
      <vt:lpstr>Calibri</vt:lpstr>
      <vt:lpstr>黑体</vt:lpstr>
      <vt:lpstr>华文楷体</vt:lpstr>
      <vt:lpstr>楷体</vt:lpstr>
      <vt:lpstr>微软雅黑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vcom</dc:creator>
  <cp:lastModifiedBy>晴空</cp:lastModifiedBy>
  <cp:revision>636</cp:revision>
  <dcterms:created xsi:type="dcterms:W3CDTF">2016-10-29T08:56:00Z</dcterms:created>
  <dcterms:modified xsi:type="dcterms:W3CDTF">2022-12-08T02:58:38Z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来源">
    <vt:lpwstr>状元成才路系列</vt:lpwstr>
  </property>
  <property fmtid="{D5CDD505-2E9C-101B-9397-08002B2CF9AE}" pid="3" name="ICV">
    <vt:lpwstr>EFCF7ECB061D4D648A2058AE04A547DB</vt:lpwstr>
  </property>
  <property fmtid="{D5CDD505-2E9C-101B-9397-08002B2CF9AE}" pid="4" name="KSOProductBuildVer">
    <vt:lpwstr>2052-11.1.0.12763</vt:lpwstr>
  </property>
</Properties>
</file>