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344" r:id="rId2"/>
    <p:sldId id="260" r:id="rId3"/>
    <p:sldId id="349" r:id="rId4"/>
    <p:sldId id="353" r:id="rId5"/>
    <p:sldId id="354" r:id="rId6"/>
    <p:sldId id="333" r:id="rId7"/>
    <p:sldId id="264" r:id="rId8"/>
    <p:sldId id="337" r:id="rId9"/>
    <p:sldId id="338" r:id="rId10"/>
    <p:sldId id="306" r:id="rId11"/>
    <p:sldId id="283" r:id="rId12"/>
    <p:sldId id="301" r:id="rId13"/>
    <p:sldId id="314" r:id="rId14"/>
    <p:sldId id="300" r:id="rId15"/>
    <p:sldId id="285" r:id="rId16"/>
    <p:sldId id="302" r:id="rId17"/>
    <p:sldId id="303" r:id="rId18"/>
    <p:sldId id="287" r:id="rId19"/>
    <p:sldId id="307" r:id="rId20"/>
    <p:sldId id="324" r:id="rId21"/>
  </p:sldIdLst>
  <p:sldSz cx="9144000" cy="6858000" type="screen4x3"/>
  <p:notesSz cx="6669088"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FFFF00"/>
    <a:srgbClr val="45487B"/>
    <a:srgbClr val="EFF0E8"/>
    <a:srgbClr val="F5F57D"/>
    <a:srgbClr val="FAFDD3"/>
    <a:srgbClr val="F9FAD6"/>
    <a:srgbClr val="1003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36"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fld id="{056B4559-B9EE-4C02-AA41-987974D7041B}" type="datetimeFigureOut">
              <a:rPr lang="zh-CN" altLang="en-US" smtClean="0"/>
              <a:t>2022/11/22</a:t>
            </a:fld>
            <a:endParaRPr lang="zh-CN" altLang="en-US"/>
          </a:p>
        </p:txBody>
      </p:sp>
      <p:sp>
        <p:nvSpPr>
          <p:cNvPr id="4" name="页脚占位符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fld id="{3D5FC90C-1657-412C-A6E5-65E66935AAE9}" type="slidenum">
              <a:rPr lang="zh-CN" altLang="en-US" smtClean="0"/>
              <a:t>‹#›</a:t>
            </a:fld>
            <a:endParaRPr lang="zh-CN" altLang="en-US"/>
          </a:p>
        </p:txBody>
      </p:sp>
    </p:spTree>
    <p:extLst>
      <p:ext uri="{BB962C8B-B14F-4D97-AF65-F5344CB8AC3E}">
        <p14:creationId xmlns:p14="http://schemas.microsoft.com/office/powerpoint/2010/main" val="2665171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7AA0BAA7-4EF0-4088-96E1-B9D0D6875262}" type="datetimeFigureOut">
              <a:rPr lang="zh-CN" altLang="en-US" smtClean="0"/>
              <a:t>2022/11/22</a:t>
            </a:fld>
            <a:endParaRPr lang="zh-CN" altLang="en-US"/>
          </a:p>
        </p:txBody>
      </p:sp>
      <p:sp>
        <p:nvSpPr>
          <p:cNvPr id="4" name="幻灯片图像占位符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66750" y="4716463"/>
            <a:ext cx="5335588" cy="4467225"/>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B56EB033-5DE8-4CD4-855F-02D778ED251E}" type="slidenum">
              <a:rPr lang="zh-CN" altLang="en-US" smtClean="0"/>
              <a:t>‹#›</a:t>
            </a:fld>
            <a:endParaRPr lang="zh-CN" altLang="en-US"/>
          </a:p>
        </p:txBody>
      </p:sp>
    </p:spTree>
    <p:extLst>
      <p:ext uri="{BB962C8B-B14F-4D97-AF65-F5344CB8AC3E}">
        <p14:creationId xmlns:p14="http://schemas.microsoft.com/office/powerpoint/2010/main" val="307180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6C9C2FA-D400-4BB4-AA67-82D817278C00}"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1BCF2-100A-4262-9033-D7C14E2B143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9C2FA-D400-4BB4-AA67-82D817278C00}" type="datetimeFigureOut">
              <a:rPr lang="zh-CN" altLang="en-US" smtClean="0"/>
              <a:t>2022/11/22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1BCF2-100A-4262-9033-D7C14E2B143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hyperlink" Target="../&#20498;&#35745;&#26102;/&#35745;&#26102;.ex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file:///C:\Users\Administrator\Desktop\&#20498;&#35745;&#26102;\&#35745;&#26102;.ex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137976"/>
            <a:ext cx="8856984" cy="492443"/>
          </a:xfrm>
          <a:prstGeom prst="rect">
            <a:avLst/>
          </a:prstGeom>
        </p:spPr>
        <p:txBody>
          <a:bodyPr wrap="square">
            <a:spAutoFit/>
          </a:bodyPr>
          <a:lstStyle/>
          <a:p>
            <a:r>
              <a:rPr lang="zh-CN" altLang="en-US" sz="2600" b="1" dirty="0" smtClean="0">
                <a:solidFill>
                  <a:srgbClr val="0000FF"/>
                </a:solidFill>
              </a:rPr>
              <a:t>这</a:t>
            </a:r>
            <a:r>
              <a:rPr lang="zh-CN" altLang="en-US" sz="2600" b="1" dirty="0">
                <a:solidFill>
                  <a:srgbClr val="0000FF"/>
                </a:solidFill>
              </a:rPr>
              <a:t>是最好的时代，这是最坏的</a:t>
            </a:r>
            <a:r>
              <a:rPr lang="zh-CN" altLang="en-US" sz="2600" b="1" dirty="0" smtClean="0">
                <a:solidFill>
                  <a:srgbClr val="0000FF"/>
                </a:solidFill>
              </a:rPr>
              <a:t>时代</a:t>
            </a:r>
            <a:r>
              <a:rPr lang="en-US" altLang="zh-CN" sz="2600" b="1" dirty="0" smtClean="0">
                <a:solidFill>
                  <a:srgbClr val="0000FF"/>
                </a:solidFill>
              </a:rPr>
              <a:t>……</a:t>
            </a:r>
            <a:r>
              <a:rPr lang="zh-CN" altLang="en-US" b="1" dirty="0" smtClean="0">
                <a:solidFill>
                  <a:srgbClr val="0000FF"/>
                </a:solidFill>
              </a:rPr>
              <a:t>（ </a:t>
            </a:r>
            <a:r>
              <a:rPr lang="zh-CN" altLang="en-US" b="1" dirty="0"/>
              <a:t>查尔斯</a:t>
            </a:r>
            <a:r>
              <a:rPr lang="en-US" altLang="zh-CN" b="1" dirty="0"/>
              <a:t>·</a:t>
            </a:r>
            <a:r>
              <a:rPr lang="zh-CN" altLang="en-US" b="1" dirty="0"/>
              <a:t>狄更斯</a:t>
            </a:r>
            <a:r>
              <a:rPr lang="en-US" altLang="zh-CN" b="1" dirty="0"/>
              <a:t>《</a:t>
            </a:r>
            <a:r>
              <a:rPr lang="zh-CN" altLang="en-US" b="1" dirty="0"/>
              <a:t>双城记</a:t>
            </a:r>
            <a:r>
              <a:rPr lang="en-US" altLang="zh-CN" b="1" dirty="0"/>
              <a:t>》 </a:t>
            </a:r>
            <a:r>
              <a:rPr lang="zh-CN" altLang="en-US" b="1" dirty="0" smtClean="0"/>
              <a:t>）</a:t>
            </a:r>
            <a:endParaRPr lang="zh-CN" altLang="en-US" dirty="0"/>
          </a:p>
        </p:txBody>
      </p:sp>
      <p:grpSp>
        <p:nvGrpSpPr>
          <p:cNvPr id="3" name="组合 2"/>
          <p:cNvGrpSpPr/>
          <p:nvPr/>
        </p:nvGrpSpPr>
        <p:grpSpPr>
          <a:xfrm>
            <a:off x="72006" y="3717032"/>
            <a:ext cx="8964490" cy="3043219"/>
            <a:chOff x="113004" y="3907281"/>
            <a:chExt cx="8438100" cy="2852969"/>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2001" y="3907281"/>
              <a:ext cx="4339103" cy="285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04" y="3907282"/>
              <a:ext cx="4032417" cy="2852968"/>
            </a:xfrm>
            <a:prstGeom prst="rect">
              <a:avLst/>
            </a:prstGeom>
            <a:solidFill>
              <a:srgbClr val="FFFF00"/>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710" y="731839"/>
            <a:ext cx="4609786" cy="292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5" y="774435"/>
            <a:ext cx="4314461" cy="291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195736" y="2315632"/>
            <a:ext cx="4491500" cy="1977464"/>
          </a:xfrm>
          <a:prstGeom prst="rect">
            <a:avLst/>
          </a:prstGeom>
          <a:solidFill>
            <a:schemeClr val="accent3">
              <a:lumMod val="60000"/>
              <a:lumOff val="40000"/>
            </a:schemeClr>
          </a:solidFill>
        </p:spPr>
        <p:txBody>
          <a:bodyPr wrap="square">
            <a:spAutoFit/>
          </a:bodyPr>
          <a:lstStyle/>
          <a:p>
            <a:pPr>
              <a:lnSpc>
                <a:spcPts val="4900"/>
              </a:lnSpc>
            </a:pPr>
            <a:r>
              <a:rPr lang="zh-CN" altLang="en-US" sz="3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中国</a:t>
            </a:r>
            <a:r>
              <a:rPr lang="zh-CN" altLang="en-US" sz="3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怎么办</a:t>
            </a:r>
            <a:r>
              <a:rPr lang="zh-CN" altLang="en-US" sz="3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4900"/>
              </a:lnSpc>
            </a:pPr>
            <a:r>
              <a:rPr lang="zh-CN" altLang="en-US" sz="3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中国行动   中国智慧 </a:t>
            </a:r>
            <a:endParaRPr lang="en-US" altLang="zh-CN" sz="3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4900"/>
              </a:lnSpc>
            </a:pPr>
            <a:r>
              <a:rPr lang="zh-CN" altLang="en-US" sz="3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中国担当</a:t>
            </a:r>
            <a:endParaRPr lang="en-US" altLang="zh-CN" sz="3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 fill="hold"/>
                                        <p:tgtEl>
                                          <p:spTgt spid="8"/>
                                        </p:tgtEl>
                                        <p:attrNameLst>
                                          <p:attrName>ppt_w</p:attrName>
                                        </p:attrNameLst>
                                      </p:cBhvr>
                                      <p:tavLst>
                                        <p:tav tm="0">
                                          <p:val>
                                            <p:fltVal val="0"/>
                                          </p:val>
                                        </p:tav>
                                        <p:tav tm="100000">
                                          <p:val>
                                            <p:strVal val="#ppt_w"/>
                                          </p:val>
                                        </p:tav>
                                      </p:tavLst>
                                    </p:anim>
                                    <p:anim calcmode="lin" valueType="num">
                                      <p:cBhvr>
                                        <p:cTn id="13" dur="10" fill="hold"/>
                                        <p:tgtEl>
                                          <p:spTgt spid="8"/>
                                        </p:tgtEl>
                                        <p:attrNameLst>
                                          <p:attrName>ppt_h</p:attrName>
                                        </p:attrNameLst>
                                      </p:cBhvr>
                                      <p:tavLst>
                                        <p:tav tm="0">
                                          <p:val>
                                            <p:fltVal val="0"/>
                                          </p:val>
                                        </p:tav>
                                        <p:tav tm="100000">
                                          <p:val>
                                            <p:strVal val="#ppt_h"/>
                                          </p:val>
                                        </p:tav>
                                      </p:tavLst>
                                    </p:anim>
                                    <p:animEffect transition="in" filter="fade">
                                      <p:cBhvr>
                                        <p:cTn id="14"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2422106" y="179929"/>
            <a:ext cx="5966318" cy="584775"/>
          </a:xfrm>
          <a:prstGeom prst="rect">
            <a:avLst/>
          </a:prstGeom>
          <a:noFill/>
          <a:ln w="38100">
            <a:solidFill>
              <a:schemeClr val="bg1"/>
            </a:solidFill>
            <a:prstDash val="dash"/>
          </a:ln>
        </p:spPr>
        <p:txBody>
          <a:bodyPr wrap="square">
            <a:spAutoFit/>
          </a:bodyPr>
          <a:lstStyle/>
          <a:p>
            <a:r>
              <a:rPr kumimoji="0" lang="zh-CN" altLang="en-US" sz="3200" b="1" i="0" u="none" strike="noStrike" kern="0" cap="none" spc="0" normalizeH="0" baseline="0" noProof="0" dirty="0" smtClean="0">
                <a:ln>
                  <a:noFill/>
                </a:ln>
                <a:solidFill>
                  <a:srgbClr val="0000FF"/>
                </a:solidFill>
                <a:effectLst/>
                <a:uLnTx/>
                <a:uFillTx/>
                <a:latin typeface="等线" panose="02010600030101010101" pitchFamily="2" charset="-122"/>
                <a:ea typeface="等线" panose="02010600030101010101" pitchFamily="2" charset="-122"/>
                <a:cs typeface="Arial" panose="020B0604020202020204"/>
              </a:rPr>
              <a:t>中国</a:t>
            </a:r>
            <a:r>
              <a:rPr kumimoji="0" lang="zh-CN" altLang="en-US" sz="3200" b="1" i="0" u="none" strike="noStrike" kern="0" cap="none" spc="0" normalizeH="0" baseline="0" noProof="0" dirty="0">
                <a:ln>
                  <a:noFill/>
                </a:ln>
                <a:solidFill>
                  <a:srgbClr val="0000FF"/>
                </a:solidFill>
                <a:effectLst/>
                <a:uLnTx/>
                <a:uFillTx/>
                <a:latin typeface="等线" panose="02010600030101010101" pitchFamily="2" charset="-122"/>
                <a:ea typeface="等线" panose="02010600030101010101" pitchFamily="2" charset="-122"/>
                <a:cs typeface="Arial" panose="020B0604020202020204"/>
              </a:rPr>
              <a:t>积极有作为的表现有哪些</a:t>
            </a:r>
            <a:r>
              <a:rPr kumimoji="0" lang="zh-CN" altLang="en-US" sz="3200" b="1" i="0" u="none" strike="noStrike" kern="0" cap="none" spc="0" normalizeH="0" baseline="0" noProof="0" dirty="0" smtClean="0">
                <a:ln>
                  <a:noFill/>
                </a:ln>
                <a:solidFill>
                  <a:srgbClr val="0000FF"/>
                </a:solidFill>
                <a:effectLst/>
                <a:uLnTx/>
                <a:uFillTx/>
                <a:latin typeface="等线" panose="02010600030101010101" pitchFamily="2" charset="-122"/>
                <a:ea typeface="等线" panose="02010600030101010101" pitchFamily="2" charset="-122"/>
                <a:cs typeface="Arial" panose="020B0604020202020204"/>
              </a:rPr>
              <a:t>？</a:t>
            </a:r>
            <a:endParaRPr kumimoji="0" lang="en-US" altLang="zh-CN" sz="3200" b="1" i="0" u="none" strike="noStrike" kern="0" cap="none" spc="0" normalizeH="0" baseline="0" noProof="0" dirty="0">
              <a:ln>
                <a:noFill/>
              </a:ln>
              <a:solidFill>
                <a:srgbClr val="0000FF"/>
              </a:solidFill>
              <a:effectLst/>
              <a:uLnTx/>
              <a:uFillTx/>
              <a:latin typeface="等线" panose="02010600030101010101" pitchFamily="2" charset="-122"/>
              <a:ea typeface="等线" panose="02010600030101010101" pitchFamily="2" charset="-122"/>
              <a:cs typeface="Arial" panose="020B0604020202020204"/>
            </a:endParaRPr>
          </a:p>
        </p:txBody>
      </p:sp>
      <p:sp>
        <p:nvSpPr>
          <p:cNvPr id="14" name="矩形 13"/>
          <p:cNvSpPr/>
          <p:nvPr/>
        </p:nvSpPr>
        <p:spPr>
          <a:xfrm>
            <a:off x="323527" y="150505"/>
            <a:ext cx="1872209" cy="584775"/>
          </a:xfrm>
          <a:prstGeom prst="rect">
            <a:avLst/>
          </a:prstGeom>
          <a:solidFill>
            <a:schemeClr val="accent3">
              <a:lumMod val="20000"/>
              <a:lumOff val="80000"/>
            </a:schemeClr>
          </a:solidFill>
        </p:spPr>
        <p:txBody>
          <a:bodyPr wrap="square">
            <a:spAutoFit/>
          </a:bodyPr>
          <a:lstStyle/>
          <a:p>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梳理</a:t>
            </a:r>
            <a:r>
              <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释疑</a:t>
            </a:r>
          </a:p>
        </p:txBody>
      </p:sp>
      <p:sp>
        <p:nvSpPr>
          <p:cNvPr id="2" name="矩形 1"/>
          <p:cNvSpPr/>
          <p:nvPr/>
        </p:nvSpPr>
        <p:spPr>
          <a:xfrm>
            <a:off x="467544" y="881425"/>
            <a:ext cx="8226917" cy="1323439"/>
          </a:xfrm>
          <a:prstGeom prst="rect">
            <a:avLst/>
          </a:prstGeom>
          <a:solidFill>
            <a:schemeClr val="bg2"/>
          </a:solidFill>
        </p:spPr>
        <p:txBody>
          <a:bodyPr wrap="square">
            <a:spAutoFit/>
          </a:bodyPr>
          <a:lstStyle/>
          <a:p>
            <a:pPr>
              <a:lnSpc>
                <a:spcPts val="3200"/>
              </a:lnSpc>
            </a:pPr>
            <a:r>
              <a:rPr lang="zh-CN" altLang="en-US" sz="2800" b="1" dirty="0" smtClean="0">
                <a:solidFill>
                  <a:srgbClr val="002060"/>
                </a:solidFill>
                <a:latin typeface="宋体" panose="02010600030101010101" pitchFamily="2" charset="-122"/>
              </a:rPr>
              <a:t>①</a:t>
            </a:r>
            <a:r>
              <a:rPr lang="zh-CN" altLang="en-US" sz="2800" b="1" dirty="0">
                <a:solidFill>
                  <a:prstClr val="black"/>
                </a:solidFill>
                <a:latin typeface="宋体" panose="02010600030101010101" pitchFamily="2" charset="-122"/>
              </a:rPr>
              <a:t>作为世界上最大的发展中国家，用有限的资源在较短的时间内实现了本国经济的快速发展</a:t>
            </a:r>
            <a:r>
              <a:rPr lang="zh-CN" altLang="en-US" sz="2800" b="1" dirty="0" smtClean="0">
                <a:solidFill>
                  <a:prstClr val="black"/>
                </a:solidFill>
                <a:latin typeface="宋体" panose="02010600030101010101" pitchFamily="2" charset="-122"/>
              </a:rPr>
              <a:t>。</a:t>
            </a:r>
            <a:r>
              <a:rPr lang="zh-CN" altLang="en-US" sz="2800" b="1" dirty="0" smtClean="0">
                <a:solidFill>
                  <a:srgbClr val="FF0000"/>
                </a:solidFill>
                <a:latin typeface="+mn-ea"/>
              </a:rPr>
              <a:t>以自身的发展为世界作出重大贡献。</a:t>
            </a:r>
            <a:endParaRPr lang="zh-CN" altLang="en-US" sz="2800" b="1" dirty="0">
              <a:solidFill>
                <a:srgbClr val="FF0000"/>
              </a:solidFill>
              <a:latin typeface="+mn-ea"/>
            </a:endParaRPr>
          </a:p>
        </p:txBody>
      </p:sp>
      <p:sp>
        <p:nvSpPr>
          <p:cNvPr id="3" name="矩形 2"/>
          <p:cNvSpPr/>
          <p:nvPr/>
        </p:nvSpPr>
        <p:spPr>
          <a:xfrm>
            <a:off x="467544" y="2330877"/>
            <a:ext cx="8226917" cy="1384995"/>
          </a:xfrm>
          <a:prstGeom prst="rect">
            <a:avLst/>
          </a:prstGeom>
          <a:solidFill>
            <a:schemeClr val="accent5">
              <a:lumMod val="40000"/>
              <a:lumOff val="60000"/>
            </a:schemeClr>
          </a:solidFill>
        </p:spPr>
        <p:txBody>
          <a:bodyPr wrap="square">
            <a:spAutoFit/>
          </a:bodyPr>
          <a:lstStyle/>
          <a:p>
            <a:pPr lvl="0"/>
            <a:r>
              <a:rPr lang="zh-CN" altLang="en-US" sz="2800" b="1" dirty="0" smtClean="0">
                <a:solidFill>
                  <a:srgbClr val="002060"/>
                </a:solidFill>
                <a:latin typeface="宋体" panose="02010600030101010101" pitchFamily="2" charset="-122"/>
              </a:rPr>
              <a:t>②</a:t>
            </a:r>
            <a:r>
              <a:rPr lang="zh-CN" altLang="en-US" sz="2800" b="1" dirty="0">
                <a:solidFill>
                  <a:srgbClr val="12281C"/>
                </a:solidFill>
                <a:latin typeface="宋体" panose="02010600030101010101" pitchFamily="2" charset="-122"/>
              </a:rPr>
              <a:t>面对各种区域性和全球性的危机与难题，中国</a:t>
            </a:r>
            <a:r>
              <a:rPr lang="zh-CN" altLang="en-US" sz="2800" b="1" dirty="0">
                <a:solidFill>
                  <a:prstClr val="black"/>
                </a:solidFill>
                <a:latin typeface="宋体" panose="02010600030101010101" pitchFamily="2" charset="-122"/>
              </a:rPr>
              <a:t>不推诿、不逃避，也不依赖他人</a:t>
            </a:r>
            <a:r>
              <a:rPr lang="zh-CN" altLang="en-US" sz="2800" b="1" dirty="0">
                <a:solidFill>
                  <a:srgbClr val="12281C"/>
                </a:solidFill>
                <a:latin typeface="宋体" panose="02010600030101010101" pitchFamily="2" charset="-122"/>
              </a:rPr>
              <a:t>，</a:t>
            </a:r>
            <a:r>
              <a:rPr lang="zh-CN" altLang="en-US" sz="2800" b="1" dirty="0">
                <a:solidFill>
                  <a:srgbClr val="FF0000"/>
                </a:solidFill>
                <a:latin typeface="宋体" panose="02010600030101010101" pitchFamily="2" charset="-122"/>
              </a:rPr>
              <a:t>积极主动地承担起相应的责任</a:t>
            </a:r>
            <a:r>
              <a:rPr lang="zh-CN" altLang="en-US" sz="2800" b="1" dirty="0" smtClean="0">
                <a:solidFill>
                  <a:srgbClr val="12281C"/>
                </a:solidFill>
                <a:latin typeface="宋体" panose="02010600030101010101" pitchFamily="2" charset="-122"/>
              </a:rPr>
              <a:t>。</a:t>
            </a:r>
            <a:endParaRPr lang="en-US" altLang="zh-CN" sz="2800" b="1" dirty="0">
              <a:solidFill>
                <a:srgbClr val="12281C"/>
              </a:solidFill>
              <a:latin typeface="宋体" panose="02010600030101010101" pitchFamily="2" charset="-122"/>
            </a:endParaRPr>
          </a:p>
        </p:txBody>
      </p:sp>
      <p:sp>
        <p:nvSpPr>
          <p:cNvPr id="4" name="矩形 3"/>
          <p:cNvSpPr/>
          <p:nvPr/>
        </p:nvSpPr>
        <p:spPr>
          <a:xfrm>
            <a:off x="467545" y="3885535"/>
            <a:ext cx="8208912" cy="913070"/>
          </a:xfrm>
          <a:prstGeom prst="rect">
            <a:avLst/>
          </a:prstGeom>
          <a:solidFill>
            <a:srgbClr val="92D050"/>
          </a:solidFill>
        </p:spPr>
        <p:txBody>
          <a:bodyPr wrap="square">
            <a:spAutoFit/>
          </a:bodyPr>
          <a:lstStyle/>
          <a:p>
            <a:pPr>
              <a:lnSpc>
                <a:spcPts val="3200"/>
              </a:lnSpc>
            </a:pPr>
            <a:r>
              <a:rPr lang="zh-CN" altLang="en-US" sz="2800" b="1" dirty="0" smtClean="0">
                <a:solidFill>
                  <a:srgbClr val="002060"/>
                </a:solidFill>
                <a:latin typeface="宋体" panose="02010600030101010101" pitchFamily="2" charset="-122"/>
              </a:rPr>
              <a:t>③</a:t>
            </a:r>
            <a:r>
              <a:rPr lang="zh-CN" altLang="en-US" sz="2800" b="1" dirty="0">
                <a:solidFill>
                  <a:srgbClr val="12281C"/>
                </a:solidFill>
                <a:latin typeface="宋体" panose="02010600030101010101" pitchFamily="2" charset="-122"/>
              </a:rPr>
              <a:t>中国</a:t>
            </a:r>
            <a:r>
              <a:rPr lang="zh-CN" altLang="en-US" sz="2800" b="1" dirty="0">
                <a:solidFill>
                  <a:srgbClr val="FF0000"/>
                </a:solidFill>
                <a:latin typeface="宋体" panose="02010600030101010101" pitchFamily="2" charset="-122"/>
              </a:rPr>
              <a:t>积极参与全球治理体系建设和改革</a:t>
            </a:r>
            <a:r>
              <a:rPr lang="zh-CN" altLang="en-US" sz="2800" b="1" dirty="0">
                <a:solidFill>
                  <a:srgbClr val="12281C"/>
                </a:solidFill>
                <a:latin typeface="宋体" panose="02010600030101010101" pitchFamily="2" charset="-122"/>
              </a:rPr>
              <a:t>，在有关世界和平与发展的各个领域，</a:t>
            </a:r>
            <a:r>
              <a:rPr lang="zh-CN" altLang="en-US" sz="2800" b="1" dirty="0">
                <a:solidFill>
                  <a:srgbClr val="FF0000"/>
                </a:solidFill>
                <a:latin typeface="宋体" panose="02010600030101010101" pitchFamily="2" charset="-122"/>
              </a:rPr>
              <a:t>积极采取行动</a:t>
            </a:r>
            <a:r>
              <a:rPr lang="zh-CN" altLang="en-US" sz="2800" b="1" dirty="0" smtClean="0">
                <a:solidFill>
                  <a:srgbClr val="FF0000"/>
                </a:solidFill>
                <a:latin typeface="宋体" panose="02010600030101010101" pitchFamily="2" charset="-122"/>
              </a:rPr>
              <a:t>。</a:t>
            </a:r>
            <a:endParaRPr lang="zh-CN" altLang="en-US" sz="2800" dirty="0"/>
          </a:p>
        </p:txBody>
      </p:sp>
      <p:sp>
        <p:nvSpPr>
          <p:cNvPr id="5" name="矩形 4"/>
          <p:cNvSpPr/>
          <p:nvPr/>
        </p:nvSpPr>
        <p:spPr>
          <a:xfrm>
            <a:off x="467544" y="4935552"/>
            <a:ext cx="8208913" cy="1733808"/>
          </a:xfrm>
          <a:prstGeom prst="rect">
            <a:avLst/>
          </a:prstGeom>
          <a:solidFill>
            <a:schemeClr val="accent1">
              <a:lumMod val="40000"/>
              <a:lumOff val="60000"/>
            </a:schemeClr>
          </a:solidFill>
        </p:spPr>
        <p:txBody>
          <a:bodyPr wrap="square">
            <a:spAutoFit/>
          </a:bodyPr>
          <a:lstStyle/>
          <a:p>
            <a:pPr>
              <a:lnSpc>
                <a:spcPts val="3200"/>
              </a:lnSpc>
              <a:buFont typeface="Arial" panose="020B0604020202020204" pitchFamily="34" charset="0"/>
              <a:buNone/>
            </a:pPr>
            <a:r>
              <a:rPr lang="zh-CN" altLang="en-US" sz="2800" b="1" dirty="0" smtClean="0">
                <a:solidFill>
                  <a:srgbClr val="002060"/>
                </a:solidFill>
                <a:latin typeface="+mn-ea"/>
              </a:rPr>
              <a:t>④事</a:t>
            </a:r>
            <a:r>
              <a:rPr lang="zh-CN" altLang="en-US" sz="2800" b="1" dirty="0">
                <a:solidFill>
                  <a:srgbClr val="002060"/>
                </a:solidFill>
                <a:latin typeface="+mn-ea"/>
              </a:rPr>
              <a:t>不避难，勇于担当。</a:t>
            </a:r>
            <a:r>
              <a:rPr lang="zh-CN" altLang="en-US" sz="2800" b="1" dirty="0">
                <a:latin typeface="+mn-ea"/>
              </a:rPr>
              <a:t>作为一个</a:t>
            </a:r>
            <a:r>
              <a:rPr lang="zh-CN" altLang="en-US" sz="2800" b="1" dirty="0">
                <a:solidFill>
                  <a:srgbClr val="FF0000"/>
                </a:solidFill>
                <a:latin typeface="+mn-ea"/>
              </a:rPr>
              <a:t>负责任的大国</a:t>
            </a:r>
            <a:r>
              <a:rPr lang="zh-CN" altLang="en-US" sz="2800" b="1" dirty="0">
                <a:latin typeface="+mn-ea"/>
              </a:rPr>
              <a:t>，</a:t>
            </a:r>
            <a:r>
              <a:rPr lang="zh-CN" altLang="en-US" sz="2800" b="1" dirty="0">
                <a:solidFill>
                  <a:srgbClr val="12281C"/>
                </a:solidFill>
                <a:latin typeface="+mn-ea"/>
              </a:rPr>
              <a:t>中国</a:t>
            </a:r>
            <a:r>
              <a:rPr lang="zh-CN" altLang="en-US" sz="2800" b="1" dirty="0">
                <a:solidFill>
                  <a:srgbClr val="FF0000"/>
                </a:solidFill>
                <a:latin typeface="+mn-ea"/>
              </a:rPr>
              <a:t>努力提高</a:t>
            </a:r>
            <a:r>
              <a:rPr lang="zh-CN" altLang="en-US" sz="2800" b="1" dirty="0">
                <a:latin typeface="+mn-ea"/>
              </a:rPr>
              <a:t>自身在国家地位上的</a:t>
            </a:r>
            <a:r>
              <a:rPr lang="zh-CN" altLang="en-US" sz="2800" b="1" dirty="0">
                <a:solidFill>
                  <a:srgbClr val="FF0000"/>
                </a:solidFill>
                <a:latin typeface="+mn-ea"/>
              </a:rPr>
              <a:t>影响力、感召力</a:t>
            </a:r>
            <a:r>
              <a:rPr lang="zh-CN" altLang="en-US" sz="2800" b="1" dirty="0">
                <a:latin typeface="+mn-ea"/>
              </a:rPr>
              <a:t>和</a:t>
            </a:r>
            <a:r>
              <a:rPr lang="zh-CN" altLang="en-US" sz="2800" b="1" dirty="0">
                <a:solidFill>
                  <a:srgbClr val="FF0000"/>
                </a:solidFill>
                <a:latin typeface="+mn-ea"/>
              </a:rPr>
              <a:t>塑造力</a:t>
            </a:r>
            <a:r>
              <a:rPr lang="zh-CN" altLang="en-US" sz="2800" b="1" dirty="0">
                <a:solidFill>
                  <a:srgbClr val="12281C"/>
                </a:solidFill>
                <a:latin typeface="+mn-ea"/>
              </a:rPr>
              <a:t>，</a:t>
            </a:r>
            <a:r>
              <a:rPr lang="zh-CN" altLang="en-US" sz="2800" b="1" dirty="0">
                <a:solidFill>
                  <a:srgbClr val="FF0000"/>
                </a:solidFill>
                <a:latin typeface="+mn-ea"/>
              </a:rPr>
              <a:t>致力于成为</a:t>
            </a:r>
            <a:r>
              <a:rPr lang="zh-CN" altLang="en-US" sz="2800" b="1" dirty="0">
                <a:solidFill>
                  <a:srgbClr val="12281C"/>
                </a:solidFill>
                <a:latin typeface="+mn-ea"/>
              </a:rPr>
              <a:t>世界和平的</a:t>
            </a:r>
            <a:r>
              <a:rPr lang="zh-CN" altLang="en-US" sz="2800" b="1" dirty="0">
                <a:solidFill>
                  <a:srgbClr val="FF0000"/>
                </a:solidFill>
                <a:latin typeface="+mn-ea"/>
              </a:rPr>
              <a:t>建设者</a:t>
            </a:r>
            <a:r>
              <a:rPr lang="zh-CN" altLang="en-US" sz="2800" b="1" dirty="0">
                <a:solidFill>
                  <a:srgbClr val="12281C"/>
                </a:solidFill>
                <a:latin typeface="+mn-ea"/>
              </a:rPr>
              <a:t>、全球发展的</a:t>
            </a:r>
            <a:r>
              <a:rPr lang="zh-CN" altLang="en-US" sz="2800" b="1" dirty="0">
                <a:solidFill>
                  <a:srgbClr val="FF0000"/>
                </a:solidFill>
                <a:latin typeface="+mn-ea"/>
              </a:rPr>
              <a:t>贡献者</a:t>
            </a:r>
            <a:r>
              <a:rPr lang="zh-CN" altLang="en-US" sz="2800" b="1" dirty="0">
                <a:solidFill>
                  <a:srgbClr val="12281C"/>
                </a:solidFill>
                <a:latin typeface="+mn-ea"/>
              </a:rPr>
              <a:t>、国际秩序的</a:t>
            </a:r>
            <a:r>
              <a:rPr lang="zh-CN" altLang="en-US" sz="2800" b="1" dirty="0">
                <a:solidFill>
                  <a:srgbClr val="FF0000"/>
                </a:solidFill>
                <a:latin typeface="+mn-ea"/>
              </a:rPr>
              <a:t>维护者</a:t>
            </a:r>
            <a:r>
              <a:rPr lang="zh-CN" altLang="en-US" sz="2800" b="1" dirty="0">
                <a:solidFill>
                  <a:srgbClr val="12281C"/>
                </a:solidFill>
                <a:latin typeface="+mn-ea"/>
              </a:rPr>
              <a:t>。</a:t>
            </a:r>
            <a:endParaRPr lang="zh-CN" altLang="en-US" sz="2800" b="1" i="1" u="sng" dirty="0">
              <a:solidFill>
                <a:srgbClr val="12281C"/>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 fill="hold"/>
                                        <p:tgtEl>
                                          <p:spTgt spid="2"/>
                                        </p:tgtEl>
                                        <p:attrNameLst>
                                          <p:attrName>ppt_x</p:attrName>
                                        </p:attrNameLst>
                                      </p:cBhvr>
                                      <p:tavLst>
                                        <p:tav tm="0">
                                          <p:val>
                                            <p:strVal val="1+#ppt_w/2"/>
                                          </p:val>
                                        </p:tav>
                                        <p:tav tm="100000">
                                          <p:val>
                                            <p:strVal val="#ppt_x"/>
                                          </p:val>
                                        </p:tav>
                                      </p:tavLst>
                                    </p:anim>
                                    <p:anim calcmode="lin" valueType="num">
                                      <p:cBhvr additive="base">
                                        <p:cTn id="8" dur="1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 fill="hold"/>
                                        <p:tgtEl>
                                          <p:spTgt spid="3"/>
                                        </p:tgtEl>
                                        <p:attrNameLst>
                                          <p:attrName>ppt_x</p:attrName>
                                        </p:attrNameLst>
                                      </p:cBhvr>
                                      <p:tavLst>
                                        <p:tav tm="0">
                                          <p:val>
                                            <p:strVal val="#ppt_x"/>
                                          </p:val>
                                        </p:tav>
                                        <p:tav tm="100000">
                                          <p:val>
                                            <p:strVal val="#ppt_x"/>
                                          </p:val>
                                        </p:tav>
                                      </p:tavLst>
                                    </p:anim>
                                    <p:anim calcmode="lin" valueType="num">
                                      <p:cBhvr additive="base">
                                        <p:cTn id="14" dur="1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
                                        <p:tgtEl>
                                          <p:spTgt spid="4"/>
                                        </p:tgtEl>
                                      </p:cBhvr>
                                    </p:animEffect>
                                    <p:anim calcmode="lin" valueType="num">
                                      <p:cBhvr>
                                        <p:cTn id="20" dur="10" fill="hold"/>
                                        <p:tgtEl>
                                          <p:spTgt spid="4"/>
                                        </p:tgtEl>
                                        <p:attrNameLst>
                                          <p:attrName>ppt_x</p:attrName>
                                        </p:attrNameLst>
                                      </p:cBhvr>
                                      <p:tavLst>
                                        <p:tav tm="0">
                                          <p:val>
                                            <p:strVal val="#ppt_x"/>
                                          </p:val>
                                        </p:tav>
                                        <p:tav tm="100000">
                                          <p:val>
                                            <p:strVal val="#ppt_x"/>
                                          </p:val>
                                        </p:tav>
                                      </p:tavLst>
                                    </p:anim>
                                    <p:anim calcmode="lin" valueType="num">
                                      <p:cBhvr>
                                        <p:cTn id="21" dur="1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
                                        <p:tgtEl>
                                          <p:spTgt spid="5"/>
                                        </p:tgtEl>
                                      </p:cBhvr>
                                    </p:animEffect>
                                    <p:anim calcmode="lin" valueType="num">
                                      <p:cBhvr>
                                        <p:cTn id="27" dur="10" fill="hold"/>
                                        <p:tgtEl>
                                          <p:spTgt spid="5"/>
                                        </p:tgtEl>
                                        <p:attrNameLst>
                                          <p:attrName>ppt_x</p:attrName>
                                        </p:attrNameLst>
                                      </p:cBhvr>
                                      <p:tavLst>
                                        <p:tav tm="0">
                                          <p:val>
                                            <p:strVal val="#ppt_x"/>
                                          </p:val>
                                        </p:tav>
                                        <p:tav tm="100000">
                                          <p:val>
                                            <p:strVal val="#ppt_x"/>
                                          </p:val>
                                        </p:tav>
                                      </p:tavLst>
                                    </p:anim>
                                    <p:anim calcmode="lin" valueType="num">
                                      <p:cBhvr>
                                        <p:cTn id="28" dur="1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8067" y="620688"/>
            <a:ext cx="8856421" cy="2759730"/>
          </a:xfrm>
          <a:prstGeom prst="rect">
            <a:avLst/>
          </a:prstGeom>
          <a:ln w="28575">
            <a:solidFill>
              <a:schemeClr val="accent1">
                <a:lumMod val="75000"/>
              </a:schemeClr>
            </a:solidFill>
          </a:ln>
        </p:spPr>
        <p:txBody>
          <a:bodyPr wrap="square">
            <a:spAutoFit/>
          </a:bodyPr>
          <a:lstStyle/>
          <a:p>
            <a:pPr>
              <a:lnSpc>
                <a:spcPts val="2600"/>
              </a:lnSpc>
            </a:pPr>
            <a:r>
              <a:rPr lang="en-US" altLang="zh-CN" b="1" dirty="0"/>
              <a:t> </a:t>
            </a:r>
            <a:r>
              <a:rPr lang="en-US" altLang="zh-CN" sz="2400" b="1" dirty="0" smtClean="0"/>
              <a:t>      2022</a:t>
            </a:r>
            <a:r>
              <a:rPr lang="zh-CN" altLang="zh-CN" sz="2400" b="1" dirty="0"/>
              <a:t>月</a:t>
            </a:r>
            <a:r>
              <a:rPr lang="en-US" altLang="zh-CN" sz="2400" b="1" dirty="0"/>
              <a:t>11</a:t>
            </a:r>
            <a:r>
              <a:rPr lang="zh-CN" altLang="zh-CN" sz="2400" b="1" dirty="0"/>
              <a:t>月</a:t>
            </a:r>
            <a:r>
              <a:rPr lang="en-US" altLang="zh-CN" sz="2400" b="1" dirty="0"/>
              <a:t>6</a:t>
            </a:r>
            <a:r>
              <a:rPr lang="zh-CN" altLang="zh-CN" sz="2400" b="1" dirty="0"/>
              <a:t>日，联合国气候变化大会第</a:t>
            </a:r>
            <a:r>
              <a:rPr lang="en-US" altLang="zh-CN" sz="2400" b="1" dirty="0"/>
              <a:t>27</a:t>
            </a:r>
            <a:r>
              <a:rPr lang="zh-CN" altLang="zh-CN" sz="2400" b="1" dirty="0"/>
              <a:t>次缔约方</a:t>
            </a:r>
            <a:r>
              <a:rPr lang="zh-CN" altLang="zh-CN" sz="2400" b="1" dirty="0" smtClean="0"/>
              <a:t>会议在</a:t>
            </a:r>
            <a:r>
              <a:rPr lang="zh-CN" altLang="zh-CN" sz="2400" b="1" dirty="0"/>
              <a:t>埃及举行。主题：</a:t>
            </a:r>
            <a:r>
              <a:rPr lang="zh-CN" altLang="zh-CN" sz="2400" b="1" dirty="0" smtClean="0"/>
              <a:t>“落实</a:t>
            </a:r>
            <a:r>
              <a:rPr lang="zh-CN" altLang="en-US" sz="2400" b="1" dirty="0" smtClean="0"/>
              <a:t>”</a:t>
            </a:r>
            <a:r>
              <a:rPr lang="zh-CN" altLang="zh-CN" sz="2400" b="1" dirty="0" smtClean="0"/>
              <a:t>。</a:t>
            </a:r>
            <a:r>
              <a:rPr lang="zh-CN" altLang="en-US" sz="2400" b="1" dirty="0" smtClean="0"/>
              <a:t>包括美国在内的发达国家从</a:t>
            </a:r>
            <a:r>
              <a:rPr lang="en-US" altLang="zh-CN" sz="2400" b="1" dirty="0" smtClean="0"/>
              <a:t>2009</a:t>
            </a:r>
            <a:r>
              <a:rPr lang="zh-CN" altLang="en-US" sz="2400" b="1" dirty="0" smtClean="0"/>
              <a:t>年</a:t>
            </a:r>
            <a:r>
              <a:rPr lang="en-US" altLang="zh-CN" sz="2400" b="1" dirty="0" smtClean="0"/>
              <a:t>---2020</a:t>
            </a:r>
            <a:r>
              <a:rPr lang="zh-CN" altLang="en-US" sz="2400" b="1" dirty="0" smtClean="0"/>
              <a:t>年每年应向发展中国家支付</a:t>
            </a:r>
            <a:r>
              <a:rPr lang="en-US" altLang="zh-CN" sz="2400" b="1" dirty="0" smtClean="0"/>
              <a:t>1000</a:t>
            </a:r>
            <a:r>
              <a:rPr lang="zh-CN" altLang="en-US" sz="2400" b="1" dirty="0" smtClean="0"/>
              <a:t>亿</a:t>
            </a:r>
            <a:r>
              <a:rPr lang="zh-CN" altLang="en-US" sz="2400" b="1" dirty="0"/>
              <a:t>美元的气候补偿款的承</a:t>
            </a:r>
            <a:r>
              <a:rPr lang="zh-CN" altLang="en-US" sz="2400" b="1" dirty="0" smtClean="0"/>
              <a:t>诺并未</a:t>
            </a:r>
            <a:r>
              <a:rPr lang="zh-CN" altLang="en-US" sz="2400" b="1" dirty="0"/>
              <a:t>兑</a:t>
            </a:r>
            <a:r>
              <a:rPr lang="zh-CN" altLang="en-US" sz="2400" b="1" dirty="0" smtClean="0"/>
              <a:t>现。但此次会议上美国法国</a:t>
            </a:r>
            <a:r>
              <a:rPr lang="zh-CN" altLang="zh-CN" sz="2400" b="1" dirty="0" smtClean="0"/>
              <a:t>却</a:t>
            </a:r>
            <a:r>
              <a:rPr lang="zh-CN" altLang="en-US" sz="2400" b="1" dirty="0" smtClean="0"/>
              <a:t>认</a:t>
            </a:r>
            <a:r>
              <a:rPr lang="zh-CN" altLang="en-US" sz="2400" b="1" dirty="0"/>
              <a:t>为</a:t>
            </a:r>
            <a:r>
              <a:rPr lang="zh-CN" altLang="zh-CN" sz="2400" b="1" dirty="0" smtClean="0"/>
              <a:t>中国</a:t>
            </a:r>
            <a:r>
              <a:rPr lang="zh-CN" altLang="zh-CN" sz="2400" b="1" dirty="0"/>
              <a:t>消极应对气候</a:t>
            </a:r>
            <a:r>
              <a:rPr lang="zh-CN" altLang="zh-CN" sz="2400" b="1" dirty="0" smtClean="0"/>
              <a:t>问题，</a:t>
            </a:r>
            <a:r>
              <a:rPr lang="zh-CN" altLang="en-US" sz="2400" b="1" dirty="0" smtClean="0"/>
              <a:t>以此</a:t>
            </a:r>
            <a:r>
              <a:rPr lang="zh-CN" altLang="zh-CN" sz="2400" b="1" dirty="0" smtClean="0"/>
              <a:t>打压限制</a:t>
            </a:r>
            <a:r>
              <a:rPr lang="zh-CN" altLang="zh-CN" sz="2400" b="1" dirty="0"/>
              <a:t>中国发展。 </a:t>
            </a:r>
            <a:endParaRPr lang="en-US" altLang="zh-CN" sz="2400" b="1" dirty="0" smtClean="0"/>
          </a:p>
          <a:p>
            <a:pPr>
              <a:lnSpc>
                <a:spcPts val="2600"/>
              </a:lnSpc>
            </a:pPr>
            <a:r>
              <a:rPr lang="en-US" altLang="zh-CN" sz="2400" b="1" dirty="0"/>
              <a:t> </a:t>
            </a:r>
            <a:r>
              <a:rPr lang="en-US" altLang="zh-CN" sz="2400" b="1" dirty="0" smtClean="0"/>
              <a:t>      </a:t>
            </a:r>
            <a:r>
              <a:rPr lang="zh-CN" altLang="zh-CN" sz="2400" b="1" dirty="0" smtClean="0"/>
              <a:t>在</a:t>
            </a:r>
            <a:r>
              <a:rPr lang="zh-CN" altLang="zh-CN" sz="2400" b="1" dirty="0"/>
              <a:t>我国外交部的一次例行记者会上，有一位美国记者提问</a:t>
            </a:r>
            <a:r>
              <a:rPr lang="zh-CN" altLang="zh-CN" sz="2400" b="1" dirty="0" smtClean="0"/>
              <a:t>：</a:t>
            </a:r>
            <a:r>
              <a:rPr lang="zh-CN" altLang="en-US" sz="2400" b="1" dirty="0" smtClean="0"/>
              <a:t>“</a:t>
            </a:r>
            <a:r>
              <a:rPr lang="zh-CN" altLang="zh-CN" sz="2400" b="1" dirty="0" smtClean="0"/>
              <a:t>这些年</a:t>
            </a:r>
            <a:r>
              <a:rPr lang="zh-CN" altLang="zh-CN" sz="2400" b="1" dirty="0"/>
              <a:t>中国</a:t>
            </a:r>
            <a:r>
              <a:rPr lang="zh-CN" altLang="zh-CN" sz="2400" b="1" dirty="0" smtClean="0"/>
              <a:t>经济</a:t>
            </a:r>
            <a:r>
              <a:rPr lang="zh-CN" altLang="en-US" sz="2400" b="1" dirty="0" smtClean="0"/>
              <a:t>已</a:t>
            </a:r>
            <a:r>
              <a:rPr lang="zh-CN" altLang="zh-CN" sz="2400" b="1" dirty="0" smtClean="0"/>
              <a:t>快速</a:t>
            </a:r>
            <a:r>
              <a:rPr lang="zh-CN" altLang="zh-CN" sz="2400" b="1" dirty="0"/>
              <a:t>发展，在全球环境气候治理等</a:t>
            </a:r>
            <a:r>
              <a:rPr lang="zh-CN" altLang="zh-CN" sz="2400" b="1" dirty="0" smtClean="0"/>
              <a:t>方面是否应该</a:t>
            </a:r>
            <a:r>
              <a:rPr lang="zh-CN" altLang="en-US" sz="2400" b="1" dirty="0" smtClean="0"/>
              <a:t>和美国一样</a:t>
            </a:r>
            <a:r>
              <a:rPr lang="zh-CN" altLang="zh-CN" sz="2400" b="1" dirty="0" smtClean="0"/>
              <a:t>承担</a:t>
            </a:r>
            <a:r>
              <a:rPr lang="zh-CN" altLang="zh-CN" sz="2400" b="1" dirty="0"/>
              <a:t>更多责任？</a:t>
            </a:r>
            <a:r>
              <a:rPr lang="zh-CN" altLang="zh-CN" sz="2400" b="1" dirty="0" smtClean="0"/>
              <a:t>请问</a:t>
            </a:r>
            <a:r>
              <a:rPr lang="zh-CN" altLang="en-US" sz="2400" b="1" dirty="0"/>
              <a:t>发言人</a:t>
            </a:r>
            <a:r>
              <a:rPr lang="zh-CN" altLang="zh-CN" sz="2400" b="1" dirty="0" smtClean="0"/>
              <a:t>对此</a:t>
            </a:r>
            <a:r>
              <a:rPr lang="zh-CN" altLang="zh-CN" sz="2400" b="1" dirty="0"/>
              <a:t>有何评论</a:t>
            </a:r>
            <a:r>
              <a:rPr lang="zh-CN" altLang="zh-CN" sz="2400" b="1" dirty="0" smtClean="0"/>
              <a:t>？</a:t>
            </a:r>
            <a:r>
              <a:rPr lang="zh-CN" altLang="en-US" sz="2400" b="1" dirty="0" smtClean="0"/>
              <a:t>”</a:t>
            </a:r>
            <a:endParaRPr lang="zh-CN" altLang="zh-CN" sz="2400" b="1" dirty="0"/>
          </a:p>
        </p:txBody>
      </p:sp>
      <p:sp>
        <p:nvSpPr>
          <p:cNvPr id="5" name="矩形 4">
            <a:hlinkClick r:id="rId2" action="ppaction://hlinkfile"/>
          </p:cNvPr>
          <p:cNvSpPr/>
          <p:nvPr/>
        </p:nvSpPr>
        <p:spPr>
          <a:xfrm>
            <a:off x="3059832" y="3501008"/>
            <a:ext cx="5544616" cy="954107"/>
          </a:xfrm>
          <a:prstGeom prst="rect">
            <a:avLst/>
          </a:prstGeom>
          <a:ln w="28575">
            <a:solidFill>
              <a:srgbClr val="FF6600"/>
            </a:solidFill>
          </a:ln>
        </p:spPr>
        <p:txBody>
          <a:bodyPr wrap="square">
            <a:spAutoFit/>
          </a:bodyPr>
          <a:lstStyle/>
          <a:p>
            <a:pPr lvl="0"/>
            <a:r>
              <a:rPr lang="en-US" altLang="zh-CN" sz="2800" b="1" dirty="0" smtClean="0">
                <a:solidFill>
                  <a:srgbClr val="0000FF"/>
                </a:solidFill>
              </a:rPr>
              <a:t> </a:t>
            </a:r>
            <a:r>
              <a:rPr lang="zh-CN" altLang="zh-CN" sz="2800" b="1" dirty="0" smtClean="0">
                <a:solidFill>
                  <a:srgbClr val="0000FF"/>
                </a:solidFill>
              </a:rPr>
              <a:t>思考：</a:t>
            </a:r>
            <a:r>
              <a:rPr lang="zh-CN" altLang="zh-CN" sz="2800" b="1" dirty="0">
                <a:solidFill>
                  <a:srgbClr val="0000FF"/>
                </a:solidFill>
              </a:rPr>
              <a:t>如果你是我国外交部</a:t>
            </a:r>
            <a:r>
              <a:rPr lang="zh-CN" altLang="zh-CN" sz="2800" b="1" dirty="0" smtClean="0">
                <a:solidFill>
                  <a:srgbClr val="0000FF"/>
                </a:solidFill>
              </a:rPr>
              <a:t>新闻发言人</a:t>
            </a:r>
            <a:r>
              <a:rPr lang="zh-CN" altLang="zh-CN" sz="2800" b="1" dirty="0">
                <a:solidFill>
                  <a:srgbClr val="0000FF"/>
                </a:solidFill>
              </a:rPr>
              <a:t>，</a:t>
            </a:r>
            <a:r>
              <a:rPr lang="zh-CN" altLang="zh-CN" sz="2800" b="1" dirty="0" smtClean="0">
                <a:solidFill>
                  <a:srgbClr val="0000FF"/>
                </a:solidFill>
              </a:rPr>
              <a:t>对此</a:t>
            </a:r>
            <a:r>
              <a:rPr lang="zh-CN" altLang="en-US" sz="2800" b="1" dirty="0">
                <a:solidFill>
                  <a:srgbClr val="0000FF"/>
                </a:solidFill>
              </a:rPr>
              <a:t>，</a:t>
            </a:r>
            <a:r>
              <a:rPr lang="zh-CN" altLang="zh-CN" sz="2800" b="1" dirty="0" smtClean="0">
                <a:solidFill>
                  <a:srgbClr val="0000FF"/>
                </a:solidFill>
              </a:rPr>
              <a:t>你</a:t>
            </a:r>
            <a:r>
              <a:rPr lang="zh-CN" altLang="zh-CN" sz="2800" b="1" dirty="0">
                <a:solidFill>
                  <a:srgbClr val="0000FF"/>
                </a:solidFill>
              </a:rPr>
              <a:t>会如何答记者问？</a:t>
            </a:r>
          </a:p>
        </p:txBody>
      </p:sp>
      <p:sp>
        <p:nvSpPr>
          <p:cNvPr id="6" name="矩形 5"/>
          <p:cNvSpPr/>
          <p:nvPr/>
        </p:nvSpPr>
        <p:spPr>
          <a:xfrm>
            <a:off x="35496" y="4509120"/>
            <a:ext cx="9036496" cy="461665"/>
          </a:xfrm>
          <a:prstGeom prst="rect">
            <a:avLst/>
          </a:prstGeom>
        </p:spPr>
        <p:txBody>
          <a:bodyPr wrap="square">
            <a:spAutoFit/>
          </a:bodyPr>
          <a:lstStyle/>
          <a:p>
            <a:pPr lvl="0"/>
            <a:r>
              <a:rPr lang="en-US" altLang="zh-CN" sz="2400" b="1" dirty="0">
                <a:solidFill>
                  <a:prstClr val="black"/>
                </a:solidFill>
              </a:rPr>
              <a:t> </a:t>
            </a:r>
            <a:r>
              <a:rPr lang="en-US" altLang="zh-CN" sz="2400" b="1" dirty="0" smtClean="0">
                <a:solidFill>
                  <a:prstClr val="black"/>
                </a:solidFill>
              </a:rPr>
              <a:t>   </a:t>
            </a:r>
            <a:r>
              <a:rPr lang="zh-CN" altLang="zh-CN" sz="2000" b="1" dirty="0" smtClean="0">
                <a:solidFill>
                  <a:prstClr val="black"/>
                </a:solidFill>
              </a:rPr>
              <a:t>各</a:t>
            </a:r>
            <a:r>
              <a:rPr lang="zh-CN" altLang="zh-CN" sz="2000" b="1" dirty="0">
                <a:solidFill>
                  <a:prstClr val="black"/>
                </a:solidFill>
              </a:rPr>
              <a:t>组讨论交流</a:t>
            </a:r>
            <a:r>
              <a:rPr lang="zh-CN" altLang="zh-CN" sz="2000" b="1" dirty="0" smtClean="0">
                <a:solidFill>
                  <a:prstClr val="black"/>
                </a:solidFill>
              </a:rPr>
              <a:t>，撰写</a:t>
            </a:r>
            <a:r>
              <a:rPr lang="zh-CN" altLang="zh-CN" sz="2000" b="1" dirty="0">
                <a:solidFill>
                  <a:prstClr val="black"/>
                </a:solidFill>
              </a:rPr>
              <a:t>发言稿，准备</a:t>
            </a:r>
            <a:r>
              <a:rPr lang="zh-CN" altLang="zh-CN" sz="2000" b="1" dirty="0" smtClean="0">
                <a:solidFill>
                  <a:prstClr val="black"/>
                </a:solidFill>
              </a:rPr>
              <a:t>时间</a:t>
            </a:r>
            <a:r>
              <a:rPr lang="en-US" altLang="zh-CN" sz="2000" b="1" dirty="0" smtClean="0">
                <a:solidFill>
                  <a:prstClr val="black"/>
                </a:solidFill>
              </a:rPr>
              <a:t>2</a:t>
            </a:r>
            <a:r>
              <a:rPr lang="zh-CN" altLang="zh-CN" sz="2000" b="1" dirty="0" smtClean="0">
                <a:solidFill>
                  <a:prstClr val="black"/>
                </a:solidFill>
              </a:rPr>
              <a:t>分钟。</a:t>
            </a:r>
            <a:r>
              <a:rPr lang="en-US" altLang="zh-CN" sz="2000" b="1" dirty="0" smtClean="0">
                <a:solidFill>
                  <a:prstClr val="black"/>
                </a:solidFill>
              </a:rPr>
              <a:t> </a:t>
            </a:r>
            <a:r>
              <a:rPr lang="zh-CN" altLang="zh-CN" sz="2000" b="1" dirty="0" smtClean="0">
                <a:solidFill>
                  <a:prstClr val="black"/>
                </a:solidFill>
              </a:rPr>
              <a:t>推荐</a:t>
            </a:r>
            <a:r>
              <a:rPr lang="zh-CN" altLang="zh-CN" sz="2000" b="1" dirty="0">
                <a:solidFill>
                  <a:prstClr val="black"/>
                </a:solidFill>
              </a:rPr>
              <a:t>发言人，模拟发言。</a:t>
            </a:r>
          </a:p>
        </p:txBody>
      </p:sp>
      <p:sp>
        <p:nvSpPr>
          <p:cNvPr id="3" name="矩形 2"/>
          <p:cNvSpPr/>
          <p:nvPr/>
        </p:nvSpPr>
        <p:spPr>
          <a:xfrm>
            <a:off x="35496" y="3646765"/>
            <a:ext cx="2964273" cy="646331"/>
          </a:xfrm>
          <a:prstGeom prst="rect">
            <a:avLst/>
          </a:prstGeom>
          <a:solidFill>
            <a:srgbClr val="FFFF00"/>
          </a:solidFill>
        </p:spPr>
        <p:txBody>
          <a:bodyPr wrap="none">
            <a:spAutoFit/>
          </a:bodyPr>
          <a:lstStyle/>
          <a:p>
            <a:r>
              <a:rPr lang="zh-CN" altLang="zh-CN" sz="3600" b="1" dirty="0" smtClean="0">
                <a:solidFill>
                  <a:srgbClr val="FF0000"/>
                </a:solidFill>
                <a:latin typeface="黑体" panose="02010609060101010101" charset="-122"/>
                <a:ea typeface="黑体" panose="02010609060101010101" charset="-122"/>
              </a:rPr>
              <a:t>活动</a:t>
            </a:r>
            <a:r>
              <a:rPr lang="zh-CN" altLang="en-US" sz="3600" b="1" dirty="0" smtClean="0">
                <a:solidFill>
                  <a:srgbClr val="FF0000"/>
                </a:solidFill>
                <a:latin typeface="黑体" panose="02010609060101010101" charset="-122"/>
                <a:ea typeface="黑体" panose="02010609060101010101" charset="-122"/>
              </a:rPr>
              <a:t>二</a:t>
            </a:r>
            <a:r>
              <a:rPr lang="zh-CN" altLang="zh-CN" sz="3600" b="1" dirty="0" smtClean="0">
                <a:solidFill>
                  <a:srgbClr val="FF0000"/>
                </a:solidFill>
                <a:latin typeface="黑体" panose="02010609060101010101" charset="-122"/>
                <a:ea typeface="黑体" panose="02010609060101010101" charset="-122"/>
              </a:rPr>
              <a:t>：</a:t>
            </a:r>
            <a:r>
              <a:rPr lang="zh-CN" altLang="zh-CN" sz="3600" b="1" dirty="0">
                <a:solidFill>
                  <a:srgbClr val="FF0000"/>
                </a:solidFill>
                <a:latin typeface="黑体" panose="02010609060101010101" charset="-122"/>
                <a:ea typeface="黑体" panose="02010609060101010101" charset="-122"/>
              </a:rPr>
              <a:t>代言</a:t>
            </a:r>
            <a:endParaRPr lang="zh-CN" altLang="en-US" sz="3600" b="1" dirty="0">
              <a:solidFill>
                <a:srgbClr val="FF0000"/>
              </a:solidFill>
              <a:latin typeface="黑体" panose="02010609060101010101" charset="-122"/>
              <a:ea typeface="黑体" panose="02010609060101010101" charset="-122"/>
            </a:endParaRPr>
          </a:p>
        </p:txBody>
      </p:sp>
      <p:sp>
        <p:nvSpPr>
          <p:cNvPr id="12" name="矩形 11"/>
          <p:cNvSpPr/>
          <p:nvPr/>
        </p:nvSpPr>
        <p:spPr>
          <a:xfrm>
            <a:off x="107504" y="5013176"/>
            <a:ext cx="8908631" cy="163121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pPr>
              <a:lnSpc>
                <a:spcPts val="3000"/>
              </a:lnSpc>
            </a:pPr>
            <a:r>
              <a:rPr lang="zh-CN" altLang="en-US" sz="2800" b="1" kern="0" dirty="0" smtClean="0">
                <a:solidFill>
                  <a:srgbClr val="FF0000"/>
                </a:solidFill>
                <a:latin typeface="隶书" panose="02010509060101010101" pitchFamily="49" charset="-122"/>
                <a:ea typeface="隶书" panose="02010509060101010101" pitchFamily="49" charset="-122"/>
                <a:cs typeface="Arial" panose="020B0604020202020204"/>
              </a:rPr>
              <a:t>建议：</a:t>
            </a:r>
            <a:r>
              <a:rPr lang="en-US" altLang="zh-CN" sz="2800" b="1" kern="0" dirty="0" smtClean="0">
                <a:solidFill>
                  <a:schemeClr val="accent2">
                    <a:lumMod val="75000"/>
                  </a:schemeClr>
                </a:solidFill>
                <a:latin typeface="隶书" panose="02010509060101010101" pitchFamily="49" charset="-122"/>
                <a:ea typeface="隶书" panose="02010509060101010101" pitchFamily="49" charset="-122"/>
                <a:cs typeface="Arial" panose="020B0604020202020204"/>
              </a:rPr>
              <a:t>1.</a:t>
            </a:r>
            <a:r>
              <a:rPr lang="zh-CN" altLang="en-US" sz="2800" b="1" kern="0" dirty="0" smtClean="0">
                <a:solidFill>
                  <a:schemeClr val="accent2">
                    <a:lumMod val="75000"/>
                  </a:schemeClr>
                </a:solidFill>
                <a:latin typeface="隶书" panose="02010509060101010101" pitchFamily="49" charset="-122"/>
                <a:ea typeface="隶书" panose="02010509060101010101" pitchFamily="49" charset="-122"/>
                <a:cs typeface="Arial" panose="020B0604020202020204"/>
              </a:rPr>
              <a:t>站在发展中国家立场来看，坚持全球气候治理 的原则，推动国际秩序发展的角度：</a:t>
            </a:r>
            <a:endParaRPr lang="en-US" altLang="zh-CN" sz="2800" b="1" kern="0" dirty="0" smtClean="0">
              <a:solidFill>
                <a:schemeClr val="accent2">
                  <a:lumMod val="75000"/>
                </a:schemeClr>
              </a:solidFill>
              <a:latin typeface="隶书" panose="02010509060101010101" pitchFamily="49" charset="-122"/>
              <a:ea typeface="隶书" panose="02010509060101010101" pitchFamily="49" charset="-122"/>
              <a:cs typeface="Arial" panose="020B0604020202020204"/>
            </a:endParaRPr>
          </a:p>
          <a:p>
            <a:pPr>
              <a:lnSpc>
                <a:spcPts val="3000"/>
              </a:lnSpc>
            </a:pPr>
            <a:r>
              <a:rPr lang="en-US" altLang="zh-CN" sz="2800" b="1" kern="0" dirty="0" smtClean="0">
                <a:solidFill>
                  <a:schemeClr val="accent2">
                    <a:lumMod val="75000"/>
                  </a:schemeClr>
                </a:solidFill>
                <a:latin typeface="隶书" panose="02010509060101010101" pitchFamily="49" charset="-122"/>
                <a:ea typeface="隶书" panose="02010509060101010101" pitchFamily="49" charset="-122"/>
                <a:cs typeface="Arial" panose="020B0604020202020204"/>
              </a:rPr>
              <a:t>2.</a:t>
            </a:r>
            <a:r>
              <a:rPr lang="zh-CN" altLang="en-US" sz="2800" b="1" kern="0" dirty="0" smtClean="0">
                <a:solidFill>
                  <a:schemeClr val="accent2">
                    <a:lumMod val="75000"/>
                  </a:schemeClr>
                </a:solidFill>
                <a:latin typeface="隶书" panose="02010509060101010101" pitchFamily="49" charset="-122"/>
                <a:ea typeface="隶书" panose="02010509060101010101" pitchFamily="49" charset="-122"/>
                <a:cs typeface="Arial" panose="020B0604020202020204"/>
              </a:rPr>
              <a:t>指明我国在气候环境治理方面主要措施及成效：</a:t>
            </a:r>
            <a:endParaRPr lang="en-US" altLang="zh-CN" sz="2800" b="1" kern="0" dirty="0" smtClean="0">
              <a:solidFill>
                <a:schemeClr val="accent2">
                  <a:lumMod val="75000"/>
                </a:schemeClr>
              </a:solidFill>
              <a:latin typeface="隶书" panose="02010509060101010101" pitchFamily="49" charset="-122"/>
              <a:ea typeface="隶书" panose="02010509060101010101" pitchFamily="49" charset="-122"/>
              <a:cs typeface="Arial" panose="020B0604020202020204"/>
            </a:endParaRPr>
          </a:p>
          <a:p>
            <a:pPr>
              <a:lnSpc>
                <a:spcPts val="3000"/>
              </a:lnSpc>
            </a:pPr>
            <a:r>
              <a:rPr lang="en-US" altLang="zh-CN" sz="2800" b="1" kern="0" dirty="0" smtClean="0">
                <a:solidFill>
                  <a:schemeClr val="accent2">
                    <a:lumMod val="75000"/>
                  </a:schemeClr>
                </a:solidFill>
                <a:latin typeface="隶书" panose="02010509060101010101" pitchFamily="49" charset="-122"/>
                <a:ea typeface="隶书" panose="02010509060101010101" pitchFamily="49" charset="-122"/>
                <a:cs typeface="Arial" panose="020B0604020202020204"/>
              </a:rPr>
              <a:t>3.</a:t>
            </a:r>
            <a:r>
              <a:rPr lang="zh-CN" altLang="en-US" sz="2800" b="1" kern="0" dirty="0" smtClean="0">
                <a:solidFill>
                  <a:schemeClr val="accent2">
                    <a:lumMod val="75000"/>
                  </a:schemeClr>
                </a:solidFill>
                <a:latin typeface="隶书" panose="02010509060101010101" pitchFamily="49" charset="-122"/>
                <a:ea typeface="隶书" panose="02010509060101010101" pitchFamily="49" charset="-122"/>
                <a:cs typeface="Arial" panose="020B0604020202020204"/>
              </a:rPr>
              <a:t>最后表态，要继续怎样积极作为：</a:t>
            </a:r>
            <a:endParaRPr lang="zh-CN" altLang="en-US" sz="2800" b="1" kern="0" dirty="0">
              <a:solidFill>
                <a:schemeClr val="accent2">
                  <a:lumMod val="75000"/>
                </a:schemeClr>
              </a:solidFill>
              <a:latin typeface="隶书" panose="02010509060101010101" pitchFamily="49" charset="-122"/>
              <a:ea typeface="隶书" panose="02010509060101010101" pitchFamily="49" charset="-122"/>
              <a:cs typeface="Arial" panose="020B0604020202020204"/>
            </a:endParaRPr>
          </a:p>
        </p:txBody>
      </p:sp>
      <p:sp>
        <p:nvSpPr>
          <p:cNvPr id="9" name="TextBox 8"/>
          <p:cNvSpPr txBox="1"/>
          <p:nvPr/>
        </p:nvSpPr>
        <p:spPr>
          <a:xfrm>
            <a:off x="12434" y="0"/>
            <a:ext cx="9131566" cy="523220"/>
          </a:xfrm>
          <a:prstGeom prst="rect">
            <a:avLst/>
          </a:prstGeom>
          <a:noFill/>
        </p:spPr>
        <p:txBody>
          <a:bodyPr wrap="square" rtlCol="0">
            <a:spAutoFit/>
          </a:bodyPr>
          <a:lstStyle/>
          <a:p>
            <a:r>
              <a:rPr lang="zh-CN" altLang="en-US" sz="2800" b="1" dirty="0" smtClean="0">
                <a:solidFill>
                  <a:srgbClr val="FF0000"/>
                </a:solidFill>
                <a:latin typeface="黑体" panose="02010609060101010101" charset="-122"/>
                <a:ea typeface="黑体" panose="02010609060101010101" charset="-122"/>
              </a:rPr>
              <a:t>三、中国担当</a:t>
            </a:r>
            <a:r>
              <a:rPr lang="en-US" altLang="zh-CN" sz="2800" b="1" dirty="0" smtClean="0">
                <a:solidFill>
                  <a:srgbClr val="FF0000"/>
                </a:solidFill>
                <a:latin typeface="黑体" panose="02010609060101010101" charset="-122"/>
                <a:ea typeface="黑体" panose="02010609060101010101" charset="-122"/>
              </a:rPr>
              <a:t>——</a:t>
            </a:r>
            <a:r>
              <a:rPr lang="zh-CN" altLang="zh-CN" sz="2800" b="1" dirty="0" smtClean="0">
                <a:solidFill>
                  <a:srgbClr val="FF0000"/>
                </a:solidFill>
                <a:latin typeface="黑体" panose="02010609060101010101" charset="-122"/>
                <a:ea typeface="黑体" panose="02010609060101010101" charset="-122"/>
              </a:rPr>
              <a:t>尽力而为</a:t>
            </a:r>
            <a:r>
              <a:rPr lang="en-US" altLang="zh-CN" sz="2800" b="1" dirty="0" smtClean="0">
                <a:solidFill>
                  <a:srgbClr val="FF0000"/>
                </a:solidFill>
                <a:latin typeface="黑体" panose="02010609060101010101" charset="-122"/>
                <a:ea typeface="黑体" panose="02010609060101010101" charset="-122"/>
              </a:rPr>
              <a:t> </a:t>
            </a:r>
            <a:r>
              <a:rPr lang="zh-CN" altLang="zh-CN" sz="2800" b="1" dirty="0" smtClean="0">
                <a:solidFill>
                  <a:srgbClr val="FF0000"/>
                </a:solidFill>
                <a:latin typeface="黑体" panose="02010609060101010101" charset="-122"/>
                <a:ea typeface="黑体" panose="02010609060101010101" charset="-122"/>
              </a:rPr>
              <a:t>量力而行</a:t>
            </a:r>
            <a:endParaRPr lang="en-US" altLang="zh-CN" sz="2800" b="1" dirty="0">
              <a:solidFill>
                <a:srgbClr val="FF0000"/>
              </a:solidFill>
              <a:latin typeface="黑体" panose="02010609060101010101" charset="-122"/>
              <a:ea typeface="黑体" panose="02010609060101010101"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1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59633" y="836712"/>
            <a:ext cx="3345494" cy="1107996"/>
          </a:xfrm>
          <a:prstGeom prst="rect">
            <a:avLst/>
          </a:prstGeom>
          <a:solidFill>
            <a:schemeClr val="accent5">
              <a:lumMod val="20000"/>
              <a:lumOff val="80000"/>
            </a:schemeClr>
          </a:solidFill>
          <a:ln w="28575">
            <a:solidFill>
              <a:schemeClr val="tx1"/>
            </a:solidFill>
          </a:ln>
        </p:spPr>
        <p:txBody>
          <a:bodyPr wrap="square">
            <a:spAutoFit/>
          </a:bodyPr>
          <a:lstStyle/>
          <a:p>
            <a:pPr lvl="0"/>
            <a:r>
              <a:rPr lang="zh-CN" altLang="en-US" sz="2200" b="1" dirty="0" smtClean="0">
                <a:latin typeface="黑体" panose="02010609060101010101" charset="-122"/>
                <a:ea typeface="黑体" panose="02010609060101010101" charset="-122"/>
              </a:rPr>
              <a:t>中国</a:t>
            </a:r>
            <a:r>
              <a:rPr lang="zh-CN" altLang="en-US" sz="2200" b="1" dirty="0">
                <a:latin typeface="黑体" panose="02010609060101010101" charset="-122"/>
                <a:ea typeface="黑体" panose="02010609060101010101" charset="-122"/>
              </a:rPr>
              <a:t>外交部发言人赵立坚</a:t>
            </a:r>
            <a:r>
              <a:rPr lang="en-US" altLang="zh-CN" sz="2200" b="1" dirty="0">
                <a:latin typeface="黑体" panose="02010609060101010101" charset="-122"/>
                <a:ea typeface="黑体" panose="02010609060101010101" charset="-122"/>
              </a:rPr>
              <a:t>9</a:t>
            </a:r>
            <a:r>
              <a:rPr lang="zh-CN" altLang="en-US" sz="2200" b="1" dirty="0" smtClean="0">
                <a:latin typeface="黑体" panose="02010609060101010101" charset="-122"/>
                <a:ea typeface="黑体" panose="02010609060101010101" charset="-122"/>
              </a:rPr>
              <a:t>日就</a:t>
            </a:r>
            <a:r>
              <a:rPr lang="zh-CN" altLang="en-US" sz="2200" b="1" dirty="0">
                <a:latin typeface="黑体" panose="02010609060101010101" charset="-122"/>
                <a:ea typeface="黑体" panose="02010609060101010101" charset="-122"/>
              </a:rPr>
              <a:t>气候变化有关问题答记者问</a:t>
            </a:r>
            <a:endParaRPr lang="zh-CN" altLang="zh-CN" sz="2200" b="1" dirty="0">
              <a:latin typeface="黑体" panose="02010609060101010101" charset="-122"/>
              <a:ea typeface="黑体" panose="02010609060101010101" charset="-122"/>
            </a:endParaRPr>
          </a:p>
        </p:txBody>
      </p:sp>
      <p:sp>
        <p:nvSpPr>
          <p:cNvPr id="5" name="矩形 4"/>
          <p:cNvSpPr/>
          <p:nvPr/>
        </p:nvSpPr>
        <p:spPr>
          <a:xfrm>
            <a:off x="245765" y="2722265"/>
            <a:ext cx="8718723" cy="3708708"/>
          </a:xfrm>
          <a:prstGeom prst="rect">
            <a:avLst/>
          </a:prstGeom>
          <a:solidFill>
            <a:srgbClr val="EFF0E8"/>
          </a:solidFill>
        </p:spPr>
        <p:txBody>
          <a:bodyPr wrap="square">
            <a:spAutoFit/>
          </a:bodyPr>
          <a:lstStyle/>
          <a:p>
            <a:r>
              <a:rPr lang="zh-CN" altLang="en-US" sz="2000" b="1" dirty="0" smtClean="0"/>
              <a:t>赵立坚</a:t>
            </a:r>
            <a:r>
              <a:rPr lang="zh-CN" altLang="en-US" sz="2000" b="1" dirty="0"/>
              <a:t>说</a:t>
            </a:r>
            <a:r>
              <a:rPr lang="zh-CN" altLang="en-US" sz="2000" b="1" dirty="0" smtClean="0"/>
              <a:t>，</a:t>
            </a:r>
            <a:r>
              <a:rPr lang="zh-CN" altLang="en-US" sz="2000" b="1" dirty="0"/>
              <a:t>全球气候变化进程面临严峻挑战，</a:t>
            </a:r>
            <a:r>
              <a:rPr lang="zh-CN" altLang="en-US" sz="2000" b="1" dirty="0" smtClean="0"/>
              <a:t>发展中国家是气候变化问题最大的受害者。我们</a:t>
            </a:r>
            <a:r>
              <a:rPr lang="zh-CN" altLang="en-US" sz="2000" b="1" dirty="0"/>
              <a:t>支持大会就发展中国家关心的损失与损害问题作出合理安排，敦促发达国家认真履行应对气候变化的历史责任和应尽的国际义务，特别是尽快兑现</a:t>
            </a:r>
            <a:r>
              <a:rPr lang="en-US" altLang="zh-CN" sz="2000" b="1" dirty="0"/>
              <a:t>1000</a:t>
            </a:r>
            <a:r>
              <a:rPr lang="zh-CN" altLang="en-US" sz="2000" b="1" dirty="0"/>
              <a:t>亿美元承诺，并提出适应资金翻倍路线图，切实帮助发展中国家提高应对气候挑战的能力，增进南北互信和行动合力</a:t>
            </a:r>
            <a:r>
              <a:rPr lang="zh-CN" altLang="en-US" sz="2000" b="1" dirty="0" smtClean="0"/>
              <a:t>。</a:t>
            </a:r>
            <a:endParaRPr lang="en-US" altLang="zh-CN" sz="2000" b="1" dirty="0" smtClean="0"/>
          </a:p>
          <a:p>
            <a:pPr>
              <a:lnSpc>
                <a:spcPts val="900"/>
              </a:lnSpc>
            </a:pPr>
            <a:endParaRPr lang="en-US" altLang="zh-CN" sz="2000" b="1" dirty="0" smtClean="0"/>
          </a:p>
          <a:p>
            <a:r>
              <a:rPr lang="zh-CN" altLang="en-US" sz="2000" b="1" dirty="0"/>
              <a:t>中国始终是应对气候变化的实干家和行动派。我们实施积极应对气候变化的国家战略，坚定不移走生态优先、绿色低碳的发展道路。自从宣布碳达峰碳中和目标愿景以来，中方工作已取得显著成效。</a:t>
            </a:r>
            <a:endParaRPr lang="en-US" altLang="zh-CN" sz="2000" b="1" dirty="0"/>
          </a:p>
          <a:p>
            <a:pPr>
              <a:lnSpc>
                <a:spcPts val="900"/>
              </a:lnSpc>
            </a:pPr>
            <a:endParaRPr lang="en-US" altLang="zh-CN" sz="2000" b="1" dirty="0"/>
          </a:p>
          <a:p>
            <a:r>
              <a:rPr lang="zh-CN" altLang="en-US" sz="2000" b="1" dirty="0"/>
              <a:t>刚刚结束的中国共产党第二十次全国代表大会进一步就中国实现双碳目标作出重要部署。中方将继续同各方一道，积极参与全球气候治理，携手应对气候变化挑战</a:t>
            </a:r>
            <a:r>
              <a:rPr lang="zh-CN" altLang="en-US" sz="2000" b="1" dirty="0" smtClean="0"/>
              <a:t>。</a:t>
            </a:r>
            <a:endParaRPr lang="zh-CN" altLang="en-US" sz="2000" b="1" dirty="0">
              <a:sym typeface="微软雅黑" panose="020B0503020204020204" pitchFamily="34" charset="-122"/>
            </a:endParaRPr>
          </a:p>
        </p:txBody>
      </p:sp>
      <p:pic>
        <p:nvPicPr>
          <p:cNvPr id="3" name="外交部答记者问.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685525" y="29369"/>
            <a:ext cx="4356315" cy="2529642"/>
          </a:xfrm>
          <a:prstGeom prst="rect">
            <a:avLst/>
          </a:prstGeom>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2" y="0"/>
            <a:ext cx="1224136"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fade">
                                      <p:cBhvr>
                                        <p:cTn id="7" dur="5000"/>
                                        <p:tgtEl>
                                          <p:spTgt spid="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bldLst>
      <p:bldP spid="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408" y="-1"/>
            <a:ext cx="899592" cy="97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476809" y="836712"/>
            <a:ext cx="8217395" cy="3046988"/>
          </a:xfrm>
          <a:prstGeom prst="rect">
            <a:avLst/>
          </a:prstGeom>
          <a:ln w="19050">
            <a:solidFill>
              <a:schemeClr val="tx1"/>
            </a:solidFill>
          </a:ln>
        </p:spPr>
        <p:txBody>
          <a:bodyPr wrap="square">
            <a:spAutoFit/>
          </a:bodyPr>
          <a:lstStyle/>
          <a:p>
            <a:r>
              <a:rPr lang="en-US" altLang="zh-CN" sz="2400" b="1" dirty="0" smtClean="0"/>
              <a:t>        </a:t>
            </a:r>
            <a:r>
              <a:rPr lang="zh-CN" altLang="zh-CN" sz="2400" b="1" dirty="0" smtClean="0"/>
              <a:t>联合国</a:t>
            </a:r>
            <a:r>
              <a:rPr lang="zh-CN" altLang="zh-CN" sz="2400" b="1" dirty="0"/>
              <a:t>气候变化大会第</a:t>
            </a:r>
            <a:r>
              <a:rPr lang="en-US" altLang="zh-CN" sz="2400" b="1" dirty="0"/>
              <a:t>27</a:t>
            </a:r>
            <a:r>
              <a:rPr lang="zh-CN" altLang="zh-CN" sz="2400" b="1" dirty="0"/>
              <a:t>次缔约方会议</a:t>
            </a:r>
            <a:r>
              <a:rPr lang="zh-CN" altLang="en-US" sz="2400" b="1" dirty="0"/>
              <a:t>上</a:t>
            </a:r>
            <a:r>
              <a:rPr lang="zh-CN" altLang="en-US" sz="2400" b="1" dirty="0" smtClean="0"/>
              <a:t>，某些发达国家</a:t>
            </a:r>
            <a:r>
              <a:rPr lang="zh-CN" altLang="en-US" sz="2400" b="1" dirty="0"/>
              <a:t>上演了一</a:t>
            </a:r>
            <a:r>
              <a:rPr lang="zh-CN" altLang="en-US" sz="2400" b="1" dirty="0" smtClean="0"/>
              <a:t>场借口</a:t>
            </a:r>
            <a:r>
              <a:rPr lang="zh-CN" altLang="en-US" sz="2400" b="1" dirty="0"/>
              <a:t>气候</a:t>
            </a:r>
            <a:r>
              <a:rPr lang="zh-CN" altLang="en-US" sz="2400" b="1" dirty="0" smtClean="0"/>
              <a:t>问题为由</a:t>
            </a:r>
            <a:r>
              <a:rPr lang="zh-CN" altLang="en-US" sz="2400" b="1" dirty="0"/>
              <a:t>故意</a:t>
            </a:r>
            <a:r>
              <a:rPr lang="zh-CN" altLang="en-US" sz="2400" b="1" dirty="0" smtClean="0"/>
              <a:t>曲解中国贡献，否认中国担当，打</a:t>
            </a:r>
            <a:r>
              <a:rPr lang="zh-CN" altLang="en-US" sz="2400" b="1" dirty="0"/>
              <a:t>压中国，限制中国发展的闹剧</a:t>
            </a:r>
            <a:r>
              <a:rPr lang="zh-CN" altLang="en-US" sz="2400" b="1" dirty="0" smtClean="0"/>
              <a:t>。</a:t>
            </a:r>
            <a:endParaRPr lang="en-US" altLang="zh-CN" sz="2400" b="1" dirty="0" smtClean="0"/>
          </a:p>
          <a:p>
            <a:r>
              <a:rPr lang="en-US" altLang="zh-CN" sz="2400" b="1" dirty="0"/>
              <a:t> </a:t>
            </a:r>
            <a:r>
              <a:rPr lang="en-US" altLang="zh-CN" sz="2400" b="1" dirty="0" smtClean="0"/>
              <a:t>     </a:t>
            </a:r>
            <a:r>
              <a:rPr lang="zh-CN" altLang="en-US" sz="2400" b="1" dirty="0" smtClean="0"/>
              <a:t>对此，有网友评论认为：“中国为国际社会各种难题与危机的化解作出了巨大贡献，但是这场闹剧让我们更清醒的认识到必须立足国情，保持政策措施的定力，着眼于时代发展大势而为，增长我国自身的智慧与实力，担责必须充分考虑自身能力，才能更好为世界贡献更多中国智慧。”</a:t>
            </a:r>
            <a:endParaRPr lang="zh-CN" altLang="en-US" sz="2400" b="1" dirty="0"/>
          </a:p>
        </p:txBody>
      </p:sp>
      <p:grpSp>
        <p:nvGrpSpPr>
          <p:cNvPr id="3" name="组合 2"/>
          <p:cNvGrpSpPr/>
          <p:nvPr/>
        </p:nvGrpSpPr>
        <p:grpSpPr>
          <a:xfrm>
            <a:off x="395536" y="4221088"/>
            <a:ext cx="8424936" cy="1817860"/>
            <a:chOff x="395536" y="4221088"/>
            <a:chExt cx="8424936" cy="1817860"/>
          </a:xfrm>
          <a:solidFill>
            <a:schemeClr val="accent3">
              <a:lumMod val="20000"/>
              <a:lumOff val="80000"/>
            </a:schemeClr>
          </a:solidFill>
        </p:grpSpPr>
        <p:sp>
          <p:nvSpPr>
            <p:cNvPr id="5" name="矩形 4"/>
            <p:cNvSpPr/>
            <p:nvPr/>
          </p:nvSpPr>
          <p:spPr>
            <a:xfrm>
              <a:off x="395536" y="4221088"/>
              <a:ext cx="8424936" cy="892552"/>
            </a:xfrm>
            <a:prstGeom prst="rect">
              <a:avLst/>
            </a:prstGeom>
            <a:solidFill>
              <a:schemeClr val="bg1"/>
            </a:solidFill>
          </p:spPr>
          <p:txBody>
            <a:bodyPr wrap="square">
              <a:spAutoFit/>
            </a:bodyPr>
            <a:lstStyle/>
            <a:p>
              <a:r>
                <a:rPr lang="zh-CN" altLang="en-US" sz="2600" b="1" kern="0" dirty="0" smtClean="0">
                  <a:solidFill>
                    <a:srgbClr val="0000FF"/>
                  </a:solidFill>
                  <a:latin typeface="等线" panose="02010600030101010101" pitchFamily="2" charset="-122"/>
                  <a:ea typeface="等线" panose="02010600030101010101" pitchFamily="2" charset="-122"/>
                  <a:cs typeface="Arial" panose="020B0604020202020204"/>
                </a:rPr>
                <a:t>思考：结合该网友观点，请谈谈我国应该如何承担责任， 为</a:t>
              </a:r>
              <a:r>
                <a:rPr lang="zh-CN" altLang="en-US" sz="2600" b="1" kern="0" dirty="0">
                  <a:solidFill>
                    <a:srgbClr val="0000FF"/>
                  </a:solidFill>
                  <a:latin typeface="等线" panose="02010600030101010101" pitchFamily="2" charset="-122"/>
                  <a:ea typeface="等线" panose="02010600030101010101" pitchFamily="2" charset="-122"/>
                  <a:cs typeface="Arial" panose="020B0604020202020204"/>
                </a:rPr>
                <a:t>世界</a:t>
              </a:r>
              <a:r>
                <a:rPr lang="zh-CN" altLang="en-US" sz="2600" b="1" kern="0" dirty="0" smtClean="0">
                  <a:solidFill>
                    <a:srgbClr val="0000FF"/>
                  </a:solidFill>
                  <a:latin typeface="等线" panose="02010600030101010101" pitchFamily="2" charset="-122"/>
                  <a:ea typeface="等线" panose="02010600030101010101" pitchFamily="2" charset="-122"/>
                  <a:cs typeface="Arial" panose="020B0604020202020204"/>
                </a:rPr>
                <a:t>贡献智慧？</a:t>
              </a:r>
              <a:endParaRPr lang="zh-CN" altLang="en-US" sz="2600" b="1" kern="0" dirty="0">
                <a:solidFill>
                  <a:srgbClr val="0000FF"/>
                </a:solidFill>
                <a:latin typeface="等线" panose="02010600030101010101" pitchFamily="2" charset="-122"/>
                <a:ea typeface="等线" panose="02010600030101010101" pitchFamily="2" charset="-122"/>
                <a:cs typeface="Arial" panose="020B0604020202020204"/>
              </a:endParaRPr>
            </a:p>
          </p:txBody>
        </p:sp>
        <p:sp>
          <p:nvSpPr>
            <p:cNvPr id="2" name="矩形 1"/>
            <p:cNvSpPr/>
            <p:nvPr/>
          </p:nvSpPr>
          <p:spPr>
            <a:xfrm>
              <a:off x="1809043" y="5269507"/>
              <a:ext cx="5597921" cy="769441"/>
            </a:xfrm>
            <a:prstGeom prst="rect">
              <a:avLst/>
            </a:prstGeom>
            <a:solidFill>
              <a:schemeClr val="accent6">
                <a:lumMod val="20000"/>
                <a:lumOff val="80000"/>
              </a:schemeClr>
            </a:solidFill>
          </p:spPr>
          <p:txBody>
            <a:bodyPr wrap="square">
              <a:spAutoFit/>
            </a:bodyPr>
            <a:lstStyle/>
            <a:p>
              <a:pPr lvl="0"/>
              <a:r>
                <a:rPr lang="zh-CN" altLang="zh-CN" sz="2200" b="1" dirty="0" smtClean="0">
                  <a:solidFill>
                    <a:prstClr val="black"/>
                  </a:solidFill>
                </a:rPr>
                <a:t>各</a:t>
              </a:r>
              <a:r>
                <a:rPr lang="zh-CN" altLang="zh-CN" sz="2200" b="1" dirty="0">
                  <a:solidFill>
                    <a:prstClr val="black"/>
                  </a:solidFill>
                </a:rPr>
                <a:t>组讨论</a:t>
              </a:r>
              <a:r>
                <a:rPr lang="zh-CN" altLang="zh-CN" sz="2200" b="1" dirty="0" smtClean="0">
                  <a:solidFill>
                    <a:prstClr val="black"/>
                  </a:solidFill>
                </a:rPr>
                <a:t>交流，</a:t>
              </a:r>
              <a:r>
                <a:rPr lang="zh-CN" altLang="zh-CN" sz="2200" b="1" dirty="0">
                  <a:solidFill>
                    <a:prstClr val="black"/>
                  </a:solidFill>
                </a:rPr>
                <a:t>整理</a:t>
              </a:r>
              <a:r>
                <a:rPr lang="zh-CN" altLang="zh-CN" sz="2200" b="1" dirty="0" smtClean="0">
                  <a:solidFill>
                    <a:prstClr val="black"/>
                  </a:solidFill>
                </a:rPr>
                <a:t>观点</a:t>
              </a:r>
              <a:r>
                <a:rPr lang="zh-CN" altLang="en-US" sz="2200" b="1" dirty="0" smtClean="0">
                  <a:solidFill>
                    <a:prstClr val="black"/>
                  </a:solidFill>
                </a:rPr>
                <a:t>，</a:t>
              </a:r>
              <a:r>
                <a:rPr lang="zh-CN" altLang="zh-CN" sz="2200" b="1" dirty="0" smtClean="0">
                  <a:solidFill>
                    <a:prstClr val="black"/>
                  </a:solidFill>
                </a:rPr>
                <a:t>准备时间</a:t>
              </a:r>
              <a:r>
                <a:rPr lang="en-US" altLang="zh-CN" sz="2200" b="1" dirty="0" smtClean="0">
                  <a:solidFill>
                    <a:prstClr val="black"/>
                  </a:solidFill>
                </a:rPr>
                <a:t>2</a:t>
              </a:r>
              <a:r>
                <a:rPr lang="zh-CN" altLang="zh-CN" sz="2200" b="1" dirty="0" smtClean="0">
                  <a:solidFill>
                    <a:prstClr val="black"/>
                  </a:solidFill>
                </a:rPr>
                <a:t>分钟。</a:t>
              </a:r>
              <a:r>
                <a:rPr lang="en-US" altLang="zh-CN" sz="2200" b="1" dirty="0" smtClean="0">
                  <a:solidFill>
                    <a:prstClr val="black"/>
                  </a:solidFill>
                </a:rPr>
                <a:t> </a:t>
              </a:r>
              <a:r>
                <a:rPr lang="zh-CN" altLang="zh-CN" sz="2200" b="1" dirty="0" smtClean="0">
                  <a:solidFill>
                    <a:prstClr val="black"/>
                  </a:solidFill>
                </a:rPr>
                <a:t>推</a:t>
              </a:r>
              <a:r>
                <a:rPr lang="zh-CN" altLang="zh-CN" sz="2200" b="1" dirty="0">
                  <a:solidFill>
                    <a:prstClr val="black"/>
                  </a:solidFill>
                </a:rPr>
                <a:t>荐</a:t>
              </a:r>
              <a:r>
                <a:rPr lang="zh-CN" altLang="zh-CN" sz="2200" b="1" dirty="0" smtClean="0">
                  <a:solidFill>
                    <a:prstClr val="black"/>
                  </a:solidFill>
                </a:rPr>
                <a:t>发言人</a:t>
              </a:r>
              <a:r>
                <a:rPr lang="zh-CN" altLang="en-US" sz="2200" b="1" dirty="0" smtClean="0">
                  <a:solidFill>
                    <a:prstClr val="black"/>
                  </a:solidFill>
                </a:rPr>
                <a:t>展示交流</a:t>
              </a:r>
              <a:r>
                <a:rPr lang="zh-CN" altLang="zh-CN" sz="2200" b="1" dirty="0" smtClean="0">
                  <a:solidFill>
                    <a:prstClr val="black"/>
                  </a:solidFill>
                </a:rPr>
                <a:t>。</a:t>
              </a:r>
              <a:endParaRPr lang="zh-CN" altLang="zh-CN" sz="2200" b="1" dirty="0">
                <a:solidFill>
                  <a:prstClr val="black"/>
                </a:solidFill>
              </a:endParaRPr>
            </a:p>
          </p:txBody>
        </p:sp>
      </p:grpSp>
      <p:sp>
        <p:nvSpPr>
          <p:cNvPr id="8" name="TextBox 7"/>
          <p:cNvSpPr txBox="1"/>
          <p:nvPr/>
        </p:nvSpPr>
        <p:spPr>
          <a:xfrm>
            <a:off x="107504" y="116632"/>
            <a:ext cx="7511894" cy="523220"/>
          </a:xfrm>
          <a:prstGeom prst="rect">
            <a:avLst/>
          </a:prstGeom>
          <a:noFill/>
        </p:spPr>
        <p:txBody>
          <a:bodyPr wrap="square" rtlCol="0">
            <a:spAutoFit/>
          </a:bodyPr>
          <a:lstStyle/>
          <a:p>
            <a:r>
              <a:rPr lang="zh-CN" altLang="en-US" sz="2800" b="1" dirty="0" smtClean="0">
                <a:solidFill>
                  <a:srgbClr val="FF0000"/>
                </a:solidFill>
                <a:latin typeface="黑体" panose="02010609060101010101" charset="-122"/>
                <a:ea typeface="黑体" panose="02010609060101010101" charset="-122"/>
              </a:rPr>
              <a:t>三、中国担当</a:t>
            </a:r>
            <a:r>
              <a:rPr lang="en-US" altLang="zh-CN" sz="2800" b="1" dirty="0">
                <a:solidFill>
                  <a:srgbClr val="FF0000"/>
                </a:solidFill>
                <a:latin typeface="黑体" panose="02010609060101010101" charset="-122"/>
                <a:ea typeface="黑体" panose="02010609060101010101" charset="-122"/>
              </a:rPr>
              <a:t>——</a:t>
            </a:r>
            <a:r>
              <a:rPr lang="zh-CN" altLang="zh-CN" sz="2800" b="1" dirty="0" smtClean="0">
                <a:solidFill>
                  <a:srgbClr val="FF0000"/>
                </a:solidFill>
                <a:latin typeface="黑体" panose="02010609060101010101" charset="-122"/>
                <a:ea typeface="黑体" panose="02010609060101010101" charset="-122"/>
              </a:rPr>
              <a:t>尽力而为</a:t>
            </a:r>
            <a:r>
              <a:rPr lang="en-US" altLang="zh-CN" sz="2800" b="1" dirty="0" smtClean="0">
                <a:solidFill>
                  <a:srgbClr val="FF0000"/>
                </a:solidFill>
                <a:latin typeface="黑体" panose="02010609060101010101" charset="-122"/>
                <a:ea typeface="黑体" panose="02010609060101010101" charset="-122"/>
              </a:rPr>
              <a:t>  </a:t>
            </a:r>
            <a:r>
              <a:rPr lang="zh-CN" altLang="zh-CN" sz="2800" b="1" dirty="0" smtClean="0">
                <a:solidFill>
                  <a:srgbClr val="FF0000"/>
                </a:solidFill>
                <a:latin typeface="黑体" panose="02010609060101010101" charset="-122"/>
                <a:ea typeface="黑体" panose="02010609060101010101" charset="-122"/>
              </a:rPr>
              <a:t>量力而行</a:t>
            </a:r>
            <a:endParaRPr lang="en-US" altLang="zh-CN" sz="2800" b="1" dirty="0">
              <a:solidFill>
                <a:srgbClr val="FF0000"/>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96820" y="4305051"/>
            <a:ext cx="8597603" cy="1107996"/>
          </a:xfrm>
          <a:prstGeom prst="rect">
            <a:avLst/>
          </a:prstGeom>
          <a:solidFill>
            <a:schemeClr val="bg2">
              <a:lumMod val="75000"/>
            </a:schemeClr>
          </a:solidFill>
        </p:spPr>
        <p:txBody>
          <a:bodyPr wrap="square">
            <a:spAutoFit/>
          </a:bodyPr>
          <a:lstStyle/>
          <a:p>
            <a:pPr lvl="0" algn="just"/>
            <a:r>
              <a:rPr lang="zh-CN" altLang="en-US" sz="2200" b="1" dirty="0">
                <a:solidFill>
                  <a:prstClr val="black"/>
                </a:solidFill>
                <a:latin typeface="宋体" panose="02010600030101010101" pitchFamily="2" charset="-122"/>
                <a:cs typeface="+mn-ea"/>
              </a:rPr>
              <a:t>④中国在推动国际秩序朝着更加公正合理的方向发展，更好维护我国和广大发展中国家共同利益的</a:t>
            </a:r>
            <a:r>
              <a:rPr lang="zh-CN" altLang="en-US" sz="2200" b="1" kern="0" dirty="0">
                <a:solidFill>
                  <a:srgbClr val="FF0000"/>
                </a:solidFill>
                <a:latin typeface="宋体" panose="02010600030101010101" pitchFamily="2" charset="-122"/>
                <a:cs typeface="宋体" panose="02010600030101010101" pitchFamily="2" charset="-122"/>
              </a:rPr>
              <a:t>同时</a:t>
            </a:r>
            <a:r>
              <a:rPr lang="zh-CN" altLang="en-US" sz="2200" b="1" dirty="0">
                <a:latin typeface="+mn-ea"/>
              </a:rPr>
              <a:t>，</a:t>
            </a:r>
            <a:r>
              <a:rPr lang="zh-CN" altLang="en-US" sz="2200" b="1" dirty="0">
                <a:solidFill>
                  <a:prstClr val="black"/>
                </a:solidFill>
                <a:latin typeface="宋体" panose="02010600030101010101" pitchFamily="2" charset="-122"/>
                <a:cs typeface="+mn-ea"/>
              </a:rPr>
              <a:t>坚持</a:t>
            </a:r>
            <a:r>
              <a:rPr lang="zh-CN" altLang="en-US" sz="2200" b="1" kern="0" dirty="0">
                <a:solidFill>
                  <a:srgbClr val="FF0000"/>
                </a:solidFill>
                <a:latin typeface="宋体" panose="02010600030101010101" pitchFamily="2" charset="-122"/>
                <a:cs typeface="宋体" panose="02010600030101010101" pitchFamily="2" charset="-122"/>
              </a:rPr>
              <a:t>以经济建设为中心</a:t>
            </a:r>
            <a:r>
              <a:rPr lang="zh-CN" altLang="en-US" sz="2200" b="1" dirty="0" smtClean="0">
                <a:solidFill>
                  <a:prstClr val="black"/>
                </a:solidFill>
                <a:latin typeface="宋体" panose="02010600030101010101" pitchFamily="2" charset="-122"/>
                <a:cs typeface="+mn-ea"/>
              </a:rPr>
              <a:t>，</a:t>
            </a:r>
            <a:endParaRPr lang="en-US" altLang="zh-CN" sz="2200" b="1" dirty="0" smtClean="0">
              <a:solidFill>
                <a:prstClr val="black"/>
              </a:solidFill>
              <a:latin typeface="宋体" panose="02010600030101010101" pitchFamily="2" charset="-122"/>
              <a:cs typeface="+mn-ea"/>
            </a:endParaRPr>
          </a:p>
          <a:p>
            <a:pPr lvl="0" algn="just"/>
            <a:r>
              <a:rPr lang="zh-CN" altLang="en-US" sz="2200" b="1" dirty="0" smtClean="0">
                <a:solidFill>
                  <a:prstClr val="black"/>
                </a:solidFill>
                <a:latin typeface="宋体" panose="02010600030101010101" pitchFamily="2" charset="-122"/>
                <a:cs typeface="+mn-ea"/>
              </a:rPr>
              <a:t>集中</a:t>
            </a:r>
            <a:r>
              <a:rPr lang="zh-CN" altLang="en-US" sz="2200" b="1" dirty="0">
                <a:solidFill>
                  <a:prstClr val="black"/>
                </a:solidFill>
                <a:latin typeface="宋体" panose="02010600030101010101" pitchFamily="2" charset="-122"/>
                <a:cs typeface="+mn-ea"/>
              </a:rPr>
              <a:t>力量办好自己的事情，不断</a:t>
            </a:r>
            <a:r>
              <a:rPr lang="zh-CN" altLang="en-US" sz="2200" b="1" kern="0" dirty="0">
                <a:solidFill>
                  <a:srgbClr val="FF0000"/>
                </a:solidFill>
                <a:latin typeface="宋体" panose="02010600030101010101" pitchFamily="2" charset="-122"/>
                <a:cs typeface="宋体" panose="02010600030101010101" pitchFamily="2" charset="-122"/>
              </a:rPr>
              <a:t>增强我们在国际上说话办事的实力。</a:t>
            </a:r>
            <a:endParaRPr lang="en-US" altLang="zh-CN" sz="2200" b="1" kern="0" dirty="0">
              <a:solidFill>
                <a:srgbClr val="FF0000"/>
              </a:solidFill>
              <a:latin typeface="宋体" panose="02010600030101010101" pitchFamily="2" charset="-122"/>
              <a:cs typeface="宋体" panose="02010600030101010101" pitchFamily="2" charset="-122"/>
            </a:endParaRPr>
          </a:p>
        </p:txBody>
      </p:sp>
      <p:sp>
        <p:nvSpPr>
          <p:cNvPr id="16" name="矩形 15"/>
          <p:cNvSpPr/>
          <p:nvPr/>
        </p:nvSpPr>
        <p:spPr>
          <a:xfrm>
            <a:off x="242118" y="150504"/>
            <a:ext cx="1872208" cy="584775"/>
          </a:xfrm>
          <a:prstGeom prst="rect">
            <a:avLst/>
          </a:prstGeom>
          <a:solidFill>
            <a:schemeClr val="accent3">
              <a:lumMod val="20000"/>
              <a:lumOff val="80000"/>
            </a:schemeClr>
          </a:solidFill>
        </p:spPr>
        <p:txBody>
          <a:bodyPr wrap="square">
            <a:spAutoFit/>
          </a:bodyPr>
          <a:lstStyle/>
          <a:p>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梳理</a:t>
            </a:r>
            <a:r>
              <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释疑</a:t>
            </a:r>
          </a:p>
        </p:txBody>
      </p:sp>
      <p:sp>
        <p:nvSpPr>
          <p:cNvPr id="2" name="矩形 1"/>
          <p:cNvSpPr/>
          <p:nvPr/>
        </p:nvSpPr>
        <p:spPr>
          <a:xfrm>
            <a:off x="287119" y="808836"/>
            <a:ext cx="8605361" cy="1107996"/>
          </a:xfrm>
          <a:prstGeom prst="rect">
            <a:avLst/>
          </a:prstGeom>
          <a:solidFill>
            <a:schemeClr val="accent1">
              <a:lumMod val="20000"/>
              <a:lumOff val="80000"/>
            </a:schemeClr>
          </a:solidFill>
        </p:spPr>
        <p:txBody>
          <a:bodyPr wrap="square">
            <a:spAutoFit/>
          </a:bodyPr>
          <a:lstStyle/>
          <a:p>
            <a:pPr lvl="0" fontAlgn="base">
              <a:defRPr/>
            </a:pPr>
            <a:r>
              <a:rPr lang="zh-CN" altLang="en-US" sz="2200" b="1" dirty="0">
                <a:solidFill>
                  <a:prstClr val="black"/>
                </a:solidFill>
                <a:latin typeface="宋体" panose="02010600030101010101" pitchFamily="2" charset="-122"/>
              </a:rPr>
              <a:t>①</a:t>
            </a:r>
            <a:r>
              <a:rPr lang="zh-CN" altLang="en-US" sz="2200" b="1" dirty="0">
                <a:solidFill>
                  <a:srgbClr val="FF0000"/>
                </a:solidFill>
                <a:latin typeface="宋体" panose="02010600030101010101" pitchFamily="2" charset="-122"/>
              </a:rPr>
              <a:t>立足</a:t>
            </a:r>
            <a:r>
              <a:rPr lang="zh-CN" altLang="en-US" sz="2200" b="1" noProof="1">
                <a:solidFill>
                  <a:prstClr val="black"/>
                </a:solidFill>
                <a:latin typeface="宋体" panose="02010600030101010101" pitchFamily="2" charset="-122"/>
                <a:cs typeface="+mn-ea"/>
                <a:sym typeface="宋体" panose="02010600030101010101" pitchFamily="2" charset="-122"/>
              </a:rPr>
              <a:t>我国仍处于并将长期处于社会主义初级阶段的</a:t>
            </a:r>
            <a:r>
              <a:rPr lang="zh-CN" altLang="en-US" sz="2200" b="1" noProof="1">
                <a:solidFill>
                  <a:srgbClr val="FF0000"/>
                </a:solidFill>
                <a:latin typeface="宋体" panose="02010600030101010101" pitchFamily="2" charset="-122"/>
                <a:cs typeface="+mn-ea"/>
                <a:sym typeface="宋体" panose="02010600030101010101" pitchFamily="2" charset="-122"/>
              </a:rPr>
              <a:t>基本国情</a:t>
            </a:r>
            <a:r>
              <a:rPr lang="zh-CN" altLang="en-US" sz="2200" b="1" noProof="1" smtClean="0">
                <a:solidFill>
                  <a:prstClr val="black"/>
                </a:solidFill>
                <a:latin typeface="宋体" panose="02010600030101010101" pitchFamily="2" charset="-122"/>
                <a:cs typeface="+mn-ea"/>
                <a:sym typeface="宋体" panose="02010600030101010101" pitchFamily="2" charset="-122"/>
              </a:rPr>
              <a:t>。</a:t>
            </a:r>
            <a:endParaRPr lang="en-US" altLang="zh-CN" sz="2200" b="1" noProof="1" smtClean="0">
              <a:solidFill>
                <a:prstClr val="black"/>
              </a:solidFill>
              <a:latin typeface="宋体" panose="02010600030101010101" pitchFamily="2" charset="-122"/>
              <a:cs typeface="+mn-ea"/>
              <a:sym typeface="宋体" panose="02010600030101010101" pitchFamily="2" charset="-122"/>
            </a:endParaRPr>
          </a:p>
          <a:p>
            <a:pPr lvl="0" fontAlgn="base">
              <a:defRPr/>
            </a:pPr>
            <a:r>
              <a:rPr lang="zh-CN" altLang="zh-CN" sz="2200" b="1" kern="0" dirty="0" smtClean="0">
                <a:solidFill>
                  <a:prstClr val="black"/>
                </a:solidFill>
                <a:latin typeface="宋体" panose="02010600030101010101" pitchFamily="2" charset="-122"/>
                <a:cs typeface="宋体" panose="02010600030101010101" pitchFamily="2" charset="-122"/>
                <a:sym typeface="+mn-ea"/>
              </a:rPr>
              <a:t>需要</a:t>
            </a:r>
            <a:r>
              <a:rPr lang="zh-CN" altLang="zh-CN" sz="2200" b="1" kern="0" dirty="0">
                <a:solidFill>
                  <a:prstClr val="black"/>
                </a:solidFill>
                <a:latin typeface="宋体" panose="02010600030101010101" pitchFamily="2" charset="-122"/>
                <a:cs typeface="宋体" panose="02010600030101010101" pitchFamily="2" charset="-122"/>
                <a:sym typeface="+mn-ea"/>
              </a:rPr>
              <a:t>我们</a:t>
            </a:r>
            <a:r>
              <a:rPr lang="zh-CN" altLang="zh-CN" sz="2200" b="1" kern="0" dirty="0">
                <a:solidFill>
                  <a:srgbClr val="FF0000"/>
                </a:solidFill>
                <a:latin typeface="宋体" panose="02010600030101010101" pitchFamily="2" charset="-122"/>
                <a:cs typeface="宋体" panose="02010600030101010101" pitchFamily="2" charset="-122"/>
                <a:sym typeface="+mn-ea"/>
              </a:rPr>
              <a:t>全面深化改革，统筹国际国内两个大局，走和平发展道路，奉行互利共赢的开放战略</a:t>
            </a:r>
            <a:r>
              <a:rPr lang="zh-CN" altLang="zh-CN" sz="2200" b="1" kern="0" dirty="0">
                <a:solidFill>
                  <a:prstClr val="black"/>
                </a:solidFill>
                <a:latin typeface="宋体" panose="02010600030101010101" pitchFamily="2" charset="-122"/>
                <a:cs typeface="宋体" panose="02010600030101010101" pitchFamily="2" charset="-122"/>
                <a:sym typeface="+mn-ea"/>
              </a:rPr>
              <a:t>。</a:t>
            </a:r>
            <a:endParaRPr lang="en-US" altLang="zh-CN" sz="2200" b="1" kern="0" dirty="0">
              <a:solidFill>
                <a:prstClr val="black"/>
              </a:solidFill>
              <a:latin typeface="宋体" panose="02010600030101010101" pitchFamily="2" charset="-122"/>
              <a:cs typeface="宋体" panose="02010600030101010101" pitchFamily="2" charset="-122"/>
              <a:sym typeface="+mn-ea"/>
            </a:endParaRPr>
          </a:p>
        </p:txBody>
      </p:sp>
      <p:sp>
        <p:nvSpPr>
          <p:cNvPr id="3" name="矩形 2"/>
          <p:cNvSpPr/>
          <p:nvPr/>
        </p:nvSpPr>
        <p:spPr>
          <a:xfrm>
            <a:off x="271981" y="2083495"/>
            <a:ext cx="8647283" cy="769441"/>
          </a:xfrm>
          <a:prstGeom prst="rect">
            <a:avLst/>
          </a:prstGeom>
          <a:gradFill flip="none" rotWithShape="1">
            <a:gsLst>
              <a:gs pos="0">
                <a:srgbClr val="E6DCAC"/>
              </a:gs>
              <a:gs pos="12000">
                <a:srgbClr val="E6D78A"/>
              </a:gs>
              <a:gs pos="6000">
                <a:srgbClr val="C7AC4C"/>
              </a:gs>
              <a:gs pos="100000">
                <a:srgbClr val="E6D78A"/>
              </a:gs>
              <a:gs pos="100000">
                <a:srgbClr val="C7AC4C"/>
              </a:gs>
              <a:gs pos="100000">
                <a:srgbClr val="E6DCAC"/>
              </a:gs>
            </a:gsLst>
            <a:lin ang="5400000" scaled="0"/>
            <a:tileRect/>
          </a:gradFill>
        </p:spPr>
        <p:txBody>
          <a:bodyPr wrap="square">
            <a:spAutoFit/>
          </a:bodyPr>
          <a:lstStyle/>
          <a:p>
            <a:pPr lvl="0" fontAlgn="base">
              <a:defRPr/>
            </a:pPr>
            <a:r>
              <a:rPr lang="zh-CN" altLang="en-US" sz="2200" b="1" kern="0" dirty="0">
                <a:solidFill>
                  <a:prstClr val="black"/>
                </a:solidFill>
                <a:latin typeface="宋体" panose="02010600030101010101" pitchFamily="2" charset="-122"/>
                <a:cs typeface="宋体" panose="02010600030101010101" pitchFamily="2" charset="-122"/>
                <a:sym typeface="+mn-ea"/>
              </a:rPr>
              <a:t>②中国着眼于时代发展大势，</a:t>
            </a:r>
            <a:r>
              <a:rPr lang="zh-CN" altLang="en-US" sz="2200" b="1" kern="0" dirty="0">
                <a:solidFill>
                  <a:srgbClr val="FF0000"/>
                </a:solidFill>
                <a:latin typeface="宋体" panose="02010600030101010101" pitchFamily="2" charset="-122"/>
                <a:cs typeface="宋体" panose="02010600030101010101" pitchFamily="2" charset="-122"/>
                <a:sym typeface="+mn-ea"/>
              </a:rPr>
              <a:t>遵循共商共建共享原则</a:t>
            </a:r>
            <a:r>
              <a:rPr lang="zh-CN" altLang="en-US" sz="2200" b="1" kern="0" dirty="0" smtClean="0">
                <a:solidFill>
                  <a:prstClr val="black"/>
                </a:solidFill>
                <a:latin typeface="宋体" panose="02010600030101010101" pitchFamily="2" charset="-122"/>
                <a:cs typeface="宋体" panose="02010600030101010101" pitchFamily="2" charset="-122"/>
                <a:sym typeface="+mn-ea"/>
              </a:rPr>
              <a:t>，为</a:t>
            </a:r>
            <a:r>
              <a:rPr lang="zh-CN" altLang="en-US" sz="2200" b="1" kern="0" dirty="0">
                <a:solidFill>
                  <a:prstClr val="black"/>
                </a:solidFill>
                <a:latin typeface="宋体" panose="02010600030101010101" pitchFamily="2" charset="-122"/>
                <a:cs typeface="宋体" panose="02010600030101010101" pitchFamily="2" charset="-122"/>
                <a:sym typeface="+mn-ea"/>
              </a:rPr>
              <a:t>全球治理</a:t>
            </a:r>
            <a:r>
              <a:rPr lang="zh-CN" altLang="en-US" sz="2200" b="1" kern="0" dirty="0">
                <a:solidFill>
                  <a:srgbClr val="FF0000"/>
                </a:solidFill>
                <a:latin typeface="宋体" panose="02010600030101010101" pitchFamily="2" charset="-122"/>
                <a:cs typeface="宋体" panose="02010600030101010101" pitchFamily="2" charset="-122"/>
                <a:sym typeface="+mn-ea"/>
              </a:rPr>
              <a:t>提供中国方案</a:t>
            </a:r>
            <a:r>
              <a:rPr lang="zh-CN" altLang="en-US" sz="2200" b="1" kern="0" dirty="0">
                <a:solidFill>
                  <a:prstClr val="black"/>
                </a:solidFill>
                <a:latin typeface="宋体" panose="02010600030101010101" pitchFamily="2" charset="-122"/>
                <a:cs typeface="宋体" panose="02010600030101010101" pitchFamily="2" charset="-122"/>
                <a:sym typeface="+mn-ea"/>
              </a:rPr>
              <a:t>，贡献中国智慧。</a:t>
            </a:r>
            <a:endParaRPr lang="en-US" altLang="zh-CN" sz="2200" b="1" kern="0" dirty="0">
              <a:solidFill>
                <a:prstClr val="black"/>
              </a:solidFill>
              <a:latin typeface="宋体" panose="02010600030101010101" pitchFamily="2" charset="-122"/>
              <a:cs typeface="宋体" panose="02010600030101010101" pitchFamily="2" charset="-122"/>
              <a:sym typeface="+mn-ea"/>
            </a:endParaRPr>
          </a:p>
        </p:txBody>
      </p:sp>
      <p:sp>
        <p:nvSpPr>
          <p:cNvPr id="4" name="矩形 3"/>
          <p:cNvSpPr/>
          <p:nvPr/>
        </p:nvSpPr>
        <p:spPr>
          <a:xfrm>
            <a:off x="271982" y="3041084"/>
            <a:ext cx="8647283" cy="1107996"/>
          </a:xfrm>
          <a:prstGeom prst="rect">
            <a:avLst/>
          </a:prstGeom>
          <a:solidFill>
            <a:schemeClr val="accent6">
              <a:lumMod val="20000"/>
              <a:lumOff val="80000"/>
            </a:schemeClr>
          </a:solidFill>
        </p:spPr>
        <p:txBody>
          <a:bodyPr wrap="square">
            <a:spAutoFit/>
          </a:bodyPr>
          <a:lstStyle/>
          <a:p>
            <a:pPr lvl="0" algn="just"/>
            <a:r>
              <a:rPr lang="zh-CN" altLang="en-US" sz="2200" b="1" dirty="0">
                <a:solidFill>
                  <a:prstClr val="black"/>
                </a:solidFill>
                <a:latin typeface="宋体" panose="02010600030101010101" pitchFamily="2" charset="-122"/>
                <a:cs typeface="微软雅黑" panose="020B0503020204020204" pitchFamily="34" charset="-122"/>
              </a:rPr>
              <a:t>③中国广泛参与国际事务，在承担责任中不断</a:t>
            </a:r>
            <a:r>
              <a:rPr lang="zh-CN" altLang="en-US" sz="2200" b="1" dirty="0">
                <a:solidFill>
                  <a:srgbClr val="FF0000"/>
                </a:solidFill>
                <a:latin typeface="宋体" panose="02010600030101010101" pitchFamily="2" charset="-122"/>
                <a:cs typeface="微软雅黑" panose="020B0503020204020204" pitchFamily="34" charset="-122"/>
              </a:rPr>
              <a:t>积累经验，提升能力，增长智慧</a:t>
            </a:r>
            <a:r>
              <a:rPr lang="zh-CN" altLang="en-US" sz="2200" b="1" dirty="0">
                <a:solidFill>
                  <a:prstClr val="black"/>
                </a:solidFill>
                <a:latin typeface="宋体" panose="02010600030101010101" pitchFamily="2" charset="-122"/>
                <a:cs typeface="微软雅黑" panose="020B0503020204020204" pitchFamily="34" charset="-122"/>
              </a:rPr>
              <a:t>。同时，</a:t>
            </a:r>
            <a:r>
              <a:rPr lang="zh-CN" altLang="en-US" sz="2200" b="1" noProof="1">
                <a:solidFill>
                  <a:prstClr val="black"/>
                </a:solidFill>
                <a:latin typeface="宋体" panose="02010600030101010101" pitchFamily="2" charset="-122"/>
                <a:cs typeface="+mn-ea"/>
                <a:sym typeface="宋体" panose="02010600030101010101" pitchFamily="2" charset="-122"/>
              </a:rPr>
              <a:t>中国在解决人类面临的各种问题的过程中</a:t>
            </a:r>
            <a:r>
              <a:rPr lang="zh-CN" altLang="en-US" sz="2200" b="1" noProof="1">
                <a:solidFill>
                  <a:srgbClr val="FF0000"/>
                </a:solidFill>
                <a:latin typeface="宋体" panose="02010600030101010101" pitchFamily="2" charset="-122"/>
                <a:cs typeface="+mn-ea"/>
                <a:sym typeface="宋体" panose="02010600030101010101" pitchFamily="2" charset="-122"/>
              </a:rPr>
              <a:t>积极探索、有效行动，发挥负责任大国作用，促进人类社会共同发展。</a:t>
            </a:r>
            <a:endParaRPr lang="en-US" altLang="zh-CN" sz="2200" b="1" noProof="1">
              <a:solidFill>
                <a:srgbClr val="FF0000"/>
              </a:solidFill>
              <a:latin typeface="宋体" panose="02010600030101010101" pitchFamily="2" charset="-122"/>
              <a:cs typeface="+mn-ea"/>
              <a:sym typeface="宋体" panose="02010600030101010101" pitchFamily="2" charset="-122"/>
            </a:endParaRPr>
          </a:p>
        </p:txBody>
      </p:sp>
      <p:sp>
        <p:nvSpPr>
          <p:cNvPr id="5" name="矩形 4"/>
          <p:cNvSpPr/>
          <p:nvPr/>
        </p:nvSpPr>
        <p:spPr>
          <a:xfrm>
            <a:off x="287119" y="5558730"/>
            <a:ext cx="8596723" cy="954107"/>
          </a:xfrm>
          <a:prstGeom prst="rect">
            <a:avLst/>
          </a:prstGeom>
          <a:gradFill>
            <a:gsLst>
              <a:gs pos="0">
                <a:srgbClr val="DDEBCF"/>
              </a:gs>
              <a:gs pos="98000">
                <a:srgbClr val="9CB86E"/>
              </a:gs>
              <a:gs pos="100000">
                <a:srgbClr val="156B13"/>
              </a:gs>
            </a:gsLst>
            <a:lin ang="5400000" scaled="0"/>
          </a:gradFill>
        </p:spPr>
        <p:txBody>
          <a:bodyPr wrap="square">
            <a:spAutoFit/>
          </a:bodyPr>
          <a:lstStyle/>
          <a:p>
            <a:pPr lvl="0" algn="just"/>
            <a:r>
              <a:rPr lang="zh-CN" altLang="en-US" sz="2800" b="1" dirty="0">
                <a:solidFill>
                  <a:srgbClr val="0000FF"/>
                </a:solidFill>
                <a:latin typeface="宋体" panose="02010600030101010101" pitchFamily="2" charset="-122"/>
              </a:rPr>
              <a:t>⑤结论：</a:t>
            </a:r>
            <a:r>
              <a:rPr lang="zh-CN" altLang="zh-CN" sz="2800" b="1" dirty="0">
                <a:solidFill>
                  <a:srgbClr val="0000FF"/>
                </a:solidFill>
                <a:latin typeface="宋体" panose="02010600030101010101" pitchFamily="2" charset="-122"/>
              </a:rPr>
              <a:t>我们积极参与全球治理，主动承担国际责任，</a:t>
            </a:r>
            <a:r>
              <a:rPr lang="en-US" altLang="zh-CN" sz="2800" b="1" dirty="0">
                <a:solidFill>
                  <a:srgbClr val="0000FF"/>
                </a:solidFill>
                <a:latin typeface="宋体" panose="02010600030101010101" pitchFamily="2" charset="-122"/>
              </a:rPr>
              <a:t>  </a:t>
            </a:r>
            <a:r>
              <a:rPr lang="zh-CN" altLang="zh-CN" sz="2800" b="1" dirty="0">
                <a:solidFill>
                  <a:srgbClr val="0000FF"/>
                </a:solidFill>
                <a:latin typeface="宋体" panose="02010600030101010101" pitchFamily="2" charset="-122"/>
              </a:rPr>
              <a:t>既尽力而为，又量力而行。</a:t>
            </a:r>
            <a:endParaRPr lang="en-US" altLang="zh-CN" sz="2800" b="1" dirty="0">
              <a:solidFill>
                <a:srgbClr val="0000FF"/>
              </a:solidFill>
              <a:latin typeface="宋体" panose="02010600030101010101" pitchFamily="2" charset="-122"/>
            </a:endParaRPr>
          </a:p>
        </p:txBody>
      </p:sp>
      <p:sp>
        <p:nvSpPr>
          <p:cNvPr id="15" name="矩形 14"/>
          <p:cNvSpPr/>
          <p:nvPr/>
        </p:nvSpPr>
        <p:spPr>
          <a:xfrm>
            <a:off x="1475656" y="3140968"/>
            <a:ext cx="6521813" cy="584775"/>
          </a:xfrm>
          <a:prstGeom prst="rect">
            <a:avLst/>
          </a:prstGeom>
          <a:solidFill>
            <a:schemeClr val="accent5">
              <a:lumMod val="20000"/>
              <a:lumOff val="80000"/>
            </a:schemeClr>
          </a:solidFill>
          <a:ln w="38100">
            <a:solidFill>
              <a:schemeClr val="tx1"/>
            </a:solidFill>
          </a:ln>
          <a:effectLst>
            <a:glow rad="228600">
              <a:schemeClr val="accent1">
                <a:satMod val="175000"/>
                <a:alpha val="40000"/>
              </a:schemeClr>
            </a:glow>
          </a:effectLst>
        </p:spPr>
        <p:txBody>
          <a:bodyPr wrap="square">
            <a:spAutoFit/>
          </a:bodyPr>
          <a:lstStyle/>
          <a:p>
            <a:r>
              <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a:t>
            </a:r>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担当</a:t>
            </a:r>
            <a:r>
              <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尽力而为  量力而行</a:t>
            </a:r>
            <a:endPar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9"/>
          <p:cNvSpPr txBox="1"/>
          <p:nvPr>
            <p:custDataLst>
              <p:tags r:id="rId1"/>
            </p:custDataLst>
          </p:nvPr>
        </p:nvSpPr>
        <p:spPr>
          <a:xfrm>
            <a:off x="2154188" y="212059"/>
            <a:ext cx="6882308" cy="523220"/>
          </a:xfrm>
          <a:prstGeom prst="rect">
            <a:avLst/>
          </a:prstGeom>
          <a:noFill/>
          <a:ln w="38100">
            <a:solidFill>
              <a:schemeClr val="bg1"/>
            </a:solidFill>
            <a:prstDash val="dash"/>
          </a:ln>
        </p:spPr>
        <p:txBody>
          <a:bodyPr wrap="square">
            <a:spAutoFit/>
          </a:bodyPr>
          <a:lstStyle/>
          <a:p>
            <a:pPr lvl="0"/>
            <a:r>
              <a:rPr lang="zh-CN" altLang="en-US" sz="2800" b="1" kern="0" dirty="0">
                <a:solidFill>
                  <a:srgbClr val="0000FF"/>
                </a:solidFill>
                <a:latin typeface="等线" panose="02010600030101010101" pitchFamily="2" charset="-122"/>
                <a:ea typeface="等线" panose="02010600030101010101" pitchFamily="2" charset="-122"/>
                <a:cs typeface="Arial" panose="020B0604020202020204"/>
              </a:rPr>
              <a:t>我国应该如何</a:t>
            </a:r>
            <a:r>
              <a:rPr lang="zh-CN" altLang="en-US" sz="2800" b="1" kern="0" dirty="0" smtClean="0">
                <a:solidFill>
                  <a:srgbClr val="0000FF"/>
                </a:solidFill>
                <a:latin typeface="等线" panose="02010600030101010101" pitchFamily="2" charset="-122"/>
                <a:ea typeface="等线" panose="02010600030101010101" pitchFamily="2" charset="-122"/>
                <a:cs typeface="Arial" panose="020B0604020202020204"/>
              </a:rPr>
              <a:t>承担责任</a:t>
            </a:r>
            <a:r>
              <a:rPr lang="zh-CN" altLang="en-US" sz="2800" b="1" kern="0" dirty="0">
                <a:solidFill>
                  <a:srgbClr val="0000FF"/>
                </a:solidFill>
                <a:latin typeface="等线" panose="02010600030101010101" pitchFamily="2" charset="-122"/>
                <a:ea typeface="等线" panose="02010600030101010101" pitchFamily="2" charset="-122"/>
                <a:cs typeface="Arial" panose="020B0604020202020204"/>
              </a:rPr>
              <a:t>，为世界贡献</a:t>
            </a:r>
            <a:r>
              <a:rPr lang="zh-CN" altLang="en-US" sz="2800" b="1" kern="0" dirty="0" smtClean="0">
                <a:solidFill>
                  <a:srgbClr val="0000FF"/>
                </a:solidFill>
                <a:latin typeface="等线" panose="02010600030101010101" pitchFamily="2" charset="-122"/>
                <a:ea typeface="等线" panose="02010600030101010101" pitchFamily="2" charset="-122"/>
                <a:cs typeface="Arial" panose="020B0604020202020204"/>
              </a:rPr>
              <a:t>智慧？</a:t>
            </a:r>
            <a:endParaRPr lang="zh-CN" altLang="en-US" sz="2800" b="1" kern="0" dirty="0">
              <a:solidFill>
                <a:srgbClr val="0000FF"/>
              </a:solidFill>
              <a:latin typeface="等线" panose="02010600030101010101" pitchFamily="2" charset="-122"/>
              <a:ea typeface="等线" panose="02010600030101010101" pitchFamily="2" charset="-122"/>
              <a:cs typeface="Arial" panose="020B0604020202020204"/>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 fill="hold"/>
                                        <p:tgtEl>
                                          <p:spTgt spid="6"/>
                                        </p:tgtEl>
                                        <p:attrNameLst>
                                          <p:attrName>ppt_x</p:attrName>
                                        </p:attrNameLst>
                                      </p:cBhvr>
                                      <p:tavLst>
                                        <p:tav tm="0">
                                          <p:val>
                                            <p:strVal val="#ppt_x"/>
                                          </p:val>
                                        </p:tav>
                                        <p:tav tm="100000">
                                          <p:val>
                                            <p:strVal val="#ppt_x"/>
                                          </p:val>
                                        </p:tav>
                                      </p:tavLst>
                                    </p:anim>
                                    <p:anim calcmode="lin" valueType="num">
                                      <p:cBhvr additive="base">
                                        <p:cTn id="23" dur="1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P spid="5"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66675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矩形 12"/>
          <p:cNvSpPr/>
          <p:nvPr/>
        </p:nvSpPr>
        <p:spPr>
          <a:xfrm>
            <a:off x="35496" y="1596131"/>
            <a:ext cx="6192688" cy="1846659"/>
          </a:xfrm>
          <a:prstGeom prst="rect">
            <a:avLst/>
          </a:prstGeom>
        </p:spPr>
        <p:txBody>
          <a:bodyPr wrap="square">
            <a:spAutoFit/>
          </a:bodyPr>
          <a:lstStyle/>
          <a:p>
            <a:pPr eaLnBrk="0" fontAlgn="base" hangingPunct="0">
              <a:spcBef>
                <a:spcPct val="0"/>
              </a:spcBef>
              <a:spcAft>
                <a:spcPct val="0"/>
              </a:spcAft>
            </a:pPr>
            <a:r>
              <a:rPr lang="zh-CN" altLang="en-US" b="1" dirty="0" smtClean="0"/>
              <a:t>        </a:t>
            </a:r>
            <a:r>
              <a:rPr lang="zh-CN" altLang="en-US" sz="1900" b="1" dirty="0" smtClean="0"/>
              <a:t>聚焦</a:t>
            </a:r>
            <a:r>
              <a:rPr lang="zh-CN" altLang="en-US" sz="1900" b="1" dirty="0"/>
              <a:t>挑战，不断做强做优做大数字经济，同时积极帮助其他发展中国家弥合“数字鸿沟”，是我国发展数字经济面临的挑战。</a:t>
            </a:r>
            <a:endParaRPr lang="en-US" altLang="zh-CN" sz="1900" b="1" dirty="0"/>
          </a:p>
          <a:p>
            <a:pPr lvl="0" eaLnBrk="0" fontAlgn="base" hangingPunct="0">
              <a:spcBef>
                <a:spcPct val="0"/>
              </a:spcBef>
              <a:spcAft>
                <a:spcPct val="0"/>
              </a:spcAft>
            </a:pPr>
            <a:r>
              <a:rPr lang="en-US" altLang="zh-CN" sz="1900"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en-US" altLang="zh-CN" sz="1900" b="1"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zh-CN" altLang="en-US" sz="1900" b="1"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张家港市数字科技馆征集周末宣讲志愿者，负责结合如下</a:t>
            </a:r>
            <a:r>
              <a:rPr lang="zh-CN" altLang="en-US" sz="1900"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展牌内容</a:t>
            </a:r>
            <a:r>
              <a:rPr lang="zh-CN" altLang="en-US" sz="1900" b="1"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，向参观者宣讲我国是如何迎接数字经济挑战的。请你报名参与前携带撰写好的宣讲稿。</a:t>
            </a:r>
            <a:endParaRPr lang="en-US" altLang="zh-CN" sz="1900" b="1"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 name="矩形 1"/>
          <p:cNvSpPr/>
          <p:nvPr/>
        </p:nvSpPr>
        <p:spPr>
          <a:xfrm>
            <a:off x="389708" y="836712"/>
            <a:ext cx="2964273" cy="646331"/>
          </a:xfrm>
          <a:prstGeom prst="rect">
            <a:avLst/>
          </a:prstGeom>
          <a:solidFill>
            <a:srgbClr val="FFFF00"/>
          </a:solidFill>
        </p:spPr>
        <p:txBody>
          <a:bodyPr wrap="none">
            <a:spAutoFit/>
          </a:bodyPr>
          <a:lstStyle/>
          <a:p>
            <a:r>
              <a:rPr lang="zh-CN" altLang="en-US" sz="3600" b="1" dirty="0" smtClean="0">
                <a:solidFill>
                  <a:srgbClr val="FF0000"/>
                </a:solidFill>
                <a:latin typeface="黑体" panose="02010609060101010101" charset="-122"/>
                <a:ea typeface="黑体" panose="02010609060101010101" charset="-122"/>
              </a:rPr>
              <a:t>活动</a:t>
            </a:r>
            <a:r>
              <a:rPr lang="zh-CN" altLang="en-US" sz="3600" b="1" smtClean="0">
                <a:solidFill>
                  <a:srgbClr val="FF0000"/>
                </a:solidFill>
                <a:latin typeface="黑体" panose="02010609060101010101" charset="-122"/>
                <a:ea typeface="黑体" panose="02010609060101010101" charset="-122"/>
              </a:rPr>
              <a:t>三：践行</a:t>
            </a:r>
            <a:endParaRPr lang="en-US" altLang="zh-CN" sz="3600" b="1" dirty="0">
              <a:solidFill>
                <a:srgbClr val="FF0000"/>
              </a:solidFill>
              <a:latin typeface="黑体" panose="02010609060101010101" charset="-122"/>
              <a:ea typeface="黑体" panose="02010609060101010101" charset="-122"/>
            </a:endParaRPr>
          </a:p>
        </p:txBody>
      </p:sp>
      <p:sp>
        <p:nvSpPr>
          <p:cNvPr id="12" name="TextBox 11"/>
          <p:cNvSpPr txBox="1"/>
          <p:nvPr/>
        </p:nvSpPr>
        <p:spPr>
          <a:xfrm>
            <a:off x="94298" y="116632"/>
            <a:ext cx="5269790" cy="523220"/>
          </a:xfrm>
          <a:prstGeom prst="rect">
            <a:avLst/>
          </a:prstGeom>
          <a:noFill/>
        </p:spPr>
        <p:txBody>
          <a:bodyPr wrap="square" rtlCol="0">
            <a:spAutoFit/>
          </a:bodyPr>
          <a:lstStyle/>
          <a:p>
            <a:r>
              <a:rPr lang="zh-CN" altLang="en-US" sz="2800" b="1" dirty="0" smtClean="0">
                <a:solidFill>
                  <a:srgbClr val="FF0000"/>
                </a:solidFill>
                <a:latin typeface="黑体" panose="02010609060101010101" charset="-122"/>
                <a:ea typeface="黑体" panose="02010609060101010101" charset="-122"/>
              </a:rPr>
              <a:t>三、中国担当</a:t>
            </a:r>
            <a:r>
              <a:rPr lang="en-US" altLang="zh-CN" sz="2800" b="1" dirty="0" smtClean="0">
                <a:solidFill>
                  <a:srgbClr val="FF0000"/>
                </a:solidFill>
                <a:latin typeface="黑体" panose="02010609060101010101" charset="-122"/>
                <a:ea typeface="黑体" panose="02010609060101010101" charset="-122"/>
              </a:rPr>
              <a:t>——</a:t>
            </a:r>
            <a:r>
              <a:rPr lang="zh-CN" altLang="en-US" sz="2800" b="1" dirty="0" smtClean="0">
                <a:solidFill>
                  <a:srgbClr val="FF0000"/>
                </a:solidFill>
                <a:latin typeface="黑体" panose="02010609060101010101" charset="-122"/>
                <a:ea typeface="黑体" panose="02010609060101010101" charset="-122"/>
              </a:rPr>
              <a:t>少年助力接力</a:t>
            </a:r>
            <a:endParaRPr lang="en-US" altLang="zh-CN" sz="2800" b="1" dirty="0">
              <a:solidFill>
                <a:srgbClr val="FF0000"/>
              </a:solidFill>
              <a:latin typeface="黑体" panose="02010609060101010101" charset="-122"/>
              <a:ea typeface="黑体" panose="02010609060101010101" charset="-122"/>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0"/>
            <a:ext cx="2913161"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1521" y="3912771"/>
            <a:ext cx="8712968" cy="1323439"/>
          </a:xfrm>
          <a:prstGeom prst="rect">
            <a:avLst/>
          </a:prstGeom>
          <a:ln w="38100">
            <a:solidFill>
              <a:schemeClr val="tx1"/>
            </a:solidFill>
          </a:ln>
        </p:spPr>
        <p:txBody>
          <a:bodyPr wrap="square">
            <a:spAutoFit/>
          </a:bodyPr>
          <a:lstStyle/>
          <a:p>
            <a:r>
              <a:rPr lang="zh-CN" altLang="en-US" sz="2000" b="1" dirty="0" smtClean="0"/>
              <a:t>     我国采取多种措施提升数字经济从业人员的竞争力；积极鼓励和引导社会资本与政府资本合作，加快解决数字经济发展遇到的“卡脖子”问题。</a:t>
            </a:r>
            <a:endParaRPr lang="en-US" altLang="zh-CN" sz="2000" b="1" dirty="0" smtClean="0"/>
          </a:p>
          <a:p>
            <a:r>
              <a:rPr lang="zh-CN" altLang="en-US" sz="2000" b="1" dirty="0" smtClean="0"/>
              <a:t>    中国科技公司在泰国投资设立</a:t>
            </a:r>
            <a:r>
              <a:rPr lang="en-US" altLang="zh-CN" sz="2000" b="1" dirty="0" smtClean="0"/>
              <a:t>5G</a:t>
            </a:r>
            <a:r>
              <a:rPr lang="zh-CN" altLang="en-US" sz="2000" b="1" dirty="0" smtClean="0"/>
              <a:t>创新中心，助力当地中小企业提升数字技能；中国提出全球数据安全倡议，受到国际社会广泛欢迎。</a:t>
            </a:r>
            <a:endParaRPr lang="zh-CN" altLang="en-US" sz="2000" b="1" dirty="0"/>
          </a:p>
        </p:txBody>
      </p:sp>
      <p:sp>
        <p:nvSpPr>
          <p:cNvPr id="5" name="矩形 4"/>
          <p:cNvSpPr/>
          <p:nvPr/>
        </p:nvSpPr>
        <p:spPr>
          <a:xfrm>
            <a:off x="355403" y="5589240"/>
            <a:ext cx="8341071" cy="1015663"/>
          </a:xfrm>
          <a:prstGeom prst="rect">
            <a:avLst/>
          </a:prstGeom>
          <a:solidFill>
            <a:schemeClr val="accent4">
              <a:lumMod val="20000"/>
              <a:lumOff val="80000"/>
            </a:schemeClr>
          </a:solidFill>
        </p:spPr>
        <p:txBody>
          <a:bodyPr wrap="square">
            <a:spAutoFit/>
          </a:bodyPr>
          <a:lstStyle/>
          <a:p>
            <a:r>
              <a:rPr lang="zh-CN" altLang="en-US" sz="2000" b="1" dirty="0">
                <a:solidFill>
                  <a:srgbClr val="FF0000"/>
                </a:solidFill>
              </a:rPr>
              <a:t>我国重视培养高素质的人才，为数字经济发展提供人才支撑。我国鼓励多种所有制经济促进数字经济发展。面对数字鸿沟，中国为全球数字经济发展提供中国方案和中国智慧，展现了中国在数字时代的责任担当。</a:t>
            </a:r>
          </a:p>
        </p:txBody>
      </p:sp>
      <p:sp>
        <p:nvSpPr>
          <p:cNvPr id="6" name="矩形 5"/>
          <p:cNvSpPr/>
          <p:nvPr/>
        </p:nvSpPr>
        <p:spPr>
          <a:xfrm>
            <a:off x="389708" y="3451106"/>
            <a:ext cx="2350323" cy="461665"/>
          </a:xfrm>
          <a:prstGeom prst="rect">
            <a:avLst/>
          </a:prstGeom>
        </p:spPr>
        <p:txBody>
          <a:bodyPr wrap="none">
            <a:spAutoFit/>
          </a:bodyPr>
          <a:lstStyle/>
          <a:p>
            <a:r>
              <a:rPr lang="zh-CN" altLang="en-US" sz="2400" b="1" dirty="0">
                <a:solidFill>
                  <a:schemeClr val="accent6">
                    <a:lumMod val="50000"/>
                  </a:schemeClr>
                </a:solidFill>
                <a:latin typeface="宋体" panose="02010600030101010101" pitchFamily="2" charset="-122"/>
                <a:ea typeface="宋体" panose="02010600030101010101" pitchFamily="2" charset="-122"/>
                <a:cs typeface="Times New Roman" panose="02020603050405020304" pitchFamily="18" charset="0"/>
              </a:rPr>
              <a:t>展牌</a:t>
            </a:r>
            <a:r>
              <a:rPr lang="zh-CN" altLang="en-US" sz="2400" b="1" dirty="0" smtClean="0">
                <a:solidFill>
                  <a:schemeClr val="accent6">
                    <a:lumMod val="50000"/>
                  </a:schemeClr>
                </a:solidFill>
                <a:latin typeface="宋体" panose="02010600030101010101" pitchFamily="2" charset="-122"/>
                <a:ea typeface="宋体" panose="02010600030101010101" pitchFamily="2" charset="-122"/>
                <a:cs typeface="Times New Roman" panose="02020603050405020304" pitchFamily="18" charset="0"/>
              </a:rPr>
              <a:t>内容如下：</a:t>
            </a:r>
            <a:endParaRPr lang="zh-CN" altLang="en-US" sz="2400" dirty="0">
              <a:solidFill>
                <a:schemeClr val="accent6">
                  <a:lumMod val="50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p:nvGrpSpPr>
        <p:grpSpPr>
          <a:xfrm>
            <a:off x="240504" y="1177588"/>
            <a:ext cx="8579454" cy="1546307"/>
            <a:chOff x="240504" y="1177588"/>
            <a:chExt cx="8579454" cy="1546307"/>
          </a:xfrm>
        </p:grpSpPr>
        <p:sp>
          <p:nvSpPr>
            <p:cNvPr id="4" name="矩形 3"/>
            <p:cNvSpPr/>
            <p:nvPr/>
          </p:nvSpPr>
          <p:spPr>
            <a:xfrm>
              <a:off x="2428954" y="1177588"/>
              <a:ext cx="3514655" cy="523220"/>
            </a:xfrm>
            <a:prstGeom prst="rect">
              <a:avLst/>
            </a:prstGeom>
            <a:solidFill>
              <a:schemeClr val="accent5">
                <a:lumMod val="20000"/>
                <a:lumOff val="80000"/>
              </a:schemeClr>
            </a:solidFill>
            <a:ln w="38100">
              <a:solidFill>
                <a:schemeClr val="tx1"/>
              </a:solidFill>
            </a:ln>
          </p:spPr>
          <p:txBody>
            <a:bodyPr wrap="square">
              <a:spAutoFit/>
            </a:bodyPr>
            <a:lstStyle/>
            <a:p>
              <a:r>
                <a:rPr lang="zh-CN" altLang="zh-CN"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态度明确</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主动</a:t>
              </a:r>
              <a:r>
                <a:rPr lang="zh-CN"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担</a:t>
              </a:r>
              <a:r>
                <a:rPr lang="zh-CN" altLang="zh-CN"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责</a:t>
              </a:r>
              <a:endParaRPr lang="zh-CN"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240504" y="1699629"/>
              <a:ext cx="922990" cy="954107"/>
            </a:xfrm>
            <a:prstGeom prst="rect">
              <a:avLst/>
            </a:prstGeom>
            <a:solidFill>
              <a:schemeClr val="accent5">
                <a:lumMod val="20000"/>
                <a:lumOff val="80000"/>
              </a:schemeClr>
            </a:solidFill>
            <a:ln w="38100">
              <a:solidFill>
                <a:schemeClr val="tx1"/>
              </a:solidFill>
            </a:ln>
          </p:spPr>
          <p:txBody>
            <a:bodyPr wrap="square">
              <a:spAutoFit/>
            </a:bodyPr>
            <a:lstStyle/>
            <a:p>
              <a:r>
                <a:rPr lang="zh-CN" altLang="zh-CN"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a:t>
              </a:r>
              <a:endParaRPr lang="en-US" altLang="zh-CN"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担当</a:t>
              </a:r>
              <a:endParaRPr lang="zh-CN"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7192319" y="1605640"/>
              <a:ext cx="1627639" cy="1118255"/>
            </a:xfrm>
            <a:prstGeom prst="rect">
              <a:avLst/>
            </a:prstGeom>
            <a:solidFill>
              <a:schemeClr val="accent6">
                <a:lumMod val="40000"/>
                <a:lumOff val="60000"/>
              </a:schemeClr>
            </a:solidFill>
            <a:effectLst>
              <a:glow rad="228600">
                <a:schemeClr val="accent3">
                  <a:satMod val="175000"/>
                  <a:alpha val="40000"/>
                </a:schemeClr>
              </a:glow>
            </a:effectLst>
          </p:spPr>
          <p:txBody>
            <a:bodyPr wrap="square">
              <a:spAutoFit/>
            </a:bodyPr>
            <a:lstStyle/>
            <a:p>
              <a:pPr lvl="0">
                <a:lnSpc>
                  <a:spcPts val="4000"/>
                </a:lnSpc>
              </a:pPr>
              <a:r>
                <a:rPr lang="zh-CN" altLang="zh-CN" sz="2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负责任</a:t>
              </a:r>
              <a:r>
                <a:rPr lang="zh-CN" altLang="zh-CN" sz="2800" b="1" dirty="0" smtClean="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endParaRPr lang="en-US" altLang="zh-CN" sz="2800" b="1" dirty="0" smtClean="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a:lnSpc>
                  <a:spcPts val="4000"/>
                </a:lnSpc>
              </a:pPr>
              <a:r>
                <a:rPr lang="en-US" altLang="zh-CN" sz="2800" b="1" dirty="0" smtClean="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800" b="1" dirty="0" smtClean="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大国</a:t>
              </a:r>
              <a:endParaRPr lang="zh-CN" altLang="zh-CN" sz="2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右箭头 15"/>
            <p:cNvSpPr/>
            <p:nvPr/>
          </p:nvSpPr>
          <p:spPr>
            <a:xfrm rot="20650679">
              <a:off x="1207124" y="1497578"/>
              <a:ext cx="1218786" cy="493144"/>
            </a:xfrm>
            <a:prstGeom prst="rightArrow">
              <a:avLst>
                <a:gd name="adj1" fmla="val 3057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左箭头 17"/>
            <p:cNvSpPr/>
            <p:nvPr/>
          </p:nvSpPr>
          <p:spPr>
            <a:xfrm rot="12869925">
              <a:off x="5984339" y="1478454"/>
              <a:ext cx="1166711" cy="4090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1199463" y="2031618"/>
            <a:ext cx="5820809" cy="605294"/>
            <a:chOff x="1239892" y="1685295"/>
            <a:chExt cx="5820809" cy="605294"/>
          </a:xfrm>
        </p:grpSpPr>
        <p:sp>
          <p:nvSpPr>
            <p:cNvPr id="10" name="矩形 9"/>
            <p:cNvSpPr/>
            <p:nvPr/>
          </p:nvSpPr>
          <p:spPr>
            <a:xfrm>
              <a:off x="2380181" y="1685295"/>
              <a:ext cx="3498739" cy="605294"/>
            </a:xfrm>
            <a:prstGeom prst="rect">
              <a:avLst/>
            </a:prstGeom>
            <a:solidFill>
              <a:schemeClr val="accent5">
                <a:lumMod val="20000"/>
                <a:lumOff val="80000"/>
              </a:schemeClr>
            </a:solidFill>
            <a:ln w="38100">
              <a:solidFill>
                <a:schemeClr val="tx1"/>
              </a:solidFill>
            </a:ln>
          </p:spPr>
          <p:txBody>
            <a:bodyPr wrap="square">
              <a:spAutoFit/>
            </a:bodyPr>
            <a:lstStyle/>
            <a:p>
              <a:pPr>
                <a:lnSpc>
                  <a:spcPts val="4000"/>
                </a:lnSpc>
              </a:pPr>
              <a:r>
                <a:rPr lang="zh-CN" altLang="en-US"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行动</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有效、</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贡献智慧</a:t>
              </a:r>
            </a:p>
          </p:txBody>
        </p:sp>
        <p:sp>
          <p:nvSpPr>
            <p:cNvPr id="14" name="右箭头 13"/>
            <p:cNvSpPr/>
            <p:nvPr/>
          </p:nvSpPr>
          <p:spPr>
            <a:xfrm rot="21446090">
              <a:off x="1239892" y="1730911"/>
              <a:ext cx="1080120" cy="553196"/>
            </a:xfrm>
            <a:prstGeom prst="rightArrow">
              <a:avLst>
                <a:gd name="adj1" fmla="val 3057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6055782" y="1756719"/>
              <a:ext cx="1004919" cy="389854"/>
            </a:xfrm>
            <a:prstGeom prst="rightArrow">
              <a:avLst>
                <a:gd name="adj1" fmla="val 4447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1096614" y="2968803"/>
            <a:ext cx="6273486" cy="1874387"/>
            <a:chOff x="1096614" y="2968803"/>
            <a:chExt cx="6273486" cy="1874387"/>
          </a:xfrm>
        </p:grpSpPr>
        <p:sp>
          <p:nvSpPr>
            <p:cNvPr id="19" name="右箭头 18"/>
            <p:cNvSpPr/>
            <p:nvPr/>
          </p:nvSpPr>
          <p:spPr>
            <a:xfrm rot="19853416">
              <a:off x="5913345" y="3083573"/>
              <a:ext cx="1456755" cy="499022"/>
            </a:xfrm>
            <a:prstGeom prst="rightArrow">
              <a:avLst>
                <a:gd name="adj1" fmla="val 44479"/>
                <a:gd name="adj2"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096614" y="2968803"/>
              <a:ext cx="4831078" cy="1874387"/>
              <a:chOff x="1096614" y="2968803"/>
              <a:chExt cx="4831078" cy="1874387"/>
            </a:xfrm>
          </p:grpSpPr>
          <p:sp>
            <p:nvSpPr>
              <p:cNvPr id="11" name="矩形 10"/>
              <p:cNvSpPr/>
              <p:nvPr/>
            </p:nvSpPr>
            <p:spPr>
              <a:xfrm>
                <a:off x="2410477" y="3212976"/>
                <a:ext cx="3517215" cy="605294"/>
              </a:xfrm>
              <a:prstGeom prst="rect">
                <a:avLst/>
              </a:prstGeom>
              <a:solidFill>
                <a:schemeClr val="accent5">
                  <a:lumMod val="20000"/>
                  <a:lumOff val="80000"/>
                </a:schemeClr>
              </a:solidFill>
              <a:ln w="38100">
                <a:solidFill>
                  <a:schemeClr val="tx1"/>
                </a:solidFill>
              </a:ln>
            </p:spPr>
            <p:txBody>
              <a:bodyPr wrap="square">
                <a:spAutoFit/>
              </a:bodyPr>
              <a:lstStyle/>
              <a:p>
                <a:pPr>
                  <a:lnSpc>
                    <a:spcPts val="4000"/>
                  </a:lnSpc>
                </a:pPr>
                <a:r>
                  <a:rPr lang="zh-CN" altLang="zh-CN"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尽力而为，量力而行</a:t>
                </a:r>
                <a:endPar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右箭头 21"/>
              <p:cNvSpPr/>
              <p:nvPr/>
            </p:nvSpPr>
            <p:spPr>
              <a:xfrm rot="15506207">
                <a:off x="3853415" y="4099566"/>
                <a:ext cx="941084" cy="546164"/>
              </a:xfrm>
              <a:prstGeom prst="rightArrow">
                <a:avLst>
                  <a:gd name="adj1" fmla="val 44479"/>
                  <a:gd name="adj2"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左右箭头 1"/>
              <p:cNvSpPr/>
              <p:nvPr/>
            </p:nvSpPr>
            <p:spPr>
              <a:xfrm rot="2137672">
                <a:off x="1096614" y="2968803"/>
                <a:ext cx="1314636" cy="488346"/>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7" name="组合 16"/>
          <p:cNvGrpSpPr/>
          <p:nvPr/>
        </p:nvGrpSpPr>
        <p:grpSpPr>
          <a:xfrm>
            <a:off x="1246844" y="2554924"/>
            <a:ext cx="7007046" cy="3405125"/>
            <a:chOff x="1246844" y="2761820"/>
            <a:chExt cx="7007046" cy="3405125"/>
          </a:xfrm>
        </p:grpSpPr>
        <p:sp>
          <p:nvSpPr>
            <p:cNvPr id="9" name="矩形 8"/>
            <p:cNvSpPr/>
            <p:nvPr/>
          </p:nvSpPr>
          <p:spPr>
            <a:xfrm>
              <a:off x="1246844" y="5212838"/>
              <a:ext cx="7007046" cy="954107"/>
            </a:xfrm>
            <a:prstGeom prst="rect">
              <a:avLst/>
            </a:prstGeom>
            <a:solidFill>
              <a:schemeClr val="accent3">
                <a:lumMod val="40000"/>
                <a:lumOff val="60000"/>
              </a:schemeClr>
            </a:solidFill>
            <a:ln>
              <a:solidFill>
                <a:schemeClr val="accent3">
                  <a:lumMod val="50000"/>
                </a:schemeClr>
              </a:solidFill>
            </a:ln>
          </p:spPr>
          <p:txBody>
            <a:bodyPr wrap="none">
              <a:spAutoFit/>
            </a:bodyPr>
            <a:lstStyle/>
            <a:p>
              <a:pPr algn="ctr"/>
              <a:r>
                <a:rPr lang="zh-CN" altLang="en-US" sz="2800" b="1" noProof="1"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立足点：</a:t>
              </a:r>
              <a:endParaRPr lang="en-US" altLang="zh-CN" sz="2800" b="1" noProof="1"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r>
                <a:rPr lang="zh-CN" altLang="en-US" sz="2800" b="1" noProof="1"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我国</a:t>
              </a:r>
              <a:r>
                <a:rPr lang="zh-CN" altLang="en-US" sz="2800" b="1" noProof="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仍处于并将长期处于社会主义初级阶段</a:t>
              </a:r>
              <a:endParaRPr lang="zh-CN" altLang="en-US" sz="28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左右箭头 22"/>
            <p:cNvSpPr/>
            <p:nvPr/>
          </p:nvSpPr>
          <p:spPr>
            <a:xfrm rot="7137035">
              <a:off x="6010313" y="3699652"/>
              <a:ext cx="2364009" cy="488346"/>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grpSp>
      <p:sp>
        <p:nvSpPr>
          <p:cNvPr id="24" name="矩形 23"/>
          <p:cNvSpPr/>
          <p:nvPr/>
        </p:nvSpPr>
        <p:spPr>
          <a:xfrm>
            <a:off x="323528" y="150505"/>
            <a:ext cx="1946487" cy="584775"/>
          </a:xfrm>
          <a:prstGeom prst="rect">
            <a:avLst/>
          </a:prstGeom>
          <a:solidFill>
            <a:schemeClr val="accent3">
              <a:lumMod val="20000"/>
              <a:lumOff val="80000"/>
            </a:schemeClr>
          </a:solidFill>
        </p:spPr>
        <p:txBody>
          <a:bodyPr wrap="square">
            <a:spAutoFit/>
          </a:bodyPr>
          <a:lstStyle/>
          <a:p>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总结梳理</a:t>
            </a:r>
            <a:endPar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8" name="组合 27"/>
          <p:cNvGrpSpPr/>
          <p:nvPr/>
        </p:nvGrpSpPr>
        <p:grpSpPr>
          <a:xfrm>
            <a:off x="277216" y="2791333"/>
            <a:ext cx="922990" cy="1870379"/>
            <a:chOff x="277216" y="2791333"/>
            <a:chExt cx="922990" cy="1870379"/>
          </a:xfrm>
        </p:grpSpPr>
        <p:sp>
          <p:nvSpPr>
            <p:cNvPr id="25" name="矩形 24"/>
            <p:cNvSpPr/>
            <p:nvPr/>
          </p:nvSpPr>
          <p:spPr>
            <a:xfrm>
              <a:off x="277216" y="3707605"/>
              <a:ext cx="922990" cy="954107"/>
            </a:xfrm>
            <a:prstGeom prst="rect">
              <a:avLst/>
            </a:prstGeom>
            <a:solidFill>
              <a:schemeClr val="accent5">
                <a:lumMod val="20000"/>
                <a:lumOff val="80000"/>
              </a:schemeClr>
            </a:solidFill>
            <a:ln w="38100">
              <a:solidFill>
                <a:schemeClr val="tx1"/>
              </a:solidFill>
            </a:ln>
          </p:spPr>
          <p:txBody>
            <a:bodyPr wrap="square">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少年担当</a:t>
              </a:r>
              <a:endParaRPr lang="zh-CN"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上下箭头 25"/>
            <p:cNvSpPr/>
            <p:nvPr/>
          </p:nvSpPr>
          <p:spPr>
            <a:xfrm>
              <a:off x="441848" y="2791333"/>
              <a:ext cx="385736" cy="843285"/>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anim calcmode="lin" valueType="num">
                                      <p:cBhvr>
                                        <p:cTn id="18" dur="750" fill="hold"/>
                                        <p:tgtEl>
                                          <p:spTgt spid="17"/>
                                        </p:tgtEl>
                                        <p:attrNameLst>
                                          <p:attrName>ppt_x</p:attrName>
                                        </p:attrNameLst>
                                      </p:cBhvr>
                                      <p:tavLst>
                                        <p:tav tm="0">
                                          <p:val>
                                            <p:strVal val="#ppt_x"/>
                                          </p:val>
                                        </p:tav>
                                        <p:tav tm="100000">
                                          <p:val>
                                            <p:strVal val="#ppt_x"/>
                                          </p:val>
                                        </p:tav>
                                      </p:tavLst>
                                    </p:anim>
                                    <p:anim calcmode="lin" valueType="num">
                                      <p:cBhvr>
                                        <p:cTn id="19" dur="7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10" fill="hold"/>
                                        <p:tgtEl>
                                          <p:spTgt spid="17"/>
                                        </p:tgtEl>
                                        <p:attrNameLst>
                                          <p:attrName>ppt_x</p:attrName>
                                        </p:attrNameLst>
                                      </p:cBhvr>
                                      <p:tavLst>
                                        <p:tav tm="0">
                                          <p:val>
                                            <p:strVal val="#ppt_x"/>
                                          </p:val>
                                        </p:tav>
                                        <p:tav tm="100000">
                                          <p:val>
                                            <p:strVal val="#ppt_x"/>
                                          </p:val>
                                        </p:tav>
                                      </p:tavLst>
                                    </p:anim>
                                    <p:anim calcmode="lin" valueType="num">
                                      <p:cBhvr additive="base">
                                        <p:cTn id="25" dur="1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10" fill="hold"/>
                                        <p:tgtEl>
                                          <p:spTgt spid="29"/>
                                        </p:tgtEl>
                                        <p:attrNameLst>
                                          <p:attrName>ppt_x</p:attrName>
                                        </p:attrNameLst>
                                      </p:cBhvr>
                                      <p:tavLst>
                                        <p:tav tm="0">
                                          <p:val>
                                            <p:strVal val="#ppt_x"/>
                                          </p:val>
                                        </p:tav>
                                        <p:tav tm="100000">
                                          <p:val>
                                            <p:strVal val="#ppt_x"/>
                                          </p:val>
                                        </p:tav>
                                      </p:tavLst>
                                    </p:anim>
                                    <p:anim calcmode="lin" valueType="num">
                                      <p:cBhvr additive="base">
                                        <p:cTn id="31" dur="1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9944" y="929983"/>
            <a:ext cx="7878480" cy="2677656"/>
          </a:xfrm>
          <a:prstGeom prst="rect">
            <a:avLst/>
          </a:prstGeom>
        </p:spPr>
        <p:txBody>
          <a:bodyPr wrap="square">
            <a:spAutoFit/>
          </a:bodyPr>
          <a:lstStyle/>
          <a:p>
            <a:endParaRPr lang="en-US" altLang="zh-CN" sz="2400" b="1" dirty="0" smtClean="0"/>
          </a:p>
          <a:p>
            <a:r>
              <a:rPr lang="en-US" altLang="zh-CN" sz="2400" b="1" dirty="0" smtClean="0"/>
              <a:t>1</a:t>
            </a:r>
            <a:r>
              <a:rPr lang="en-US" altLang="zh-CN" sz="2400" b="1" dirty="0"/>
              <a:t>.</a:t>
            </a:r>
            <a:r>
              <a:rPr lang="zh-CN" altLang="zh-CN" sz="2400" b="1" dirty="0"/>
              <a:t>北京冬奥会向全世界发出了“一起向未来”的时代强音，它的成功举办为疫情困扰下的世界注入了信心和力量</a:t>
            </a:r>
            <a:r>
              <a:rPr lang="zh-CN" altLang="zh-CN" sz="2400" b="1" dirty="0" smtClean="0"/>
              <a:t>。</a:t>
            </a:r>
            <a:endParaRPr lang="en-US" altLang="zh-CN" sz="2400" b="1" dirty="0" smtClean="0"/>
          </a:p>
          <a:p>
            <a:r>
              <a:rPr lang="zh-CN" altLang="zh-CN" sz="2400" b="1" dirty="0" smtClean="0"/>
              <a:t>这</a:t>
            </a:r>
            <a:r>
              <a:rPr lang="zh-CN" altLang="zh-CN" sz="2400" b="1" dirty="0"/>
              <a:t>彰显了中国（</a:t>
            </a:r>
            <a:r>
              <a:rPr lang="en-US" altLang="zh-CN" sz="2400" b="1" dirty="0"/>
              <a:t>  </a:t>
            </a:r>
            <a:r>
              <a:rPr lang="en-US" altLang="zh-CN" sz="2400" b="1" dirty="0" smtClean="0"/>
              <a:t>     </a:t>
            </a:r>
            <a:r>
              <a:rPr lang="zh-CN" altLang="zh-CN" sz="2400" b="1" dirty="0"/>
              <a:t>）</a:t>
            </a:r>
          </a:p>
          <a:p>
            <a:r>
              <a:rPr lang="zh-CN" altLang="zh-CN" sz="2400" b="1" dirty="0"/>
              <a:t>①主动发挥负责任大国作用</a:t>
            </a:r>
            <a:r>
              <a:rPr lang="en-US" altLang="zh-CN" sz="2400" b="1" dirty="0"/>
              <a:t>  </a:t>
            </a:r>
            <a:r>
              <a:rPr lang="en-US" altLang="zh-CN" sz="2400" b="1" dirty="0" smtClean="0"/>
              <a:t>   </a:t>
            </a:r>
            <a:r>
              <a:rPr lang="zh-CN" altLang="zh-CN" sz="2400" b="1" dirty="0"/>
              <a:t>②世界格局中</a:t>
            </a:r>
            <a:r>
              <a:rPr lang="zh-CN" altLang="zh-CN" sz="2400" b="1" dirty="0" smtClean="0"/>
              <a:t>的主导力量</a:t>
            </a:r>
            <a:endParaRPr lang="zh-CN" altLang="zh-CN" sz="2400" b="1" dirty="0"/>
          </a:p>
          <a:p>
            <a:r>
              <a:rPr lang="zh-CN" altLang="zh-CN" sz="2400" b="1" dirty="0"/>
              <a:t>③世界经济发展的稳定器</a:t>
            </a:r>
            <a:r>
              <a:rPr lang="en-US" altLang="zh-CN" sz="2400" b="1" dirty="0"/>
              <a:t>     </a:t>
            </a:r>
            <a:r>
              <a:rPr lang="en-US" altLang="zh-CN" sz="2400" b="1" dirty="0" smtClean="0"/>
              <a:t>    </a:t>
            </a:r>
            <a:r>
              <a:rPr lang="zh-CN" altLang="zh-CN" sz="2400" b="1" dirty="0" smtClean="0"/>
              <a:t>④</a:t>
            </a:r>
            <a:r>
              <a:rPr lang="zh-CN" altLang="zh-CN" sz="2400" b="1" dirty="0"/>
              <a:t>倡导构建</a:t>
            </a:r>
            <a:r>
              <a:rPr lang="zh-CN" altLang="zh-CN" sz="2400" b="1" dirty="0" smtClean="0"/>
              <a:t>人类命运共同体</a:t>
            </a:r>
            <a:endParaRPr lang="zh-CN" altLang="zh-CN" sz="2400" b="1" dirty="0"/>
          </a:p>
          <a:p>
            <a:r>
              <a:rPr lang="en-US" altLang="zh-CN" sz="2400" b="1" dirty="0" smtClean="0"/>
              <a:t> A</a:t>
            </a:r>
            <a:r>
              <a:rPr lang="en-US" altLang="zh-CN" sz="2400" b="1" dirty="0"/>
              <a:t>.</a:t>
            </a:r>
            <a:r>
              <a:rPr lang="zh-CN" altLang="zh-CN" sz="2400" b="1" dirty="0"/>
              <a:t>①③</a:t>
            </a:r>
            <a:r>
              <a:rPr lang="en-US" altLang="zh-CN" sz="2400" b="1" dirty="0"/>
              <a:t>      </a:t>
            </a:r>
            <a:r>
              <a:rPr lang="en-US" altLang="zh-CN" sz="2400" b="1" dirty="0" smtClean="0"/>
              <a:t>     </a:t>
            </a:r>
            <a:r>
              <a:rPr lang="en-US" altLang="zh-CN" sz="2400" b="1" dirty="0"/>
              <a:t>B.</a:t>
            </a:r>
            <a:r>
              <a:rPr lang="zh-CN" altLang="zh-CN" sz="2400" b="1" dirty="0"/>
              <a:t>①④</a:t>
            </a:r>
            <a:r>
              <a:rPr lang="en-US" altLang="zh-CN" sz="2400" b="1" dirty="0"/>
              <a:t>    </a:t>
            </a:r>
            <a:r>
              <a:rPr lang="en-US" altLang="zh-CN" sz="2400" b="1" dirty="0" smtClean="0"/>
              <a:t>       </a:t>
            </a:r>
            <a:r>
              <a:rPr lang="en-US" altLang="zh-CN" sz="2400" b="1" dirty="0"/>
              <a:t>C.</a:t>
            </a:r>
            <a:r>
              <a:rPr lang="zh-CN" altLang="zh-CN" sz="2400" b="1" dirty="0"/>
              <a:t>②③</a:t>
            </a:r>
            <a:r>
              <a:rPr lang="en-US" altLang="zh-CN" sz="2400" b="1" dirty="0"/>
              <a:t>   </a:t>
            </a:r>
            <a:r>
              <a:rPr lang="en-US" altLang="zh-CN" sz="2400" b="1" dirty="0" smtClean="0"/>
              <a:t>      </a:t>
            </a:r>
            <a:r>
              <a:rPr lang="en-US" altLang="zh-CN" sz="2400" b="1" dirty="0"/>
              <a:t>D.</a:t>
            </a:r>
            <a:r>
              <a:rPr lang="zh-CN" altLang="zh-CN" sz="2400" b="1" dirty="0"/>
              <a:t>②</a:t>
            </a:r>
            <a:r>
              <a:rPr lang="zh-CN" altLang="zh-CN" sz="2400" b="1" dirty="0" smtClean="0"/>
              <a:t>④</a:t>
            </a:r>
            <a:endParaRPr lang="zh-CN" altLang="zh-CN" sz="2400" b="1" dirty="0"/>
          </a:p>
        </p:txBody>
      </p:sp>
      <p:sp>
        <p:nvSpPr>
          <p:cNvPr id="5" name="矩形 4"/>
          <p:cNvSpPr/>
          <p:nvPr/>
        </p:nvSpPr>
        <p:spPr>
          <a:xfrm>
            <a:off x="395536" y="133540"/>
            <a:ext cx="1826141" cy="584775"/>
          </a:xfrm>
          <a:prstGeom prst="rect">
            <a:avLst/>
          </a:prstGeom>
          <a:solidFill>
            <a:schemeClr val="accent3">
              <a:lumMod val="20000"/>
              <a:lumOff val="80000"/>
            </a:schemeClr>
          </a:solidFill>
        </p:spPr>
        <p:txBody>
          <a:bodyPr wrap="square">
            <a:spAutoFit/>
          </a:bodyPr>
          <a:lstStyle/>
          <a:p>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训练提升</a:t>
            </a:r>
            <a:endPar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405771" y="3801729"/>
            <a:ext cx="8064896" cy="1938992"/>
          </a:xfrm>
          <a:prstGeom prst="rect">
            <a:avLst/>
          </a:prstGeom>
        </p:spPr>
        <p:txBody>
          <a:bodyPr wrap="square">
            <a:spAutoFit/>
          </a:bodyPr>
          <a:lstStyle/>
          <a:p>
            <a:pPr lvl="0"/>
            <a:r>
              <a:rPr lang="en-US" altLang="zh-CN" sz="2400" b="1" dirty="0"/>
              <a:t>2.</a:t>
            </a:r>
            <a:r>
              <a:rPr lang="zh-CN" altLang="zh-CN" sz="2400" b="1" dirty="0"/>
              <a:t>在全球气候治理中，各国应坚持</a:t>
            </a:r>
            <a:r>
              <a:rPr lang="en-US" altLang="zh-CN" sz="2400" b="1" dirty="0"/>
              <a:t>“</a:t>
            </a:r>
            <a:r>
              <a:rPr lang="zh-CN" altLang="zh-CN" sz="2400" b="1" dirty="0"/>
              <a:t>共同但有区别的责任</a:t>
            </a:r>
            <a:r>
              <a:rPr lang="en-US" altLang="zh-CN" sz="2400" b="1" dirty="0"/>
              <a:t>”</a:t>
            </a:r>
            <a:r>
              <a:rPr lang="zh-CN" altLang="zh-CN" sz="2400" b="1" dirty="0"/>
              <a:t>原则，这是一个基本前提。中国始终坚持这一立场，体现了我国参与全球治理（</a:t>
            </a:r>
            <a:r>
              <a:rPr lang="en-US" altLang="zh-CN" sz="2400" b="1" dirty="0"/>
              <a:t> </a:t>
            </a:r>
            <a:r>
              <a:rPr lang="en-US" altLang="zh-CN" sz="2400" b="1" dirty="0" smtClean="0"/>
              <a:t>     </a:t>
            </a:r>
            <a:r>
              <a:rPr lang="zh-CN" altLang="zh-CN" sz="2400" b="1" dirty="0"/>
              <a:t>）</a:t>
            </a:r>
          </a:p>
          <a:p>
            <a:pPr lvl="0"/>
            <a:r>
              <a:rPr lang="en-US" altLang="zh-CN" sz="2400" b="1" dirty="0" smtClean="0"/>
              <a:t>  A.</a:t>
            </a:r>
            <a:r>
              <a:rPr lang="zh-CN" altLang="en-US" sz="2400" b="1" dirty="0" smtClean="0"/>
              <a:t>事</a:t>
            </a:r>
            <a:r>
              <a:rPr lang="zh-CN" altLang="zh-CN" sz="2400" b="1" dirty="0" smtClean="0"/>
              <a:t>不</a:t>
            </a:r>
            <a:r>
              <a:rPr lang="zh-CN" altLang="en-US" sz="2400" b="1" dirty="0" smtClean="0"/>
              <a:t>避</a:t>
            </a:r>
            <a:r>
              <a:rPr lang="zh-CN" altLang="zh-CN" sz="2400" b="1" dirty="0" smtClean="0"/>
              <a:t>难</a:t>
            </a:r>
            <a:r>
              <a:rPr lang="zh-CN" altLang="zh-CN" sz="2400" b="1" dirty="0"/>
              <a:t>，勇于担当</a:t>
            </a:r>
            <a:r>
              <a:rPr lang="en-US" altLang="zh-CN" sz="2400" b="1" dirty="0"/>
              <a:t>     </a:t>
            </a:r>
            <a:r>
              <a:rPr lang="en-US" altLang="zh-CN" sz="2400" b="1" dirty="0" smtClean="0"/>
              <a:t>     B</a:t>
            </a:r>
            <a:r>
              <a:rPr lang="en-US" altLang="zh-CN" sz="2400" b="1" dirty="0"/>
              <a:t>.</a:t>
            </a:r>
            <a:r>
              <a:rPr lang="zh-CN" altLang="zh-CN" sz="2400" b="1" dirty="0"/>
              <a:t>遵循共商共建共享原则</a:t>
            </a:r>
          </a:p>
          <a:p>
            <a:pPr lvl="0"/>
            <a:r>
              <a:rPr lang="en-US" altLang="zh-CN" sz="2400" b="1" dirty="0" smtClean="0"/>
              <a:t>  C.</a:t>
            </a:r>
            <a:r>
              <a:rPr lang="zh-CN" altLang="zh-CN" sz="2400" b="1" dirty="0" smtClean="0"/>
              <a:t>尽力而为、量力而行</a:t>
            </a:r>
            <a:r>
              <a:rPr lang="en-US" altLang="zh-CN" sz="2400" b="1" dirty="0" smtClean="0"/>
              <a:t>          D</a:t>
            </a:r>
            <a:r>
              <a:rPr lang="en-US" altLang="zh-CN" sz="2400" b="1" dirty="0"/>
              <a:t>.</a:t>
            </a:r>
            <a:r>
              <a:rPr lang="zh-CN" altLang="zh-CN" sz="2400" b="1" dirty="0" smtClean="0"/>
              <a:t>坚持</a:t>
            </a:r>
            <a:r>
              <a:rPr lang="zh-CN" altLang="zh-CN" sz="2400" b="1" dirty="0"/>
              <a:t>走和平发展的</a:t>
            </a:r>
            <a:r>
              <a:rPr lang="zh-CN" altLang="zh-CN" sz="2400" b="1" dirty="0" smtClean="0"/>
              <a:t>道路</a:t>
            </a:r>
            <a:endParaRPr lang="zh-CN" altLang="zh-CN" sz="2400" b="1" dirty="0"/>
          </a:p>
        </p:txBody>
      </p:sp>
      <p:sp>
        <p:nvSpPr>
          <p:cNvPr id="7" name="TextBox 6"/>
          <p:cNvSpPr txBox="1"/>
          <p:nvPr/>
        </p:nvSpPr>
        <p:spPr>
          <a:xfrm>
            <a:off x="3131922" y="4217144"/>
            <a:ext cx="1152128" cy="1107996"/>
          </a:xfrm>
          <a:prstGeom prst="rect">
            <a:avLst/>
          </a:prstGeom>
          <a:noFill/>
        </p:spPr>
        <p:txBody>
          <a:bodyPr wrap="square" rtlCol="0">
            <a:spAutoFit/>
          </a:bodyPr>
          <a:lstStyle/>
          <a:p>
            <a:r>
              <a:rPr lang="en-US" altLang="zh-CN" sz="6600" b="1" dirty="0">
                <a:solidFill>
                  <a:srgbClr val="FF0000"/>
                </a:solidFill>
              </a:rPr>
              <a:t>C</a:t>
            </a:r>
            <a:endParaRPr lang="zh-CN" altLang="en-US" sz="6600" b="1" dirty="0">
              <a:solidFill>
                <a:srgbClr val="FF0000"/>
              </a:solidFill>
            </a:endParaRPr>
          </a:p>
        </p:txBody>
      </p:sp>
      <p:sp>
        <p:nvSpPr>
          <p:cNvPr id="8" name="TextBox 7"/>
          <p:cNvSpPr txBox="1"/>
          <p:nvPr/>
        </p:nvSpPr>
        <p:spPr>
          <a:xfrm>
            <a:off x="2699792" y="1708217"/>
            <a:ext cx="1152128" cy="1107996"/>
          </a:xfrm>
          <a:prstGeom prst="rect">
            <a:avLst/>
          </a:prstGeom>
          <a:noFill/>
        </p:spPr>
        <p:txBody>
          <a:bodyPr wrap="square" rtlCol="0">
            <a:spAutoFit/>
          </a:bodyPr>
          <a:lstStyle/>
          <a:p>
            <a:r>
              <a:rPr lang="en-US" altLang="zh-CN" sz="6600" b="1" dirty="0" smtClean="0">
                <a:solidFill>
                  <a:srgbClr val="FF0000"/>
                </a:solidFill>
              </a:rPr>
              <a:t>B</a:t>
            </a:r>
            <a:endParaRPr lang="zh-CN" altLang="en-US" sz="6600" b="1" dirty="0">
              <a:solidFill>
                <a:srgbClr val="FF0000"/>
              </a:solidFill>
            </a:endParaRPr>
          </a:p>
        </p:txBody>
      </p:sp>
      <p:cxnSp>
        <p:nvCxnSpPr>
          <p:cNvPr id="3" name="直接连接符 2"/>
          <p:cNvCxnSpPr/>
          <p:nvPr/>
        </p:nvCxnSpPr>
        <p:spPr>
          <a:xfrm>
            <a:off x="6909982" y="2348880"/>
            <a:ext cx="360040" cy="50405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686292" y="1939646"/>
            <a:ext cx="1044116" cy="523220"/>
            <a:chOff x="8064388" y="2686313"/>
            <a:chExt cx="1044116" cy="523220"/>
          </a:xfrm>
        </p:grpSpPr>
        <p:sp>
          <p:nvSpPr>
            <p:cNvPr id="9" name="线形标注 1 8"/>
            <p:cNvSpPr/>
            <p:nvPr/>
          </p:nvSpPr>
          <p:spPr>
            <a:xfrm>
              <a:off x="8064388" y="2729537"/>
              <a:ext cx="900100" cy="479995"/>
            </a:xfrm>
            <a:prstGeom prst="borderCallout1">
              <a:avLst>
                <a:gd name="adj1" fmla="val 37067"/>
                <a:gd name="adj2" fmla="val 1435"/>
                <a:gd name="adj3" fmla="val 112500"/>
                <a:gd name="adj4" fmla="val -38333"/>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8064388" y="2686313"/>
              <a:ext cx="1044116" cy="523220"/>
            </a:xfrm>
            <a:prstGeom prst="rect">
              <a:avLst/>
            </a:prstGeom>
            <a:noFill/>
          </p:spPr>
          <p:txBody>
            <a:bodyPr wrap="square" rtlCol="0">
              <a:spAutoFit/>
            </a:bodyPr>
            <a:lstStyle/>
            <a:p>
              <a:r>
                <a:rPr lang="zh-CN" altLang="en-US" sz="2800" b="1" dirty="0" smtClean="0">
                  <a:solidFill>
                    <a:srgbClr val="FF0000"/>
                  </a:solidFill>
                  <a:latin typeface="黑体" panose="02010609060101010101" charset="-122"/>
                  <a:ea typeface="黑体" panose="02010609060101010101" charset="-122"/>
                </a:rPr>
                <a:t>重要</a:t>
              </a:r>
              <a:endParaRPr lang="zh-CN" altLang="en-US" sz="2800" b="1" dirty="0">
                <a:solidFill>
                  <a:srgbClr val="FF0000"/>
                </a:solidFill>
                <a:latin typeface="黑体" panose="02010609060101010101" charset="-122"/>
                <a:ea typeface="黑体" panose="02010609060101010101" charset="-122"/>
              </a:endParaRPr>
            </a:p>
          </p:txBody>
        </p:sp>
      </p:grpSp>
      <p:grpSp>
        <p:nvGrpSpPr>
          <p:cNvPr id="15" name="组合 14"/>
          <p:cNvGrpSpPr/>
          <p:nvPr/>
        </p:nvGrpSpPr>
        <p:grpSpPr>
          <a:xfrm>
            <a:off x="3376918" y="2292993"/>
            <a:ext cx="1044116" cy="523220"/>
            <a:chOff x="7733402" y="2686312"/>
            <a:chExt cx="1044116" cy="523220"/>
          </a:xfrm>
        </p:grpSpPr>
        <p:sp>
          <p:nvSpPr>
            <p:cNvPr id="16" name="线形标注 1 15"/>
            <p:cNvSpPr/>
            <p:nvPr/>
          </p:nvSpPr>
          <p:spPr>
            <a:xfrm>
              <a:off x="7758354" y="2729537"/>
              <a:ext cx="900100" cy="479995"/>
            </a:xfrm>
            <a:prstGeom prst="borderCallout1">
              <a:avLst>
                <a:gd name="adj1" fmla="val 35236"/>
                <a:gd name="adj2" fmla="val -1495"/>
                <a:gd name="adj3" fmla="val 119827"/>
                <a:gd name="adj4" fmla="val -34426"/>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7733402" y="2686312"/>
              <a:ext cx="1044116" cy="523220"/>
            </a:xfrm>
            <a:prstGeom prst="rect">
              <a:avLst/>
            </a:prstGeom>
            <a:noFill/>
          </p:spPr>
          <p:txBody>
            <a:bodyPr wrap="square" rtlCol="0">
              <a:spAutoFit/>
            </a:bodyPr>
            <a:lstStyle/>
            <a:p>
              <a:r>
                <a:rPr lang="zh-CN" altLang="en-US" sz="2800" b="1" dirty="0">
                  <a:solidFill>
                    <a:srgbClr val="FF0000"/>
                  </a:solidFill>
                  <a:latin typeface="黑体" panose="02010609060101010101" charset="-122"/>
                  <a:ea typeface="黑体" panose="02010609060101010101" charset="-122"/>
                </a:rPr>
                <a:t>无关</a:t>
              </a:r>
            </a:p>
          </p:txBody>
        </p:sp>
      </p:grpSp>
      <p:cxnSp>
        <p:nvCxnSpPr>
          <p:cNvPr id="21" name="直接连接符 20"/>
          <p:cNvCxnSpPr/>
          <p:nvPr/>
        </p:nvCxnSpPr>
        <p:spPr>
          <a:xfrm flipV="1">
            <a:off x="683568" y="2419642"/>
            <a:ext cx="1656184" cy="63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546012" y="4587459"/>
            <a:ext cx="7662338" cy="360041"/>
            <a:chOff x="546012" y="4587459"/>
            <a:chExt cx="7662338" cy="360041"/>
          </a:xfrm>
        </p:grpSpPr>
        <p:cxnSp>
          <p:nvCxnSpPr>
            <p:cNvPr id="26" name="直接连接符 25"/>
            <p:cNvCxnSpPr/>
            <p:nvPr/>
          </p:nvCxnSpPr>
          <p:spPr>
            <a:xfrm flipV="1">
              <a:off x="3898976" y="4587459"/>
              <a:ext cx="4309374"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546012" y="4941168"/>
              <a:ext cx="2369804" cy="63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直接连接符 31"/>
          <p:cNvCxnSpPr/>
          <p:nvPr/>
        </p:nvCxnSpPr>
        <p:spPr>
          <a:xfrm flipV="1">
            <a:off x="5148064" y="4217144"/>
            <a:ext cx="2844316" cy="63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707986" y="339442"/>
            <a:ext cx="4699463" cy="1907980"/>
            <a:chOff x="3707986" y="339442"/>
            <a:chExt cx="4699463" cy="1907980"/>
          </a:xfrm>
        </p:grpSpPr>
        <p:sp>
          <p:nvSpPr>
            <p:cNvPr id="19" name="TextBox 18"/>
            <p:cNvSpPr txBox="1">
              <a:spLocks noChangeArrowheads="1"/>
            </p:cNvSpPr>
            <p:nvPr/>
          </p:nvSpPr>
          <p:spPr bwMode="auto">
            <a:xfrm>
              <a:off x="3707986" y="339442"/>
              <a:ext cx="3244849" cy="584658"/>
            </a:xfrm>
            <a:prstGeom prst="rect">
              <a:avLst/>
            </a:prstGeom>
            <a:noFill/>
            <a:ln w="9525">
              <a:noFill/>
              <a:miter lim="800000"/>
            </a:ln>
          </p:spPr>
          <p:txBody>
            <a:bodyPr wrap="square" lIns="91322" tIns="45662" rIns="91322" bIns="45662">
              <a:spAutoFit/>
            </a:bodyPr>
            <a:lstStyle/>
            <a:p>
              <a:pPr eaLnBrk="0" hangingPunct="0"/>
              <a:r>
                <a:rPr lang="zh-CN" altLang="en-US" sz="3200" b="1" dirty="0" smtClean="0">
                  <a:solidFill>
                    <a:schemeClr val="accent2"/>
                  </a:solidFill>
                  <a:latin typeface="微软雅黑" panose="020B0503020204020204" pitchFamily="34" charset="-122"/>
                  <a:ea typeface="微软雅黑" panose="020B0503020204020204" pitchFamily="34" charset="-122"/>
                </a:rPr>
                <a:t>【易错知识点】</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3997199" y="924100"/>
              <a:ext cx="4410250" cy="1323322"/>
            </a:xfrm>
            <a:prstGeom prst="rect">
              <a:avLst/>
            </a:prstGeom>
            <a:solidFill>
              <a:schemeClr val="accent3">
                <a:lumMod val="40000"/>
                <a:lumOff val="60000"/>
              </a:schemeClr>
            </a:solidFill>
            <a:ln w="9525">
              <a:noFill/>
            </a:ln>
          </p:spPr>
          <p:txBody>
            <a:bodyPr wrap="square" lIns="91322" tIns="45662" rIns="91322" bIns="45662">
              <a:spAutoFit/>
            </a:bodyPr>
            <a:lstStyle/>
            <a:p>
              <a:pPr eaLnBrk="0" hangingPunct="0">
                <a:defRPr/>
              </a:pPr>
              <a:r>
                <a:rPr lang="zh-CN" altLang="en-US" sz="2000" b="1" dirty="0" smtClean="0">
                  <a:solidFill>
                    <a:srgbClr val="0000FF"/>
                  </a:solidFill>
                  <a:latin typeface="微软雅黑" panose="020B0503020204020204" pitchFamily="34" charset="-122"/>
                  <a:ea typeface="微软雅黑" panose="020B0503020204020204" pitchFamily="34" charset="-122"/>
                </a:rPr>
                <a:t>中国</a:t>
              </a:r>
              <a:r>
                <a:rPr lang="zh-CN" altLang="en-US" sz="2000" b="1" dirty="0">
                  <a:solidFill>
                    <a:srgbClr val="0000FF"/>
                  </a:solidFill>
                  <a:latin typeface="微软雅黑" panose="020B0503020204020204" pitchFamily="34" charset="-122"/>
                  <a:ea typeface="微软雅黑" panose="020B0503020204020204" pitchFamily="34" charset="-122"/>
                </a:rPr>
                <a:t>对世界做出了重要贡献</a:t>
              </a:r>
              <a:r>
                <a:rPr lang="zh-CN" altLang="en-US" sz="2000" b="1" dirty="0" smtClean="0">
                  <a:solidFill>
                    <a:srgbClr val="0000FF"/>
                  </a:solidFill>
                  <a:latin typeface="微软雅黑" panose="020B0503020204020204" pitchFamily="34" charset="-122"/>
                  <a:ea typeface="微软雅黑" panose="020B0503020204020204" pitchFamily="34" charset="-122"/>
                </a:rPr>
                <a:t>，</a:t>
              </a:r>
              <a:r>
                <a:rPr lang="zh-CN" altLang="en-US" sz="2000" b="1" dirty="0" smtClean="0">
                  <a:solidFill>
                    <a:srgbClr val="FF0000"/>
                  </a:solidFill>
                  <a:latin typeface="微软雅黑" panose="020B0503020204020204" pitchFamily="34" charset="-122"/>
                  <a:ea typeface="微软雅黑" panose="020B0503020204020204" pitchFamily="34" charset="-122"/>
                </a:rPr>
                <a:t>日益</a:t>
              </a:r>
              <a:r>
                <a:rPr lang="zh-CN" altLang="en-US"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走近</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世界</a:t>
              </a:r>
              <a:r>
                <a:rPr lang="zh-CN" altLang="en-US" sz="2000" b="1" dirty="0"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舞台中央，</a:t>
              </a:r>
              <a:r>
                <a:rPr lang="zh-CN" altLang="en-US" sz="2000" b="1" dirty="0" smtClean="0">
                  <a:solidFill>
                    <a:srgbClr val="0000FF"/>
                  </a:solidFill>
                  <a:latin typeface="微软雅黑" panose="020B0503020204020204" pitchFamily="34" charset="-122"/>
                  <a:ea typeface="微软雅黑" panose="020B0503020204020204" pitchFamily="34" charset="-122"/>
                </a:rPr>
                <a:t>但</a:t>
              </a:r>
              <a:r>
                <a:rPr lang="zh-CN" altLang="en-US" sz="2000" b="1" dirty="0">
                  <a:solidFill>
                    <a:srgbClr val="0000FF"/>
                  </a:solidFill>
                  <a:latin typeface="微软雅黑" panose="020B0503020204020204" pitchFamily="34" charset="-122"/>
                  <a:ea typeface="微软雅黑" panose="020B0503020204020204" pitchFamily="34" charset="-122"/>
                </a:rPr>
                <a:t>对国际</a:t>
              </a:r>
              <a:r>
                <a:rPr lang="zh-CN" altLang="en-US" sz="2000" b="1" dirty="0" smtClean="0">
                  <a:solidFill>
                    <a:srgbClr val="0000FF"/>
                  </a:solidFill>
                  <a:latin typeface="微软雅黑" panose="020B0503020204020204" pitchFamily="34" charset="-122"/>
                  <a:ea typeface="微软雅黑" panose="020B0503020204020204" pitchFamily="34" charset="-122"/>
                </a:rPr>
                <a:t>事务</a:t>
              </a:r>
              <a:endParaRPr lang="en-US" altLang="zh-CN" sz="2000" b="1" dirty="0" smtClean="0">
                <a:solidFill>
                  <a:srgbClr val="0000FF"/>
                </a:solidFill>
                <a:latin typeface="微软雅黑" panose="020B0503020204020204" pitchFamily="34" charset="-122"/>
                <a:ea typeface="微软雅黑" panose="020B0503020204020204" pitchFamily="34" charset="-122"/>
              </a:endParaRPr>
            </a:p>
            <a:p>
              <a:pPr eaLnBrk="0" hangingPunct="0">
                <a:defRPr/>
              </a:pPr>
              <a:r>
                <a:rPr lang="zh-CN" altLang="en-US" sz="2000" b="1" dirty="0">
                  <a:solidFill>
                    <a:srgbClr val="FF0000"/>
                  </a:solidFill>
                  <a:latin typeface="微软雅黑" panose="020B0503020204020204" pitchFamily="34" charset="-122"/>
                  <a:ea typeface="微软雅黑" panose="020B0503020204020204" pitchFamily="34" charset="-122"/>
                </a:rPr>
                <a:t>不是起</a:t>
              </a:r>
              <a:r>
                <a:rPr lang="zh-CN" altLang="en-US" sz="2000" b="1" dirty="0" smtClean="0">
                  <a:solidFill>
                    <a:srgbClr val="FF0000"/>
                  </a:solidFill>
                  <a:latin typeface="微软雅黑" panose="020B0503020204020204" pitchFamily="34" charset="-122"/>
                  <a:ea typeface="微软雅黑" panose="020B0503020204020204" pitchFamily="34" charset="-122"/>
                </a:rPr>
                <a:t>主导、决定、领导作用</a:t>
              </a:r>
              <a:r>
                <a:rPr lang="zh-CN" altLang="en-US" sz="2000" b="1" dirty="0" smtClean="0">
                  <a:solidFill>
                    <a:srgbClr val="0000FF"/>
                  </a:solidFill>
                  <a:latin typeface="微软雅黑" panose="020B0503020204020204" pitchFamily="34" charset="-122"/>
                  <a:ea typeface="微软雅黑" panose="020B0503020204020204" pitchFamily="34" charset="-122"/>
                </a:rPr>
                <a:t>，可以表述为</a:t>
              </a:r>
              <a:r>
                <a:rPr lang="zh-CN" altLang="en-US" sz="2000" b="1" dirty="0" smtClean="0">
                  <a:solidFill>
                    <a:srgbClr val="FF0000"/>
                  </a:solidFill>
                  <a:latin typeface="微软雅黑" panose="020B0503020204020204" pitchFamily="34" charset="-122"/>
                  <a:ea typeface="微软雅黑" panose="020B0503020204020204" pitchFamily="34" charset="-122"/>
                </a:rPr>
                <a:t>重要作用、引领作用。</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1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1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1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1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circle(in)">
                                      <p:cBhvr>
                                        <p:cTn id="47"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27685" y="116632"/>
            <a:ext cx="1872208" cy="584775"/>
          </a:xfrm>
          <a:solidFill>
            <a:schemeClr val="accent3">
              <a:lumMod val="20000"/>
              <a:lumOff val="80000"/>
            </a:schemeClr>
          </a:solidFill>
        </p:spPr>
        <p:txBody>
          <a:bodyPr wrap="square">
            <a:spAutoFit/>
          </a:bodyPr>
          <a:lstStyle/>
          <a:p>
            <a:pPr algn="l"/>
            <a:r>
              <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青春</a:t>
            </a:r>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寄语</a:t>
            </a:r>
          </a:p>
        </p:txBody>
      </p:sp>
      <p:grpSp>
        <p:nvGrpSpPr>
          <p:cNvPr id="6" name="组合 5"/>
          <p:cNvGrpSpPr/>
          <p:nvPr/>
        </p:nvGrpSpPr>
        <p:grpSpPr>
          <a:xfrm>
            <a:off x="323529" y="856501"/>
            <a:ext cx="4680521" cy="5661248"/>
            <a:chOff x="383424" y="1196752"/>
            <a:chExt cx="4103085" cy="5261317"/>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424" y="1196752"/>
              <a:ext cx="4103085" cy="526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045" y="1401188"/>
              <a:ext cx="3408716" cy="12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组合 6"/>
          <p:cNvGrpSpPr/>
          <p:nvPr/>
        </p:nvGrpSpPr>
        <p:grpSpPr>
          <a:xfrm>
            <a:off x="5004051" y="0"/>
            <a:ext cx="4131040" cy="6885384"/>
            <a:chOff x="5220073" y="0"/>
            <a:chExt cx="3915017" cy="6885384"/>
          </a:xfrm>
        </p:grpSpPr>
        <p:sp>
          <p:nvSpPr>
            <p:cNvPr id="4" name="矩形 3"/>
            <p:cNvSpPr/>
            <p:nvPr/>
          </p:nvSpPr>
          <p:spPr>
            <a:xfrm>
              <a:off x="5468361" y="1486522"/>
              <a:ext cx="3395283" cy="4401205"/>
            </a:xfrm>
            <a:prstGeom prst="rect">
              <a:avLst/>
            </a:prstGeom>
          </p:spPr>
          <p:txBody>
            <a:bodyPr wrap="square">
              <a:spAutoFit/>
            </a:bodyPr>
            <a:lstStyle/>
            <a:p>
              <a:pPr lvl="0"/>
              <a:r>
                <a:rPr lang="en-US" altLang="zh-CN" sz="2800" b="1" dirty="0" smtClean="0">
                  <a:solidFill>
                    <a:prstClr val="black"/>
                  </a:solidFill>
                </a:rPr>
                <a:t>       </a:t>
              </a:r>
              <a:r>
                <a:rPr lang="zh-CN" altLang="zh-CN" sz="2800" b="1" dirty="0" smtClean="0">
                  <a:solidFill>
                    <a:prstClr val="black"/>
                  </a:solidFill>
                </a:rPr>
                <a:t>当今</a:t>
              </a:r>
              <a:r>
                <a:rPr lang="zh-CN" altLang="zh-CN" sz="2800" b="1" dirty="0">
                  <a:solidFill>
                    <a:prstClr val="black"/>
                  </a:solidFill>
                </a:rPr>
                <a:t>世界处于大变局时期</a:t>
              </a:r>
              <a:r>
                <a:rPr lang="zh-CN" altLang="zh-CN" sz="2800" b="1" dirty="0" smtClean="0">
                  <a:solidFill>
                    <a:prstClr val="black"/>
                  </a:solidFill>
                </a:rPr>
                <a:t>，沧海横流</a:t>
              </a:r>
              <a:r>
                <a:rPr lang="zh-CN" altLang="zh-CN" sz="2800" b="1" dirty="0">
                  <a:solidFill>
                    <a:prstClr val="black"/>
                  </a:solidFill>
                </a:rPr>
                <a:t>方显</a:t>
              </a:r>
              <a:r>
                <a:rPr lang="zh-CN" altLang="zh-CN" sz="2800" b="1" dirty="0" smtClean="0">
                  <a:solidFill>
                    <a:prstClr val="black"/>
                  </a:solidFill>
                </a:rPr>
                <a:t>英雄</a:t>
              </a:r>
              <a:r>
                <a:rPr lang="zh-CN" altLang="en-US" sz="2800" b="1" dirty="0" smtClean="0">
                  <a:solidFill>
                    <a:prstClr val="black"/>
                  </a:solidFill>
                </a:rPr>
                <a:t>本色</a:t>
              </a:r>
              <a:r>
                <a:rPr lang="zh-CN" altLang="zh-CN" sz="2800" b="1" dirty="0" smtClean="0">
                  <a:solidFill>
                    <a:prstClr val="black"/>
                  </a:solidFill>
                </a:rPr>
                <a:t>，</a:t>
              </a:r>
              <a:r>
                <a:rPr lang="zh-CN" altLang="zh-CN" sz="2800" b="1" dirty="0">
                  <a:solidFill>
                    <a:prstClr val="black"/>
                  </a:solidFill>
                </a:rPr>
                <a:t>乘风可破浪，青春有担当，希望大家都</a:t>
              </a:r>
              <a:r>
                <a:rPr lang="zh-CN" altLang="zh-CN" sz="2800" b="1" dirty="0" smtClean="0">
                  <a:solidFill>
                    <a:prstClr val="black"/>
                  </a:solidFill>
                </a:rPr>
                <a:t>能</a:t>
              </a:r>
              <a:r>
                <a:rPr lang="zh-CN" altLang="en-US" sz="2800" b="1" dirty="0" smtClean="0">
                  <a:solidFill>
                    <a:prstClr val="black"/>
                  </a:solidFill>
                </a:rPr>
                <a:t>不负党和国家的嘱托与期待，不负</a:t>
              </a:r>
              <a:r>
                <a:rPr lang="zh-CN" altLang="zh-CN" sz="2800" b="1" dirty="0" smtClean="0">
                  <a:solidFill>
                    <a:prstClr val="black"/>
                  </a:solidFill>
                </a:rPr>
                <a:t>时代</a:t>
              </a:r>
              <a:r>
                <a:rPr lang="zh-CN" altLang="zh-CN" sz="2800" b="1" dirty="0">
                  <a:solidFill>
                    <a:prstClr val="black"/>
                  </a:solidFill>
                </a:rPr>
                <a:t>使命，在担当中历练，在尽责中</a:t>
              </a:r>
              <a:r>
                <a:rPr lang="zh-CN" altLang="zh-CN" sz="2800" b="1" dirty="0" smtClean="0">
                  <a:solidFill>
                    <a:prstClr val="black"/>
                  </a:solidFill>
                </a:rPr>
                <a:t>成长！</a:t>
              </a:r>
              <a:r>
                <a:rPr lang="zh-CN" altLang="en-US" sz="2800" b="1" dirty="0" smtClean="0">
                  <a:solidFill>
                    <a:prstClr val="black"/>
                  </a:solidFill>
                </a:rPr>
                <a:t>让这个时代因为你们而更美好！</a:t>
              </a:r>
              <a:endParaRPr lang="zh-CN" altLang="en-US" sz="2800" b="1" dirty="0">
                <a:solidFill>
                  <a:prstClr val="black"/>
                </a:solidFill>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3" y="0"/>
              <a:ext cx="3915017"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3" y="6021288"/>
              <a:ext cx="391501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4527563"/>
            <a:ext cx="8064896" cy="233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0"/>
            <a:ext cx="4320480" cy="512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707" y="1379834"/>
            <a:ext cx="4809281" cy="236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2792"/>
            <a:ext cx="9144000" cy="309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9"/>
          <p:cNvSpPr>
            <a:spLocks noChangeArrowheads="1"/>
          </p:cNvSpPr>
          <p:nvPr/>
        </p:nvSpPr>
        <p:spPr bwMode="auto">
          <a:xfrm>
            <a:off x="677289" y="192642"/>
            <a:ext cx="7789421" cy="3939540"/>
          </a:xfrm>
          <a:prstGeom prst="rect">
            <a:avLst/>
          </a:prstGeom>
          <a:noFill/>
          <a:ln>
            <a:noFill/>
          </a:ln>
          <a:effectLst>
            <a:glow rad="228600">
              <a:schemeClr val="accent1">
                <a:satMod val="175000"/>
                <a:alpha val="40000"/>
              </a:schemeClr>
            </a:glow>
          </a:effectLst>
        </p:spPr>
        <p:txBody>
          <a:bodyPr>
            <a:spAutoFit/>
          </a:bodyPr>
          <a:lstStyle>
            <a:lvl1pPr>
              <a:defRPr sz="2000" b="1">
                <a:solidFill>
                  <a:schemeClr val="tx1"/>
                </a:solidFill>
                <a:latin typeface="Arial" panose="020B0604020202020204" pitchFamily="34" charset="0"/>
                <a:ea typeface="宋体" panose="02010600030101010101" pitchFamily="2" charset="-122"/>
              </a:defRPr>
            </a:lvl1pPr>
            <a:lvl2pPr marL="742950" indent="-285750">
              <a:defRPr sz="2000" b="1">
                <a:solidFill>
                  <a:schemeClr val="tx1"/>
                </a:solidFill>
                <a:latin typeface="Arial" panose="020B0604020202020204" pitchFamily="34" charset="0"/>
                <a:ea typeface="宋体" panose="02010600030101010101" pitchFamily="2" charset="-122"/>
              </a:defRPr>
            </a:lvl2pPr>
            <a:lvl3pPr marL="1143000" indent="-228600">
              <a:defRPr sz="2000" b="1">
                <a:solidFill>
                  <a:schemeClr val="tx1"/>
                </a:solidFill>
                <a:latin typeface="Arial" panose="020B0604020202020204" pitchFamily="34" charset="0"/>
                <a:ea typeface="宋体" panose="02010600030101010101" pitchFamily="2" charset="-122"/>
              </a:defRPr>
            </a:lvl3pPr>
            <a:lvl4pPr marL="1600200" indent="-228600">
              <a:defRPr sz="2000" b="1">
                <a:solidFill>
                  <a:schemeClr val="tx1"/>
                </a:solidFill>
                <a:latin typeface="Arial" panose="020B0604020202020204" pitchFamily="34" charset="0"/>
                <a:ea typeface="宋体" panose="02010600030101010101" pitchFamily="2" charset="-122"/>
              </a:defRPr>
            </a:lvl4pPr>
            <a:lvl5pPr marL="2057400" indent="-22860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defRPr/>
            </a:pPr>
            <a:r>
              <a:rPr lang="zh-CN" altLang="en-US" sz="3000" dirty="0" smtClean="0">
                <a:solidFill>
                  <a:schemeClr val="tx2">
                    <a:lumMod val="50000"/>
                  </a:schemeClr>
                </a:solidFill>
                <a:ea typeface="黑体" panose="02010609060101010101" charset="-122"/>
              </a:rPr>
              <a:t>第二单元    世界舞台上的中国</a:t>
            </a:r>
          </a:p>
          <a:p>
            <a:pPr algn="ctr">
              <a:buFont typeface="Arial" panose="020B0604020202020204" pitchFamily="34" charset="0"/>
              <a:buNone/>
              <a:defRPr/>
            </a:pPr>
            <a:endParaRPr lang="en-US" altLang="zh-CN" sz="4400" dirty="0" smtClean="0">
              <a:solidFill>
                <a:schemeClr val="tx2"/>
              </a:solidFill>
              <a:ea typeface="黑体" panose="02010609060101010101" charset="-122"/>
            </a:endParaRPr>
          </a:p>
          <a:p>
            <a:pPr algn="ctr">
              <a:buFont typeface="Arial" panose="020B0604020202020204" pitchFamily="34" charset="0"/>
              <a:buNone/>
              <a:defRPr/>
            </a:pPr>
            <a:r>
              <a:rPr lang="zh-CN" altLang="en-US" sz="4400" dirty="0" smtClean="0">
                <a:solidFill>
                  <a:schemeClr val="tx2"/>
                </a:solidFill>
                <a:ea typeface="黑体" panose="02010609060101010101" charset="-122"/>
              </a:rPr>
              <a:t/>
            </a:r>
            <a:br>
              <a:rPr lang="zh-CN" altLang="en-US" sz="4400" dirty="0" smtClean="0">
                <a:solidFill>
                  <a:schemeClr val="tx2"/>
                </a:solidFill>
                <a:ea typeface="黑体" panose="02010609060101010101" charset="-122"/>
              </a:rPr>
            </a:br>
            <a:r>
              <a:rPr lang="zh-CN" altLang="en-US" sz="4400" dirty="0" smtClean="0">
                <a:solidFill>
                  <a:srgbClr val="FF0000"/>
                </a:solidFill>
                <a:effectLst>
                  <a:outerShdw blurRad="38100" dist="38100" dir="2700000" algn="tl">
                    <a:srgbClr val="C0C0C0"/>
                  </a:outerShdw>
                </a:effectLst>
                <a:ea typeface="黑体" panose="02010609060101010101" charset="-122"/>
              </a:rPr>
              <a:t>第三课   与世界紧相连</a:t>
            </a:r>
            <a:br>
              <a:rPr lang="zh-CN" altLang="en-US" sz="4400" dirty="0" smtClean="0">
                <a:solidFill>
                  <a:srgbClr val="FF0000"/>
                </a:solidFill>
                <a:effectLst>
                  <a:outerShdw blurRad="38100" dist="38100" dir="2700000" algn="tl">
                    <a:srgbClr val="C0C0C0"/>
                  </a:outerShdw>
                </a:effectLst>
                <a:ea typeface="黑体" panose="02010609060101010101" charset="-122"/>
              </a:rPr>
            </a:br>
            <a:r>
              <a:rPr lang="zh-CN" altLang="en-US" sz="4400" dirty="0" smtClean="0">
                <a:solidFill>
                  <a:srgbClr val="FF0000"/>
                </a:solidFill>
                <a:effectLst>
                  <a:outerShdw blurRad="38100" dist="38100" dir="2700000" algn="tl">
                    <a:srgbClr val="C0C0C0"/>
                  </a:outerShdw>
                </a:effectLst>
                <a:ea typeface="黑体" panose="02010609060101010101" charset="-122"/>
              </a:rPr>
              <a:t/>
            </a:r>
            <a:br>
              <a:rPr lang="zh-CN" altLang="en-US" sz="4400" dirty="0" smtClean="0">
                <a:solidFill>
                  <a:srgbClr val="FF0000"/>
                </a:solidFill>
                <a:effectLst>
                  <a:outerShdw blurRad="38100" dist="38100" dir="2700000" algn="tl">
                    <a:srgbClr val="C0C0C0"/>
                  </a:outerShdw>
                </a:effectLst>
                <a:ea typeface="黑体" panose="02010609060101010101" charset="-122"/>
              </a:rPr>
            </a:br>
            <a:r>
              <a:rPr lang="zh-CN" altLang="en-US" sz="4400" dirty="0" smtClean="0">
                <a:solidFill>
                  <a:srgbClr val="FF0000"/>
                </a:solidFill>
                <a:effectLst>
                  <a:outerShdw blurRad="38100" dist="38100" dir="2700000" algn="tl">
                    <a:srgbClr val="C0C0C0"/>
                  </a:outerShdw>
                </a:effectLst>
                <a:latin typeface="黑体" panose="02010609060101010101" charset="-122"/>
                <a:ea typeface="黑体" panose="02010609060101010101" charset="-122"/>
              </a:rPr>
              <a:t>第一框  中国担当</a:t>
            </a:r>
            <a:endParaRPr lang="en-US" altLang="zh-CN" sz="4400" dirty="0" smtClean="0">
              <a:solidFill>
                <a:srgbClr val="FF0000"/>
              </a:solidFill>
              <a:effectLst>
                <a:outerShdw blurRad="38100" dist="38100" dir="2700000" algn="tl">
                  <a:srgbClr val="C0C0C0"/>
                </a:outerShdw>
              </a:effectLst>
              <a:latin typeface="黑体" panose="02010609060101010101" charset="-122"/>
              <a:ea typeface="黑体" panose="02010609060101010101" charset="-122"/>
            </a:endParaRPr>
          </a:p>
        </p:txBody>
      </p:sp>
      <p:sp>
        <p:nvSpPr>
          <p:cNvPr id="2" name="矩形 1"/>
          <p:cNvSpPr/>
          <p:nvPr/>
        </p:nvSpPr>
        <p:spPr>
          <a:xfrm>
            <a:off x="1835696" y="4869160"/>
            <a:ext cx="5957080" cy="1164421"/>
          </a:xfrm>
          <a:prstGeom prst="rect">
            <a:avLst/>
          </a:prstGeom>
        </p:spPr>
        <p:txBody>
          <a:bodyPr wrap="none">
            <a:spAutoFit/>
          </a:bodyPr>
          <a:lstStyle/>
          <a:p>
            <a:pPr algn="ctr">
              <a:buFont typeface="Arial" panose="020B0604020202020204" pitchFamily="34" charset="0"/>
              <a:buNone/>
              <a:defRPr/>
            </a:pPr>
            <a:r>
              <a:rPr lang="zh-CN" altLang="en-US" sz="2800" b="1" dirty="0">
                <a:effectLst>
                  <a:outerShdw blurRad="38100" dist="38100" dir="2700000" algn="tl">
                    <a:srgbClr val="C0C0C0"/>
                  </a:outerShdw>
                </a:effectLst>
                <a:latin typeface="黑体" panose="02010609060101010101" charset="-122"/>
                <a:ea typeface="黑体" panose="02010609060101010101" charset="-122"/>
              </a:rPr>
              <a:t>执教者：张家港市南丰中学 </a:t>
            </a:r>
            <a:r>
              <a:rPr lang="zh-CN" altLang="en-US" sz="2800" b="1" dirty="0" smtClean="0">
                <a:effectLst>
                  <a:outerShdw blurRad="38100" dist="38100" dir="2700000" algn="tl">
                    <a:srgbClr val="C0C0C0"/>
                  </a:outerShdw>
                </a:effectLst>
                <a:latin typeface="黑体" panose="02010609060101010101" charset="-122"/>
                <a:ea typeface="黑体" panose="02010609060101010101" charset="-122"/>
              </a:rPr>
              <a:t> 林</a:t>
            </a:r>
            <a:r>
              <a:rPr lang="zh-CN" altLang="en-US" sz="2800" b="1" dirty="0">
                <a:effectLst>
                  <a:outerShdw blurRad="38100" dist="38100" dir="2700000" algn="tl">
                    <a:srgbClr val="C0C0C0"/>
                  </a:outerShdw>
                </a:effectLst>
                <a:latin typeface="黑体" panose="02010609060101010101" charset="-122"/>
                <a:ea typeface="黑体" panose="02010609060101010101" charset="-122"/>
              </a:rPr>
              <a:t>晓</a:t>
            </a:r>
            <a:r>
              <a:rPr lang="zh-CN" altLang="en-US" sz="2800" b="1" dirty="0" smtClean="0">
                <a:effectLst>
                  <a:outerShdw blurRad="38100" dist="38100" dir="2700000" algn="tl">
                    <a:srgbClr val="C0C0C0"/>
                  </a:outerShdw>
                </a:effectLst>
                <a:latin typeface="黑体" panose="02010609060101010101" charset="-122"/>
                <a:ea typeface="黑体" panose="02010609060101010101" charset="-122"/>
              </a:rPr>
              <a:t>芹</a:t>
            </a:r>
            <a:endParaRPr lang="en-US" altLang="zh-CN" sz="2800" b="1" dirty="0">
              <a:effectLst>
                <a:outerShdw blurRad="38100" dist="38100" dir="2700000" algn="tl">
                  <a:srgbClr val="C0C0C0"/>
                </a:outerShdw>
              </a:effectLst>
              <a:latin typeface="黑体" panose="02010609060101010101" charset="-122"/>
              <a:ea typeface="黑体" panose="02010609060101010101" charset="-122"/>
            </a:endParaRPr>
          </a:p>
          <a:p>
            <a:pPr algn="ctr">
              <a:lnSpc>
                <a:spcPts val="2500"/>
              </a:lnSpc>
              <a:buFont typeface="Arial" panose="020B0604020202020204" pitchFamily="34" charset="0"/>
              <a:buNone/>
              <a:defRPr/>
            </a:pPr>
            <a:endParaRPr lang="en-US" altLang="zh-CN" sz="2800" b="1" dirty="0" smtClean="0">
              <a:effectLst>
                <a:outerShdw blurRad="38100" dist="38100" dir="2700000" algn="tl">
                  <a:srgbClr val="C0C0C0"/>
                </a:outerShdw>
              </a:effectLst>
              <a:latin typeface="黑体" panose="02010609060101010101" charset="-122"/>
              <a:ea typeface="黑体" panose="02010609060101010101" charset="-122"/>
            </a:endParaRPr>
          </a:p>
          <a:p>
            <a:pPr algn="ctr">
              <a:lnSpc>
                <a:spcPts val="2500"/>
              </a:lnSpc>
              <a:buFont typeface="Arial" panose="020B0604020202020204" pitchFamily="34" charset="0"/>
              <a:buNone/>
              <a:defRPr/>
            </a:pPr>
            <a:r>
              <a:rPr lang="en-US" altLang="zh-CN" sz="2800" b="1" dirty="0" smtClean="0">
                <a:effectLst>
                  <a:outerShdw blurRad="38100" dist="38100" dir="2700000" algn="tl">
                    <a:srgbClr val="C0C0C0"/>
                  </a:outerShdw>
                </a:effectLst>
                <a:latin typeface="黑体" panose="02010609060101010101" charset="-122"/>
                <a:ea typeface="黑体" panose="02010609060101010101" charset="-122"/>
              </a:rPr>
              <a:t>2022.11.17</a:t>
            </a:r>
            <a:endParaRPr lang="zh-CN" altLang="en-US" sz="2800" b="1" dirty="0">
              <a:effectLst>
                <a:outerShdw blurRad="38100" dist="38100" dir="2700000" algn="tl">
                  <a:srgbClr val="C0C0C0"/>
                </a:outerShdw>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8298" y="518845"/>
            <a:ext cx="7920880" cy="2492990"/>
          </a:xfrm>
          <a:prstGeom prst="rect">
            <a:avLst/>
          </a:prstGeom>
        </p:spPr>
        <p:txBody>
          <a:bodyPr wrap="square">
            <a:spAutoFit/>
          </a:bodyPr>
          <a:lstStyle/>
          <a:p>
            <a:r>
              <a:rPr lang="zh-CN" altLang="zh-CN" sz="2400" b="1" dirty="0" smtClean="0"/>
              <a:t>简答题</a:t>
            </a:r>
            <a:endParaRPr lang="zh-CN" altLang="zh-CN" sz="2400" b="1" dirty="0"/>
          </a:p>
          <a:p>
            <a:r>
              <a:rPr lang="en-US" altLang="zh-CN" sz="2400" b="1" dirty="0" smtClean="0"/>
              <a:t>        </a:t>
            </a:r>
            <a:r>
              <a:rPr lang="zh-CN" altLang="zh-CN" sz="2000" b="1" dirty="0" smtClean="0"/>
              <a:t>中国</a:t>
            </a:r>
            <a:r>
              <a:rPr lang="zh-CN" altLang="zh-CN" sz="2000" b="1" dirty="0"/>
              <a:t>在世界经济发展、国际减贫工作、抗击新冠肺炎、联合国联合行动等方面推出一系列具有广泛和深远的影响的中国倡议。中国方案已经成为国际关系演变中不可或缺的重要推动者。中国方案向世界贡献满满的正能量</a:t>
            </a:r>
            <a:r>
              <a:rPr lang="zh-CN" altLang="zh-CN" sz="2000" b="1" dirty="0" smtClean="0"/>
              <a:t>。</a:t>
            </a:r>
            <a:endParaRPr lang="zh-CN" altLang="zh-CN" sz="2000" b="1" dirty="0"/>
          </a:p>
          <a:p>
            <a:r>
              <a:rPr lang="zh-CN" altLang="zh-CN" sz="2400" b="1" dirty="0" smtClean="0">
                <a:solidFill>
                  <a:srgbClr val="0000FF"/>
                </a:solidFill>
              </a:rPr>
              <a:t>中国</a:t>
            </a:r>
            <a:r>
              <a:rPr lang="zh-CN" altLang="zh-CN" sz="2400" b="1" dirty="0">
                <a:solidFill>
                  <a:srgbClr val="0000FF"/>
                </a:solidFill>
              </a:rPr>
              <a:t>方案向世界贡献满满的正能量，体现了教材哪些观点</a:t>
            </a:r>
            <a:r>
              <a:rPr lang="zh-CN" altLang="zh-CN" sz="2400" b="1" dirty="0" smtClean="0">
                <a:solidFill>
                  <a:srgbClr val="0000FF"/>
                </a:solidFill>
              </a:rPr>
              <a:t>？</a:t>
            </a:r>
            <a:r>
              <a:rPr lang="en-US" altLang="zh-CN" sz="2400" b="1" dirty="0" smtClean="0">
                <a:solidFill>
                  <a:srgbClr val="0000FF"/>
                </a:solidFill>
              </a:rPr>
              <a:t> </a:t>
            </a:r>
            <a:r>
              <a:rPr lang="zh-CN" altLang="zh-CN" sz="2400" b="1" dirty="0" smtClean="0">
                <a:solidFill>
                  <a:srgbClr val="0000FF"/>
                </a:solidFill>
              </a:rPr>
              <a:t>（</a:t>
            </a:r>
            <a:r>
              <a:rPr lang="en-US" altLang="zh-CN" sz="2400" b="1" dirty="0" smtClean="0">
                <a:solidFill>
                  <a:srgbClr val="0000FF"/>
                </a:solidFill>
              </a:rPr>
              <a:t>5</a:t>
            </a:r>
            <a:r>
              <a:rPr lang="zh-CN" altLang="zh-CN" sz="2400" b="1" dirty="0" smtClean="0">
                <a:solidFill>
                  <a:srgbClr val="0000FF"/>
                </a:solidFill>
              </a:rPr>
              <a:t>分</a:t>
            </a:r>
            <a:r>
              <a:rPr lang="zh-CN" altLang="zh-CN" sz="2400" b="1" dirty="0">
                <a:solidFill>
                  <a:srgbClr val="0000FF"/>
                </a:solidFill>
              </a:rPr>
              <a:t>）（不</a:t>
            </a:r>
            <a:r>
              <a:rPr lang="zh-CN" altLang="zh-CN" sz="2400" b="1" dirty="0" smtClean="0">
                <a:solidFill>
                  <a:srgbClr val="0000FF"/>
                </a:solidFill>
              </a:rPr>
              <a:t>少于</a:t>
            </a:r>
            <a:r>
              <a:rPr lang="en-US" altLang="zh-CN" sz="2400" b="1" dirty="0" smtClean="0">
                <a:solidFill>
                  <a:srgbClr val="0000FF"/>
                </a:solidFill>
              </a:rPr>
              <a:t>4</a:t>
            </a:r>
            <a:r>
              <a:rPr lang="zh-CN" altLang="zh-CN" sz="2400" b="1" dirty="0" smtClean="0">
                <a:solidFill>
                  <a:srgbClr val="0000FF"/>
                </a:solidFill>
              </a:rPr>
              <a:t>个</a:t>
            </a:r>
            <a:r>
              <a:rPr lang="zh-CN" altLang="zh-CN" sz="2400" b="1" dirty="0">
                <a:solidFill>
                  <a:srgbClr val="0000FF"/>
                </a:solidFill>
              </a:rPr>
              <a:t>要点）</a:t>
            </a:r>
          </a:p>
        </p:txBody>
      </p:sp>
      <p:sp>
        <p:nvSpPr>
          <p:cNvPr id="6" name="矩形 5"/>
          <p:cNvSpPr/>
          <p:nvPr/>
        </p:nvSpPr>
        <p:spPr>
          <a:xfrm>
            <a:off x="508298" y="2204864"/>
            <a:ext cx="8070373" cy="4401205"/>
          </a:xfrm>
          <a:prstGeom prst="rect">
            <a:avLst/>
          </a:prstGeom>
          <a:solidFill>
            <a:schemeClr val="bg1">
              <a:lumMod val="95000"/>
            </a:schemeClr>
          </a:solidFill>
          <a:ln w="38100">
            <a:solidFill>
              <a:schemeClr val="accent3">
                <a:lumMod val="50000"/>
              </a:schemeClr>
            </a:solidFill>
          </a:ln>
        </p:spPr>
        <p:txBody>
          <a:bodyPr wrap="square">
            <a:spAutoFit/>
          </a:bodyPr>
          <a:lstStyle/>
          <a:p>
            <a:r>
              <a:rPr lang="zh-CN" altLang="en-US" sz="2000" b="1" dirty="0">
                <a:solidFill>
                  <a:srgbClr val="FF0000"/>
                </a:solidFill>
              </a:rPr>
              <a:t>①面对各种区域性和全球性的危机与难题，中国不推诿、不逃避，也不依赖他人，积极主动地承担起相应的责任。</a:t>
            </a:r>
            <a:endParaRPr lang="en-US" altLang="zh-CN" sz="2000" b="1" dirty="0">
              <a:solidFill>
                <a:srgbClr val="FF0000"/>
              </a:solidFill>
            </a:endParaRPr>
          </a:p>
          <a:p>
            <a:r>
              <a:rPr lang="zh-CN" altLang="en-US" sz="2000" b="1" dirty="0" smtClean="0">
                <a:solidFill>
                  <a:srgbClr val="0000FF"/>
                </a:solidFill>
              </a:rPr>
              <a:t>②</a:t>
            </a:r>
            <a:r>
              <a:rPr lang="zh-CN" altLang="en-US" sz="2000" b="1" dirty="0">
                <a:solidFill>
                  <a:srgbClr val="0000FF"/>
                </a:solidFill>
              </a:rPr>
              <a:t>中国积极参与全球治理体系建设与改革，在有关世界和平与发展的各个领域，积极采取行动。</a:t>
            </a:r>
            <a:endParaRPr lang="en-US" altLang="zh-CN" sz="2000" b="1" dirty="0">
              <a:solidFill>
                <a:srgbClr val="0000FF"/>
              </a:solidFill>
            </a:endParaRPr>
          </a:p>
          <a:p>
            <a:r>
              <a:rPr lang="zh-CN" altLang="en-US" sz="2000" b="1" dirty="0">
                <a:solidFill>
                  <a:srgbClr val="FF0000"/>
                </a:solidFill>
              </a:rPr>
              <a:t>③中国着眼于时代发展大势，遵循共商共建共享原则，为全球治理提出中国方案，贡献中国智慧。</a:t>
            </a:r>
            <a:endParaRPr lang="en-US" altLang="zh-CN" sz="2000" b="1" dirty="0">
              <a:solidFill>
                <a:srgbClr val="FF0000"/>
              </a:solidFill>
            </a:endParaRPr>
          </a:p>
          <a:p>
            <a:r>
              <a:rPr lang="zh-CN" altLang="en-US" sz="2000" b="1" dirty="0">
                <a:solidFill>
                  <a:srgbClr val="0000FF"/>
                </a:solidFill>
              </a:rPr>
              <a:t>④中国在解决人类面临的各种问题的过程中积极探索、有效行动，发挥负责任大国作用，促进人类社会共同发展。</a:t>
            </a:r>
            <a:endParaRPr lang="en-US" altLang="zh-CN" sz="2000" b="1" dirty="0">
              <a:solidFill>
                <a:srgbClr val="0000FF"/>
              </a:solidFill>
            </a:endParaRPr>
          </a:p>
          <a:p>
            <a:r>
              <a:rPr lang="zh-CN" altLang="en-US" sz="2000" b="1" dirty="0" smtClean="0">
                <a:solidFill>
                  <a:srgbClr val="FF0000"/>
                </a:solidFill>
              </a:rPr>
              <a:t>⑤中国</a:t>
            </a:r>
            <a:r>
              <a:rPr lang="zh-CN" altLang="en-US" sz="2000" b="1" dirty="0">
                <a:solidFill>
                  <a:srgbClr val="FF0000"/>
                </a:solidFill>
              </a:rPr>
              <a:t>为国际社会各种难题与危机的化解作出了巨大贡献。中国担当向世界展现了大国风范，显示了中国智慧。</a:t>
            </a:r>
            <a:endParaRPr lang="en-US" altLang="zh-CN" sz="2000" b="1" dirty="0">
              <a:solidFill>
                <a:srgbClr val="FF0000"/>
              </a:solidFill>
            </a:endParaRPr>
          </a:p>
          <a:p>
            <a:pPr>
              <a:buFont typeface="Arial" panose="020B0604020202020204" pitchFamily="34" charset="0"/>
              <a:buNone/>
            </a:pPr>
            <a:r>
              <a:rPr lang="zh-CN" altLang="en-US" sz="2000" b="1" dirty="0">
                <a:solidFill>
                  <a:srgbClr val="0000FF"/>
                </a:solidFill>
              </a:rPr>
              <a:t>⑥事不避难，勇于担当。作为一个负责任的大国，中国努力提高自身在国家地位上的影响力、感召力和塑造力，致力于成为世界和平的建设者、全球发展的贡献者、国际秩序的维护者。</a:t>
            </a:r>
          </a:p>
          <a:p>
            <a:r>
              <a:rPr lang="en-US" altLang="zh-CN" sz="2000" b="1" dirty="0" smtClean="0">
                <a:solidFill>
                  <a:schemeClr val="accent6">
                    <a:lumMod val="50000"/>
                  </a:schemeClr>
                </a:solidFill>
              </a:rPr>
              <a:t>……</a:t>
            </a:r>
            <a:endParaRPr lang="zh-CN" altLang="en-US" sz="2000" b="1" dirty="0">
              <a:solidFill>
                <a:schemeClr val="accent6">
                  <a:lumMod val="50000"/>
                </a:schemeClr>
              </a:solidFill>
            </a:endParaRPr>
          </a:p>
        </p:txBody>
      </p:sp>
      <p:sp>
        <p:nvSpPr>
          <p:cNvPr id="5" name="矩形 4"/>
          <p:cNvSpPr/>
          <p:nvPr/>
        </p:nvSpPr>
        <p:spPr>
          <a:xfrm>
            <a:off x="58529" y="17190"/>
            <a:ext cx="1826141" cy="523220"/>
          </a:xfrm>
          <a:prstGeom prst="rect">
            <a:avLst/>
          </a:prstGeom>
          <a:solidFill>
            <a:schemeClr val="accent3">
              <a:lumMod val="20000"/>
              <a:lumOff val="80000"/>
            </a:schemeClr>
          </a:solidFill>
        </p:spPr>
        <p:txBody>
          <a:bodyPr wrap="square">
            <a:spAutoFit/>
          </a:bodyPr>
          <a:lstStyle/>
          <a:p>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训练提升</a:t>
            </a:r>
            <a:endParaRPr lang="zh-CN"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86" y="781545"/>
            <a:ext cx="6622910" cy="418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0"/>
            <a:ext cx="2013074" cy="237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271990" y="5301208"/>
            <a:ext cx="8593501" cy="913070"/>
          </a:xfrm>
          <a:prstGeom prst="rect">
            <a:avLst/>
          </a:prstGeom>
          <a:solidFill>
            <a:srgbClr val="92D050"/>
          </a:solidFill>
        </p:spPr>
        <p:txBody>
          <a:bodyPr wrap="square">
            <a:spAutoFit/>
          </a:bodyPr>
          <a:lstStyle/>
          <a:p>
            <a:pPr>
              <a:lnSpc>
                <a:spcPts val="3200"/>
              </a:lnSpc>
            </a:pPr>
            <a:r>
              <a:rPr lang="zh-CN" altLang="en-US" sz="2800" b="1" dirty="0" smtClean="0">
                <a:solidFill>
                  <a:prstClr val="black"/>
                </a:solidFill>
                <a:latin typeface="宋体" panose="02010600030101010101" pitchFamily="2" charset="-122"/>
              </a:rPr>
              <a:t>作为</a:t>
            </a:r>
            <a:r>
              <a:rPr lang="zh-CN" altLang="en-US" sz="2800" b="1" dirty="0">
                <a:solidFill>
                  <a:prstClr val="black"/>
                </a:solidFill>
                <a:latin typeface="宋体" panose="02010600030101010101" pitchFamily="2" charset="-122"/>
              </a:rPr>
              <a:t>世界上</a:t>
            </a:r>
            <a:r>
              <a:rPr lang="zh-CN" altLang="en-US" sz="2800" b="1" dirty="0">
                <a:solidFill>
                  <a:srgbClr val="C00000"/>
                </a:solidFill>
                <a:latin typeface="宋体" panose="02010600030101010101" pitchFamily="2" charset="-122"/>
              </a:rPr>
              <a:t>最大的</a:t>
            </a:r>
            <a:r>
              <a:rPr lang="zh-CN" altLang="en-US" sz="2800" b="1" dirty="0">
                <a:solidFill>
                  <a:prstClr val="black"/>
                </a:solidFill>
                <a:latin typeface="宋体" panose="02010600030101010101" pitchFamily="2" charset="-122"/>
              </a:rPr>
              <a:t>发展中国家，用</a:t>
            </a:r>
            <a:r>
              <a:rPr lang="zh-CN" altLang="en-US" sz="2800" b="1" dirty="0">
                <a:solidFill>
                  <a:srgbClr val="C00000"/>
                </a:solidFill>
                <a:latin typeface="宋体" panose="02010600030101010101" pitchFamily="2" charset="-122"/>
              </a:rPr>
              <a:t>有限的资源</a:t>
            </a:r>
            <a:r>
              <a:rPr lang="zh-CN" altLang="en-US" sz="2800" b="1" dirty="0">
                <a:solidFill>
                  <a:prstClr val="black"/>
                </a:solidFill>
                <a:latin typeface="宋体" panose="02010600030101010101" pitchFamily="2" charset="-122"/>
              </a:rPr>
              <a:t>在</a:t>
            </a:r>
            <a:r>
              <a:rPr lang="zh-CN" altLang="en-US" sz="2800" b="1" dirty="0">
                <a:solidFill>
                  <a:srgbClr val="C00000"/>
                </a:solidFill>
                <a:latin typeface="宋体" panose="02010600030101010101" pitchFamily="2" charset="-122"/>
              </a:rPr>
              <a:t>较</a:t>
            </a:r>
            <a:r>
              <a:rPr lang="zh-CN" altLang="en-US" sz="2800" b="1" dirty="0" smtClean="0">
                <a:solidFill>
                  <a:srgbClr val="C00000"/>
                </a:solidFill>
                <a:latin typeface="宋体" panose="02010600030101010101" pitchFamily="2" charset="-122"/>
              </a:rPr>
              <a:t>短的时间</a:t>
            </a:r>
            <a:r>
              <a:rPr lang="zh-CN" altLang="en-US" sz="2800" b="1" dirty="0">
                <a:solidFill>
                  <a:srgbClr val="C00000"/>
                </a:solidFill>
                <a:latin typeface="宋体" panose="02010600030101010101" pitchFamily="2" charset="-122"/>
              </a:rPr>
              <a:t>内</a:t>
            </a:r>
            <a:r>
              <a:rPr lang="zh-CN" altLang="en-US" sz="2800" b="1" dirty="0">
                <a:solidFill>
                  <a:prstClr val="black"/>
                </a:solidFill>
                <a:latin typeface="宋体" panose="02010600030101010101" pitchFamily="2" charset="-122"/>
              </a:rPr>
              <a:t>实现了本国经济的</a:t>
            </a:r>
            <a:r>
              <a:rPr lang="zh-CN" altLang="en-US" sz="2800" b="1" dirty="0">
                <a:solidFill>
                  <a:srgbClr val="C00000"/>
                </a:solidFill>
                <a:latin typeface="宋体" panose="02010600030101010101" pitchFamily="2" charset="-122"/>
              </a:rPr>
              <a:t>快速发展</a:t>
            </a:r>
            <a:r>
              <a:rPr lang="zh-CN" altLang="en-US" sz="2800" b="1" dirty="0" smtClean="0">
                <a:solidFill>
                  <a:srgbClr val="C00000"/>
                </a:solidFill>
                <a:latin typeface="宋体" panose="02010600030101010101" pitchFamily="2" charset="-122"/>
              </a:rPr>
              <a:t>。</a:t>
            </a:r>
            <a:endParaRPr lang="zh-CN" altLang="en-US" sz="2800" b="1" dirty="0">
              <a:solidFill>
                <a:srgbClr val="C00000"/>
              </a:solidFill>
              <a:latin typeface="+mn-ea"/>
            </a:endParaRPr>
          </a:p>
        </p:txBody>
      </p:sp>
      <p:sp>
        <p:nvSpPr>
          <p:cNvPr id="7" name="TextBox 6"/>
          <p:cNvSpPr txBox="1"/>
          <p:nvPr/>
        </p:nvSpPr>
        <p:spPr>
          <a:xfrm>
            <a:off x="105764" y="108478"/>
            <a:ext cx="6482459" cy="523220"/>
          </a:xfrm>
          <a:prstGeom prst="rect">
            <a:avLst/>
          </a:prstGeom>
          <a:noFill/>
        </p:spPr>
        <p:txBody>
          <a:bodyPr wrap="square" rtlCol="0">
            <a:spAutoFit/>
          </a:bodyPr>
          <a:lstStyle/>
          <a:p>
            <a:r>
              <a:rPr lang="zh-CN" altLang="en-US" sz="2800" b="1" dirty="0" smtClean="0">
                <a:solidFill>
                  <a:srgbClr val="FF0000"/>
                </a:solidFill>
                <a:latin typeface="黑体" panose="02010609060101010101" charset="-122"/>
                <a:ea typeface="黑体" panose="02010609060101010101" charset="-122"/>
              </a:rPr>
              <a:t>一、中国担当</a:t>
            </a:r>
            <a:r>
              <a:rPr lang="en-US" altLang="zh-CN" sz="2800" b="1" dirty="0" smtClean="0">
                <a:solidFill>
                  <a:srgbClr val="FF0000"/>
                </a:solidFill>
                <a:latin typeface="黑体" panose="02010609060101010101" charset="-122"/>
                <a:ea typeface="黑体" panose="02010609060101010101" charset="-122"/>
              </a:rPr>
              <a:t>——</a:t>
            </a:r>
            <a:r>
              <a:rPr lang="zh-CN" altLang="en-US" sz="2800" b="1" dirty="0" smtClean="0">
                <a:solidFill>
                  <a:srgbClr val="FF0000"/>
                </a:solidFill>
                <a:latin typeface="黑体" panose="02010609060101010101" charset="-122"/>
                <a:ea typeface="黑体" panose="02010609060101010101" charset="-122"/>
              </a:rPr>
              <a:t>做好中国的事</a:t>
            </a:r>
            <a:endParaRPr lang="en-US" altLang="zh-CN" sz="2800" b="1" dirty="0" smtClean="0">
              <a:solidFill>
                <a:srgbClr val="FF0000"/>
              </a:solidFill>
              <a:latin typeface="黑体" panose="02010609060101010101" charset="-122"/>
              <a:ea typeface="黑体" panose="02010609060101010101"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
                                        <p:tgtEl>
                                          <p:spTgt spid="13"/>
                                        </p:tgtEl>
                                      </p:cBhvr>
                                    </p:animEffect>
                                    <p:anim calcmode="lin" valueType="num">
                                      <p:cBhvr>
                                        <p:cTn id="8" dur="10" fill="hold"/>
                                        <p:tgtEl>
                                          <p:spTgt spid="13"/>
                                        </p:tgtEl>
                                        <p:attrNameLst>
                                          <p:attrName>ppt_x</p:attrName>
                                        </p:attrNameLst>
                                      </p:cBhvr>
                                      <p:tavLst>
                                        <p:tav tm="0">
                                          <p:val>
                                            <p:strVal val="#ppt_x"/>
                                          </p:val>
                                        </p:tav>
                                        <p:tav tm="100000">
                                          <p:val>
                                            <p:strVal val="#ppt_x"/>
                                          </p:val>
                                        </p:tav>
                                      </p:tavLst>
                                    </p:anim>
                                    <p:anim calcmode="lin" valueType="num">
                                      <p:cBhvr>
                                        <p:cTn id="9" dur="1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34" y="538600"/>
            <a:ext cx="2902512" cy="216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2914946" y="620688"/>
            <a:ext cx="6106093" cy="1695093"/>
            <a:chOff x="2914946" y="692696"/>
            <a:chExt cx="6106093" cy="1695093"/>
          </a:xfrm>
        </p:grpSpPr>
        <p:sp>
          <p:nvSpPr>
            <p:cNvPr id="4" name="矩形 3"/>
            <p:cNvSpPr/>
            <p:nvPr/>
          </p:nvSpPr>
          <p:spPr>
            <a:xfrm>
              <a:off x="2914946" y="692696"/>
              <a:ext cx="5904656" cy="830997"/>
            </a:xfrm>
            <a:prstGeom prst="rect">
              <a:avLst/>
            </a:prstGeom>
            <a:solidFill>
              <a:schemeClr val="bg2"/>
            </a:solidFill>
          </p:spPr>
          <p:txBody>
            <a:bodyPr wrap="square">
              <a:spAutoFit/>
            </a:bodyPr>
            <a:lstStyle/>
            <a:p>
              <a:r>
                <a:rPr lang="zh-CN" altLang="en-US" sz="2400" b="1" dirty="0">
                  <a:solidFill>
                    <a:srgbClr val="0000FF"/>
                  </a:solidFill>
                </a:rPr>
                <a:t>印度和中国，国土相接、人口相近、甚至民族独立战争的历史进程也类似。</a:t>
              </a:r>
            </a:p>
          </p:txBody>
        </p:sp>
        <p:sp>
          <p:nvSpPr>
            <p:cNvPr id="5" name="矩形 4"/>
            <p:cNvSpPr/>
            <p:nvPr/>
          </p:nvSpPr>
          <p:spPr>
            <a:xfrm>
              <a:off x="3116383" y="1556792"/>
              <a:ext cx="5904656" cy="830997"/>
            </a:xfrm>
            <a:prstGeom prst="rect">
              <a:avLst/>
            </a:prstGeom>
            <a:solidFill>
              <a:schemeClr val="accent6">
                <a:lumMod val="60000"/>
                <a:lumOff val="40000"/>
              </a:schemeClr>
            </a:solidFill>
          </p:spPr>
          <p:txBody>
            <a:bodyPr wrap="square">
              <a:spAutoFit/>
            </a:bodyPr>
            <a:lstStyle/>
            <a:p>
              <a:r>
                <a:rPr lang="zh-CN" altLang="en-US" sz="2400" b="1" dirty="0">
                  <a:solidFill>
                    <a:srgbClr val="0000FF"/>
                  </a:solidFill>
                </a:rPr>
                <a:t>印度是全世界绝对贫困最多的两个地方之一。贫富分化严重</a:t>
              </a:r>
              <a:r>
                <a:rPr lang="zh-CN" altLang="en-US" sz="2400" b="1" dirty="0" smtClean="0">
                  <a:solidFill>
                    <a:srgbClr val="0000FF"/>
                  </a:solidFill>
                </a:rPr>
                <a:t>，现存</a:t>
              </a:r>
              <a:r>
                <a:rPr lang="en-US" altLang="zh-CN" sz="2400" b="1" dirty="0" smtClean="0">
                  <a:solidFill>
                    <a:srgbClr val="0000FF"/>
                  </a:solidFill>
                </a:rPr>
                <a:t>8</a:t>
              </a:r>
              <a:r>
                <a:rPr lang="zh-CN" altLang="en-US" sz="2400" b="1" dirty="0">
                  <a:solidFill>
                    <a:srgbClr val="0000FF"/>
                  </a:solidFill>
                </a:rPr>
                <a:t>亿贫困人口。</a:t>
              </a:r>
            </a:p>
          </p:txBody>
        </p:sp>
      </p:grpSp>
      <p:grpSp>
        <p:nvGrpSpPr>
          <p:cNvPr id="3" name="组合 2"/>
          <p:cNvGrpSpPr/>
          <p:nvPr/>
        </p:nvGrpSpPr>
        <p:grpSpPr>
          <a:xfrm>
            <a:off x="21889" y="2825957"/>
            <a:ext cx="3551454" cy="3947714"/>
            <a:chOff x="4535460" y="2131626"/>
            <a:chExt cx="4501036" cy="4465725"/>
          </a:xfrm>
        </p:grpSpPr>
        <p:pic>
          <p:nvPicPr>
            <p:cNvPr id="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460" y="2131626"/>
              <a:ext cx="4501035" cy="446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4572000" y="5517232"/>
              <a:ext cx="4464496" cy="940039"/>
            </a:xfrm>
            <a:prstGeom prst="rect">
              <a:avLst/>
            </a:prstGeom>
            <a:solidFill>
              <a:srgbClr val="FF0000"/>
            </a:solidFill>
          </p:spPr>
          <p:txBody>
            <a:bodyPr wrap="square">
              <a:spAutoFit/>
            </a:bodyPr>
            <a:lstStyle/>
            <a:p>
              <a:pPr algn="ctr"/>
              <a:r>
                <a:rPr lang="zh-CN" altLang="en-US" sz="2400" b="1" dirty="0" smtClean="0">
                  <a:solidFill>
                    <a:schemeClr val="bg1"/>
                  </a:solidFill>
                </a:rPr>
                <a:t>解决了区域性整体贫困</a:t>
              </a:r>
              <a:endParaRPr lang="en-US" altLang="zh-CN" sz="2400" b="1" dirty="0" smtClean="0">
                <a:solidFill>
                  <a:schemeClr val="bg1"/>
                </a:solidFill>
              </a:endParaRPr>
            </a:p>
            <a:p>
              <a:pPr algn="ctr"/>
              <a:r>
                <a:rPr lang="zh-CN" altLang="en-US" sz="2400" b="1" dirty="0" smtClean="0">
                  <a:solidFill>
                    <a:schemeClr val="bg1"/>
                  </a:solidFill>
                </a:rPr>
                <a:t>消除了绝对贫困</a:t>
              </a:r>
              <a:endParaRPr lang="zh-CN" altLang="en-US" sz="2400" b="1" dirty="0">
                <a:solidFill>
                  <a:schemeClr val="bg1"/>
                </a:solidFill>
              </a:endParaRPr>
            </a:p>
          </p:txBody>
        </p:sp>
      </p:grpSp>
      <p:sp>
        <p:nvSpPr>
          <p:cNvPr id="11" name="TextBox 10"/>
          <p:cNvSpPr txBox="1"/>
          <p:nvPr/>
        </p:nvSpPr>
        <p:spPr>
          <a:xfrm>
            <a:off x="12434" y="0"/>
            <a:ext cx="6482459" cy="523220"/>
          </a:xfrm>
          <a:prstGeom prst="rect">
            <a:avLst/>
          </a:prstGeom>
          <a:noFill/>
        </p:spPr>
        <p:txBody>
          <a:bodyPr wrap="square" rtlCol="0">
            <a:spAutoFit/>
          </a:bodyPr>
          <a:lstStyle/>
          <a:p>
            <a:r>
              <a:rPr lang="zh-CN" altLang="en-US" sz="2800" b="1" dirty="0" smtClean="0">
                <a:solidFill>
                  <a:srgbClr val="FF0000"/>
                </a:solidFill>
                <a:latin typeface="黑体" panose="02010609060101010101" charset="-122"/>
                <a:ea typeface="黑体" panose="02010609060101010101" charset="-122"/>
              </a:rPr>
              <a:t>一、中国担当</a:t>
            </a:r>
            <a:r>
              <a:rPr lang="en-US" altLang="zh-CN" sz="2800" b="1" dirty="0" smtClean="0">
                <a:solidFill>
                  <a:srgbClr val="FF0000"/>
                </a:solidFill>
                <a:latin typeface="黑体" panose="02010609060101010101" charset="-122"/>
                <a:ea typeface="黑体" panose="02010609060101010101" charset="-122"/>
              </a:rPr>
              <a:t>——</a:t>
            </a:r>
            <a:r>
              <a:rPr lang="zh-CN" altLang="en-US" sz="2800" b="1" dirty="0" smtClean="0">
                <a:solidFill>
                  <a:srgbClr val="FF0000"/>
                </a:solidFill>
                <a:latin typeface="黑体" panose="02010609060101010101" charset="-122"/>
                <a:ea typeface="黑体" panose="02010609060101010101" charset="-122"/>
              </a:rPr>
              <a:t>做好中国的事</a:t>
            </a:r>
            <a:endParaRPr lang="en-US" altLang="zh-CN" sz="2800" b="1" dirty="0" smtClean="0">
              <a:solidFill>
                <a:srgbClr val="FF0000"/>
              </a:solidFill>
              <a:latin typeface="黑体" panose="02010609060101010101" charset="-122"/>
              <a:ea typeface="黑体" panose="02010609060101010101" charset="-122"/>
            </a:endParaRPr>
          </a:p>
        </p:txBody>
      </p:sp>
      <p:sp>
        <p:nvSpPr>
          <p:cNvPr id="19" name="标题 1"/>
          <p:cNvSpPr txBox="1"/>
          <p:nvPr>
            <p:custDataLst>
              <p:tags r:id="rId1"/>
            </p:custDataLst>
          </p:nvPr>
        </p:nvSpPr>
        <p:spPr bwMode="auto">
          <a:xfrm>
            <a:off x="2480645" y="2420888"/>
            <a:ext cx="6540800" cy="502765"/>
          </a:xfrm>
          <a:prstGeom prst="rect">
            <a:avLst/>
          </a:prstGeom>
          <a:solidFill>
            <a:srgbClr val="FFFF00"/>
          </a:solidFill>
          <a:ln>
            <a:noFill/>
          </a:ln>
        </p:spPr>
        <p:txBody>
          <a:bodyPr vert="horz" wrap="square" lIns="0" tIns="0" rIns="0" bIns="0" numCol="1" anchor="t" anchorCtr="0" compatLnSpc="1"/>
          <a:lstStyle>
            <a:lvl1pPr algn="l" rtl="0" fontAlgn="base">
              <a:spcBef>
                <a:spcPct val="0"/>
              </a:spcBef>
              <a:spcAft>
                <a:spcPct val="0"/>
              </a:spcAft>
              <a:defRPr sz="3200" b="0" kern="1200" cap="all">
                <a:solidFill>
                  <a:schemeClr val="tx1"/>
                </a:solidFill>
                <a:latin typeface="微软雅黑" panose="020B0503020204020204" pitchFamily="34" charset="-122"/>
                <a:ea typeface="微软雅黑"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a:ea typeface="宋体" panose="02010600030101010101" pitchFamily="2" charset="-122"/>
              </a:defRPr>
            </a:lvl2pPr>
            <a:lvl3pPr algn="ctr" rtl="0" fontAlgn="base">
              <a:spcBef>
                <a:spcPct val="0"/>
              </a:spcBef>
              <a:spcAft>
                <a:spcPct val="0"/>
              </a:spcAft>
              <a:defRPr sz="5900">
                <a:solidFill>
                  <a:schemeClr val="tx1"/>
                </a:solidFill>
                <a:latin typeface="Calibri" panose="020F0502020204030204"/>
                <a:ea typeface="宋体" panose="02010600030101010101" pitchFamily="2" charset="-122"/>
              </a:defRPr>
            </a:lvl3pPr>
            <a:lvl4pPr algn="ctr" rtl="0" fontAlgn="base">
              <a:spcBef>
                <a:spcPct val="0"/>
              </a:spcBef>
              <a:spcAft>
                <a:spcPct val="0"/>
              </a:spcAft>
              <a:defRPr sz="5900">
                <a:solidFill>
                  <a:schemeClr val="tx1"/>
                </a:solidFill>
                <a:latin typeface="Calibri" panose="020F0502020204030204"/>
                <a:ea typeface="宋体" panose="02010600030101010101" pitchFamily="2" charset="-122"/>
              </a:defRPr>
            </a:lvl4pPr>
            <a:lvl5pPr algn="ctr" rtl="0" fontAlgn="base">
              <a:spcBef>
                <a:spcPct val="0"/>
              </a:spcBef>
              <a:spcAft>
                <a:spcPct val="0"/>
              </a:spcAft>
              <a:defRPr sz="5900">
                <a:solidFill>
                  <a:schemeClr val="tx1"/>
                </a:solidFill>
                <a:latin typeface="Calibri" panose="020F0502020204030204"/>
                <a:ea typeface="宋体" panose="02010600030101010101" pitchFamily="2" charset="-122"/>
              </a:defRPr>
            </a:lvl5pPr>
            <a:lvl6pPr marL="608965" algn="ctr" rtl="0" fontAlgn="base">
              <a:spcBef>
                <a:spcPct val="0"/>
              </a:spcBef>
              <a:spcAft>
                <a:spcPct val="0"/>
              </a:spcAft>
              <a:defRPr sz="5900">
                <a:solidFill>
                  <a:schemeClr val="tx1"/>
                </a:solidFill>
                <a:latin typeface="Calibri" panose="020F0502020204030204"/>
                <a:ea typeface="宋体" panose="02010600030101010101" pitchFamily="2" charset="-122"/>
              </a:defRPr>
            </a:lvl6pPr>
            <a:lvl7pPr marL="1217930" algn="ctr" rtl="0" fontAlgn="base">
              <a:spcBef>
                <a:spcPct val="0"/>
              </a:spcBef>
              <a:spcAft>
                <a:spcPct val="0"/>
              </a:spcAft>
              <a:defRPr sz="5900">
                <a:solidFill>
                  <a:schemeClr val="tx1"/>
                </a:solidFill>
                <a:latin typeface="Calibri" panose="020F0502020204030204"/>
                <a:ea typeface="宋体" panose="02010600030101010101" pitchFamily="2" charset="-122"/>
              </a:defRPr>
            </a:lvl7pPr>
            <a:lvl8pPr marL="1826895" algn="ctr" rtl="0" fontAlgn="base">
              <a:spcBef>
                <a:spcPct val="0"/>
              </a:spcBef>
              <a:spcAft>
                <a:spcPct val="0"/>
              </a:spcAft>
              <a:defRPr sz="5900">
                <a:solidFill>
                  <a:schemeClr val="tx1"/>
                </a:solidFill>
                <a:latin typeface="Calibri" panose="020F0502020204030204"/>
                <a:ea typeface="宋体" panose="02010600030101010101" pitchFamily="2" charset="-122"/>
              </a:defRPr>
            </a:lvl8pPr>
            <a:lvl9pPr marL="2435860" algn="ctr" rtl="0" fontAlgn="base">
              <a:spcBef>
                <a:spcPct val="0"/>
              </a:spcBef>
              <a:spcAft>
                <a:spcPct val="0"/>
              </a:spcAft>
              <a:defRPr sz="5900">
                <a:solidFill>
                  <a:schemeClr val="tx1"/>
                </a:solidFill>
                <a:latin typeface="Calibri" panose="020F0502020204030204"/>
                <a:ea typeface="宋体" panose="02010600030101010101" pitchFamily="2" charset="-122"/>
              </a:defRPr>
            </a:lvl9pPr>
          </a:lstStyle>
          <a:p>
            <a:pPr defTabSz="914400">
              <a:defRPr/>
            </a:pPr>
            <a:r>
              <a:rPr lang="zh-CN" altLang="en-US" sz="2600" b="1" dirty="0" smtClean="0">
                <a:solidFill>
                  <a:srgbClr val="004C97"/>
                </a:solidFill>
              </a:rPr>
              <a:t>思考</a:t>
            </a:r>
            <a:r>
              <a:rPr lang="en-US" altLang="zh-CN" sz="2600" b="1" dirty="0" smtClean="0">
                <a:solidFill>
                  <a:srgbClr val="004C97"/>
                </a:solidFill>
              </a:rPr>
              <a:t>1</a:t>
            </a:r>
            <a:r>
              <a:rPr lang="zh-CN" altLang="en-US" sz="2600" b="1" dirty="0" smtClean="0">
                <a:solidFill>
                  <a:srgbClr val="004C97"/>
                </a:solidFill>
              </a:rPr>
              <a:t>：可否</a:t>
            </a:r>
            <a:r>
              <a:rPr lang="zh-CN" altLang="en-US" sz="2600" b="1" dirty="0">
                <a:solidFill>
                  <a:srgbClr val="004C97"/>
                </a:solidFill>
              </a:rPr>
              <a:t>因此认为中国的国情已经改变？</a:t>
            </a:r>
          </a:p>
        </p:txBody>
      </p:sp>
      <p:sp>
        <p:nvSpPr>
          <p:cNvPr id="20" name="文本框 1"/>
          <p:cNvSpPr txBox="1">
            <a:spLocks noChangeArrowheads="1"/>
          </p:cNvSpPr>
          <p:nvPr>
            <p:custDataLst>
              <p:tags r:id="rId2"/>
            </p:custDataLst>
          </p:nvPr>
        </p:nvSpPr>
        <p:spPr bwMode="auto">
          <a:xfrm>
            <a:off x="3635896" y="3107324"/>
            <a:ext cx="1512168" cy="461665"/>
          </a:xfrm>
          <a:prstGeom prst="rect">
            <a:avLst/>
          </a:prstGeom>
          <a:solidFill>
            <a:srgbClr val="004C97"/>
          </a:solid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zh-CN" altLang="en-US" sz="2400" b="1" dirty="0">
                <a:solidFill>
                  <a:schemeClr val="bg1"/>
                </a:solidFill>
                <a:latin typeface="微软雅黑" panose="020B0503020204020204" pitchFamily="34" charset="-122"/>
                <a:ea typeface="微软雅黑" panose="020B0503020204020204" pitchFamily="34" charset="-122"/>
              </a:rPr>
              <a:t>基本国情</a:t>
            </a:r>
          </a:p>
        </p:txBody>
      </p:sp>
      <p:sp>
        <p:nvSpPr>
          <p:cNvPr id="21" name="矩形 20"/>
          <p:cNvSpPr/>
          <p:nvPr>
            <p:custDataLst>
              <p:tags r:id="rId3"/>
            </p:custDataLst>
          </p:nvPr>
        </p:nvSpPr>
        <p:spPr>
          <a:xfrm>
            <a:off x="5220458" y="3083822"/>
            <a:ext cx="3672408" cy="1438855"/>
          </a:xfrm>
          <a:prstGeom prst="rect">
            <a:avLst/>
          </a:prstGeom>
          <a:ln w="19050">
            <a:solidFill>
              <a:srgbClr val="004C97"/>
            </a:solidFill>
            <a:prstDash val="sysDash"/>
          </a:ln>
        </p:spPr>
        <p:txBody>
          <a:bodyPr wrap="square">
            <a:spAutoFit/>
          </a:bodyPr>
          <a:lstStyle/>
          <a:p>
            <a:pPr>
              <a:lnSpc>
                <a:spcPts val="3500"/>
              </a:lnSpc>
              <a:spcBef>
                <a:spcPts val="450"/>
              </a:spcBef>
              <a:defRPr/>
            </a:pPr>
            <a:r>
              <a:rPr lang="zh-CN" altLang="en-US" sz="2400" b="1" kern="0" dirty="0">
                <a:latin typeface="微软雅黑" panose="020B0503020204020204" pitchFamily="34" charset="-122"/>
                <a:ea typeface="微软雅黑" panose="020B0503020204020204" pitchFamily="34" charset="-122"/>
              </a:rPr>
              <a:t>中国仍处于并将长期处于</a:t>
            </a:r>
            <a:r>
              <a:rPr lang="zh-CN" altLang="en-US" sz="2400" b="1" kern="0" dirty="0">
                <a:solidFill>
                  <a:srgbClr val="FF0000"/>
                </a:solidFill>
                <a:latin typeface="微软雅黑" panose="020B0503020204020204" pitchFamily="34" charset="-122"/>
                <a:ea typeface="微软雅黑" panose="020B0503020204020204" pitchFamily="34" charset="-122"/>
              </a:rPr>
              <a:t>社会主义初级阶段</a:t>
            </a:r>
            <a:r>
              <a:rPr lang="zh-CN" altLang="en-US" sz="2400" b="1" kern="0" dirty="0">
                <a:latin typeface="微软雅黑" panose="020B0503020204020204" pitchFamily="34" charset="-122"/>
                <a:ea typeface="微软雅黑" panose="020B0503020204020204" pitchFamily="34" charset="-122"/>
              </a:rPr>
              <a:t>的基本国情没有变。</a:t>
            </a:r>
            <a:endParaRPr lang="en-US" altLang="zh-CN" sz="2400" b="1" kern="0" dirty="0">
              <a:latin typeface="微软雅黑" panose="020B0503020204020204" pitchFamily="34" charset="-122"/>
              <a:ea typeface="微软雅黑" panose="020B0503020204020204" pitchFamily="34" charset="-122"/>
            </a:endParaRPr>
          </a:p>
        </p:txBody>
      </p:sp>
      <p:sp>
        <p:nvSpPr>
          <p:cNvPr id="22" name="文本框 7"/>
          <p:cNvSpPr txBox="1"/>
          <p:nvPr>
            <p:custDataLst>
              <p:tags r:id="rId4"/>
            </p:custDataLst>
          </p:nvPr>
        </p:nvSpPr>
        <p:spPr>
          <a:xfrm>
            <a:off x="1976199" y="5323835"/>
            <a:ext cx="6916667" cy="990015"/>
          </a:xfrm>
          <a:prstGeom prst="rect">
            <a:avLst/>
          </a:prstGeom>
          <a:solidFill>
            <a:schemeClr val="accent5">
              <a:lumMod val="40000"/>
              <a:lumOff val="60000"/>
            </a:schemeClr>
          </a:solidFill>
          <a:ln w="19050">
            <a:solidFill>
              <a:srgbClr val="004C97"/>
            </a:solidFill>
            <a:prstDash val="sysDash"/>
          </a:ln>
        </p:spPr>
        <p:txBody>
          <a:bodyPr wrap="square">
            <a:spAutoFit/>
          </a:bodyPr>
          <a:lstStyle>
            <a:defPPr>
              <a:defRPr lang="zh-CN"/>
            </a:defPPr>
            <a:lvl1pPr>
              <a:lnSpc>
                <a:spcPts val="3500"/>
              </a:lnSpc>
              <a:spcBef>
                <a:spcPts val="450"/>
              </a:spcBef>
              <a:defRPr sz="2400" b="1" kern="0">
                <a:latin typeface="微软雅黑" panose="020B0503020204020204" pitchFamily="34" charset="-122"/>
                <a:ea typeface="微软雅黑" panose="020B0503020204020204" pitchFamily="34" charset="-122"/>
              </a:defRPr>
            </a:lvl1pPr>
          </a:lstStyle>
          <a:p>
            <a:r>
              <a:rPr lang="zh-CN" altLang="en-US" dirty="0"/>
              <a:t>需要我们</a:t>
            </a:r>
            <a:r>
              <a:rPr lang="zh-CN" altLang="en-US" dirty="0">
                <a:solidFill>
                  <a:srgbClr val="FF0000"/>
                </a:solidFill>
              </a:rPr>
              <a:t>全面深化改革</a:t>
            </a:r>
            <a:r>
              <a:rPr lang="zh-CN" altLang="en-US" dirty="0"/>
              <a:t>，统筹</a:t>
            </a:r>
            <a:r>
              <a:rPr lang="zh-CN" altLang="en-US" dirty="0">
                <a:solidFill>
                  <a:srgbClr val="FF0000"/>
                </a:solidFill>
              </a:rPr>
              <a:t>国际国内</a:t>
            </a:r>
            <a:r>
              <a:rPr lang="zh-CN" altLang="en-US" dirty="0"/>
              <a:t>两个大局，走</a:t>
            </a:r>
            <a:r>
              <a:rPr lang="zh-CN" altLang="en-US" dirty="0">
                <a:solidFill>
                  <a:srgbClr val="FF0000"/>
                </a:solidFill>
              </a:rPr>
              <a:t>和平发展道路</a:t>
            </a:r>
            <a:r>
              <a:rPr lang="zh-CN" altLang="en-US" dirty="0"/>
              <a:t>，奉行</a:t>
            </a:r>
            <a:r>
              <a:rPr lang="zh-CN" altLang="en-US" dirty="0">
                <a:solidFill>
                  <a:srgbClr val="FF0000"/>
                </a:solidFill>
              </a:rPr>
              <a:t>互利共赢的开放战略</a:t>
            </a:r>
            <a:r>
              <a:rPr lang="zh-CN" altLang="en-US" dirty="0"/>
              <a:t>。</a:t>
            </a:r>
            <a:endParaRPr lang="zh-CN" altLang="zh-CN" dirty="0"/>
          </a:p>
        </p:txBody>
      </p:sp>
      <p:sp>
        <p:nvSpPr>
          <p:cNvPr id="23" name="文本框 1"/>
          <p:cNvSpPr txBox="1">
            <a:spLocks noChangeArrowheads="1"/>
          </p:cNvSpPr>
          <p:nvPr>
            <p:custDataLst>
              <p:tags r:id="rId5"/>
            </p:custDataLst>
          </p:nvPr>
        </p:nvSpPr>
        <p:spPr bwMode="auto">
          <a:xfrm>
            <a:off x="3621509" y="4701816"/>
            <a:ext cx="2197100" cy="461665"/>
          </a:xfrm>
          <a:prstGeom prst="rect">
            <a:avLst/>
          </a:prstGeom>
          <a:solidFill>
            <a:srgbClr val="004C97"/>
          </a:solid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zh-CN" altLang="en-US" sz="2400" b="1" dirty="0">
                <a:solidFill>
                  <a:schemeClr val="bg1"/>
                </a:solidFill>
                <a:latin typeface="微软雅黑" panose="020B0503020204020204" pitchFamily="34" charset="-122"/>
                <a:ea typeface="微软雅黑" panose="020B0503020204020204" pitchFamily="34" charset="-122"/>
              </a:rPr>
              <a:t>对我国的要求</a:t>
            </a:r>
          </a:p>
        </p:txBody>
      </p:sp>
      <p:sp>
        <p:nvSpPr>
          <p:cNvPr id="25" name="左弧形箭头 24"/>
          <p:cNvSpPr/>
          <p:nvPr/>
        </p:nvSpPr>
        <p:spPr>
          <a:xfrm>
            <a:off x="2555777" y="3429000"/>
            <a:ext cx="971944" cy="1656184"/>
          </a:xfrm>
          <a:prstGeom prst="curv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 fill="hold"/>
                                        <p:tgtEl>
                                          <p:spTgt spid="19"/>
                                        </p:tgtEl>
                                        <p:attrNameLst>
                                          <p:attrName>ppt_w</p:attrName>
                                        </p:attrNameLst>
                                      </p:cBhvr>
                                      <p:tavLst>
                                        <p:tav tm="0">
                                          <p:val>
                                            <p:fltVal val="0"/>
                                          </p:val>
                                        </p:tav>
                                        <p:tav tm="100000">
                                          <p:val>
                                            <p:strVal val="#ppt_w"/>
                                          </p:val>
                                        </p:tav>
                                      </p:tavLst>
                                    </p:anim>
                                    <p:anim calcmode="lin" valueType="num">
                                      <p:cBhvr>
                                        <p:cTn id="13" dur="10" fill="hold"/>
                                        <p:tgtEl>
                                          <p:spTgt spid="19"/>
                                        </p:tgtEl>
                                        <p:attrNameLst>
                                          <p:attrName>ppt_h</p:attrName>
                                        </p:attrNameLst>
                                      </p:cBhvr>
                                      <p:tavLst>
                                        <p:tav tm="0">
                                          <p:val>
                                            <p:fltVal val="0"/>
                                          </p:val>
                                        </p:tav>
                                        <p:tav tm="100000">
                                          <p:val>
                                            <p:strVal val="#ppt_h"/>
                                          </p:val>
                                        </p:tav>
                                      </p:tavLst>
                                    </p:anim>
                                    <p:animEffect transition="in" filter="fade">
                                      <p:cBhvr>
                                        <p:cTn id="14" dur="1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1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 y="523220"/>
            <a:ext cx="4055511"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434" y="0"/>
            <a:ext cx="6482459" cy="523220"/>
          </a:xfrm>
          <a:prstGeom prst="rect">
            <a:avLst/>
          </a:prstGeom>
          <a:noFill/>
        </p:spPr>
        <p:txBody>
          <a:bodyPr wrap="square" rtlCol="0">
            <a:spAutoFit/>
          </a:bodyPr>
          <a:lstStyle/>
          <a:p>
            <a:r>
              <a:rPr lang="zh-CN" altLang="en-US" sz="2800" b="1" dirty="0">
                <a:solidFill>
                  <a:srgbClr val="FF0000"/>
                </a:solidFill>
                <a:latin typeface="黑体" panose="02010609060101010101" charset="-122"/>
                <a:ea typeface="黑体" panose="02010609060101010101" charset="-122"/>
              </a:rPr>
              <a:t>二</a:t>
            </a:r>
            <a:r>
              <a:rPr lang="zh-CN" altLang="en-US" sz="2800" b="1" dirty="0" smtClean="0">
                <a:solidFill>
                  <a:srgbClr val="FF0000"/>
                </a:solidFill>
                <a:latin typeface="黑体" panose="02010609060101010101" charset="-122"/>
                <a:ea typeface="黑体" panose="02010609060101010101" charset="-122"/>
              </a:rPr>
              <a:t>、中国担当</a:t>
            </a:r>
            <a:r>
              <a:rPr lang="en-US" altLang="zh-CN" sz="2800" b="1" dirty="0" smtClean="0">
                <a:solidFill>
                  <a:srgbClr val="FF0000"/>
                </a:solidFill>
                <a:latin typeface="黑体" panose="02010609060101010101" charset="-122"/>
                <a:ea typeface="黑体" panose="02010609060101010101" charset="-122"/>
              </a:rPr>
              <a:t>——</a:t>
            </a:r>
            <a:r>
              <a:rPr lang="zh-CN" altLang="en-US" sz="2800" b="1" dirty="0" smtClean="0">
                <a:solidFill>
                  <a:srgbClr val="FF0000"/>
                </a:solidFill>
                <a:latin typeface="黑体" panose="02010609060101010101" charset="-122"/>
                <a:ea typeface="黑体" panose="02010609060101010101" charset="-122"/>
              </a:rPr>
              <a:t>参与全球治理</a:t>
            </a:r>
            <a:endParaRPr lang="en-US" altLang="zh-CN" sz="2800" b="1" dirty="0" smtClean="0">
              <a:solidFill>
                <a:srgbClr val="FF0000"/>
              </a:solidFill>
              <a:latin typeface="黑体" panose="02010609060101010101" charset="-122"/>
              <a:ea typeface="黑体" panose="02010609060101010101" charset="-122"/>
            </a:endParaRPr>
          </a:p>
        </p:txBody>
      </p:sp>
      <p:sp>
        <p:nvSpPr>
          <p:cNvPr id="4" name="矩形 3"/>
          <p:cNvSpPr/>
          <p:nvPr/>
        </p:nvSpPr>
        <p:spPr>
          <a:xfrm>
            <a:off x="4283968" y="1071802"/>
            <a:ext cx="4536504" cy="2246769"/>
          </a:xfrm>
          <a:prstGeom prst="rect">
            <a:avLst/>
          </a:prstGeom>
        </p:spPr>
        <p:txBody>
          <a:bodyPr wrap="square">
            <a:spAutoFit/>
          </a:bodyPr>
          <a:lstStyle/>
          <a:p>
            <a:r>
              <a:rPr lang="zh-CN" altLang="en-US" sz="2800" b="1" dirty="0" smtClean="0">
                <a:solidFill>
                  <a:srgbClr val="0000FF"/>
                </a:solidFill>
              </a:rPr>
              <a:t>前言：</a:t>
            </a:r>
            <a:r>
              <a:rPr lang="zh-CN" altLang="en-US" sz="2800" b="1" dirty="0" smtClean="0"/>
              <a:t>为</a:t>
            </a:r>
            <a:r>
              <a:rPr lang="zh-CN" altLang="en-US" sz="2800" b="1" dirty="0"/>
              <a:t>记录中国消除绝对贫困的伟大历程，</a:t>
            </a:r>
            <a:r>
              <a:rPr lang="zh-CN" altLang="en-US" sz="2800" b="1" dirty="0">
                <a:solidFill>
                  <a:srgbClr val="FF0000"/>
                </a:solidFill>
              </a:rPr>
              <a:t>介绍人类减贫的中国探索和实践</a:t>
            </a:r>
            <a:r>
              <a:rPr lang="zh-CN" altLang="en-US" sz="2800" b="1" dirty="0" smtClean="0">
                <a:solidFill>
                  <a:srgbClr val="FF0000"/>
                </a:solidFill>
              </a:rPr>
              <a:t>，分享</a:t>
            </a:r>
            <a:r>
              <a:rPr lang="zh-CN" altLang="en-US" sz="2800" b="1" dirty="0">
                <a:solidFill>
                  <a:srgbClr val="FF0000"/>
                </a:solidFill>
              </a:rPr>
              <a:t>中国扶贫脱贫的经验做法</a:t>
            </a:r>
            <a:r>
              <a:rPr lang="zh-CN" altLang="en-US" sz="2800" b="1" dirty="0"/>
              <a:t>，特发布本白皮书。</a:t>
            </a:r>
          </a:p>
        </p:txBody>
      </p:sp>
      <p:sp>
        <p:nvSpPr>
          <p:cNvPr id="10" name="矩形 9"/>
          <p:cNvSpPr/>
          <p:nvPr/>
        </p:nvSpPr>
        <p:spPr>
          <a:xfrm>
            <a:off x="251520" y="3738808"/>
            <a:ext cx="8541775" cy="914328"/>
          </a:xfrm>
          <a:prstGeom prst="rect">
            <a:avLst/>
          </a:prstGeom>
          <a:solidFill>
            <a:srgbClr val="FFFF00"/>
          </a:solidFill>
          <a:ln>
            <a:noFill/>
          </a:ln>
        </p:spPr>
        <p:txBody>
          <a:bodyPr vert="horz" wrap="square" lIns="0" tIns="0" rIns="0" bIns="0" numCol="1" anchor="t" anchorCtr="0" compatLnSpc="1"/>
          <a:lstStyle/>
          <a:p>
            <a:pPr fontAlgn="base">
              <a:spcBef>
                <a:spcPct val="0"/>
              </a:spcBef>
              <a:spcAft>
                <a:spcPct val="0"/>
              </a:spcAft>
            </a:pPr>
            <a:r>
              <a:rPr lang="zh-CN" altLang="zh-CN" sz="2600" b="1" cap="all" dirty="0" smtClean="0">
                <a:solidFill>
                  <a:srgbClr val="004C97"/>
                </a:solidFill>
                <a:latin typeface="微软雅黑" panose="020B0503020204020204" pitchFamily="34" charset="-122"/>
                <a:ea typeface="微软雅黑" panose="020B0503020204020204" pitchFamily="34" charset="-122"/>
                <a:cs typeface="+mj-cs"/>
              </a:rPr>
              <a:t>思考</a:t>
            </a:r>
            <a:r>
              <a:rPr lang="en-US" altLang="zh-CN" sz="2600" b="1" cap="all" dirty="0" smtClean="0">
                <a:solidFill>
                  <a:srgbClr val="004C97"/>
                </a:solidFill>
                <a:latin typeface="微软雅黑" panose="020B0503020204020204" pitchFamily="34" charset="-122"/>
                <a:ea typeface="微软雅黑" panose="020B0503020204020204" pitchFamily="34" charset="-122"/>
                <a:cs typeface="+mj-cs"/>
              </a:rPr>
              <a:t>2</a:t>
            </a:r>
            <a:r>
              <a:rPr lang="zh-CN" altLang="zh-CN" sz="2600" b="1" cap="all" dirty="0" smtClean="0">
                <a:solidFill>
                  <a:srgbClr val="004C97"/>
                </a:solidFill>
                <a:latin typeface="微软雅黑" panose="020B0503020204020204" pitchFamily="34" charset="-122"/>
                <a:ea typeface="微软雅黑" panose="020B0503020204020204" pitchFamily="34" charset="-122"/>
                <a:cs typeface="+mj-cs"/>
              </a:rPr>
              <a:t>：</a:t>
            </a:r>
            <a:r>
              <a:rPr lang="en-US" altLang="zh-CN" sz="2600" b="1" cap="all" dirty="0">
                <a:solidFill>
                  <a:srgbClr val="004C97"/>
                </a:solidFill>
                <a:latin typeface="微软雅黑" panose="020B0503020204020204" pitchFamily="34" charset="-122"/>
                <a:ea typeface="微软雅黑" panose="020B0503020204020204" pitchFamily="34" charset="-122"/>
                <a:cs typeface="+mj-cs"/>
              </a:rPr>
              <a:t>《</a:t>
            </a:r>
            <a:r>
              <a:rPr lang="zh-CN" altLang="en-US" sz="2600" b="1" cap="all" dirty="0">
                <a:solidFill>
                  <a:srgbClr val="004C97"/>
                </a:solidFill>
                <a:latin typeface="微软雅黑" panose="020B0503020204020204" pitchFamily="34" charset="-122"/>
                <a:ea typeface="微软雅黑" panose="020B0503020204020204" pitchFamily="34" charset="-122"/>
                <a:cs typeface="+mj-cs"/>
              </a:rPr>
              <a:t>人类减贫的中国实践</a:t>
            </a:r>
            <a:r>
              <a:rPr lang="en-US" altLang="zh-CN" sz="2600" b="1" cap="all" dirty="0">
                <a:solidFill>
                  <a:srgbClr val="004C97"/>
                </a:solidFill>
                <a:latin typeface="微软雅黑" panose="020B0503020204020204" pitchFamily="34" charset="-122"/>
                <a:ea typeface="微软雅黑" panose="020B0503020204020204" pitchFamily="34" charset="-122"/>
                <a:cs typeface="+mj-cs"/>
              </a:rPr>
              <a:t>》</a:t>
            </a:r>
            <a:r>
              <a:rPr lang="zh-CN" altLang="en-US" sz="2600" b="1" cap="all" dirty="0">
                <a:solidFill>
                  <a:srgbClr val="004C97"/>
                </a:solidFill>
                <a:latin typeface="微软雅黑" panose="020B0503020204020204" pitchFamily="34" charset="-122"/>
                <a:ea typeface="微软雅黑" panose="020B0503020204020204" pitchFamily="34" charset="-122"/>
                <a:cs typeface="+mj-cs"/>
              </a:rPr>
              <a:t>白皮书前言内容反映出我国</a:t>
            </a:r>
            <a:r>
              <a:rPr lang="zh-CN" altLang="en-US" sz="2600" b="1" cap="all" dirty="0" smtClean="0">
                <a:solidFill>
                  <a:srgbClr val="004C97"/>
                </a:solidFill>
                <a:latin typeface="微软雅黑" panose="020B0503020204020204" pitchFamily="34" charset="-122"/>
                <a:ea typeface="微软雅黑" panose="020B0503020204020204" pitchFamily="34" charset="-122"/>
                <a:cs typeface="+mj-cs"/>
              </a:rPr>
              <a:t>面对</a:t>
            </a:r>
            <a:r>
              <a:rPr lang="zh-CN" altLang="zh-CN" sz="2600" b="1" cap="all" dirty="0" smtClean="0">
                <a:solidFill>
                  <a:srgbClr val="004C97"/>
                </a:solidFill>
                <a:latin typeface="微软雅黑" panose="020B0503020204020204" pitchFamily="34" charset="-122"/>
                <a:ea typeface="微软雅黑" panose="020B0503020204020204" pitchFamily="34" charset="-122"/>
                <a:cs typeface="+mj-cs"/>
              </a:rPr>
              <a:t>区域性</a:t>
            </a:r>
            <a:r>
              <a:rPr lang="zh-CN" altLang="zh-CN" sz="2600" b="1" cap="all" dirty="0">
                <a:solidFill>
                  <a:srgbClr val="004C97"/>
                </a:solidFill>
                <a:latin typeface="微软雅黑" panose="020B0503020204020204" pitchFamily="34" charset="-122"/>
                <a:ea typeface="微软雅黑" panose="020B0503020204020204" pitchFamily="34" charset="-122"/>
                <a:cs typeface="+mj-cs"/>
              </a:rPr>
              <a:t>和全球性的危机与难题持有怎样的态度呢？</a:t>
            </a:r>
            <a:endParaRPr lang="zh-CN" altLang="en-US" sz="2600" b="1" cap="all" dirty="0">
              <a:solidFill>
                <a:srgbClr val="004C97"/>
              </a:solidFill>
              <a:latin typeface="微软雅黑" panose="020B0503020204020204" pitchFamily="34" charset="-122"/>
              <a:ea typeface="微软雅黑" panose="020B0503020204020204" pitchFamily="34" charset="-122"/>
              <a:cs typeface="+mj-cs"/>
            </a:endParaRPr>
          </a:p>
        </p:txBody>
      </p:sp>
      <p:sp>
        <p:nvSpPr>
          <p:cNvPr id="11" name="矩形 10"/>
          <p:cNvSpPr/>
          <p:nvPr/>
        </p:nvSpPr>
        <p:spPr>
          <a:xfrm>
            <a:off x="1150201" y="3026183"/>
            <a:ext cx="6625049" cy="584775"/>
          </a:xfrm>
          <a:prstGeom prst="rect">
            <a:avLst/>
          </a:prstGeom>
          <a:solidFill>
            <a:schemeClr val="accent5">
              <a:lumMod val="20000"/>
              <a:lumOff val="80000"/>
            </a:schemeClr>
          </a:solidFill>
          <a:ln w="38100">
            <a:solidFill>
              <a:schemeClr val="tx1"/>
            </a:solidFill>
          </a:ln>
          <a:effectLst>
            <a:glow rad="228600">
              <a:schemeClr val="accent1">
                <a:satMod val="175000"/>
                <a:alpha val="40000"/>
              </a:schemeClr>
            </a:glow>
          </a:effectLst>
        </p:spPr>
        <p:txBody>
          <a:bodyPr wrap="square">
            <a:spAutoFit/>
          </a:bodyPr>
          <a:lstStyle/>
          <a:p>
            <a:r>
              <a:rPr lang="zh-CN" altLang="zh-CN"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a:t>
            </a:r>
            <a:r>
              <a:rPr lang="zh-CN" altLang="en-US"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担当</a:t>
            </a:r>
            <a:r>
              <a:rPr lang="zh-CN" altLang="zh-CN"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态度明确，主动担责</a:t>
            </a:r>
            <a:endPar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323528" y="5013176"/>
            <a:ext cx="8208912" cy="1605194"/>
            <a:chOff x="323528" y="5013176"/>
            <a:chExt cx="8208912" cy="1605194"/>
          </a:xfrm>
        </p:grpSpPr>
        <p:sp>
          <p:nvSpPr>
            <p:cNvPr id="9" name="矩形标注 8"/>
            <p:cNvSpPr/>
            <p:nvPr/>
          </p:nvSpPr>
          <p:spPr>
            <a:xfrm>
              <a:off x="323528" y="5013176"/>
              <a:ext cx="8208912" cy="1605194"/>
            </a:xfrm>
            <a:prstGeom prst="wedgeRectCallout">
              <a:avLst>
                <a:gd name="adj1" fmla="val -14244"/>
                <a:gd name="adj2" fmla="val -7249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665566" y="5157192"/>
              <a:ext cx="7524836" cy="1384995"/>
            </a:xfrm>
            <a:prstGeom prst="rect">
              <a:avLst/>
            </a:prstGeom>
            <a:noFill/>
          </p:spPr>
          <p:txBody>
            <a:bodyPr wrap="square" rtlCol="0">
              <a:spAutoFit/>
            </a:bodyPr>
            <a:lstStyle/>
            <a:p>
              <a:r>
                <a:rPr lang="zh-CN" altLang="en-US" sz="2800"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面对</a:t>
              </a:r>
              <a:r>
                <a:rPr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各种区域性和全球性的危机与难题</a:t>
              </a:r>
              <a:r>
                <a:rPr lang="zh-CN" altLang="en-US" sz="2800"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，中国</a:t>
              </a:r>
              <a:r>
                <a:rPr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不推诿、不逃避、也不依赖他人</a:t>
              </a:r>
              <a:r>
                <a:rPr lang="zh-CN" altLang="en-US" sz="2800"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积极</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主动地承担起相应的责任</a:t>
              </a:r>
              <a:r>
                <a:rPr lang="zh-CN" altLang="en-US" sz="28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 fill="hold"/>
                                        <p:tgtEl>
                                          <p:spTgt spid="11"/>
                                        </p:tgtEl>
                                        <p:attrNameLst>
                                          <p:attrName>ppt_w</p:attrName>
                                        </p:attrNameLst>
                                      </p:cBhvr>
                                      <p:tavLst>
                                        <p:tav tm="0">
                                          <p:val>
                                            <p:fltVal val="0"/>
                                          </p:val>
                                        </p:tav>
                                        <p:tav tm="100000">
                                          <p:val>
                                            <p:strVal val="#ppt_w"/>
                                          </p:val>
                                        </p:tav>
                                      </p:tavLst>
                                    </p:anim>
                                    <p:anim calcmode="lin" valueType="num">
                                      <p:cBhvr>
                                        <p:cTn id="20" dur="10" fill="hold"/>
                                        <p:tgtEl>
                                          <p:spTgt spid="11"/>
                                        </p:tgtEl>
                                        <p:attrNameLst>
                                          <p:attrName>ppt_h</p:attrName>
                                        </p:attrNameLst>
                                      </p:cBhvr>
                                      <p:tavLst>
                                        <p:tav tm="0">
                                          <p:val>
                                            <p:fltVal val="0"/>
                                          </p:val>
                                        </p:tav>
                                        <p:tav tm="100000">
                                          <p:val>
                                            <p:strVal val="#ppt_h"/>
                                          </p:val>
                                        </p:tav>
                                      </p:tavLst>
                                    </p:anim>
                                    <p:animEffect transition="in" filter="fade">
                                      <p:cBhvr>
                                        <p:cTn id="21"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824314"/>
            <a:ext cx="5976664" cy="491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74340" y="2564904"/>
            <a:ext cx="2863796" cy="1446550"/>
          </a:xfrm>
          <a:prstGeom prst="rect">
            <a:avLst/>
          </a:prstGeom>
          <a:solidFill>
            <a:schemeClr val="bg1">
              <a:lumMod val="95000"/>
            </a:schemeClr>
          </a:solidFill>
          <a:ln w="6350">
            <a:solidFill>
              <a:schemeClr val="tx1"/>
            </a:solidFill>
          </a:ln>
        </p:spPr>
        <p:txBody>
          <a:bodyPr wrap="square">
            <a:spAutoFit/>
          </a:bodyPr>
          <a:lstStyle/>
          <a:p>
            <a:r>
              <a:rPr lang="en-US" altLang="zh-CN" sz="2200" b="1" dirty="0" smtClean="0"/>
              <a:t>    </a:t>
            </a:r>
            <a:r>
              <a:rPr lang="zh-CN" altLang="zh-CN" sz="2200" b="1" dirty="0" smtClean="0"/>
              <a:t>各小组</a:t>
            </a:r>
            <a:r>
              <a:rPr lang="zh-CN" altLang="en-US" sz="2200" b="1" dirty="0" smtClean="0"/>
              <a:t>对课前</a:t>
            </a:r>
            <a:r>
              <a:rPr lang="zh-CN" altLang="zh-CN" sz="2200" b="1" dirty="0" smtClean="0"/>
              <a:t>搜集</a:t>
            </a:r>
            <a:r>
              <a:rPr lang="zh-CN" altLang="en-US" sz="2200" b="1" dirty="0" smtClean="0"/>
              <a:t>的</a:t>
            </a:r>
            <a:r>
              <a:rPr lang="zh-CN" altLang="zh-CN" sz="2200" b="1" dirty="0" smtClean="0"/>
              <a:t>有关资料</a:t>
            </a:r>
            <a:r>
              <a:rPr lang="zh-CN" altLang="en-US" sz="2200" b="1" dirty="0" smtClean="0"/>
              <a:t>，整理汇总，准备</a:t>
            </a:r>
            <a:r>
              <a:rPr lang="zh-CN" altLang="zh-CN" sz="2200" b="1" dirty="0" smtClean="0"/>
              <a:t>时间</a:t>
            </a:r>
            <a:r>
              <a:rPr lang="en-US" altLang="zh-CN" sz="2200" b="1" dirty="0" smtClean="0"/>
              <a:t>1</a:t>
            </a:r>
            <a:r>
              <a:rPr lang="zh-CN" altLang="zh-CN" sz="2200" b="1" dirty="0" smtClean="0"/>
              <a:t>分钟</a:t>
            </a:r>
            <a:r>
              <a:rPr lang="zh-CN" altLang="en-US" sz="2200" b="1" dirty="0" smtClean="0"/>
              <a:t>。</a:t>
            </a:r>
            <a:endParaRPr lang="en-US" altLang="zh-CN" sz="2200" b="1" dirty="0" smtClean="0"/>
          </a:p>
          <a:p>
            <a:r>
              <a:rPr lang="zh-CN" altLang="en-US" sz="2200" b="1" dirty="0" smtClean="0"/>
              <a:t>推选发言人</a:t>
            </a:r>
            <a:r>
              <a:rPr lang="zh-CN" altLang="zh-CN" sz="2200" b="1" dirty="0" smtClean="0"/>
              <a:t>展示</a:t>
            </a:r>
            <a:r>
              <a:rPr lang="zh-CN" altLang="zh-CN" sz="2200" b="1" dirty="0"/>
              <a:t>交流</a:t>
            </a:r>
            <a:r>
              <a:rPr lang="zh-CN" altLang="zh-CN" sz="2200" b="1" dirty="0" smtClean="0"/>
              <a:t>。</a:t>
            </a:r>
            <a:endParaRPr lang="zh-CN" altLang="zh-CN" sz="2200" b="1" dirty="0"/>
          </a:p>
        </p:txBody>
      </p:sp>
      <p:sp>
        <p:nvSpPr>
          <p:cNvPr id="2" name="矩形 1"/>
          <p:cNvSpPr/>
          <p:nvPr/>
        </p:nvSpPr>
        <p:spPr>
          <a:xfrm>
            <a:off x="26831" y="1631444"/>
            <a:ext cx="3358815" cy="646331"/>
          </a:xfrm>
          <a:prstGeom prst="rect">
            <a:avLst/>
          </a:prstGeom>
          <a:solidFill>
            <a:srgbClr val="FFFF00"/>
          </a:solidFill>
        </p:spPr>
        <p:txBody>
          <a:bodyPr wrap="square">
            <a:spAutoFit/>
          </a:bodyPr>
          <a:lstStyle/>
          <a:p>
            <a:pPr lvl="0"/>
            <a:r>
              <a:rPr lang="zh-CN" altLang="zh-CN" sz="3600" b="1" dirty="0">
                <a:solidFill>
                  <a:srgbClr val="FF0000"/>
                </a:solidFill>
                <a:latin typeface="黑体" panose="02010609060101010101" charset="-122"/>
                <a:ea typeface="黑体" panose="02010609060101010101" charset="-122"/>
              </a:rPr>
              <a:t>活动一：点赞</a:t>
            </a:r>
            <a:endParaRPr lang="en-US" altLang="zh-CN" sz="3600" b="1" dirty="0">
              <a:solidFill>
                <a:srgbClr val="FF0000"/>
              </a:solidFill>
              <a:latin typeface="黑体" panose="02010609060101010101" charset="-122"/>
              <a:ea typeface="黑体" panose="02010609060101010101" charset="-122"/>
            </a:endParaRPr>
          </a:p>
        </p:txBody>
      </p:sp>
      <p:sp>
        <p:nvSpPr>
          <p:cNvPr id="3" name="矩形 2"/>
          <p:cNvSpPr/>
          <p:nvPr/>
        </p:nvSpPr>
        <p:spPr>
          <a:xfrm>
            <a:off x="205072" y="531653"/>
            <a:ext cx="8712968" cy="892552"/>
          </a:xfrm>
          <a:prstGeom prst="rect">
            <a:avLst/>
          </a:prstGeom>
        </p:spPr>
        <p:txBody>
          <a:bodyPr wrap="square">
            <a:spAutoFit/>
          </a:bodyPr>
          <a:lstStyle/>
          <a:p>
            <a:r>
              <a:rPr lang="en-US" altLang="zh-CN" sz="2600" b="1" dirty="0">
                <a:solidFill>
                  <a:srgbClr val="0000FF"/>
                </a:solidFill>
              </a:rPr>
              <a:t>1.</a:t>
            </a:r>
            <a:r>
              <a:rPr lang="zh-CN" altLang="en-US" sz="2600" b="1" dirty="0">
                <a:solidFill>
                  <a:srgbClr val="0000FF"/>
                </a:solidFill>
              </a:rPr>
              <a:t>梳理：</a:t>
            </a:r>
            <a:r>
              <a:rPr lang="zh-CN" altLang="en-US" sz="2600" b="1" dirty="0" smtClean="0">
                <a:latin typeface="宋体" panose="02010600030101010101" pitchFamily="2" charset="-122"/>
              </a:rPr>
              <a:t>中国</a:t>
            </a:r>
            <a:r>
              <a:rPr lang="zh-CN" altLang="en-US" sz="2600" b="1" dirty="0">
                <a:latin typeface="宋体" panose="02010600030101010101" pitchFamily="2" charset="-122"/>
              </a:rPr>
              <a:t>积极参与全球治理体系建设和改革，在有关世界和平与发展的各个领域，积极</a:t>
            </a:r>
            <a:r>
              <a:rPr lang="zh-CN" altLang="en-US" sz="2600" b="1" dirty="0" smtClean="0">
                <a:latin typeface="宋体" panose="02010600030101010101" pitchFamily="2" charset="-122"/>
              </a:rPr>
              <a:t>采取行动。请举例说明。</a:t>
            </a:r>
            <a:endParaRPr lang="en-US" altLang="zh-CN" sz="2600" b="1" dirty="0" smtClean="0">
              <a:latin typeface="宋体" panose="02010600030101010101" pitchFamily="2" charset="-122"/>
            </a:endParaRPr>
          </a:p>
        </p:txBody>
      </p:sp>
      <p:sp>
        <p:nvSpPr>
          <p:cNvPr id="7" name="TextBox 6"/>
          <p:cNvSpPr txBox="1"/>
          <p:nvPr/>
        </p:nvSpPr>
        <p:spPr>
          <a:xfrm>
            <a:off x="102221" y="0"/>
            <a:ext cx="6482459" cy="523220"/>
          </a:xfrm>
          <a:prstGeom prst="rect">
            <a:avLst/>
          </a:prstGeom>
          <a:noFill/>
        </p:spPr>
        <p:txBody>
          <a:bodyPr wrap="square" rtlCol="0">
            <a:spAutoFit/>
          </a:bodyPr>
          <a:lstStyle/>
          <a:p>
            <a:r>
              <a:rPr lang="zh-CN" altLang="en-US" sz="2800" b="1" dirty="0">
                <a:solidFill>
                  <a:srgbClr val="FF0000"/>
                </a:solidFill>
                <a:latin typeface="黑体" panose="02010609060101010101" charset="-122"/>
                <a:ea typeface="黑体" panose="02010609060101010101" charset="-122"/>
              </a:rPr>
              <a:t>二</a:t>
            </a:r>
            <a:r>
              <a:rPr lang="zh-CN" altLang="en-US" sz="2800" b="1" dirty="0" smtClean="0">
                <a:solidFill>
                  <a:srgbClr val="FF0000"/>
                </a:solidFill>
                <a:latin typeface="黑体" panose="02010609060101010101" charset="-122"/>
                <a:ea typeface="黑体" panose="02010609060101010101" charset="-122"/>
              </a:rPr>
              <a:t>、中国担当</a:t>
            </a:r>
            <a:r>
              <a:rPr lang="en-US" altLang="zh-CN" sz="2800" b="1" dirty="0" smtClean="0">
                <a:solidFill>
                  <a:srgbClr val="FF0000"/>
                </a:solidFill>
                <a:latin typeface="黑体" panose="02010609060101010101" charset="-122"/>
                <a:ea typeface="黑体" panose="02010609060101010101" charset="-122"/>
              </a:rPr>
              <a:t>——</a:t>
            </a:r>
            <a:r>
              <a:rPr lang="zh-CN" altLang="en-US" sz="2800" b="1" dirty="0" smtClean="0">
                <a:solidFill>
                  <a:srgbClr val="FF0000"/>
                </a:solidFill>
                <a:latin typeface="黑体" panose="02010609060101010101" charset="-122"/>
                <a:ea typeface="黑体" panose="02010609060101010101" charset="-122"/>
              </a:rPr>
              <a:t>参与全球治理</a:t>
            </a:r>
            <a:endParaRPr lang="en-US" altLang="zh-CN" sz="2800" b="1" dirty="0" smtClean="0">
              <a:solidFill>
                <a:srgbClr val="FF0000"/>
              </a:solidFill>
              <a:latin typeface="黑体" panose="02010609060101010101" charset="-122"/>
              <a:ea typeface="黑体" panose="02010609060101010101" charset="-122"/>
            </a:endParaRPr>
          </a:p>
        </p:txBody>
      </p:sp>
      <p:sp>
        <p:nvSpPr>
          <p:cNvPr id="8" name="矩形 7"/>
          <p:cNvSpPr/>
          <p:nvPr/>
        </p:nvSpPr>
        <p:spPr>
          <a:xfrm>
            <a:off x="4499992" y="4347101"/>
            <a:ext cx="3456384" cy="954107"/>
          </a:xfrm>
          <a:prstGeom prst="rect">
            <a:avLst/>
          </a:prstGeom>
          <a:solidFill>
            <a:srgbClr val="FFFF00"/>
          </a:solidFill>
        </p:spPr>
        <p:txBody>
          <a:bodyPr wrap="square">
            <a:spAutoFit/>
          </a:bodyPr>
          <a:lstStyle/>
          <a:p>
            <a:r>
              <a:rPr lang="zh-CN" altLang="en-US" sz="2800" b="1" dirty="0" smtClean="0">
                <a:solidFill>
                  <a:srgbClr val="FF0000"/>
                </a:solidFill>
              </a:rPr>
              <a:t>   首倡并推动构建</a:t>
            </a:r>
            <a:endParaRPr lang="en-US" altLang="zh-CN" sz="2800" b="1" dirty="0" smtClean="0">
              <a:solidFill>
                <a:srgbClr val="FF0000"/>
              </a:solidFill>
            </a:endParaRPr>
          </a:p>
          <a:p>
            <a:r>
              <a:rPr lang="zh-CN" altLang="en-US" sz="2800" b="1" dirty="0" smtClean="0">
                <a:solidFill>
                  <a:srgbClr val="FF0000"/>
                </a:solidFill>
              </a:rPr>
              <a:t>人类命运共同体理念</a:t>
            </a:r>
            <a:endParaRPr lang="zh-CN" altLang="en-US" sz="28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7504" y="-5318"/>
            <a:ext cx="1343638" cy="553998"/>
          </a:xfrm>
          <a:prstGeom prst="rect">
            <a:avLst/>
          </a:prstGeom>
          <a:solidFill>
            <a:schemeClr val="tx2">
              <a:lumMod val="20000"/>
              <a:lumOff val="80000"/>
            </a:schemeClr>
          </a:solidFill>
        </p:spPr>
        <p:txBody>
          <a:bodyPr wrap="none">
            <a:spAutoFit/>
          </a:bodyPr>
          <a:lstStyle/>
          <a:p>
            <a:pPr algn="ctr"/>
            <a:r>
              <a:rPr lang="zh-CN" altLang="en-US" sz="3000" b="1" dirty="0">
                <a:solidFill>
                  <a:srgbClr val="FF0000"/>
                </a:solidFill>
              </a:rPr>
              <a:t>资料卡</a:t>
            </a:r>
          </a:p>
        </p:txBody>
      </p:sp>
      <p:grpSp>
        <p:nvGrpSpPr>
          <p:cNvPr id="3" name="组合 2"/>
          <p:cNvGrpSpPr/>
          <p:nvPr/>
        </p:nvGrpSpPr>
        <p:grpSpPr>
          <a:xfrm>
            <a:off x="4550346" y="536539"/>
            <a:ext cx="4221143" cy="2908374"/>
            <a:chOff x="4538850" y="537648"/>
            <a:chExt cx="4150304" cy="2908374"/>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9050" y="537648"/>
              <a:ext cx="3980104" cy="290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4538850" y="1280220"/>
              <a:ext cx="583344" cy="2062103"/>
            </a:xfrm>
            <a:prstGeom prst="rect">
              <a:avLst/>
            </a:prstGeom>
            <a:solidFill>
              <a:schemeClr val="accent6">
                <a:lumMod val="75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200" b="1" cap="none" spc="50" dirty="0" smtClean="0">
                  <a:ln w="11430"/>
                  <a:solidFill>
                    <a:srgbClr val="0000FF"/>
                  </a:solidFill>
                  <a:effectLst>
                    <a:outerShdw blurRad="76200" dist="50800" dir="5400000" algn="tl" rotWithShape="0">
                      <a:srgbClr val="000000">
                        <a:alpha val="65000"/>
                      </a:srgbClr>
                    </a:outerShdw>
                  </a:effectLst>
                </a:rPr>
                <a:t>劝和促谈</a:t>
              </a:r>
              <a:endParaRPr lang="zh-CN" altLang="en-US" sz="3200" b="1" cap="none" spc="50" dirty="0">
                <a:ln w="11430"/>
                <a:solidFill>
                  <a:srgbClr val="0000FF"/>
                </a:solidFill>
                <a:effectLst>
                  <a:outerShdw blurRad="76200" dist="50800" dir="5400000" algn="tl" rotWithShape="0">
                    <a:srgbClr val="000000">
                      <a:alpha val="65000"/>
                    </a:srgbClr>
                  </a:outerShdw>
                </a:effectLst>
              </a:endParaRPr>
            </a:p>
          </p:txBody>
        </p:sp>
      </p:gr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436" y="654373"/>
            <a:ext cx="4066796" cy="283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791" y="3551837"/>
            <a:ext cx="4065525" cy="290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4719988" y="5383857"/>
            <a:ext cx="4051501" cy="1200330"/>
          </a:xfrm>
          <a:prstGeom prst="rect">
            <a:avLst/>
          </a:prstGeom>
          <a:solidFill>
            <a:schemeClr val="accent5">
              <a:lumMod val="40000"/>
              <a:lumOff val="60000"/>
            </a:schemeClr>
          </a:solidFill>
        </p:spPr>
        <p:txBody>
          <a:bodyPr wrap="square">
            <a:spAutoFit/>
          </a:bodyPr>
          <a:lstStyle/>
          <a:p>
            <a:r>
              <a:rPr lang="zh-CN" altLang="en-US" b="1" dirty="0"/>
              <a:t>近四年中国对外援助超</a:t>
            </a:r>
            <a:r>
              <a:rPr lang="en-US" altLang="zh-CN" b="1" dirty="0">
                <a:solidFill>
                  <a:srgbClr val="FF0000"/>
                </a:solidFill>
              </a:rPr>
              <a:t>6</a:t>
            </a:r>
            <a:r>
              <a:rPr lang="zh-CN" altLang="en-US" b="1" dirty="0">
                <a:solidFill>
                  <a:srgbClr val="FF0000"/>
                </a:solidFill>
              </a:rPr>
              <a:t>万亿</a:t>
            </a:r>
            <a:r>
              <a:rPr lang="zh-CN" altLang="en-US" b="1" dirty="0" smtClean="0"/>
              <a:t>，今年主动宣布</a:t>
            </a:r>
            <a:r>
              <a:rPr lang="en-US" altLang="zh-CN" b="1" dirty="0" smtClean="0">
                <a:solidFill>
                  <a:srgbClr val="FF0000"/>
                </a:solidFill>
              </a:rPr>
              <a:t>77</a:t>
            </a:r>
            <a:r>
              <a:rPr lang="zh-CN" altLang="en-US" b="1" dirty="0">
                <a:solidFill>
                  <a:srgbClr val="FF0000"/>
                </a:solidFill>
              </a:rPr>
              <a:t>个国家暂停</a:t>
            </a:r>
            <a:r>
              <a:rPr lang="zh-CN" altLang="en-US" b="1" dirty="0" smtClean="0">
                <a:solidFill>
                  <a:srgbClr val="FF0000"/>
                </a:solidFill>
              </a:rPr>
              <a:t>偿还我国的债务</a:t>
            </a:r>
            <a:r>
              <a:rPr lang="zh-CN" altLang="en-US" b="1" dirty="0"/>
              <a:t>，</a:t>
            </a:r>
            <a:r>
              <a:rPr lang="zh-CN" altLang="en-US" b="1" dirty="0">
                <a:solidFill>
                  <a:srgbClr val="FF0000"/>
                </a:solidFill>
              </a:rPr>
              <a:t>外加</a:t>
            </a:r>
            <a:r>
              <a:rPr lang="en-US" altLang="zh-CN" b="1" dirty="0">
                <a:solidFill>
                  <a:srgbClr val="FF0000"/>
                </a:solidFill>
              </a:rPr>
              <a:t>20</a:t>
            </a:r>
            <a:r>
              <a:rPr lang="zh-CN" altLang="en-US" b="1" dirty="0">
                <a:solidFill>
                  <a:srgbClr val="FF0000"/>
                </a:solidFill>
              </a:rPr>
              <a:t>亿美元援助</a:t>
            </a:r>
            <a:r>
              <a:rPr lang="zh-CN" altLang="en-US" b="1" dirty="0"/>
              <a:t>，帮助一些国家抗疫脱贫。</a:t>
            </a:r>
          </a:p>
        </p:txBody>
      </p:sp>
      <p:grpSp>
        <p:nvGrpSpPr>
          <p:cNvPr id="12" name="组合 11"/>
          <p:cNvGrpSpPr/>
          <p:nvPr/>
        </p:nvGrpSpPr>
        <p:grpSpPr>
          <a:xfrm>
            <a:off x="4535584" y="3573016"/>
            <a:ext cx="4010296" cy="1026006"/>
            <a:chOff x="501447" y="3707286"/>
            <a:chExt cx="3874025" cy="966784"/>
          </a:xfrm>
        </p:grpSpPr>
        <p:sp>
          <p:nvSpPr>
            <p:cNvPr id="13" name="矩形 12"/>
            <p:cNvSpPr/>
            <p:nvPr/>
          </p:nvSpPr>
          <p:spPr>
            <a:xfrm>
              <a:off x="2345215" y="3717032"/>
              <a:ext cx="2030257" cy="957038"/>
            </a:xfrm>
            <a:prstGeom prst="rect">
              <a:avLst/>
            </a:prstGeom>
            <a:solidFill>
              <a:schemeClr val="accent3">
                <a:lumMod val="40000"/>
                <a:lumOff val="60000"/>
              </a:schemeClr>
            </a:solidFill>
          </p:spPr>
          <p:txBody>
            <a:bodyPr wrap="square">
              <a:spAutoFit/>
            </a:bodyPr>
            <a:lstStyle/>
            <a:p>
              <a:r>
                <a:rPr lang="zh-CN" altLang="en-US" sz="2000" b="1" dirty="0" smtClean="0"/>
                <a:t>向</a:t>
              </a:r>
              <a:r>
                <a:rPr lang="en-US" altLang="zh-CN" sz="2000" b="1" dirty="0"/>
                <a:t>150</a:t>
              </a:r>
              <a:r>
                <a:rPr lang="zh-CN" altLang="en-US" sz="2000" b="1" dirty="0"/>
                <a:t>多个国家和</a:t>
              </a:r>
              <a:r>
                <a:rPr lang="en-US" altLang="zh-CN" sz="2000" b="1" dirty="0"/>
                <a:t>13</a:t>
              </a:r>
              <a:r>
                <a:rPr lang="zh-CN" altLang="en-US" sz="2000" b="1" dirty="0"/>
                <a:t>个国际组织提供抗疫</a:t>
              </a:r>
              <a:r>
                <a:rPr lang="zh-CN" altLang="en-US" sz="2000" b="1" dirty="0" smtClean="0"/>
                <a:t>援助</a:t>
              </a:r>
              <a:r>
                <a:rPr lang="en-US" altLang="zh-CN" sz="2000" b="1" dirty="0" smtClean="0"/>
                <a:t>……</a:t>
              </a: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447" y="3707286"/>
              <a:ext cx="1800200" cy="92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矩形 15"/>
          <p:cNvSpPr/>
          <p:nvPr/>
        </p:nvSpPr>
        <p:spPr>
          <a:xfrm>
            <a:off x="421016" y="592726"/>
            <a:ext cx="3142872" cy="769441"/>
          </a:xfrm>
          <a:prstGeom prst="rect">
            <a:avLst/>
          </a:prstGeom>
          <a:solidFill>
            <a:srgbClr val="FFFF00"/>
          </a:solidFill>
        </p:spPr>
        <p:txBody>
          <a:bodyPr wrap="square">
            <a:spAutoFit/>
          </a:bodyPr>
          <a:lstStyle/>
          <a:p>
            <a:r>
              <a:rPr lang="zh-CN" altLang="en-US" sz="2200" b="1" dirty="0" smtClean="0">
                <a:solidFill>
                  <a:srgbClr val="0000FF"/>
                </a:solidFill>
              </a:rPr>
              <a:t>“最可爱的东方朋友！”</a:t>
            </a:r>
            <a:endParaRPr lang="en-US" altLang="zh-CN" sz="2200" b="1" dirty="0" smtClean="0">
              <a:solidFill>
                <a:srgbClr val="0000FF"/>
              </a:solidFill>
            </a:endParaRPr>
          </a:p>
          <a:p>
            <a:r>
              <a:rPr lang="zh-CN" altLang="en-US" sz="2200" b="1" dirty="0" smtClean="0">
                <a:solidFill>
                  <a:srgbClr val="0000FF"/>
                </a:solidFill>
              </a:rPr>
              <a:t>“值得信赖的保护伞！”</a:t>
            </a:r>
            <a:endParaRPr lang="zh-CN" altLang="en-US" sz="2200" b="1" dirty="0">
              <a:solidFill>
                <a:srgbClr val="0000FF"/>
              </a:solidFill>
            </a:endParaRPr>
          </a:p>
        </p:txBody>
      </p:sp>
      <p:sp>
        <p:nvSpPr>
          <p:cNvPr id="18" name="矩形 17"/>
          <p:cNvSpPr/>
          <p:nvPr/>
        </p:nvSpPr>
        <p:spPr>
          <a:xfrm>
            <a:off x="421015" y="3141159"/>
            <a:ext cx="4722631" cy="430887"/>
          </a:xfrm>
          <a:prstGeom prst="rect">
            <a:avLst/>
          </a:prstGeom>
          <a:solidFill>
            <a:srgbClr val="FFFF00"/>
          </a:solidFill>
        </p:spPr>
        <p:txBody>
          <a:bodyPr wrap="square">
            <a:spAutoFit/>
          </a:bodyPr>
          <a:lstStyle/>
          <a:p>
            <a:r>
              <a:rPr lang="zh-CN" altLang="en-US" sz="2200" b="1" dirty="0">
                <a:solidFill>
                  <a:srgbClr val="0000FF"/>
                </a:solidFill>
              </a:rPr>
              <a:t>“诺贝尔，你欠中国</a:t>
            </a:r>
            <a:r>
              <a:rPr lang="en-US" altLang="zh-CN" sz="2200" b="1" dirty="0">
                <a:solidFill>
                  <a:srgbClr val="0000FF"/>
                </a:solidFill>
              </a:rPr>
              <a:t>N</a:t>
            </a:r>
            <a:r>
              <a:rPr lang="zh-CN" altLang="en-US" sz="2200" b="1" dirty="0">
                <a:solidFill>
                  <a:srgbClr val="0000FF"/>
                </a:solidFill>
              </a:rPr>
              <a:t>个和平奖！”</a:t>
            </a:r>
          </a:p>
        </p:txBody>
      </p:sp>
      <p:sp>
        <p:nvSpPr>
          <p:cNvPr id="19" name="矩形 18"/>
          <p:cNvSpPr/>
          <p:nvPr/>
        </p:nvSpPr>
        <p:spPr>
          <a:xfrm>
            <a:off x="430509" y="5984022"/>
            <a:ext cx="4119838" cy="430887"/>
          </a:xfrm>
          <a:prstGeom prst="rect">
            <a:avLst/>
          </a:prstGeom>
          <a:solidFill>
            <a:srgbClr val="FFFF00"/>
          </a:solidFill>
        </p:spPr>
        <p:txBody>
          <a:bodyPr wrap="square">
            <a:spAutoFit/>
          </a:bodyPr>
          <a:lstStyle/>
          <a:p>
            <a:r>
              <a:rPr lang="zh-CN" altLang="en-US" sz="2200" b="1" dirty="0">
                <a:solidFill>
                  <a:srgbClr val="0000FF"/>
                </a:solidFill>
              </a:rPr>
              <a:t>“中国有雷锋，世界有中国！”</a:t>
            </a:r>
          </a:p>
        </p:txBody>
      </p:sp>
      <p:sp>
        <p:nvSpPr>
          <p:cNvPr id="20" name="矩形 19"/>
          <p:cNvSpPr/>
          <p:nvPr/>
        </p:nvSpPr>
        <p:spPr>
          <a:xfrm>
            <a:off x="5076056" y="4617865"/>
            <a:ext cx="3297361" cy="769441"/>
          </a:xfrm>
          <a:prstGeom prst="rect">
            <a:avLst/>
          </a:prstGeom>
          <a:solidFill>
            <a:srgbClr val="FFFF00"/>
          </a:solidFill>
        </p:spPr>
        <p:txBody>
          <a:bodyPr wrap="square">
            <a:spAutoFit/>
          </a:bodyPr>
          <a:lstStyle/>
          <a:p>
            <a:r>
              <a:rPr lang="zh-CN" altLang="en-US" sz="2200" b="1" dirty="0">
                <a:solidFill>
                  <a:srgbClr val="0000FF"/>
                </a:solidFill>
              </a:rPr>
              <a:t>中国乐于助人，广行仁善，</a:t>
            </a:r>
            <a:endParaRPr lang="en-US" altLang="zh-CN" sz="2200" b="1" dirty="0">
              <a:solidFill>
                <a:srgbClr val="0000FF"/>
              </a:solidFill>
            </a:endParaRPr>
          </a:p>
          <a:p>
            <a:r>
              <a:rPr lang="zh-CN" altLang="en-US" sz="2200" b="1" dirty="0">
                <a:solidFill>
                  <a:srgbClr val="0000FF"/>
                </a:solidFill>
              </a:rPr>
              <a:t>无私奉献，天下为公！</a:t>
            </a:r>
          </a:p>
        </p:txBody>
      </p:sp>
    </p:spTree>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855" y="-27305"/>
            <a:ext cx="4702175" cy="370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6" y="3463082"/>
            <a:ext cx="4644008" cy="339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95" y="0"/>
            <a:ext cx="4368800" cy="33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4775042" y="3846678"/>
            <a:ext cx="4261453" cy="2677656"/>
          </a:xfrm>
          <a:prstGeom prst="rect">
            <a:avLst/>
          </a:prstGeom>
          <a:solidFill>
            <a:srgbClr val="FFFF00"/>
          </a:solidFill>
        </p:spPr>
        <p:txBody>
          <a:bodyPr wrap="square">
            <a:spAutoFit/>
          </a:bodyPr>
          <a:lstStyle/>
          <a:p>
            <a:r>
              <a:rPr lang="zh-CN" altLang="en-US" sz="2800" b="1" dirty="0"/>
              <a:t>新加坡专家：</a:t>
            </a:r>
            <a:r>
              <a:rPr lang="zh-CN" altLang="en-US" sz="2800" b="1" dirty="0" smtClean="0"/>
              <a:t>中国</a:t>
            </a:r>
            <a:r>
              <a:rPr lang="zh-CN" altLang="en-US" sz="2800" b="1" dirty="0"/>
              <a:t>提出的“一带一路”倡议、全球发展倡议和全球安全</a:t>
            </a:r>
            <a:r>
              <a:rPr lang="zh-CN" altLang="en-US" sz="2800" b="1" dirty="0" smtClean="0"/>
              <a:t>倡议不断完善</a:t>
            </a:r>
            <a:r>
              <a:rPr lang="zh-CN" altLang="en-US" sz="2800" b="1" dirty="0"/>
              <a:t>全球治理</a:t>
            </a:r>
            <a:r>
              <a:rPr lang="zh-CN" altLang="en-US" sz="2800" b="1" dirty="0" smtClean="0"/>
              <a:t>体系，</a:t>
            </a:r>
            <a:r>
              <a:rPr lang="zh-CN" altLang="en-US" sz="2800" b="1" dirty="0"/>
              <a:t>为维护世界和平和地区稳定发挥积极作用。</a:t>
            </a:r>
          </a:p>
        </p:txBody>
      </p:sp>
    </p:spTree>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620395"/>
            <a:ext cx="2187575" cy="224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181860" y="2270125"/>
            <a:ext cx="6718300" cy="1014730"/>
          </a:xfrm>
          <a:prstGeom prst="rect">
            <a:avLst/>
          </a:prstGeom>
        </p:spPr>
        <p:txBody>
          <a:bodyPr wrap="square">
            <a:spAutoFit/>
          </a:bodyPr>
          <a:lstStyle/>
          <a:p>
            <a:r>
              <a:rPr lang="en-US" altLang="zh-CN" sz="3000" b="1" dirty="0">
                <a:solidFill>
                  <a:srgbClr val="0000FF"/>
                </a:solidFill>
              </a:rPr>
              <a:t>2.</a:t>
            </a:r>
            <a:r>
              <a:rPr lang="zh-CN" altLang="en-US" sz="3000" b="1" dirty="0">
                <a:solidFill>
                  <a:srgbClr val="0000FF"/>
                </a:solidFill>
              </a:rPr>
              <a:t>思考：</a:t>
            </a:r>
            <a:r>
              <a:rPr lang="zh-CN" altLang="en-US" sz="3000" b="1" dirty="0"/>
              <a:t>我国</a:t>
            </a:r>
            <a:r>
              <a:rPr lang="zh-CN" altLang="en-US" sz="3000" b="1" dirty="0" smtClean="0"/>
              <a:t>在参与全球治理中用行动与智慧树立和维护着怎样</a:t>
            </a:r>
            <a:r>
              <a:rPr lang="zh-CN" altLang="en-US" sz="3000" b="1" dirty="0"/>
              <a:t>的国家形象</a:t>
            </a:r>
            <a:r>
              <a:rPr lang="zh-CN" altLang="en-US" sz="3000" b="1" dirty="0" smtClean="0"/>
              <a:t>？</a:t>
            </a:r>
            <a:endParaRPr lang="en-US" altLang="zh-CN" sz="3000" b="1" dirty="0"/>
          </a:p>
        </p:txBody>
      </p:sp>
      <p:grpSp>
        <p:nvGrpSpPr>
          <p:cNvPr id="20" name="组合 19"/>
          <p:cNvGrpSpPr/>
          <p:nvPr/>
        </p:nvGrpSpPr>
        <p:grpSpPr>
          <a:xfrm>
            <a:off x="395536" y="3284984"/>
            <a:ext cx="8352928" cy="3024336"/>
            <a:chOff x="373117" y="3395322"/>
            <a:chExt cx="8352928" cy="3024336"/>
          </a:xfrm>
        </p:grpSpPr>
        <p:grpSp>
          <p:nvGrpSpPr>
            <p:cNvPr id="21" name="组合 20"/>
            <p:cNvGrpSpPr/>
            <p:nvPr/>
          </p:nvGrpSpPr>
          <p:grpSpPr>
            <a:xfrm>
              <a:off x="373117" y="4599675"/>
              <a:ext cx="8352928" cy="1819983"/>
              <a:chOff x="398432" y="3807586"/>
              <a:chExt cx="8352928" cy="1819983"/>
            </a:xfrm>
          </p:grpSpPr>
          <p:sp>
            <p:nvSpPr>
              <p:cNvPr id="23" name="流程图: 可选过程 22"/>
              <p:cNvSpPr/>
              <p:nvPr/>
            </p:nvSpPr>
            <p:spPr>
              <a:xfrm>
                <a:off x="398432" y="3807586"/>
                <a:ext cx="8352928" cy="1819983"/>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89955" y="3934798"/>
                <a:ext cx="7814720" cy="1691640"/>
              </a:xfrm>
              <a:prstGeom prst="rect">
                <a:avLst/>
              </a:prstGeom>
            </p:spPr>
            <p:txBody>
              <a:bodyPr wrap="square">
                <a:spAutoFit/>
              </a:bodyPr>
              <a:lstStyle/>
              <a:p>
                <a:r>
                  <a:rPr lang="zh-CN" altLang="en-US" sz="2600" b="1" dirty="0" smtClean="0">
                    <a:latin typeface="+mn-ea"/>
                  </a:rPr>
                  <a:t>事不避难，勇于担当。作为</a:t>
                </a:r>
                <a:r>
                  <a:rPr lang="zh-CN" altLang="en-US" sz="2600" b="1" dirty="0">
                    <a:latin typeface="+mn-ea"/>
                  </a:rPr>
                  <a:t>一个</a:t>
                </a:r>
                <a:r>
                  <a:rPr lang="zh-CN" altLang="en-US" sz="2600" b="1" dirty="0">
                    <a:solidFill>
                      <a:srgbClr val="FF0000"/>
                    </a:solidFill>
                    <a:latin typeface="+mn-ea"/>
                  </a:rPr>
                  <a:t>负责任的大国</a:t>
                </a:r>
                <a:r>
                  <a:rPr lang="zh-CN" altLang="en-US" sz="2600" b="1" dirty="0">
                    <a:latin typeface="+mn-ea"/>
                  </a:rPr>
                  <a:t>，</a:t>
                </a:r>
                <a:r>
                  <a:rPr lang="zh-CN" altLang="en-US" sz="2600" b="1" dirty="0">
                    <a:solidFill>
                      <a:srgbClr val="12281C"/>
                    </a:solidFill>
                    <a:latin typeface="+mn-ea"/>
                  </a:rPr>
                  <a:t>中国</a:t>
                </a:r>
                <a:r>
                  <a:rPr lang="zh-CN" altLang="en-US" sz="2600" b="1" dirty="0" smtClean="0">
                    <a:solidFill>
                      <a:srgbClr val="12281C"/>
                    </a:solidFill>
                    <a:latin typeface="+mn-ea"/>
                  </a:rPr>
                  <a:t>始终是世界</a:t>
                </a:r>
                <a:r>
                  <a:rPr lang="zh-CN" altLang="en-US" sz="2600" b="1" dirty="0">
                    <a:solidFill>
                      <a:srgbClr val="12281C"/>
                    </a:solidFill>
                    <a:latin typeface="+mn-ea"/>
                  </a:rPr>
                  <a:t>和平的</a:t>
                </a:r>
                <a:r>
                  <a:rPr lang="zh-CN" altLang="en-US" sz="2600" b="1" dirty="0">
                    <a:solidFill>
                      <a:srgbClr val="FF0000"/>
                    </a:solidFill>
                    <a:latin typeface="+mn-ea"/>
                  </a:rPr>
                  <a:t>建设者</a:t>
                </a:r>
                <a:r>
                  <a:rPr lang="zh-CN" altLang="en-US" sz="2600" b="1" dirty="0">
                    <a:solidFill>
                      <a:srgbClr val="12281C"/>
                    </a:solidFill>
                    <a:latin typeface="+mn-ea"/>
                  </a:rPr>
                  <a:t>、全球发展的</a:t>
                </a:r>
                <a:r>
                  <a:rPr lang="zh-CN" altLang="en-US" sz="2600" b="1" dirty="0">
                    <a:solidFill>
                      <a:srgbClr val="FF0000"/>
                    </a:solidFill>
                    <a:latin typeface="+mn-ea"/>
                  </a:rPr>
                  <a:t>贡献者</a:t>
                </a:r>
                <a:r>
                  <a:rPr lang="zh-CN" altLang="en-US" sz="2600" b="1" dirty="0">
                    <a:solidFill>
                      <a:srgbClr val="12281C"/>
                    </a:solidFill>
                    <a:latin typeface="+mn-ea"/>
                  </a:rPr>
                  <a:t>、国际秩序的</a:t>
                </a:r>
                <a:r>
                  <a:rPr lang="zh-CN" altLang="en-US" sz="2600" b="1" dirty="0">
                    <a:solidFill>
                      <a:srgbClr val="FF0000"/>
                    </a:solidFill>
                    <a:latin typeface="+mn-ea"/>
                  </a:rPr>
                  <a:t>维护者，</a:t>
                </a:r>
                <a:r>
                  <a:rPr lang="zh-CN" altLang="en-US" sz="2600" b="1" dirty="0">
                    <a:solidFill>
                      <a:srgbClr val="FF0000"/>
                    </a:solidFill>
                    <a:latin typeface="+mn-ea"/>
                    <a:sym typeface="+mn-ea"/>
                  </a:rPr>
                  <a:t>努力提高</a:t>
                </a:r>
                <a:r>
                  <a:rPr lang="zh-CN" altLang="en-US" sz="2600" b="1" dirty="0">
                    <a:latin typeface="+mn-ea"/>
                    <a:sym typeface="+mn-ea"/>
                  </a:rPr>
                  <a:t>自身在国家地位上的</a:t>
                </a:r>
                <a:r>
                  <a:rPr lang="zh-CN" altLang="en-US" sz="2600" b="1" dirty="0">
                    <a:solidFill>
                      <a:srgbClr val="FF0000"/>
                    </a:solidFill>
                    <a:latin typeface="+mn-ea"/>
                    <a:sym typeface="+mn-ea"/>
                  </a:rPr>
                  <a:t>影响力、感召力</a:t>
                </a:r>
                <a:r>
                  <a:rPr lang="zh-CN" altLang="en-US" sz="2600" b="1" dirty="0">
                    <a:latin typeface="+mn-ea"/>
                    <a:sym typeface="+mn-ea"/>
                  </a:rPr>
                  <a:t>和</a:t>
                </a:r>
                <a:r>
                  <a:rPr lang="zh-CN" altLang="en-US" sz="2600" b="1" dirty="0">
                    <a:solidFill>
                      <a:srgbClr val="FF0000"/>
                    </a:solidFill>
                    <a:latin typeface="+mn-ea"/>
                    <a:sym typeface="+mn-ea"/>
                  </a:rPr>
                  <a:t>塑造力</a:t>
                </a:r>
                <a:r>
                  <a:rPr lang="zh-CN" altLang="en-US" sz="2600" b="1" dirty="0">
                    <a:solidFill>
                      <a:srgbClr val="12281C"/>
                    </a:solidFill>
                    <a:latin typeface="+mn-ea"/>
                  </a:rPr>
                  <a:t>。</a:t>
                </a:r>
                <a:endParaRPr lang="zh-CN" altLang="en-US" sz="2600" dirty="0"/>
              </a:p>
            </p:txBody>
          </p:sp>
        </p:grpSp>
        <p:sp>
          <p:nvSpPr>
            <p:cNvPr id="22" name="下箭头 21"/>
            <p:cNvSpPr/>
            <p:nvPr/>
          </p:nvSpPr>
          <p:spPr>
            <a:xfrm>
              <a:off x="4742123" y="3395322"/>
              <a:ext cx="592197" cy="115212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253868" y="1155987"/>
            <a:ext cx="6422588" cy="584775"/>
          </a:xfrm>
          <a:prstGeom prst="rect">
            <a:avLst/>
          </a:prstGeom>
          <a:solidFill>
            <a:schemeClr val="accent5">
              <a:lumMod val="20000"/>
              <a:lumOff val="80000"/>
            </a:schemeClr>
          </a:solidFill>
          <a:ln w="38100">
            <a:solidFill>
              <a:schemeClr val="tx1"/>
            </a:solidFill>
          </a:ln>
          <a:effectLst>
            <a:glow rad="228600">
              <a:schemeClr val="accent1">
                <a:satMod val="175000"/>
                <a:alpha val="40000"/>
              </a:schemeClr>
            </a:glow>
          </a:effectLst>
        </p:spPr>
        <p:txBody>
          <a:bodyPr wrap="square">
            <a:spAutoFit/>
          </a:bodyPr>
          <a:lstStyle/>
          <a:p>
            <a:r>
              <a:rPr lang="zh-CN" altLang="zh-CN"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a:t>
            </a:r>
            <a:r>
              <a:rPr lang="zh-CN" altLang="en-US"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担当</a:t>
            </a:r>
            <a:r>
              <a:rPr lang="zh-CN" altLang="zh-CN"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行动有效、贡献智慧</a:t>
            </a:r>
            <a:endParaRPr lang="zh-CN" altLang="zh-CN"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9"/>
          <p:cNvSpPr txBox="1"/>
          <p:nvPr/>
        </p:nvSpPr>
        <p:spPr>
          <a:xfrm>
            <a:off x="12434" y="0"/>
            <a:ext cx="6482459" cy="523220"/>
          </a:xfrm>
          <a:prstGeom prst="rect">
            <a:avLst/>
          </a:prstGeom>
          <a:noFill/>
        </p:spPr>
        <p:txBody>
          <a:bodyPr wrap="square" rtlCol="0">
            <a:spAutoFit/>
          </a:bodyPr>
          <a:lstStyle/>
          <a:p>
            <a:r>
              <a:rPr lang="zh-CN" altLang="en-US" sz="2800" b="1" dirty="0">
                <a:solidFill>
                  <a:srgbClr val="FF0000"/>
                </a:solidFill>
                <a:latin typeface="黑体" panose="02010609060101010101" charset="-122"/>
                <a:ea typeface="黑体" panose="02010609060101010101" charset="-122"/>
              </a:rPr>
              <a:t>二</a:t>
            </a:r>
            <a:r>
              <a:rPr lang="zh-CN" altLang="en-US" sz="2800" b="1" dirty="0" smtClean="0">
                <a:solidFill>
                  <a:srgbClr val="FF0000"/>
                </a:solidFill>
                <a:latin typeface="黑体" panose="02010609060101010101" charset="-122"/>
                <a:ea typeface="黑体" panose="02010609060101010101" charset="-122"/>
              </a:rPr>
              <a:t>、中国担当</a:t>
            </a:r>
            <a:r>
              <a:rPr lang="en-US" altLang="zh-CN" sz="2800" b="1" dirty="0" smtClean="0">
                <a:solidFill>
                  <a:srgbClr val="FF0000"/>
                </a:solidFill>
                <a:latin typeface="黑体" panose="02010609060101010101" charset="-122"/>
                <a:ea typeface="黑体" panose="02010609060101010101" charset="-122"/>
              </a:rPr>
              <a:t>——</a:t>
            </a:r>
            <a:r>
              <a:rPr lang="zh-CN" altLang="en-US" sz="2800" b="1" dirty="0" smtClean="0">
                <a:solidFill>
                  <a:srgbClr val="FF0000"/>
                </a:solidFill>
                <a:latin typeface="黑体" panose="02010609060101010101" charset="-122"/>
                <a:ea typeface="黑体" panose="02010609060101010101" charset="-122"/>
              </a:rPr>
              <a:t>参与全球治理</a:t>
            </a:r>
            <a:endParaRPr lang="en-US" altLang="zh-CN" sz="2800" b="1" dirty="0" smtClean="0">
              <a:solidFill>
                <a:srgbClr val="FF0000"/>
              </a:solidFill>
              <a:latin typeface="黑体" panose="02010609060101010101" charset="-122"/>
              <a:ea typeface="黑体" panose="02010609060101010101"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1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890"/>
</p:tagLst>
</file>

<file path=ppt/tags/tag2.xml><?xml version="1.0" encoding="utf-8"?>
<p:tagLst xmlns:a="http://schemas.openxmlformats.org/drawingml/2006/main" xmlns:r="http://schemas.openxmlformats.org/officeDocument/2006/relationships" xmlns:p="http://schemas.openxmlformats.org/presentationml/2006/main">
  <p:tag name="AS_UNIQUEID" val="1886"/>
</p:tagLst>
</file>

<file path=ppt/tags/tag3.xml><?xml version="1.0" encoding="utf-8"?>
<p:tagLst xmlns:a="http://schemas.openxmlformats.org/drawingml/2006/main" xmlns:r="http://schemas.openxmlformats.org/officeDocument/2006/relationships" xmlns:p="http://schemas.openxmlformats.org/presentationml/2006/main">
  <p:tag name="AS_UNIQUEID" val="1895"/>
</p:tagLst>
</file>

<file path=ppt/tags/tag4.xml><?xml version="1.0" encoding="utf-8"?>
<p:tagLst xmlns:a="http://schemas.openxmlformats.org/drawingml/2006/main" xmlns:r="http://schemas.openxmlformats.org/officeDocument/2006/relationships" xmlns:p="http://schemas.openxmlformats.org/presentationml/2006/main">
  <p:tag name="AS_UNIQUEID" val="1891"/>
</p:tagLst>
</file>

<file path=ppt/tags/tag5.xml><?xml version="1.0" encoding="utf-8"?>
<p:tagLst xmlns:a="http://schemas.openxmlformats.org/drawingml/2006/main" xmlns:r="http://schemas.openxmlformats.org/officeDocument/2006/relationships" xmlns:p="http://schemas.openxmlformats.org/presentationml/2006/main">
  <p:tag name="AS_UNIQUEID" val="1894"/>
</p:tagLst>
</file>

<file path=ppt/tags/tag6.xml><?xml version="1.0" encoding="utf-8"?>
<p:tagLst xmlns:a="http://schemas.openxmlformats.org/drawingml/2006/main" xmlns:r="http://schemas.openxmlformats.org/officeDocument/2006/relationships" xmlns:p="http://schemas.openxmlformats.org/presentationml/2006/main">
  <p:tag name="AS_UNIQUEID" val="8330"/>
</p:tagLst>
</file>

<file path=ppt/tags/tag7.xml><?xml version="1.0" encoding="utf-8"?>
<p:tagLst xmlns:a="http://schemas.openxmlformats.org/drawingml/2006/main" xmlns:r="http://schemas.openxmlformats.org/officeDocument/2006/relationships" xmlns:p="http://schemas.openxmlformats.org/presentationml/2006/main">
  <p:tag name="AS_UNIQUEID" val="833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2187</Words>
  <Application>Microsoft Office PowerPoint</Application>
  <PresentationFormat>全屏显示(4:3)</PresentationFormat>
  <Paragraphs>134</Paragraphs>
  <Slides>20</Slides>
  <Notes>0</Notes>
  <HiddenSlides>0</HiddenSlides>
  <MMClips>1</MMClips>
  <ScaleCrop>false</ScaleCrop>
  <HeadingPairs>
    <vt:vector size="4" baseType="variant">
      <vt:variant>
        <vt:lpstr>主题</vt:lpstr>
      </vt:variant>
      <vt:variant>
        <vt:i4>1</vt:i4>
      </vt:variant>
      <vt:variant>
        <vt:lpstr>幻灯片标题</vt:lpstr>
      </vt:variant>
      <vt:variant>
        <vt:i4>20</vt:i4>
      </vt:variant>
    </vt:vector>
  </HeadingPairs>
  <TitlesOfParts>
    <vt:vector size="21"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青春寄语</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458</cp:revision>
  <cp:lastPrinted>2022-11-16T15:34:23Z</cp:lastPrinted>
  <dcterms:created xsi:type="dcterms:W3CDTF">2022-11-06T08:49:00Z</dcterms:created>
  <dcterms:modified xsi:type="dcterms:W3CDTF">2022-11-22T02:07:02Z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2052-11.8.2.8875</vt:lpwstr>
  </property>
</Properties>
</file>