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8" r:id="rId4"/>
    <p:sldId id="259" r:id="rId5"/>
    <p:sldId id="264" r:id="rId6"/>
    <p:sldId id="268" r:id="rId7"/>
    <p:sldId id="260" r:id="rId8"/>
    <p:sldId id="266" r:id="rId9"/>
    <p:sldId id="267" r:id="rId10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159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30.wmf"/><Relationship Id="rId8" Type="http://schemas.openxmlformats.org/officeDocument/2006/relationships/image" Target="../media/image29.wmf"/><Relationship Id="rId7" Type="http://schemas.openxmlformats.org/officeDocument/2006/relationships/image" Target="../media/image28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5.xml"/><Relationship Id="rId7" Type="http://schemas.openxmlformats.org/officeDocument/2006/relationships/image" Target="../media/image2.png"/><Relationship Id="rId6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6" Type="http://schemas.openxmlformats.org/officeDocument/2006/relationships/tags" Target="../tags/tag12.xml"/><Relationship Id="rId15" Type="http://schemas.openxmlformats.org/officeDocument/2006/relationships/tags" Target="../tags/tag11.xml"/><Relationship Id="rId14" Type="http://schemas.openxmlformats.org/officeDocument/2006/relationships/tags" Target="../tags/tag10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1.png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1" Type="http://schemas.openxmlformats.org/officeDocument/2006/relationships/image" Target="../media/image6.png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3" Type="http://schemas.openxmlformats.org/officeDocument/2006/relationships/image" Target="../media/image5.png"/><Relationship Id="rId12" Type="http://schemas.openxmlformats.org/officeDocument/2006/relationships/tags" Target="../tags/tag42.xml"/><Relationship Id="rId11" Type="http://schemas.openxmlformats.org/officeDocument/2006/relationships/image" Target="../media/image6.png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image" Target="../media/image8.png"/><Relationship Id="rId5" Type="http://schemas.openxmlformats.org/officeDocument/2006/relationships/tags" Target="../tags/tag45.xml"/><Relationship Id="rId4" Type="http://schemas.openxmlformats.org/officeDocument/2006/relationships/image" Target="../media/image7.png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4" Type="http://schemas.openxmlformats.org/officeDocument/2006/relationships/tags" Target="../tags/tag53.xml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image" Target="../media/image10.png"/><Relationship Id="rId2" Type="http://schemas.openxmlformats.org/officeDocument/2006/relationships/tags" Target="../tags/tag64.xml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image" Target="../media/image1.png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image" Target="../media/image1.png"/><Relationship Id="rId4" Type="http://schemas.openxmlformats.org/officeDocument/2006/relationships/tags" Target="../tags/tag77.xml"/><Relationship Id="rId3" Type="http://schemas.openxmlformats.org/officeDocument/2006/relationships/image" Target="../media/image11.png"/><Relationship Id="rId2" Type="http://schemas.openxmlformats.org/officeDocument/2006/relationships/tags" Target="../tags/tag76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image" Target="../media/image2.png"/><Relationship Id="rId10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image" Target="../media/image14.png"/><Relationship Id="rId2" Type="http://schemas.openxmlformats.org/officeDocument/2006/relationships/tags" Target="../tags/tag113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image" Target="../media/image15.png"/><Relationship Id="rId2" Type="http://schemas.openxmlformats.org/officeDocument/2006/relationships/tags" Target="../tags/tag12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136.xml"/><Relationship Id="rId7" Type="http://schemas.openxmlformats.org/officeDocument/2006/relationships/image" Target="../media/image16.png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7454900"/>
            <a:chOff x="0" y="0"/>
            <a:chExt cx="19200" cy="11740"/>
          </a:xfrm>
        </p:grpSpPr>
        <p:grpSp>
          <p:nvGrpSpPr>
            <p:cNvPr id="6" name="组合 5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0" y="0"/>
              <a:ext cx="19200" cy="3223"/>
              <a:chOff x="0" y="0"/>
              <a:chExt cx="12192000" cy="2046605"/>
            </a:xfrm>
          </p:grpSpPr>
          <p:pic>
            <p:nvPicPr>
              <p:cNvPr id="7" name="图片 6"/>
              <p:cNvPicPr>
                <a:picLocks noChangeAspect="1"/>
              </p:cNvPicPr>
              <p:nvPr userDrawn="1"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2192000" cy="204660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 userDrawn="1">
                <p:custDataLst>
                  <p:tags r:id="rId6"/>
                </p:custDataLst>
              </p:nvPr>
            </p:nvPicPr>
            <p:blipFill rotWithShape="1">
              <a:blip r:embed="rId7"/>
              <a:srcRect/>
              <a:stretch>
                <a:fillRect/>
              </a:stretch>
            </p:blipFill>
            <p:spPr>
              <a:xfrm>
                <a:off x="0" y="10686"/>
                <a:ext cx="12192000" cy="1704978"/>
              </a:xfrm>
              <a:prstGeom prst="rect">
                <a:avLst/>
              </a:prstGeom>
            </p:spPr>
          </p:pic>
        </p:grpSp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0" y="9728"/>
              <a:ext cx="19200" cy="2012"/>
            </a:xfrm>
            <a:prstGeom prst="rect">
              <a:avLst/>
            </a:prstGeom>
          </p:spPr>
        </p:pic>
      </p:grpSp>
      <p:sp>
        <p:nvSpPr>
          <p:cNvPr id="16" name="日期占位符 15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13"/>
            </p:custDataLst>
          </p:nvPr>
        </p:nvSpPr>
        <p:spPr>
          <a:xfrm>
            <a:off x="2216785" y="3503930"/>
            <a:ext cx="7759065" cy="49149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000" u="none" strike="noStrike" kern="1200" cap="none" spc="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14"/>
            </p:custDataLst>
          </p:nvPr>
        </p:nvSpPr>
        <p:spPr>
          <a:xfrm>
            <a:off x="2216468" y="2292046"/>
            <a:ext cx="7759065" cy="1150960"/>
          </a:xfrm>
        </p:spPr>
        <p:txBody>
          <a:bodyPr lIns="90000" tIns="46800" rIns="90000" bIns="46800" anchor="b" anchorCtr="0">
            <a:noAutofit/>
          </a:bodyPr>
          <a:lstStyle>
            <a:lvl1pPr algn="ctr">
              <a:defRPr sz="6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 userDrawn="1">
            <p:ph type="body" sz="quarter" idx="13" hasCustomPrompt="1"/>
            <p:custDataLst>
              <p:tags r:id="rId15"/>
            </p:custDataLst>
          </p:nvPr>
        </p:nvSpPr>
        <p:spPr>
          <a:xfrm>
            <a:off x="4511039" y="4490846"/>
            <a:ext cx="1383093" cy="474726"/>
          </a:xfrm>
          <a:solidFill>
            <a:schemeClr val="accent1"/>
          </a:solidFill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u="none" strike="noStrike" kern="1200" cap="none" spc="0" normalizeH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 userDrawn="1">
            <p:ph type="body" sz="quarter" idx="14" hasCustomPrompt="1"/>
            <p:custDataLst>
              <p:tags r:id="rId16"/>
            </p:custDataLst>
          </p:nvPr>
        </p:nvSpPr>
        <p:spPr>
          <a:xfrm>
            <a:off x="6096000" y="4490846"/>
            <a:ext cx="1383092" cy="474726"/>
          </a:xfrm>
          <a:ln>
            <a:solidFill>
              <a:schemeClr val="accent1"/>
            </a:solidFill>
          </a:ln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u="none" strike="noStrike" kern="1200" cap="none" spc="0" normalizeH="0">
                <a:ln>
                  <a:noFill/>
                </a:ln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6177281"/>
            <a:ext cx="12192000" cy="13245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5560"/>
            <a:ext cx="12192000" cy="204660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251487" y="2681555"/>
            <a:ext cx="3577049" cy="716508"/>
          </a:xfrm>
        </p:spPr>
        <p:txBody>
          <a:bodyPr lIns="90000" tIns="46800" rIns="90000" bIns="0" anchor="ctr" anchorCtr="0">
            <a:normAutofit/>
          </a:bodyPr>
          <a:lstStyle>
            <a:lvl1pPr algn="dist">
              <a:defRPr sz="4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5251487" y="3459937"/>
            <a:ext cx="3577050" cy="544296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-16510" y="5971592"/>
            <a:ext cx="3478627" cy="907998"/>
          </a:xfrm>
          <a:prstGeom prst="rect">
            <a:avLst/>
          </a:prstGeom>
        </p:spPr>
      </p:pic>
      <p:pic>
        <p:nvPicPr>
          <p:cNvPr id="11" name="图片 10" descr="C:\Users\kingsoft\Desktop\图片7副本.png图片7副本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 flipH="1">
            <a:off x="8716609" y="5905492"/>
            <a:ext cx="3481106" cy="9740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 flipH="1">
            <a:off x="8716609" y="5905492"/>
            <a:ext cx="3481106" cy="974098"/>
          </a:xfrm>
          <a:prstGeom prst="rect">
            <a:avLst/>
          </a:prstGeom>
        </p:spPr>
      </p:pic>
      <p:pic>
        <p:nvPicPr>
          <p:cNvPr id="11" name="图片 10" descr="C:\Users\kingsoft\Desktop\图片7副本.png图片7副本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 rotWithShape="1">
          <a:blip r:embed="rId13"/>
          <a:srcRect/>
          <a:stretch>
            <a:fillRect/>
          </a:stretch>
        </p:blipFill>
        <p:spPr>
          <a:xfrm>
            <a:off x="-16510" y="5971592"/>
            <a:ext cx="3478627" cy="9079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0" y="-15482"/>
            <a:ext cx="3649343" cy="6857999"/>
            <a:chOff x="0" y="-15482"/>
            <a:chExt cx="3649343" cy="6857999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6200000">
              <a:off x="-1596587" y="1596587"/>
              <a:ext cx="6842517" cy="364934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 rot="5400000">
              <a:off x="-2338959" y="2323477"/>
              <a:ext cx="6857999" cy="2180082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 userDrawn="1">
            <p:custDataLst>
              <p:tags r:id="rId7"/>
            </p:custDataLst>
          </p:nvPr>
        </p:nvGrpSpPr>
        <p:grpSpPr>
          <a:xfrm rot="10800000">
            <a:off x="8542657" y="15483"/>
            <a:ext cx="3649343" cy="6857999"/>
            <a:chOff x="0" y="-15482"/>
            <a:chExt cx="3649343" cy="6857999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6200000">
              <a:off x="-1596587" y="1596587"/>
              <a:ext cx="6842517" cy="364934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 rot="5400000">
              <a:off x="-2338959" y="2323477"/>
              <a:ext cx="6857999" cy="218008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4" name="矩形: 圆角 13"/>
          <p:cNvSpPr/>
          <p:nvPr userDrawn="1">
            <p:custDataLst>
              <p:tags r:id="rId14"/>
            </p:custDataLst>
          </p:nvPr>
        </p:nvSpPr>
        <p:spPr>
          <a:xfrm>
            <a:off x="5638165" y="1484173"/>
            <a:ext cx="914400" cy="47625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-3378783" y="2809615"/>
            <a:ext cx="6858002" cy="1238771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204660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77281"/>
            <a:ext cx="12192000" cy="11659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35560"/>
            <a:ext cx="12192000" cy="20466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125639" y="2421777"/>
            <a:ext cx="5940722" cy="1336635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0" y="-3"/>
            <a:ext cx="12192000" cy="1704978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4632702" y="4417887"/>
            <a:ext cx="1302101" cy="485285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  <p:custDataLst>
              <p:tags r:id="rId13"/>
            </p:custDataLst>
          </p:nvPr>
        </p:nvSpPr>
        <p:spPr>
          <a:xfrm>
            <a:off x="6257198" y="4417887"/>
            <a:ext cx="1302102" cy="485285"/>
          </a:xfr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86385" y="273050"/>
            <a:ext cx="11616055" cy="63119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7072603" y="4933186"/>
            <a:ext cx="4829835" cy="1651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586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pic>
        <p:nvPicPr>
          <p:cNvPr id="16" name="图片 15" descr="C:\Users\kingsoft\Desktop\图片7副本.png图片7副本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10" y="0"/>
            <a:ext cx="12192000" cy="1975485"/>
          </a:xfrm>
          <a:prstGeom prst="rect">
            <a:avLst/>
          </a:prstGeom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242387"/>
            <a:ext cx="12192000" cy="1231226"/>
          </a:xfrm>
          <a:prstGeom prst="rect">
            <a:avLst/>
          </a:prstGeom>
        </p:spPr>
      </p:pic>
      <p:sp>
        <p:nvSpPr>
          <p:cNvPr id="15" name="矩形 14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rgbClr val="EB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 flipH="1">
            <a:off x="8429082" y="4917233"/>
            <a:ext cx="3762917" cy="981917"/>
          </a:xfrm>
          <a:prstGeom prst="rect">
            <a:avLst/>
          </a:prstGeom>
        </p:spPr>
      </p:pic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rot="10800000" flipH="1">
            <a:off x="0" y="398"/>
            <a:ext cx="4713605" cy="12299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44.xml"/><Relationship Id="rId23" Type="http://schemas.openxmlformats.org/officeDocument/2006/relationships/tags" Target="../tags/tag143.xml"/><Relationship Id="rId22" Type="http://schemas.openxmlformats.org/officeDocument/2006/relationships/tags" Target="../tags/tag142.xml"/><Relationship Id="rId21" Type="http://schemas.openxmlformats.org/officeDocument/2006/relationships/tags" Target="../tags/tag141.xml"/><Relationship Id="rId20" Type="http://schemas.openxmlformats.org/officeDocument/2006/relationships/tags" Target="../tags/tag140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39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8" Type="http://schemas.openxmlformats.org/officeDocument/2006/relationships/image" Target="../media/image20.wmf"/><Relationship Id="rId7" Type="http://schemas.openxmlformats.org/officeDocument/2006/relationships/oleObject" Target="../embeddings/oleObject3.bin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2" Type="http://schemas.openxmlformats.org/officeDocument/2006/relationships/tags" Target="../tags/tag148.xml"/><Relationship Id="rId17" Type="http://schemas.openxmlformats.org/officeDocument/2006/relationships/vmlDrawing" Target="../drawings/vmlDrawing1.vml"/><Relationship Id="rId16" Type="http://schemas.openxmlformats.org/officeDocument/2006/relationships/slideLayout" Target="../slideLayouts/slideLayout14.xml"/><Relationship Id="rId15" Type="http://schemas.openxmlformats.org/officeDocument/2006/relationships/tags" Target="../tags/tag149.xml"/><Relationship Id="rId14" Type="http://schemas.openxmlformats.org/officeDocument/2006/relationships/image" Target="../media/image23.wmf"/><Relationship Id="rId13" Type="http://schemas.openxmlformats.org/officeDocument/2006/relationships/oleObject" Target="../embeddings/oleObject6.bin"/><Relationship Id="rId12" Type="http://schemas.openxmlformats.org/officeDocument/2006/relationships/image" Target="../media/image22.wmf"/><Relationship Id="rId11" Type="http://schemas.openxmlformats.org/officeDocument/2006/relationships/oleObject" Target="../embeddings/oleObject5.bin"/><Relationship Id="rId10" Type="http://schemas.openxmlformats.org/officeDocument/2006/relationships/image" Target="../media/image21.wmf"/><Relationship Id="rId1" Type="http://schemas.openxmlformats.org/officeDocument/2006/relationships/tags" Target="../tags/tag14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wmf"/><Relationship Id="rId8" Type="http://schemas.openxmlformats.org/officeDocument/2006/relationships/oleObject" Target="../embeddings/oleObject10.bin"/><Relationship Id="rId7" Type="http://schemas.openxmlformats.org/officeDocument/2006/relationships/image" Target="../media/image19.wmf"/><Relationship Id="rId6" Type="http://schemas.openxmlformats.org/officeDocument/2006/relationships/oleObject" Target="../embeddings/oleObject9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Relationship Id="rId3" Type="http://schemas.openxmlformats.org/officeDocument/2006/relationships/image" Target="../media/image24.wmf"/><Relationship Id="rId22" Type="http://schemas.openxmlformats.org/officeDocument/2006/relationships/vmlDrawing" Target="../drawings/vmlDrawing2.vml"/><Relationship Id="rId21" Type="http://schemas.openxmlformats.org/officeDocument/2006/relationships/slideLayout" Target="../slideLayouts/slideLayout14.xml"/><Relationship Id="rId20" Type="http://schemas.openxmlformats.org/officeDocument/2006/relationships/tags" Target="../tags/tag151.xml"/><Relationship Id="rId2" Type="http://schemas.openxmlformats.org/officeDocument/2006/relationships/oleObject" Target="../embeddings/oleObject7.bin"/><Relationship Id="rId19" Type="http://schemas.openxmlformats.org/officeDocument/2006/relationships/image" Target="../media/image30.wmf"/><Relationship Id="rId18" Type="http://schemas.openxmlformats.org/officeDocument/2006/relationships/oleObject" Target="../embeddings/oleObject15.bin"/><Relationship Id="rId17" Type="http://schemas.openxmlformats.org/officeDocument/2006/relationships/image" Target="../media/image29.wmf"/><Relationship Id="rId16" Type="http://schemas.openxmlformats.org/officeDocument/2006/relationships/oleObject" Target="../embeddings/oleObject14.bin"/><Relationship Id="rId15" Type="http://schemas.openxmlformats.org/officeDocument/2006/relationships/image" Target="../media/image28.wmf"/><Relationship Id="rId14" Type="http://schemas.openxmlformats.org/officeDocument/2006/relationships/oleObject" Target="../embeddings/oleObject13.bin"/><Relationship Id="rId13" Type="http://schemas.openxmlformats.org/officeDocument/2006/relationships/image" Target="../media/image27.wmf"/><Relationship Id="rId12" Type="http://schemas.openxmlformats.org/officeDocument/2006/relationships/oleObject" Target="../embeddings/oleObject12.bin"/><Relationship Id="rId11" Type="http://schemas.openxmlformats.org/officeDocument/2006/relationships/image" Target="../media/image26.wmf"/><Relationship Id="rId10" Type="http://schemas.openxmlformats.org/officeDocument/2006/relationships/oleObject" Target="../embeddings/oleObject11.bin"/><Relationship Id="rId1" Type="http://schemas.openxmlformats.org/officeDocument/2006/relationships/tags" Target="../tags/tag1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tags" Target="../tags/tag154.xml"/><Relationship Id="rId7" Type="http://schemas.openxmlformats.org/officeDocument/2006/relationships/image" Target="../media/image33.wmf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7.bin"/><Relationship Id="rId3" Type="http://schemas.openxmlformats.org/officeDocument/2006/relationships/image" Target="../media/image31.wmf"/><Relationship Id="rId2" Type="http://schemas.openxmlformats.org/officeDocument/2006/relationships/oleObject" Target="../embeddings/oleObject16.bin"/><Relationship Id="rId10" Type="http://schemas.openxmlformats.org/officeDocument/2006/relationships/vmlDrawing" Target="../drawings/vmlDrawing3.vml"/><Relationship Id="rId1" Type="http://schemas.openxmlformats.org/officeDocument/2006/relationships/tags" Target="../tags/tag15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56.xml"/><Relationship Id="rId2" Type="http://schemas.openxmlformats.org/officeDocument/2006/relationships/image" Target="../media/image34.png"/><Relationship Id="rId1" Type="http://schemas.openxmlformats.org/officeDocument/2006/relationships/tags" Target="../tags/tag15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58.xml"/><Relationship Id="rId2" Type="http://schemas.openxmlformats.org/officeDocument/2006/relationships/image" Target="../media/image35.png"/><Relationship Id="rId1" Type="http://schemas.openxmlformats.org/officeDocument/2006/relationships/tags" Target="../tags/tag1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标题 7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311718" y="1962481"/>
            <a:ext cx="7759065" cy="1150960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rm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6000">
                <a:solidFill>
                  <a:schemeClr val="accent1"/>
                </a:solidFill>
              </a:rPr>
              <a:t>一元一次方程复习课</a:t>
            </a:r>
            <a:endParaRPr lang="zh-CN" altLang="en-US" sz="6000">
              <a:solidFill>
                <a:schemeClr val="accent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2250" y="233680"/>
            <a:ext cx="3606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苏科版七年级上册</a:t>
            </a:r>
            <a:endParaRPr lang="zh-CN" alt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3369310" y="3606165"/>
            <a:ext cx="67017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张家港市第二中学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王伟</a:t>
            </a:r>
            <a:endParaRPr lang="zh-CN" altLang="en-US" sz="32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50862" y="319355"/>
            <a:ext cx="3577049" cy="716508"/>
          </a:xfrm>
          <a:prstGeom prst="rect">
            <a:avLst/>
          </a:prstGeom>
        </p:spPr>
        <p:txBody>
          <a:bodyPr vert="horz" wrap="square" lIns="90000" tIns="46800" rIns="90000" bIns="0" rtlCol="0" anchor="ctr" anchorCtr="0">
            <a:normAutofit/>
          </a:bodyPr>
          <a:lstStyle>
            <a:lvl1pPr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400" b="1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marL="0" indent="0" algn="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spc="-200">
                <a:solidFill>
                  <a:schemeClr val="accent1"/>
                </a:solidFill>
              </a:rPr>
              <a:t>一</a:t>
            </a:r>
            <a:r>
              <a:rPr lang="en-US" altLang="zh-CN" sz="4000" spc="-200">
                <a:solidFill>
                  <a:schemeClr val="accent1"/>
                </a:solidFill>
              </a:rPr>
              <a:t>.情境创设</a:t>
            </a:r>
            <a:endParaRPr lang="en-US" altLang="zh-CN" sz="4000" spc="-200">
              <a:solidFill>
                <a:schemeClr val="accent1"/>
              </a:solidFill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795780" y="1964055"/>
          <a:ext cx="7546340" cy="2748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585"/>
                <a:gridCol w="1886585"/>
                <a:gridCol w="1886585"/>
                <a:gridCol w="1886585"/>
              </a:tblGrid>
              <a:tr h="91630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1630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1630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151255" y="1257300"/>
            <a:ext cx="17767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</a:rPr>
              <a:t>填表：</a:t>
            </a:r>
            <a:endParaRPr lang="zh-CN" altLang="en-US" sz="4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190750" y="2994343"/>
          <a:ext cx="111252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304800" imgH="177165" progId="Equation.KSEE3">
                  <p:embed/>
                </p:oleObj>
              </mc:Choice>
              <mc:Fallback>
                <p:oleObj name="" r:id="rId3" imgW="304800" imgH="177165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0750" y="2994343"/>
                        <a:ext cx="111252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027873" y="3936683"/>
          <a:ext cx="143700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5" imgW="393700" imgH="177165" progId="Equation.KSEE3">
                  <p:embed/>
                </p:oleObj>
              </mc:Choice>
              <mc:Fallback>
                <p:oleObj name="" r:id="rId5" imgW="393700" imgH="177165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27873" y="3936683"/>
                        <a:ext cx="1437005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997201" y="4879023"/>
          <a:ext cx="222504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7" imgW="609600" imgH="177165" progId="Equation.KSEE3">
                  <p:embed/>
                </p:oleObj>
              </mc:Choice>
              <mc:Fallback>
                <p:oleObj name="" r:id="rId7" imgW="609600" imgH="177165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97201" y="4879023"/>
                        <a:ext cx="222504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15235" y="2176781"/>
          <a:ext cx="4635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9" imgW="127000" imgH="139700" progId="Equation.KSEE3">
                  <p:embed/>
                </p:oleObj>
              </mc:Choice>
              <mc:Fallback>
                <p:oleObj name="" r:id="rId9" imgW="127000" imgH="139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15235" y="2176781"/>
                        <a:ext cx="463550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420485" y="2130426"/>
          <a:ext cx="322580" cy="603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1" imgW="88265" imgH="165100" progId="Equation.KSEE3">
                  <p:embed/>
                </p:oleObj>
              </mc:Choice>
              <mc:Fallback>
                <p:oleObj name="" r:id="rId11" imgW="88265" imgH="165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20485" y="2130426"/>
                        <a:ext cx="322580" cy="603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434205" y="3936683"/>
          <a:ext cx="4635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13" imgW="127000" imgH="177165" progId="Equation.KSEE3">
                  <p:embed/>
                </p:oleObj>
              </mc:Choice>
              <mc:Fallback>
                <p:oleObj name="" r:id="rId13" imgW="127000" imgH="177165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34205" y="3936683"/>
                        <a:ext cx="46355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50862" y="319355"/>
            <a:ext cx="3577049" cy="716508"/>
          </a:xfrm>
          <a:prstGeom prst="rect">
            <a:avLst/>
          </a:prstGeom>
        </p:spPr>
        <p:txBody>
          <a:bodyPr vert="horz" wrap="square" lIns="90000" tIns="46800" rIns="90000" bIns="0" rtlCol="0" anchor="ctr" anchorCtr="0">
            <a:normAutofit/>
          </a:bodyPr>
          <a:lstStyle>
            <a:lvl1pPr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400" b="1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marL="0" indent="0" algn="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spc="-200">
                <a:solidFill>
                  <a:schemeClr val="accent1"/>
                </a:solidFill>
              </a:rPr>
              <a:t>二</a:t>
            </a:r>
            <a:r>
              <a:rPr lang="en-US" altLang="zh-CN" sz="4000" spc="-200">
                <a:solidFill>
                  <a:schemeClr val="accent1"/>
                </a:solidFill>
              </a:rPr>
              <a:t>.情境</a:t>
            </a:r>
            <a:r>
              <a:rPr lang="zh-CN" altLang="en-US" sz="4000" spc="-200">
                <a:solidFill>
                  <a:schemeClr val="accent1"/>
                </a:solidFill>
              </a:rPr>
              <a:t>深入</a:t>
            </a:r>
            <a:endParaRPr lang="zh-CN" altLang="en-US" sz="4000" spc="-200">
              <a:solidFill>
                <a:schemeClr val="accen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41600" y="3035300"/>
            <a:ext cx="113004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请组合以上代数式编出</a:t>
            </a: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方程</a:t>
            </a:r>
            <a:endParaRPr lang="zh-CN" altLang="en-US" sz="4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461635" y="1146810"/>
          <a:ext cx="1033780" cy="1233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330200" imgH="393700" progId="Equation.KSEE3">
                  <p:embed/>
                </p:oleObj>
              </mc:Choice>
              <mc:Fallback>
                <p:oleObj name="" r:id="rId2" imgW="3302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61635" y="1146810"/>
                        <a:ext cx="1033780" cy="1233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144270" y="1430973"/>
          <a:ext cx="111252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4" imgW="304800" imgH="177165" progId="Equation.KSEE3">
                  <p:embed/>
                </p:oleObj>
              </mc:Choice>
              <mc:Fallback>
                <p:oleObj name="" r:id="rId4" imgW="304800" imgH="177165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270" y="1430973"/>
                        <a:ext cx="111252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143568" y="1430973"/>
          <a:ext cx="143700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6" imgW="393700" imgH="177165" progId="Equation.KSEE3">
                  <p:embed/>
                </p:oleObj>
              </mc:Choice>
              <mc:Fallback>
                <p:oleObj name="" r:id="rId6" imgW="393700" imgH="177165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43568" y="1430973"/>
                        <a:ext cx="1437005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232265" y="1476375"/>
          <a:ext cx="1761490" cy="556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8" imgW="482600" imgH="152400" progId="Equation.KSEE3">
                  <p:embed/>
                </p:oleObj>
              </mc:Choice>
              <mc:Fallback>
                <p:oleObj name="" r:id="rId8" imgW="482600" imgH="1524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32265" y="1476375"/>
                        <a:ext cx="1761490" cy="556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264718" y="1439863"/>
          <a:ext cx="148145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10" imgW="405765" imgH="177165" progId="Equation.KSEE3">
                  <p:embed/>
                </p:oleObj>
              </mc:Choice>
              <mc:Fallback>
                <p:oleObj name="" r:id="rId10" imgW="405765" imgH="177165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64718" y="1439863"/>
                        <a:ext cx="1481455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91870" y="2182495"/>
          <a:ext cx="2619375" cy="748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12" imgW="889000" imgH="254000" progId="Equation.KSEE3">
                  <p:embed/>
                </p:oleObj>
              </mc:Choice>
              <mc:Fallback>
                <p:oleObj name="" r:id="rId12" imgW="889000" imgH="2540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91870" y="2182495"/>
                        <a:ext cx="2619375" cy="748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71085" y="2327593"/>
          <a:ext cx="74168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14" imgW="203200" imgH="165100" progId="Equation.KSEE3">
                  <p:embed/>
                </p:oleObj>
              </mc:Choice>
              <mc:Fallback>
                <p:oleObj name="" r:id="rId14" imgW="203200" imgH="165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71085" y="2327593"/>
                        <a:ext cx="74168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801485" y="2327593"/>
          <a:ext cx="4635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16" imgW="127000" imgH="177165" progId="Equation.KSEE3">
                  <p:embed/>
                </p:oleObj>
              </mc:Choice>
              <mc:Fallback>
                <p:oleObj name="" r:id="rId16" imgW="127000" imgH="177165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801485" y="2327593"/>
                        <a:ext cx="46355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345805" y="2327593"/>
          <a:ext cx="4635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" name="" r:id="rId18" imgW="127000" imgH="165100" progId="Equation.KSEE3">
                  <p:embed/>
                </p:oleObj>
              </mc:Choice>
              <mc:Fallback>
                <p:oleObj name="" r:id="rId18" imgW="127000" imgH="165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345805" y="2327593"/>
                        <a:ext cx="4635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06800" y="194310"/>
            <a:ext cx="95942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</a:rPr>
              <a:t>一元一次方程：</a:t>
            </a:r>
            <a:endParaRPr lang="zh-CN" altLang="en-US" sz="4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7985" y="909320"/>
            <a:ext cx="119780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只含有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一个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未知数（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），并且未知数的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次数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（次）的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整式方程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14165" y="1838960"/>
            <a:ext cx="95942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</a:rPr>
              <a:t>方程的解：</a:t>
            </a:r>
            <a:endParaRPr lang="zh-CN" altLang="en-US" sz="4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71395" y="2470150"/>
            <a:ext cx="11436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能使方程两边的值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相等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的未知数的值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72765" y="3323590"/>
            <a:ext cx="95942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</a:rPr>
              <a:t>解一元一次方程的步骤：</a:t>
            </a:r>
            <a:endParaRPr lang="zh-CN" altLang="en-US" sz="4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49395" y="3933190"/>
            <a:ext cx="1143698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去分母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（不要漏乘）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去括号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（不要漏乘）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移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项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（要变号）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合并同类项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系数化为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50862" y="319355"/>
            <a:ext cx="3577049" cy="716508"/>
          </a:xfrm>
          <a:prstGeom prst="rect">
            <a:avLst/>
          </a:prstGeom>
        </p:spPr>
        <p:txBody>
          <a:bodyPr vert="horz" wrap="square" lIns="90000" tIns="46800" rIns="90000" bIns="0" rtlCol="0" anchor="ctr" anchorCtr="0">
            <a:normAutofit/>
          </a:bodyPr>
          <a:lstStyle>
            <a:lvl1pPr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400" b="1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marL="0" indent="0" algn="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spc="-200">
                <a:solidFill>
                  <a:schemeClr val="accent1"/>
                </a:solidFill>
              </a:rPr>
              <a:t>三</a:t>
            </a:r>
            <a:r>
              <a:rPr lang="en-US" altLang="zh-CN" sz="4000" spc="-200">
                <a:solidFill>
                  <a:schemeClr val="accent1"/>
                </a:solidFill>
              </a:rPr>
              <a:t>.</a:t>
            </a:r>
            <a:r>
              <a:rPr lang="zh-CN" altLang="en-US" sz="4000" spc="-200">
                <a:solidFill>
                  <a:schemeClr val="accent1"/>
                </a:solidFill>
              </a:rPr>
              <a:t>深入</a:t>
            </a:r>
            <a:r>
              <a:rPr lang="zh-CN" altLang="en-US" sz="4000" spc="-200">
                <a:solidFill>
                  <a:schemeClr val="accent1"/>
                </a:solidFill>
              </a:rPr>
              <a:t>情境</a:t>
            </a:r>
            <a:endParaRPr lang="zh-CN" altLang="en-US" sz="4000" spc="-200">
              <a:solidFill>
                <a:schemeClr val="accent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1340" y="2740660"/>
            <a:ext cx="11069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请编写一个能用上述方程解决的实际问题？（不需要求解）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345055" y="1293495"/>
          <a:ext cx="1374140" cy="871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2" imgW="279400" imgH="177165" progId="Equation.KSEE3">
                  <p:embed/>
                </p:oleObj>
              </mc:Choice>
              <mc:Fallback>
                <p:oleObj name="" r:id="rId2" imgW="279400" imgH="1771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45055" y="1293495"/>
                        <a:ext cx="1374140" cy="871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344670" y="1293495"/>
          <a:ext cx="3286125" cy="998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4" imgW="711200" imgH="215900" progId="Equation.KSEE3">
                  <p:embed/>
                </p:oleObj>
              </mc:Choice>
              <mc:Fallback>
                <p:oleObj name="" r:id="rId4" imgW="7112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4670" y="1293495"/>
                        <a:ext cx="3286125" cy="998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420418" y="1293495"/>
          <a:ext cx="1749425" cy="871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6" imgW="355600" imgH="177165" progId="Equation.KSEE3">
                  <p:embed/>
                </p:oleObj>
              </mc:Choice>
              <mc:Fallback>
                <p:oleObj name="" r:id="rId6" imgW="355600" imgH="1771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20418" y="1293495"/>
                        <a:ext cx="1749425" cy="871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78280" y="2366645"/>
            <a:ext cx="7845425" cy="27539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6747" y="342850"/>
            <a:ext cx="3577049" cy="716508"/>
          </a:xfrm>
        </p:spPr>
        <p:txBody>
          <a:bodyPr>
            <a:normAutofit fontScale="90000"/>
          </a:bodyPr>
          <a:p>
            <a:r>
              <a:rPr lang="zh-CN" altLang="en-US"/>
              <a:t>四</a:t>
            </a:r>
            <a:r>
              <a:rPr lang="en-US" altLang="zh-CN"/>
              <a:t>.</a:t>
            </a:r>
            <a:r>
              <a:rPr lang="zh-CN" altLang="en-US"/>
              <a:t>解决问题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24840" y="984250"/>
            <a:ext cx="114363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旅行社组织甲、乙两个旅游团到游乐场游玩. 已知两个旅游团的总人数为120， 其中甲旅游团的人数不超过60，游乐场规定一次性购票60张以上可享受团队票. 门票价格如下：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4840" y="4948555"/>
            <a:ext cx="109093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旅行社计算后发现，如果甲、乙两旅游团分开购买，总共要花费6300元.求甲、乙两旅游团报名的人数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7242" y="299670"/>
            <a:ext cx="3577049" cy="716508"/>
          </a:xfrm>
        </p:spPr>
        <p:txBody>
          <a:bodyPr>
            <a:normAutofit fontScale="90000"/>
          </a:bodyPr>
          <a:p>
            <a:r>
              <a:rPr lang="zh-CN" altLang="en-US"/>
              <a:t>五</a:t>
            </a:r>
            <a:r>
              <a:rPr lang="en-US" altLang="zh-CN"/>
              <a:t>.</a:t>
            </a:r>
            <a:r>
              <a:rPr lang="zh-CN" altLang="en-US"/>
              <a:t>课堂</a:t>
            </a:r>
            <a:r>
              <a:rPr lang="zh-CN" altLang="en-US"/>
              <a:t>小结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98525" y="1016000"/>
            <a:ext cx="10394950" cy="4826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0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0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UNIT_SHOW_EDIT_AREA_INDICATION" val="0"/>
  <p:tag name="KSO_WM_TAG_VERSION" val="1.0"/>
  <p:tag name="KSO_WM_BEAUTIFY_FLAG" val="#wm#"/>
  <p:tag name="KSO_WM_TEMPLATE_CATEGORY" val="custom"/>
  <p:tag name="KSO_WM_TEMPLATE_INDEX" val="20202601"/>
  <p:tag name="KSO_WM_TEMPLATE_THUMBS_INDEX" val="1、4、7、8、9、10、11、13、14、15"/>
</p:tagLst>
</file>

<file path=ppt/tags/tag145.xml><?xml version="1.0" encoding="utf-8"?>
<p:tagLst xmlns:p="http://schemas.openxmlformats.org/presentationml/2006/main">
  <p:tag name="KSO_WM_UNIT_ISCONTENTSTITLE" val="0"/>
  <p:tag name="KSO_WM_UNIT_PRESET_TEXT" val="简约工作汇报模板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01_1*a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NUMDGMTITLE" val="0"/>
</p:tagLst>
</file>

<file path=ppt/tags/tag146.xml><?xml version="1.0" encoding="utf-8"?>
<p:tagLst xmlns:p="http://schemas.openxmlformats.org/presentationml/2006/main">
  <p:tag name="KSO_WM_SLIDE_ID" val="custom2020260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2601"/>
  <p:tag name="KSO_WM_SLIDE_LAYOUT" val="a_b_f"/>
  <p:tag name="KSO_WM_SLIDE_LAYOUT_CNT" val="1_1_2"/>
  <p:tag name="KSO_WM_TEMPLATE_THUMBS_INDEX" val="1、4、7、8、9、10、11、13、14、15"/>
  <p:tag name="KSO_WM_TEMPLATE_MASTER_THUMB_INDEX" val="1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7*a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PRESET_TEXT" val="添加章节标题"/>
  <p:tag name="KSO_WM_UNIT_NOCLEAR" val="0"/>
  <p:tag name="KSO_WM_UNIT_VALUE" val="7"/>
  <p:tag name="KSO_WM_UNIT_TYPE" val="a"/>
  <p:tag name="KSO_WM_UNIT_INDEX" val="1"/>
  <p:tag name="KSO_WM_UNIT_ISNUMDGMTITLE" val="0"/>
</p:tagLst>
</file>

<file path=ppt/tags/tag148.xml><?xml version="1.0" encoding="utf-8"?>
<p:tagLst xmlns:p="http://schemas.openxmlformats.org/presentationml/2006/main">
  <p:tag name="KSO_WM_UNIT_TABLE_BEAUTIFY" val="smartTable{d4fd2c83-84fc-4387-9733-45e4dc5be013}"/>
  <p:tag name="TABLE_ENDDRAG_ORIGIN_RECT" val="594*216"/>
  <p:tag name="TABLE_ENDDRAG_RECT" val="141*154*594*216"/>
</p:tagLst>
</file>

<file path=ppt/tags/tag149.xml><?xml version="1.0" encoding="utf-8"?>
<p:tagLst xmlns:p="http://schemas.openxmlformats.org/presentationml/2006/main">
  <p:tag name="KSO_WM_SLIDE_ID" val="custom20202601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601"/>
  <p:tag name="KSO_WM_SLIDE_TYPE" val="sectionTitle"/>
  <p:tag name="KSO_WM_SLIDE_SUBTYPE" val="pureTxt"/>
  <p:tag name="KSO_WM_SLIDE_LAYOUT" val="a_b_e"/>
  <p:tag name="KSO_WM_SLIDE_LAYOUT_CNT" val="1_1_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7*a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PRESET_TEXT" val="添加章节标题"/>
  <p:tag name="KSO_WM_UNIT_NOCLEAR" val="0"/>
  <p:tag name="KSO_WM_UNIT_VALUE" val="7"/>
  <p:tag name="KSO_WM_UNIT_TYPE" val="a"/>
  <p:tag name="KSO_WM_UNIT_INDEX" val="1"/>
  <p:tag name="KSO_WM_UNIT_ISNUMDGMTITLE" val="0"/>
</p:tagLst>
</file>

<file path=ppt/tags/tag151.xml><?xml version="1.0" encoding="utf-8"?>
<p:tagLst xmlns:p="http://schemas.openxmlformats.org/presentationml/2006/main">
  <p:tag name="KSO_WM_SLIDE_ID" val="custom20202601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601"/>
  <p:tag name="KSO_WM_SLIDE_TYPE" val="sectionTitle"/>
  <p:tag name="KSO_WM_SLIDE_SUBTYPE" val="pureTxt"/>
  <p:tag name="KSO_WM_SLIDE_LAYOUT" val="a_b_e"/>
  <p:tag name="KSO_WM_SLIDE_LAYOUT_CNT" val="1_1_1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7*a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PRESET_TEXT" val="添加章节标题"/>
  <p:tag name="KSO_WM_UNIT_NOCLEAR" val="0"/>
  <p:tag name="KSO_WM_UNIT_VALUE" val="7"/>
  <p:tag name="KSO_WM_UNIT_TYPE" val="a"/>
  <p:tag name="KSO_WM_UNIT_INDEX" val="1"/>
  <p:tag name="KSO_WM_UNIT_ISNUMDGMTITLE" val="0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155.xml><?xml version="1.0" encoding="utf-8"?>
<p:tagLst xmlns:p="http://schemas.openxmlformats.org/presentationml/2006/main">
  <p:tag name="KSO_WM_UNIT_PLACING_PICTURE_USER_VIEWPORT" val="{&quot;height&quot;:1590,&quot;width&quot;:4530}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157.xml><?xml version="1.0" encoding="utf-8"?>
<p:tagLst xmlns:p="http://schemas.openxmlformats.org/presentationml/2006/main">
  <p:tag name="KSO_WM_UNIT_PLACING_PICTURE_USER_VIEWPORT" val="{&quot;height&quot;:7600,&quot;width&quot;:16370}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159.xml><?xml version="1.0" encoding="utf-8"?>
<p:tagLst xmlns:p="http://schemas.openxmlformats.org/presentationml/2006/main">
  <p:tag name="COMMONDATA" val="eyJoZGlkIjoiNTg5YmRmOWI1ZGJiOWVmOTY3ZDIzNjk0MjZlYjdhZmEifQ=="/>
  <p:tag name="KSO_WPP_MARK_KEY" val="619519fd-c849-426b-9292-8530b7725a1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25">
      <a:dk1>
        <a:srgbClr val="000000"/>
      </a:dk1>
      <a:lt1>
        <a:srgbClr val="FFFFFF"/>
      </a:lt1>
      <a:dk2>
        <a:srgbClr val="E9F3FA"/>
      </a:dk2>
      <a:lt2>
        <a:srgbClr val="FFFFFF"/>
      </a:lt2>
      <a:accent1>
        <a:srgbClr val="4472C4"/>
      </a:accent1>
      <a:accent2>
        <a:srgbClr val="2A8DD4"/>
      </a:accent2>
      <a:accent3>
        <a:srgbClr val="2FA1CF"/>
      </a:accent3>
      <a:accent4>
        <a:srgbClr val="33B2B2"/>
      </a:accent4>
      <a:accent5>
        <a:srgbClr val="35BD81"/>
      </a:accent5>
      <a:accent6>
        <a:srgbClr val="59C54F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WPS 演示</Application>
  <PresentationFormat>宽屏</PresentationFormat>
  <Paragraphs>42</Paragraphs>
  <Slides>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18</vt:i4>
      </vt:variant>
      <vt:variant>
        <vt:lpstr>幻灯片标题</vt:lpstr>
      </vt:variant>
      <vt:variant>
        <vt:i4>7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汉仪旗黑-85S</vt:lpstr>
      <vt:lpstr>黑体</vt:lpstr>
      <vt:lpstr>Viner Hand ITC</vt:lpstr>
      <vt:lpstr>华文新魏</vt:lpstr>
      <vt:lpstr>汉仪粗宋简</vt:lpstr>
      <vt:lpstr>方正小标宋简体</vt:lpstr>
      <vt:lpstr>华文中宋</vt:lpstr>
      <vt:lpstr>Arial Unicode MS</vt:lpstr>
      <vt:lpstr>Calibri</vt:lpstr>
      <vt:lpstr>Office 主题</vt:lpstr>
      <vt:lpstr>1_Office 主题​​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四.解决问题</vt:lpstr>
      <vt:lpstr>五.课堂小结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qianhailong</dc:creator>
  <cp:lastModifiedBy>ww</cp:lastModifiedBy>
  <cp:revision>28</cp:revision>
  <dcterms:created xsi:type="dcterms:W3CDTF">2022-11-05T08:54:00Z</dcterms:created>
  <dcterms:modified xsi:type="dcterms:W3CDTF">2022-12-14T07:17:28Z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C07F939897084C07917A376BFF95527D</vt:lpwstr>
  </property>
  <property fmtid="{D5CDD505-2E9C-101B-9397-08002B2CF9AE}" pid="3" name="KSOProductBuildVer">
    <vt:lpwstr>2052-11.1.0.12980</vt:lpwstr>
  </property>
</Properties>
</file>