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5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25"/>
  </p:handoutMasterIdLst>
  <p:sldIdLst>
    <p:sldId id="614" r:id="rId3"/>
    <p:sldId id="622" r:id="rId4"/>
    <p:sldId id="623" r:id="rId5"/>
    <p:sldId id="618" r:id="rId6"/>
    <p:sldId id="735" r:id="rId7"/>
    <p:sldId id="778" r:id="rId9"/>
    <p:sldId id="658" r:id="rId10"/>
    <p:sldId id="653" r:id="rId11"/>
    <p:sldId id="654" r:id="rId12"/>
    <p:sldId id="760" r:id="rId13"/>
    <p:sldId id="865" r:id="rId14"/>
    <p:sldId id="626" r:id="rId15"/>
    <p:sldId id="660" r:id="rId16"/>
    <p:sldId id="388" r:id="rId17"/>
    <p:sldId id="761" r:id="rId18"/>
    <p:sldId id="762" r:id="rId19"/>
    <p:sldId id="846" r:id="rId20"/>
    <p:sldId id="804" r:id="rId21"/>
    <p:sldId id="861" r:id="rId22"/>
    <p:sldId id="862" r:id="rId23"/>
    <p:sldId id="690" r:id="rId24"/>
  </p:sldIdLst>
  <p:sldSz cx="9144000" cy="5143500" type="screen16x9"/>
  <p:notesSz cx="6797675" cy="9926320"/>
  <p:custDataLst>
    <p:tags r:id="rId2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AF6F4"/>
    <a:srgbClr val="86C582"/>
    <a:srgbClr val="A1C25A"/>
    <a:srgbClr val="91C679"/>
    <a:srgbClr val="91B750"/>
    <a:srgbClr val="B9D06B"/>
    <a:srgbClr val="F93413"/>
    <a:srgbClr val="339679"/>
    <a:srgbClr val="438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27" autoAdjust="0"/>
    <p:restoredTop sz="96256" autoAdjust="0"/>
  </p:normalViewPr>
  <p:slideViewPr>
    <p:cSldViewPr snapToGrid="0">
      <p:cViewPr varScale="1">
        <p:scale>
          <a:sx n="146" d="100"/>
          <a:sy n="146" d="100"/>
        </p:scale>
        <p:origin x="-624" y="-90"/>
      </p:cViewPr>
      <p:guideLst>
        <p:guide orient="horz" pos="1712"/>
        <p:guide pos="29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642" y="-84"/>
      </p:cViewPr>
      <p:guideLst>
        <p:guide orient="horz" pos="3303"/>
        <p:guide pos="22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0E69746C-FF5F-4B79-BB7A-9FF5B58141D9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56ACF828-4C2A-420F-94DF-DFADA6EEA55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1895FCE5-B89E-423E-B493-6EA9D6C220BD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92F3C296-CDAA-4D13-A940-6E5361C441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765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7652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7653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구름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95838" y="134938"/>
            <a:ext cx="6826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0" descr="구름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77825"/>
            <a:ext cx="10429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 descr="C:\Users\Administrator\Desktop\图片1.png图片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2540"/>
            <a:ext cx="914400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.webp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slide" Target="slide15.xml"/><Relationship Id="rId1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6.png"/><Relationship Id="rId2" Type="http://schemas.microsoft.com/office/2007/relationships/media" Target="../media/media2.mp3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microsoft.com/office/2007/relationships/media" Target="../media/media6.mp3"/><Relationship Id="rId15" Type="http://schemas.openxmlformats.org/officeDocument/2006/relationships/audio" Target="../media/media6.mp3"/><Relationship Id="rId14" Type="http://schemas.openxmlformats.org/officeDocument/2006/relationships/image" Target="../media/image14.png"/><Relationship Id="rId13" Type="http://schemas.openxmlformats.org/officeDocument/2006/relationships/image" Target="../media/image13.jpe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0910" y="386715"/>
            <a:ext cx="6846570" cy="4144645"/>
          </a:xfrm>
          <a:prstGeom prst="round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" name="林海 - 远方的寂静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4091940"/>
            <a:ext cx="226695" cy="25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88415" y="1651635"/>
            <a:ext cx="7112000" cy="7683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txBody>
          <a:bodyPr wrap="square" rtlCol="0" anchor="t">
            <a:spAutoFit/>
          </a:bodyPr>
          <a:p>
            <a:r>
              <a:rPr lang="zh-CN" altLang="en-US" sz="4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大自然有许多美妙的声音。</a:t>
            </a:r>
            <a:endParaRPr lang="zh-CN" altLang="en-US" sz="4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59715"/>
            <a:ext cx="8570595" cy="45694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16425" y="3158490"/>
            <a:ext cx="4218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也是大自然的音乐家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1965" y="3903345"/>
            <a:ext cx="4218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动物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大自然的歌手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1487"/>
          <a:stretch>
            <a:fillRect/>
          </a:stretch>
        </p:blipFill>
        <p:spPr>
          <a:xfrm>
            <a:off x="772795" y="384810"/>
            <a:ext cx="3876040" cy="4372610"/>
          </a:xfrm>
          <a:prstGeom prst="round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rcRect b="8847"/>
          <a:stretch>
            <a:fillRect/>
          </a:stretch>
        </p:blipFill>
        <p:spPr>
          <a:xfrm>
            <a:off x="4648835" y="356870"/>
            <a:ext cx="3829050" cy="442849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4648835" y="357505"/>
            <a:ext cx="3828415" cy="4428490"/>
          </a:xfrm>
          <a:prstGeom prst="roundRect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72795" y="356870"/>
            <a:ext cx="3876040" cy="4429125"/>
          </a:xfrm>
          <a:prstGeom prst="roundRect">
            <a:avLst/>
          </a:prstGeom>
          <a:noFill/>
          <a:ln w="158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350645" y="2037080"/>
            <a:ext cx="1287145" cy="15875"/>
          </a:xfrm>
          <a:prstGeom prst="line">
            <a:avLst/>
          </a:prstGeom>
          <a:ln w="158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373505" y="3357880"/>
            <a:ext cx="1334135" cy="6350"/>
          </a:xfrm>
          <a:prstGeom prst="line">
            <a:avLst/>
          </a:prstGeom>
          <a:ln w="158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303655" y="4692650"/>
            <a:ext cx="1233170" cy="635"/>
          </a:xfrm>
          <a:prstGeom prst="line">
            <a:avLst/>
          </a:prstGeom>
          <a:ln w="158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988060" y="2506980"/>
            <a:ext cx="4942840" cy="582930"/>
            <a:chOff x="1217" y="3960"/>
            <a:chExt cx="7784" cy="918"/>
          </a:xfrm>
        </p:grpSpPr>
        <p:sp>
          <p:nvSpPr>
            <p:cNvPr id="12" name="圆角矩形 11"/>
            <p:cNvSpPr/>
            <p:nvPr/>
          </p:nvSpPr>
          <p:spPr>
            <a:xfrm>
              <a:off x="1217" y="3977"/>
              <a:ext cx="7785" cy="805"/>
            </a:xfrm>
            <a:prstGeom prst="roundRect">
              <a:avLst/>
            </a:prstGeom>
            <a:solidFill>
              <a:schemeClr val="accent3">
                <a:alpha val="68000"/>
              </a:schemeClr>
            </a:solidFill>
            <a:ln w="15875">
              <a:solidFill>
                <a:srgbClr val="0099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17" y="3960"/>
              <a:ext cx="763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spc="-2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水，也是大自然的音乐家。</a:t>
              </a:r>
              <a:endParaRPr lang="zh-CN" altLang="en-US" sz="3200" b="1" spc="-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88060" y="1122680"/>
            <a:ext cx="4904740" cy="582930"/>
            <a:chOff x="1278" y="1722"/>
            <a:chExt cx="7724" cy="918"/>
          </a:xfrm>
        </p:grpSpPr>
        <p:sp>
          <p:nvSpPr>
            <p:cNvPr id="8" name="圆角矩形 7"/>
            <p:cNvSpPr/>
            <p:nvPr/>
          </p:nvSpPr>
          <p:spPr>
            <a:xfrm>
              <a:off x="1278" y="1722"/>
              <a:ext cx="7724" cy="805"/>
            </a:xfrm>
            <a:prstGeom prst="roundRect">
              <a:avLst/>
            </a:prstGeom>
            <a:solidFill>
              <a:schemeClr val="accent3">
                <a:alpha val="68000"/>
              </a:schemeClr>
            </a:solidFill>
            <a:ln w="12700">
              <a:solidFill>
                <a:srgbClr val="0099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22" y="1722"/>
              <a:ext cx="74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风，是大自然的音乐家。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36625" y="3809365"/>
            <a:ext cx="4904740" cy="582930"/>
            <a:chOff x="1278" y="5941"/>
            <a:chExt cx="7724" cy="918"/>
          </a:xfrm>
        </p:grpSpPr>
        <p:sp>
          <p:nvSpPr>
            <p:cNvPr id="13" name="圆角矩形 12"/>
            <p:cNvSpPr/>
            <p:nvPr/>
          </p:nvSpPr>
          <p:spPr>
            <a:xfrm>
              <a:off x="1278" y="5941"/>
              <a:ext cx="7725" cy="805"/>
            </a:xfrm>
            <a:prstGeom prst="roundRect">
              <a:avLst/>
            </a:prstGeom>
            <a:solidFill>
              <a:schemeClr val="accent3">
                <a:alpha val="68000"/>
              </a:schemeClr>
            </a:solidFill>
            <a:ln w="12700">
              <a:solidFill>
                <a:srgbClr val="0099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78" y="5941"/>
              <a:ext cx="738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动物是大自然的歌手。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75360" y="1508125"/>
            <a:ext cx="6835140" cy="1137285"/>
          </a:xfrm>
          <a:prstGeom prst="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  <p:txBody>
          <a:bodyPr wrap="square">
            <a:spAutoFit/>
          </a:bodyPr>
          <a:p>
            <a:pPr marL="0" indent="0"/>
            <a:r>
              <a:rPr lang="zh-CN" altLang="en-US" sz="36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36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2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默读第二自然段，你</a:t>
            </a:r>
            <a:r>
              <a:rPr lang="zh-CN" sz="32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从哪里感受到风的美妙，圈画出相关词句。</a:t>
            </a:r>
            <a:endParaRPr lang="zh-CN" sz="32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985" y="147955"/>
            <a:ext cx="1783080" cy="16370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2420" y="862965"/>
            <a:ext cx="2981325" cy="645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</a:t>
            </a:r>
            <a:r>
              <a:rPr 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活动二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</a:t>
            </a:r>
            <a:endParaRPr lang="zh-CN" altLang="en-US" sz="36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37"/>
          <p:cNvSpPr txBox="1">
            <a:spLocks noChangeArrowheads="1"/>
          </p:cNvSpPr>
          <p:nvPr/>
        </p:nvSpPr>
        <p:spPr bwMode="auto">
          <a:xfrm rot="-4150866">
            <a:off x="5329238" y="172243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2" name="文本框 49"/>
          <p:cNvSpPr txBox="1">
            <a:spLocks noChangeArrowheads="1"/>
          </p:cNvSpPr>
          <p:nvPr/>
        </p:nvSpPr>
        <p:spPr bwMode="auto"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3" name="文本框 36"/>
          <p:cNvSpPr txBox="1">
            <a:spLocks noChangeArrowheads="1"/>
          </p:cNvSpPr>
          <p:nvPr/>
        </p:nvSpPr>
        <p:spPr bwMode="auto"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4" name="文本框 45"/>
          <p:cNvSpPr txBox="1">
            <a:spLocks noChangeArrowheads="1"/>
          </p:cNvSpPr>
          <p:nvPr/>
        </p:nvSpPr>
        <p:spPr bwMode="auto"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5" name="文本框 51"/>
          <p:cNvSpPr txBox="1">
            <a:spLocks noChangeArrowheads="1"/>
          </p:cNvSpPr>
          <p:nvPr/>
        </p:nvSpPr>
        <p:spPr bwMode="auto">
          <a:xfrm rot="-5350866">
            <a:off x="5799932" y="3405981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6" name="文本框 30"/>
          <p:cNvSpPr txBox="1">
            <a:spLocks noChangeArrowheads="1"/>
          </p:cNvSpPr>
          <p:nvPr/>
        </p:nvSpPr>
        <p:spPr bwMode="auto"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7" name="文本框 35"/>
          <p:cNvSpPr txBox="1">
            <a:spLocks noChangeArrowheads="1"/>
          </p:cNvSpPr>
          <p:nvPr/>
        </p:nvSpPr>
        <p:spPr bwMode="auto">
          <a:xfrm rot="-5070842">
            <a:off x="318294" y="2039144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8" name="文本框 37"/>
          <p:cNvSpPr txBox="1">
            <a:spLocks noChangeArrowheads="1"/>
          </p:cNvSpPr>
          <p:nvPr/>
        </p:nvSpPr>
        <p:spPr bwMode="auto"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79" name="文本框 46"/>
          <p:cNvSpPr txBox="1">
            <a:spLocks noChangeArrowheads="1"/>
          </p:cNvSpPr>
          <p:nvPr/>
        </p:nvSpPr>
        <p:spPr bwMode="auto"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0" name="文本框 47"/>
          <p:cNvSpPr txBox="1">
            <a:spLocks noChangeArrowheads="1"/>
          </p:cNvSpPr>
          <p:nvPr/>
        </p:nvSpPr>
        <p:spPr bwMode="auto">
          <a:xfrm rot="-3456638">
            <a:off x="6742113" y="3402013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1" name="文本框 50"/>
          <p:cNvSpPr txBox="1">
            <a:spLocks noChangeArrowheads="1"/>
          </p:cNvSpPr>
          <p:nvPr/>
        </p:nvSpPr>
        <p:spPr bwMode="auto">
          <a:xfrm rot="4020000">
            <a:off x="5218113" y="263048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2" name="文本框 32"/>
          <p:cNvSpPr txBox="1">
            <a:spLocks noChangeArrowheads="1"/>
          </p:cNvSpPr>
          <p:nvPr/>
        </p:nvSpPr>
        <p:spPr bwMode="auto">
          <a:xfrm rot="5400000">
            <a:off x="1137444" y="3226594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3" name="文本框 46"/>
          <p:cNvSpPr txBox="1">
            <a:spLocks noChangeArrowheads="1"/>
          </p:cNvSpPr>
          <p:nvPr/>
        </p:nvSpPr>
        <p:spPr bwMode="auto">
          <a:xfrm rot="4020000">
            <a:off x="700088" y="196373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4" name="文本框 32"/>
          <p:cNvSpPr txBox="1">
            <a:spLocks noChangeArrowheads="1"/>
          </p:cNvSpPr>
          <p:nvPr/>
        </p:nvSpPr>
        <p:spPr bwMode="auto"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5" name="文本框 36"/>
          <p:cNvSpPr txBox="1">
            <a:spLocks noChangeArrowheads="1"/>
          </p:cNvSpPr>
          <p:nvPr/>
        </p:nvSpPr>
        <p:spPr bwMode="auto">
          <a:xfrm rot="4020000">
            <a:off x="1668463" y="1509713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7186" name="TextBox 5"/>
          <p:cNvSpPr txBox="1">
            <a:spLocks noChangeArrowheads="1"/>
          </p:cNvSpPr>
          <p:nvPr/>
        </p:nvSpPr>
        <p:spPr bwMode="auto">
          <a:xfrm>
            <a:off x="313690" y="440690"/>
            <a:ext cx="8686165" cy="37230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ts val="3540"/>
              </a:lnSpc>
            </a:pP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200" b="1" spc="-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spc="-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是大自然的音乐家</a:t>
            </a:r>
            <a:r>
              <a:rPr lang="en-US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他会在森林里演奏他的手风琴。</a:t>
            </a:r>
            <a:r>
              <a:rPr lang="en-US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，树叶便像歌手一样，唱出各种不同的歌曲。   </a:t>
            </a:r>
            <a:r>
              <a:rPr lang="en-US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的树叶，有不一样的声音；不一样的季节，有不一样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的音乐。      </a:t>
            </a:r>
            <a:r>
              <a:rPr lang="en-US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，那声音轻轻柔柔的，好像呢喃细语，让人感受到大自然的温柔；</a:t>
            </a:r>
            <a:r>
              <a:rPr lang="en-US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，整座森林都激动起来，合奏出一首雄</a:t>
            </a:r>
            <a:r>
              <a:rPr lang="zh-CN" altLang="en-US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伟</a:t>
            </a:r>
            <a:r>
              <a:rPr lang="zh-CN" altLang="zh-CN" sz="3200" spc="-20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的乐曲，那声音充满力量，令人感受到大自然的威力。</a:t>
            </a:r>
            <a:endParaRPr lang="zh-CN" altLang="zh-CN" sz="3200" spc="-200">
              <a:solidFill>
                <a:schemeClr val="tx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>
            <a:hlinkClick r:id="rId1" action="ppaction://hlinksldjump"/>
          </p:cNvPr>
          <p:cNvSpPr txBox="1"/>
          <p:nvPr/>
        </p:nvSpPr>
        <p:spPr>
          <a:xfrm>
            <a:off x="1128395" y="440690"/>
            <a:ext cx="1045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风，</a:t>
            </a:r>
            <a:endParaRPr lang="zh-CN" altLang="en-US" sz="3200"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hlinkClick r:id="rId1" action="ppaction://hlinksldjump"/>
          </p:cNvPr>
          <p:cNvSpPr txBox="1"/>
          <p:nvPr/>
        </p:nvSpPr>
        <p:spPr>
          <a:xfrm>
            <a:off x="3610610" y="1320165"/>
            <a:ext cx="1667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spc="-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不一样</a:t>
            </a:r>
            <a:endParaRPr lang="zh-CN" altLang="zh-CN" sz="3200" spc="-2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文本框 1">
            <a:hlinkClick r:id="rId2" action="ppaction://hlinksldjump"/>
          </p:cNvPr>
          <p:cNvSpPr txBox="1"/>
          <p:nvPr/>
        </p:nvSpPr>
        <p:spPr>
          <a:xfrm>
            <a:off x="6593840" y="1756410"/>
            <a:ext cx="2099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spc="-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当微风拂过</a:t>
            </a:r>
            <a:endParaRPr lang="zh-CN" altLang="en-US" sz="3200" spc="-2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hlinkClick r:id="rId1" action="ppaction://hlinksldjump"/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4620" y="4855845"/>
            <a:ext cx="2237105" cy="287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>
            <a:hlinkClick r:id="rId1" action="ppaction://hlinksldjump"/>
          </p:cNvPr>
          <p:cNvSpPr txBox="1"/>
          <p:nvPr/>
        </p:nvSpPr>
        <p:spPr>
          <a:xfrm>
            <a:off x="2021840" y="875030"/>
            <a:ext cx="2588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spc="-20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当他翻动树叶</a:t>
            </a:r>
            <a:endParaRPr lang="zh-CN" altLang="en-US" sz="3200"/>
          </a:p>
        </p:txBody>
      </p:sp>
      <p:sp>
        <p:nvSpPr>
          <p:cNvPr id="7" name="文本框 6">
            <a:hlinkClick r:id="rId1" action="ppaction://hlinksldjump"/>
          </p:cNvPr>
          <p:cNvSpPr txBox="1"/>
          <p:nvPr/>
        </p:nvSpPr>
        <p:spPr>
          <a:xfrm>
            <a:off x="2370455" y="2685415"/>
            <a:ext cx="2414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spc="-20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当狂风吹起</a:t>
            </a:r>
            <a:endParaRPr lang="zh-CN" altLang="zh-CN" sz="3200" spc="-20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文本框 37"/>
          <p:cNvSpPr txBox="1">
            <a:spLocks noChangeArrowheads="1"/>
          </p:cNvSpPr>
          <p:nvPr/>
        </p:nvSpPr>
        <p:spPr bwMode="auto">
          <a:xfrm rot="-4150866">
            <a:off x="5329238" y="172243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0" name="文本框 49"/>
          <p:cNvSpPr txBox="1">
            <a:spLocks noChangeArrowheads="1"/>
          </p:cNvSpPr>
          <p:nvPr/>
        </p:nvSpPr>
        <p:spPr bwMode="auto"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1" name="文本框 36"/>
          <p:cNvSpPr txBox="1">
            <a:spLocks noChangeArrowheads="1"/>
          </p:cNvSpPr>
          <p:nvPr/>
        </p:nvSpPr>
        <p:spPr bwMode="auto"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2" name="文本框 45"/>
          <p:cNvSpPr txBox="1">
            <a:spLocks noChangeArrowheads="1"/>
          </p:cNvSpPr>
          <p:nvPr/>
        </p:nvSpPr>
        <p:spPr bwMode="auto"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3" name="文本框 51"/>
          <p:cNvSpPr txBox="1">
            <a:spLocks noChangeArrowheads="1"/>
          </p:cNvSpPr>
          <p:nvPr/>
        </p:nvSpPr>
        <p:spPr bwMode="auto">
          <a:xfrm rot="-5350866">
            <a:off x="5799932" y="3405981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4" name="文本框 30"/>
          <p:cNvSpPr txBox="1">
            <a:spLocks noChangeArrowheads="1"/>
          </p:cNvSpPr>
          <p:nvPr/>
        </p:nvSpPr>
        <p:spPr bwMode="auto"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5" name="文本框 35"/>
          <p:cNvSpPr txBox="1">
            <a:spLocks noChangeArrowheads="1"/>
          </p:cNvSpPr>
          <p:nvPr/>
        </p:nvSpPr>
        <p:spPr bwMode="auto">
          <a:xfrm rot="-5070842">
            <a:off x="318294" y="2039144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6" name="文本框 37"/>
          <p:cNvSpPr txBox="1">
            <a:spLocks noChangeArrowheads="1"/>
          </p:cNvSpPr>
          <p:nvPr/>
        </p:nvSpPr>
        <p:spPr bwMode="auto"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7" name="文本框 46"/>
          <p:cNvSpPr txBox="1">
            <a:spLocks noChangeArrowheads="1"/>
          </p:cNvSpPr>
          <p:nvPr/>
        </p:nvSpPr>
        <p:spPr bwMode="auto"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9" name="文本框 50"/>
          <p:cNvSpPr txBox="1">
            <a:spLocks noChangeArrowheads="1"/>
          </p:cNvSpPr>
          <p:nvPr/>
        </p:nvSpPr>
        <p:spPr bwMode="auto">
          <a:xfrm rot="4020000">
            <a:off x="5218113" y="263048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0" name="文本框 32"/>
          <p:cNvSpPr txBox="1">
            <a:spLocks noChangeArrowheads="1"/>
          </p:cNvSpPr>
          <p:nvPr/>
        </p:nvSpPr>
        <p:spPr bwMode="auto">
          <a:xfrm rot="5400000">
            <a:off x="1137444" y="3226594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1" name="文本框 46"/>
          <p:cNvSpPr txBox="1">
            <a:spLocks noChangeArrowheads="1"/>
          </p:cNvSpPr>
          <p:nvPr/>
        </p:nvSpPr>
        <p:spPr bwMode="auto">
          <a:xfrm rot="4020000">
            <a:off x="700088" y="196373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2" name="文本框 32"/>
          <p:cNvSpPr txBox="1">
            <a:spLocks noChangeArrowheads="1"/>
          </p:cNvSpPr>
          <p:nvPr/>
        </p:nvSpPr>
        <p:spPr bwMode="auto"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3" name="文本框 36"/>
          <p:cNvSpPr txBox="1">
            <a:spLocks noChangeArrowheads="1"/>
          </p:cNvSpPr>
          <p:nvPr/>
        </p:nvSpPr>
        <p:spPr bwMode="auto">
          <a:xfrm rot="4020000">
            <a:off x="1668463" y="1509713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6540" y="594360"/>
            <a:ext cx="8630285" cy="119888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txBody>
          <a:bodyPr wrap="square" rtlCol="0">
            <a:spAutoFit/>
          </a:bodyPr>
          <a:p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当微风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拂过</a:t>
            </a:r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，那声音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</a:t>
            </a:r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的，好像呢喃细语，让人感受到大自然的温柔。</a:t>
            </a:r>
            <a:endParaRPr lang="zh-CN" altLang="zh-CN" sz="36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776605" y="1957070"/>
            <a:ext cx="3996690" cy="2331720"/>
          </a:xfrm>
          <a:prstGeom prst="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5434330" y="600710"/>
            <a:ext cx="2283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轻轻柔柔</a:t>
            </a:r>
            <a:endParaRPr lang="zh-CN" altLang="zh-CN" sz="36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34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6665" y="337820"/>
            <a:ext cx="7974965" cy="430085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  <p:txBody>
          <a:bodyPr wrap="square" rtlCol="0">
            <a:noAutofit/>
          </a:bodyPr>
          <a:p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学习活动三：</a:t>
            </a:r>
            <a:r>
              <a:rPr lang="zh-CN" altLang="en-US" sz="32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小组合作学习</a:t>
            </a:r>
            <a:endParaRPr lang="zh-CN" altLang="en-US" sz="32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atinLnBrk="0">
              <a:lnSpc>
                <a:spcPts val="2960"/>
              </a:lnSpc>
            </a:pPr>
            <a:r>
              <a:rPr lang="en-US" altLang="zh-CN" sz="2800"/>
              <a:t>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摘一摘：哪些词句感受到狂风的美妙，摘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atinLnBrk="0">
              <a:lnSpc>
                <a:spcPts val="296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录在点赞卡上，再说说感受。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atinLnBrk="0">
              <a:lnSpc>
                <a:spcPts val="296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读一读：读出声音的美妙。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atinLnBrk="0">
              <a:lnSpc>
                <a:spcPts val="296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想一想：你仿佛看到了什么？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听到了什么？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50" y="0"/>
            <a:ext cx="1714500" cy="1637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0" y="2458720"/>
            <a:ext cx="3644265" cy="22567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3855" y="560070"/>
            <a:ext cx="84651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3600" spc="-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当狂风吹起，整座森林都激动起来，合奏出一首雄伟的乐曲，那声音充满力量，令人感受到大自然的威力。</a:t>
            </a:r>
            <a:endParaRPr lang="zh-CN" altLang="zh-CN" sz="3600" spc="-2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219" name="文本框 37"/>
          <p:cNvSpPr txBox="1">
            <a:spLocks noChangeArrowheads="1"/>
          </p:cNvSpPr>
          <p:nvPr/>
        </p:nvSpPr>
        <p:spPr bwMode="auto">
          <a:xfrm rot="-4150866">
            <a:off x="5329238" y="172243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0" name="文本框 49"/>
          <p:cNvSpPr txBox="1">
            <a:spLocks noChangeArrowheads="1"/>
          </p:cNvSpPr>
          <p:nvPr/>
        </p:nvSpPr>
        <p:spPr bwMode="auto"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1" name="文本框 36"/>
          <p:cNvSpPr txBox="1">
            <a:spLocks noChangeArrowheads="1"/>
          </p:cNvSpPr>
          <p:nvPr/>
        </p:nvSpPr>
        <p:spPr bwMode="auto"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2" name="文本框 45"/>
          <p:cNvSpPr txBox="1">
            <a:spLocks noChangeArrowheads="1"/>
          </p:cNvSpPr>
          <p:nvPr/>
        </p:nvSpPr>
        <p:spPr bwMode="auto"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3" name="文本框 51"/>
          <p:cNvSpPr txBox="1">
            <a:spLocks noChangeArrowheads="1"/>
          </p:cNvSpPr>
          <p:nvPr/>
        </p:nvSpPr>
        <p:spPr bwMode="auto">
          <a:xfrm rot="-5350866">
            <a:off x="5799932" y="3405981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4" name="文本框 30"/>
          <p:cNvSpPr txBox="1">
            <a:spLocks noChangeArrowheads="1"/>
          </p:cNvSpPr>
          <p:nvPr/>
        </p:nvSpPr>
        <p:spPr bwMode="auto"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5" name="文本框 35"/>
          <p:cNvSpPr txBox="1">
            <a:spLocks noChangeArrowheads="1"/>
          </p:cNvSpPr>
          <p:nvPr/>
        </p:nvSpPr>
        <p:spPr bwMode="auto">
          <a:xfrm rot="-5070842">
            <a:off x="318294" y="2039144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6" name="文本框 37"/>
          <p:cNvSpPr txBox="1">
            <a:spLocks noChangeArrowheads="1"/>
          </p:cNvSpPr>
          <p:nvPr/>
        </p:nvSpPr>
        <p:spPr bwMode="auto"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7" name="文本框 46"/>
          <p:cNvSpPr txBox="1">
            <a:spLocks noChangeArrowheads="1"/>
          </p:cNvSpPr>
          <p:nvPr/>
        </p:nvSpPr>
        <p:spPr bwMode="auto"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8" name="文本框 47"/>
          <p:cNvSpPr txBox="1">
            <a:spLocks noChangeArrowheads="1"/>
          </p:cNvSpPr>
          <p:nvPr/>
        </p:nvSpPr>
        <p:spPr bwMode="auto">
          <a:xfrm rot="-3456638">
            <a:off x="6742113" y="3402013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29" name="文本框 50"/>
          <p:cNvSpPr txBox="1">
            <a:spLocks noChangeArrowheads="1"/>
          </p:cNvSpPr>
          <p:nvPr/>
        </p:nvSpPr>
        <p:spPr bwMode="auto">
          <a:xfrm rot="4020000">
            <a:off x="5218113" y="263048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0" name="文本框 32"/>
          <p:cNvSpPr txBox="1">
            <a:spLocks noChangeArrowheads="1"/>
          </p:cNvSpPr>
          <p:nvPr/>
        </p:nvSpPr>
        <p:spPr bwMode="auto">
          <a:xfrm rot="5400000">
            <a:off x="1137444" y="3226594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1" name="文本框 46"/>
          <p:cNvSpPr txBox="1">
            <a:spLocks noChangeArrowheads="1"/>
          </p:cNvSpPr>
          <p:nvPr/>
        </p:nvSpPr>
        <p:spPr bwMode="auto">
          <a:xfrm rot="4020000">
            <a:off x="700088" y="1963738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2" name="文本框 32"/>
          <p:cNvSpPr txBox="1">
            <a:spLocks noChangeArrowheads="1"/>
          </p:cNvSpPr>
          <p:nvPr/>
        </p:nvSpPr>
        <p:spPr bwMode="auto"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sp>
        <p:nvSpPr>
          <p:cNvPr id="9233" name="文本框 36"/>
          <p:cNvSpPr txBox="1">
            <a:spLocks noChangeArrowheads="1"/>
          </p:cNvSpPr>
          <p:nvPr/>
        </p:nvSpPr>
        <p:spPr bwMode="auto">
          <a:xfrm rot="4020000">
            <a:off x="1668463" y="1509713"/>
            <a:ext cx="504825" cy="16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500">
                <a:solidFill>
                  <a:srgbClr val="DBFFFF"/>
                </a:solidFill>
              </a:rPr>
              <a:t>状元成才路</a:t>
            </a:r>
            <a:endParaRPr lang="zh-CN" altLang="zh-CN" sz="500">
              <a:solidFill>
                <a:srgbClr val="DBFFFF"/>
              </a:solidFill>
            </a:endParaRPr>
          </a:p>
        </p:txBody>
      </p:sp>
      <p:pic>
        <p:nvPicPr>
          <p:cNvPr id="3" name="图片 2">
            <a:hlinkClick r:id="rId1" action="ppaction://hlinksldjump"/>
          </p:cNvPr>
          <p:cNvPicPr/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2795" y="4855845"/>
            <a:ext cx="2237105" cy="2876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组合 23"/>
          <p:cNvGrpSpPr/>
          <p:nvPr/>
        </p:nvGrpSpPr>
        <p:grpSpPr>
          <a:xfrm flipH="1">
            <a:off x="3958688" y="2344794"/>
            <a:ext cx="3192061" cy="2158386"/>
            <a:chOff x="2929" y="3264"/>
            <a:chExt cx="6578" cy="3843"/>
          </a:xfrm>
        </p:grpSpPr>
        <p:grpSp>
          <p:nvGrpSpPr>
            <p:cNvPr id="21" name="组合 20"/>
            <p:cNvGrpSpPr/>
            <p:nvPr/>
          </p:nvGrpSpPr>
          <p:grpSpPr>
            <a:xfrm>
              <a:off x="3124" y="3276"/>
              <a:ext cx="6383" cy="3831"/>
              <a:chOff x="2518" y="3430"/>
              <a:chExt cx="6383" cy="3831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5087" y="4538"/>
                <a:ext cx="3814" cy="2723"/>
              </a:xfrm>
              <a:prstGeom prst="ellipse">
                <a:avLst/>
              </a:prstGeom>
              <a:solidFill>
                <a:srgbClr val="EAF6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2518" y="3430"/>
                <a:ext cx="1773" cy="1370"/>
              </a:xfrm>
              <a:prstGeom prst="ellipse">
                <a:avLst/>
              </a:prstGeom>
              <a:solidFill>
                <a:srgbClr val="EAF6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2" name="椭圆 21"/>
            <p:cNvSpPr/>
            <p:nvPr/>
          </p:nvSpPr>
          <p:spPr>
            <a:xfrm>
              <a:off x="4058" y="3264"/>
              <a:ext cx="487" cy="430"/>
            </a:xfrm>
            <a:prstGeom prst="ellipse">
              <a:avLst/>
            </a:prstGeom>
            <a:solidFill>
              <a:srgbClr val="EAF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29" y="4168"/>
              <a:ext cx="645" cy="582"/>
            </a:xfrm>
            <a:prstGeom prst="ellipse">
              <a:avLst/>
            </a:prstGeom>
            <a:solidFill>
              <a:srgbClr val="EAF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173480" y="428625"/>
            <a:ext cx="7155815" cy="645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不一样的树叶，有不一样的声音。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0365" y="1016000"/>
            <a:ext cx="7948930" cy="645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不一样的季节，有不一样的音乐。</a:t>
            </a:r>
            <a:r>
              <a:rPr lang="en-US" altLang="zh-CN" sz="3200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lang="en-US" altLang="zh-CN" sz="3200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en-US" altLang="zh-CN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7350" y="1959610"/>
            <a:ext cx="299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380365" y="2123440"/>
            <a:ext cx="4497705" cy="2173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当微风拂过，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那声音轻轻柔柔的，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好像呢喃细语，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让人感受到大自然的温柔。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8070" y="1972310"/>
            <a:ext cx="4514850" cy="2476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当狂风吹起，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整座森林都激动起来，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合奏出一首雄伟的乐曲，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那声音充满力量，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令人感受到大自然的威力。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173480" y="428625"/>
            <a:ext cx="7155815" cy="645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不一样的树叶，有不一样的声音。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0365" y="1016000"/>
            <a:ext cx="7948930" cy="645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不一样的季节，有不一样的音乐。</a:t>
            </a:r>
            <a:r>
              <a:rPr lang="en-US" altLang="zh-CN" sz="3200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lang="en-US" altLang="zh-CN" sz="3200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en-US" altLang="zh-CN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7350" y="1959610"/>
            <a:ext cx="299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380365" y="2123440"/>
            <a:ext cx="4497705" cy="2173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当微风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那声音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</a:t>
            </a: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的，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好像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</a:t>
            </a: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4060"/>
              </a:lnSpc>
            </a:pP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让人感受到大自然的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8070" y="1972310"/>
            <a:ext cx="4514850" cy="2476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当狂风</a:t>
            </a:r>
            <a:r>
              <a:rPr lang="en-US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整座森林都</a:t>
            </a:r>
            <a:r>
              <a:rPr lang="en-US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起来，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合奏出一首</a:t>
            </a:r>
            <a:r>
              <a:rPr lang="en-US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</a:t>
            </a: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那声音</a:t>
            </a:r>
            <a:r>
              <a:rPr lang="en-US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</a:t>
            </a: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atinLnBrk="0">
              <a:lnSpc>
                <a:spcPts val="3720"/>
              </a:lnSpc>
            </a:pP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令人感受到大自然的</a:t>
            </a:r>
            <a:r>
              <a:rPr lang="en-US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42330" y="2016125"/>
            <a:ext cx="1198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吹起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64325" y="2479040"/>
            <a:ext cx="999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2330" y="3416300"/>
            <a:ext cx="1609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充满力量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63230" y="3883025"/>
            <a:ext cx="941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威力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52895" y="2949575"/>
            <a:ext cx="205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雄伟的乐曲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42100" y="2489835"/>
            <a:ext cx="999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激动</a:t>
            </a:r>
            <a:endParaRPr lang="zh-CN" altLang="zh-CN" sz="280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47800" y="2202180"/>
            <a:ext cx="98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拂过</a:t>
            </a:r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3576955" y="3754120"/>
            <a:ext cx="1029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温柔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47800" y="2717800"/>
            <a:ext cx="1737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轻轻柔柔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2200" y="3232150"/>
            <a:ext cx="1639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呢喃细语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2"/>
          <a:srcRect r="182"/>
          <a:stretch>
            <a:fillRect/>
          </a:stretch>
        </p:blipFill>
        <p:spPr>
          <a:xfrm>
            <a:off x="930910" y="386715"/>
            <a:ext cx="6846570" cy="4164965"/>
          </a:xfrm>
          <a:prstGeom prst="round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110" y="409575"/>
            <a:ext cx="7683500" cy="39020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640205" y="1671955"/>
            <a:ext cx="6476365" cy="1753235"/>
          </a:xfrm>
          <a:prstGeom prst="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  <p:txBody>
          <a:bodyPr wrap="square">
            <a:spAutoFit/>
          </a:bodyPr>
          <a:p>
            <a:pPr marL="0" indent="0" latinLnBrk="0">
              <a:lnSpc>
                <a:spcPct val="100000"/>
              </a:lnSpc>
            </a:pPr>
            <a:r>
              <a:rPr lang="zh-CN" sz="36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1.积累文中生动的的语句。</a:t>
            </a:r>
            <a:endParaRPr lang="zh-CN" sz="28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latinLnBrk="0">
              <a:lnSpc>
                <a:spcPct val="100000"/>
              </a:lnSpc>
            </a:pPr>
            <a:r>
              <a:rPr lang="zh-CN" sz="36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2.想一想：水和动物演奏的声</a:t>
            </a:r>
            <a:r>
              <a:rPr lang="en-US" altLang="zh-CN" sz="36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en-US" altLang="zh-CN" sz="36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latinLnBrk="0">
              <a:lnSpc>
                <a:spcPct val="100000"/>
              </a:lnSpc>
            </a:pPr>
            <a:r>
              <a:rPr lang="en-US" altLang="zh-CN" sz="36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sz="36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音美妙在哪？</a:t>
            </a:r>
            <a:endParaRPr lang="zh-CN" sz="36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880" y="467360"/>
            <a:ext cx="1783080" cy="16370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39085" y="544195"/>
            <a:ext cx="3248025" cy="9220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课后延学</a:t>
            </a:r>
            <a:endParaRPr lang="zh-CN" altLang="en-US" sz="54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30910" y="386715"/>
            <a:ext cx="6847205" cy="4164965"/>
          </a:xfrm>
          <a:prstGeom prst="round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src=http___pic1.win4000.com_wallpaper_2018-12-11_5c0f16ba5f214.jpg_down&amp;refer=http___pic1.win4000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351790"/>
            <a:ext cx="6895465" cy="419989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公鸡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4070" y="5420360"/>
            <a:ext cx="306070" cy="229870"/>
          </a:xfrm>
          <a:prstGeom prst="rect">
            <a:avLst/>
          </a:prstGeom>
        </p:spPr>
      </p:pic>
      <p:pic>
        <p:nvPicPr>
          <p:cNvPr id="21" name="青蛙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03020" y="5420995"/>
            <a:ext cx="281940" cy="229235"/>
          </a:xfrm>
          <a:prstGeom prst="rect">
            <a:avLst/>
          </a:prstGeom>
        </p:spPr>
      </p:pic>
      <p:pic>
        <p:nvPicPr>
          <p:cNvPr id="32" name="小鸟叫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67840" y="5420995"/>
            <a:ext cx="278765" cy="248920"/>
          </a:xfrm>
          <a:prstGeom prst="rect">
            <a:avLst/>
          </a:prstGeom>
        </p:spPr>
      </p:pic>
      <p:pic>
        <p:nvPicPr>
          <p:cNvPr id="37" name="小溪流水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9485" y="5430520"/>
            <a:ext cx="290195" cy="239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9420" y="604520"/>
            <a:ext cx="5724525" cy="3790950"/>
          </a:xfrm>
          <a:prstGeom prst="ellipse">
            <a:avLst/>
          </a:prstGeom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rcRect t="-771" r="-634"/>
          <a:stretch>
            <a:fillRect/>
          </a:stretch>
        </p:blipFill>
        <p:spPr>
          <a:xfrm>
            <a:off x="2305685" y="511810"/>
            <a:ext cx="4532630" cy="4233545"/>
          </a:xfrm>
          <a:prstGeom prst="ellipse">
            <a:avLst/>
          </a:prstGeom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8495" y="813435"/>
            <a:ext cx="5219700" cy="3517265"/>
          </a:xfrm>
          <a:prstGeom prst="ellipse">
            <a:avLst/>
          </a:prstGeom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</p:pic>
      <p:pic>
        <p:nvPicPr>
          <p:cNvPr id="103" name="图片 102"/>
          <p:cNvPicPr/>
          <p:nvPr/>
        </p:nvPicPr>
        <p:blipFill>
          <a:blip r:embed="rId13"/>
          <a:stretch>
            <a:fillRect/>
          </a:stretch>
        </p:blipFill>
        <p:spPr>
          <a:xfrm>
            <a:off x="2046605" y="1021715"/>
            <a:ext cx="4480560" cy="2957195"/>
          </a:xfrm>
          <a:prstGeom prst="ellipse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8495" y="890270"/>
            <a:ext cx="5286375" cy="3362325"/>
          </a:xfrm>
          <a:prstGeom prst="ellipse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8" name="下雨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76575" y="5550535"/>
            <a:ext cx="348615" cy="38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3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5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556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2" dur="7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7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7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7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>
            <a:fillRect/>
          </a:stretch>
        </p:blipFill>
        <p:spPr>
          <a:xfrm>
            <a:off x="0" y="0"/>
            <a:ext cx="9144635" cy="51441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4145" y="171450"/>
            <a:ext cx="4243705" cy="284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华文行楷" panose="02010800040101010101" charset="-122"/>
                <a:ea typeface="华文行楷" panose="02010800040101010101" charset="-122"/>
              </a:rPr>
              <a:t>统编版小学语文三年级（上册）</a:t>
            </a:r>
            <a:endParaRPr lang="zh-CN" altLang="en-US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98115" y="2715895"/>
            <a:ext cx="4168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张家港市白鹿小学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吴玲玲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36700" y="1461135"/>
            <a:ext cx="760730" cy="760730"/>
            <a:chOff x="2420" y="2301"/>
            <a:chExt cx="1198" cy="1198"/>
          </a:xfrm>
        </p:grpSpPr>
        <p:sp>
          <p:nvSpPr>
            <p:cNvPr id="6" name="椭圆 5"/>
            <p:cNvSpPr/>
            <p:nvPr/>
          </p:nvSpPr>
          <p:spPr>
            <a:xfrm>
              <a:off x="2420" y="2301"/>
              <a:ext cx="1198" cy="1199"/>
            </a:xfrm>
            <a:prstGeom prst="ellipse">
              <a:avLst/>
            </a:prstGeom>
            <a:noFill/>
            <a:ln w="34925" cmpd="thinThick">
              <a:solidFill>
                <a:srgbClr val="0099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468" y="2408"/>
              <a:ext cx="1150" cy="9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600">
                  <a:solidFill>
                    <a:srgbClr val="008000"/>
                  </a:solidFill>
                </a:rPr>
                <a:t>21</a:t>
              </a:r>
              <a:endParaRPr lang="en-US" altLang="zh-CN" sz="3600">
                <a:solidFill>
                  <a:srgbClr val="008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235835" y="1287780"/>
            <a:ext cx="5484495" cy="11068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rgbClr val="43803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大自然的声音</a:t>
            </a:r>
            <a:endParaRPr lang="zh-CN" altLang="en-US" sz="6600" b="1">
              <a:solidFill>
                <a:srgbClr val="43803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06705" y="471805"/>
            <a:ext cx="3215005" cy="23495"/>
          </a:xfrm>
          <a:prstGeom prst="line">
            <a:avLst/>
          </a:prstGeom>
          <a:ln w="95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6" name="图片 105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38416" b="38786"/>
          <a:stretch>
            <a:fillRect/>
          </a:stretch>
        </p:blipFill>
        <p:spPr>
          <a:xfrm flipH="1">
            <a:off x="7326630" y="171450"/>
            <a:ext cx="1654175" cy="1207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29055" y="1588770"/>
            <a:ext cx="5060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85265" y="895985"/>
            <a:ext cx="6304280" cy="175323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</a:t>
            </a:r>
            <a:r>
              <a:rPr 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活动一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6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自由朗读课文</a:t>
            </a:r>
            <a:r>
              <a:rPr lang="zh-CN" altLang="en-US"/>
              <a:t>，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读准生字音，读通句子。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38416" b="38786"/>
          <a:stretch>
            <a:fillRect/>
          </a:stretch>
        </p:blipFill>
        <p:spPr>
          <a:xfrm flipH="1">
            <a:off x="7326630" y="171450"/>
            <a:ext cx="1654175" cy="1207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05610" y="922020"/>
            <a:ext cx="6390005" cy="14763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p>
            <a:pPr latinLnBrk="0">
              <a:lnSpc>
                <a:spcPct val="150000"/>
              </a:lnSpc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敲打</a:t>
            </a:r>
            <a:r>
              <a:rPr lang="en-US" altLang="zh-CN" sz="60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感受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78015" y="2398395"/>
            <a:ext cx="1738630" cy="2157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2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871855" y="1276350"/>
            <a:ext cx="2114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演奏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347845" y="1449705"/>
            <a:ext cx="358775" cy="650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60" h="3293">
                <a:moveTo>
                  <a:pt x="558" y="1496"/>
                </a:moveTo>
                <a:cubicBezTo>
                  <a:pt x="671" y="1459"/>
                  <a:pt x="745" y="1424"/>
                  <a:pt x="770" y="1399"/>
                </a:cubicBezTo>
                <a:cubicBezTo>
                  <a:pt x="783" y="1385"/>
                  <a:pt x="809" y="1378"/>
                  <a:pt x="830" y="1379"/>
                </a:cubicBezTo>
                <a:cubicBezTo>
                  <a:pt x="945" y="1391"/>
                  <a:pt x="1153" y="1478"/>
                  <a:pt x="1151" y="1572"/>
                </a:cubicBezTo>
                <a:cubicBezTo>
                  <a:pt x="1152" y="1598"/>
                  <a:pt x="1135" y="1636"/>
                  <a:pt x="1116" y="1664"/>
                </a:cubicBezTo>
                <a:cubicBezTo>
                  <a:pt x="1069" y="1728"/>
                  <a:pt x="1018" y="1881"/>
                  <a:pt x="977" y="2058"/>
                </a:cubicBezTo>
                <a:cubicBezTo>
                  <a:pt x="932" y="2250"/>
                  <a:pt x="867" y="2419"/>
                  <a:pt x="803" y="2525"/>
                </a:cubicBezTo>
                <a:cubicBezTo>
                  <a:pt x="1011" y="2720"/>
                  <a:pt x="1249" y="2903"/>
                  <a:pt x="1449" y="2967"/>
                </a:cubicBezTo>
                <a:cubicBezTo>
                  <a:pt x="1573" y="3017"/>
                  <a:pt x="1850" y="3100"/>
                  <a:pt x="1860" y="3159"/>
                </a:cubicBezTo>
                <a:cubicBezTo>
                  <a:pt x="1847" y="3230"/>
                  <a:pt x="1496" y="3286"/>
                  <a:pt x="1287" y="3293"/>
                </a:cubicBezTo>
                <a:cubicBezTo>
                  <a:pt x="1150" y="3296"/>
                  <a:pt x="1043" y="3240"/>
                  <a:pt x="988" y="3157"/>
                </a:cubicBezTo>
                <a:cubicBezTo>
                  <a:pt x="921" y="3066"/>
                  <a:pt x="792" y="2894"/>
                  <a:pt x="652" y="2709"/>
                </a:cubicBezTo>
                <a:cubicBezTo>
                  <a:pt x="455" y="2924"/>
                  <a:pt x="239" y="2969"/>
                  <a:pt x="6" y="2987"/>
                </a:cubicBezTo>
                <a:lnTo>
                  <a:pt x="0" y="2933"/>
                </a:lnTo>
                <a:cubicBezTo>
                  <a:pt x="102" y="2782"/>
                  <a:pt x="180" y="2794"/>
                  <a:pt x="258" y="2722"/>
                </a:cubicBezTo>
                <a:cubicBezTo>
                  <a:pt x="341" y="2669"/>
                  <a:pt x="427" y="2590"/>
                  <a:pt x="494" y="2511"/>
                </a:cubicBezTo>
                <a:cubicBezTo>
                  <a:pt x="333" y="2188"/>
                  <a:pt x="246" y="2074"/>
                  <a:pt x="116" y="1948"/>
                </a:cubicBezTo>
                <a:cubicBezTo>
                  <a:pt x="90" y="1925"/>
                  <a:pt x="78" y="1902"/>
                  <a:pt x="80" y="1890"/>
                </a:cubicBezTo>
                <a:cubicBezTo>
                  <a:pt x="75" y="1861"/>
                  <a:pt x="135" y="1844"/>
                  <a:pt x="205" y="1844"/>
                </a:cubicBezTo>
                <a:cubicBezTo>
                  <a:pt x="302" y="1841"/>
                  <a:pt x="378" y="1892"/>
                  <a:pt x="418" y="1969"/>
                </a:cubicBezTo>
                <a:cubicBezTo>
                  <a:pt x="466" y="2053"/>
                  <a:pt x="546" y="2194"/>
                  <a:pt x="630" y="2338"/>
                </a:cubicBezTo>
                <a:cubicBezTo>
                  <a:pt x="709" y="2097"/>
                  <a:pt x="753" y="1898"/>
                  <a:pt x="755" y="1783"/>
                </a:cubicBezTo>
                <a:cubicBezTo>
                  <a:pt x="758" y="1698"/>
                  <a:pt x="715" y="1656"/>
                  <a:pt x="655" y="1658"/>
                </a:cubicBezTo>
                <a:cubicBezTo>
                  <a:pt x="529" y="1675"/>
                  <a:pt x="383" y="1730"/>
                  <a:pt x="298" y="1759"/>
                </a:cubicBezTo>
                <a:cubicBezTo>
                  <a:pt x="276" y="1768"/>
                  <a:pt x="244" y="1773"/>
                  <a:pt x="228" y="1773"/>
                </a:cubicBezTo>
                <a:cubicBezTo>
                  <a:pt x="144" y="1789"/>
                  <a:pt x="2" y="1657"/>
                  <a:pt x="4" y="1611"/>
                </a:cubicBezTo>
                <a:cubicBezTo>
                  <a:pt x="1" y="1586"/>
                  <a:pt x="36" y="1572"/>
                  <a:pt x="79" y="1569"/>
                </a:cubicBezTo>
                <a:cubicBezTo>
                  <a:pt x="164" y="1562"/>
                  <a:pt x="262" y="1549"/>
                  <a:pt x="342" y="1534"/>
                </a:cubicBezTo>
                <a:cubicBezTo>
                  <a:pt x="358" y="1171"/>
                  <a:pt x="365" y="863"/>
                  <a:pt x="365" y="691"/>
                </a:cubicBezTo>
                <a:cubicBezTo>
                  <a:pt x="368" y="404"/>
                  <a:pt x="340" y="224"/>
                  <a:pt x="293" y="116"/>
                </a:cubicBezTo>
                <a:cubicBezTo>
                  <a:pt x="280" y="87"/>
                  <a:pt x="274" y="57"/>
                  <a:pt x="274" y="45"/>
                </a:cubicBezTo>
                <a:cubicBezTo>
                  <a:pt x="272" y="14"/>
                  <a:pt x="297" y="-1"/>
                  <a:pt x="326" y="0"/>
                </a:cubicBezTo>
                <a:cubicBezTo>
                  <a:pt x="443" y="19"/>
                  <a:pt x="723" y="80"/>
                  <a:pt x="718" y="189"/>
                </a:cubicBezTo>
                <a:cubicBezTo>
                  <a:pt x="720" y="205"/>
                  <a:pt x="711" y="232"/>
                  <a:pt x="703" y="246"/>
                </a:cubicBezTo>
                <a:cubicBezTo>
                  <a:pt x="667" y="310"/>
                  <a:pt x="637" y="524"/>
                  <a:pt x="619" y="791"/>
                </a:cubicBezTo>
                <a:cubicBezTo>
                  <a:pt x="693" y="767"/>
                  <a:pt x="937" y="677"/>
                  <a:pt x="1102" y="664"/>
                </a:cubicBezTo>
                <a:cubicBezTo>
                  <a:pt x="1202" y="656"/>
                  <a:pt x="1271" y="726"/>
                  <a:pt x="1272" y="787"/>
                </a:cubicBezTo>
                <a:cubicBezTo>
                  <a:pt x="1299" y="899"/>
                  <a:pt x="885" y="968"/>
                  <a:pt x="690" y="966"/>
                </a:cubicBezTo>
                <a:cubicBezTo>
                  <a:pt x="661" y="966"/>
                  <a:pt x="618" y="964"/>
                  <a:pt x="601" y="963"/>
                </a:cubicBezTo>
                <a:cubicBezTo>
                  <a:pt x="582" y="1250"/>
                  <a:pt x="567" y="1435"/>
                  <a:pt x="558" y="1496"/>
                </a:cubicBezTo>
                <a:close/>
              </a:path>
            </a:pathLst>
          </a:custGeom>
          <a:solidFill>
            <a:srgbClr val="FF0000"/>
          </a:solidFill>
          <a:effectLst/>
        </p:spPr>
        <p:txBody>
          <a:bodyPr wrap="square" rtlCol="0">
            <a:noAutofit/>
          </a:bodyPr>
          <a:p>
            <a:endParaRPr lang="zh-CN" altLang="en-US" sz="20000"/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1145" y="2009140"/>
            <a:ext cx="1802765" cy="2353310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3375" y="2099945"/>
            <a:ext cx="2300605" cy="2332990"/>
          </a:xfrm>
          <a:prstGeom prst="rect">
            <a:avLst/>
          </a:prstGeom>
        </p:spPr>
      </p:pic>
      <p:sp>
        <p:nvSpPr>
          <p:cNvPr id="78" name="右箭头 77"/>
          <p:cNvSpPr/>
          <p:nvPr/>
        </p:nvSpPr>
        <p:spPr>
          <a:xfrm>
            <a:off x="3553460" y="3122930"/>
            <a:ext cx="895985" cy="28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487170" y="2099945"/>
            <a:ext cx="116205" cy="121920"/>
          </a:xfrm>
          <a:prstGeom prst="ellipse">
            <a:avLst/>
          </a:prstGeom>
          <a:gradFill>
            <a:gsLst>
              <a:gs pos="0">
                <a:srgbClr val="F93413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131695" y="2099945"/>
            <a:ext cx="116205" cy="121920"/>
          </a:xfrm>
          <a:prstGeom prst="ellipse">
            <a:avLst/>
          </a:prstGeom>
          <a:gradFill>
            <a:gsLst>
              <a:gs pos="0">
                <a:srgbClr val="F93413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231640" y="2099945"/>
            <a:ext cx="116205" cy="121920"/>
          </a:xfrm>
          <a:prstGeom prst="ellipse">
            <a:avLst/>
          </a:prstGeom>
          <a:gradFill>
            <a:gsLst>
              <a:gs pos="0">
                <a:srgbClr val="F93413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581775" y="2099945"/>
            <a:ext cx="116205" cy="121920"/>
          </a:xfrm>
          <a:prstGeom prst="ellipse">
            <a:avLst/>
          </a:prstGeom>
          <a:gradFill>
            <a:gsLst>
              <a:gs pos="0">
                <a:srgbClr val="F93413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322185" y="2099945"/>
            <a:ext cx="116205" cy="121920"/>
          </a:xfrm>
          <a:prstGeom prst="ellipse">
            <a:avLst/>
          </a:prstGeom>
          <a:gradFill>
            <a:gsLst>
              <a:gs pos="0">
                <a:srgbClr val="F93413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3" grpId="0" bldLvl="0" animBg="1"/>
      <p:bldP spid="78" grpId="0" bldLvl="0" animBg="1"/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97205" y="1352550"/>
            <a:ext cx="2798445" cy="2584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p>
            <a:pPr latinLnBrk="0">
              <a:lnSpc>
                <a:spcPct val="150000"/>
              </a:lnSpc>
            </a:pPr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叮叮咚咚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4800" b="1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叽叽喳喳</a:t>
            </a:r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80130" y="1739265"/>
            <a:ext cx="5414010" cy="2545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轻轻柔柔的呢喃细语</a:t>
            </a:r>
            <a:endParaRPr lang="zh-CN" altLang="en-US" sz="60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4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雄伟的乐曲</a:t>
            </a:r>
            <a:r>
              <a:rPr lang="en-US" altLang="zh-CN" sz="32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32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7205" y="1481455"/>
            <a:ext cx="2872105" cy="245554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580130" y="1481455"/>
            <a:ext cx="5227320" cy="2508250"/>
          </a:xfrm>
          <a:prstGeom prst="roundRect">
            <a:avLst/>
          </a:prstGeom>
          <a:noFill/>
          <a:ln>
            <a:solidFill>
              <a:srgbClr val="3333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445885" y="1739265"/>
            <a:ext cx="637540" cy="692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42745" y="457835"/>
            <a:ext cx="6720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可是你说这些对我有什么用呢？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45" y="128905"/>
            <a:ext cx="1519555" cy="1417955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1642745" y="407670"/>
            <a:ext cx="6396990" cy="746125"/>
          </a:xfrm>
          <a:prstGeom prst="wedgeRoundRectCallout">
            <a:avLst>
              <a:gd name="adj1" fmla="val 51496"/>
              <a:gd name="adj2" fmla="val 7196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3" grpId="0"/>
      <p:bldP spid="5" grpId="0" bldLvl="0" animBg="1"/>
      <p:bldP spid="6" grpId="0" bldLvl="0" animBg="1"/>
      <p:bldP spid="10" grpId="0" bldLvl="0" animBg="1"/>
      <p:bldP spid="8" grpId="0"/>
      <p:bldP spid="10" grpId="1" bldLvl="0" animBg="1"/>
      <p:bldP spid="8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527,&quot;width&quot;:10114}"/>
</p:tagLst>
</file>

<file path=ppt/tags/tag2.xml><?xml version="1.0" encoding="utf-8"?>
<p:tagLst xmlns:p="http://schemas.openxmlformats.org/presentationml/2006/main">
  <p:tag name="KSO_WM_UNIT_PLACING_PICTURE_USER_VIEWPORT" val="{&quot;height&quot;:6559,&quot;width&quot;:10782}"/>
</p:tagLst>
</file>

<file path=ppt/tags/tag3.xml><?xml version="1.0" encoding="utf-8"?>
<p:tagLst xmlns:p="http://schemas.openxmlformats.org/presentationml/2006/main">
  <p:tag name="KSO_WM_UNIT_PLACING_PICTURE_USER_VIEWPORT" val="{&quot;height&quot;:8101,&quot;width&quot;:14401}"/>
</p:tagLst>
</file>

<file path=ppt/tags/tag4.xml><?xml version="1.0" encoding="utf-8"?>
<p:tagLst xmlns:p="http://schemas.openxmlformats.org/presentationml/2006/main">
  <p:tag name="KSO_WM_UNIT_PLACING_PICTURE_USER_VIEWPORT" val="{&quot;height&quot;:1901,&quot;width&quot;:2605}"/>
</p:tagLst>
</file>

<file path=ppt/tags/tag5.xml><?xml version="1.0" encoding="utf-8"?>
<p:tagLst xmlns:p="http://schemas.openxmlformats.org/presentationml/2006/main">
  <p:tag name="KSO_WM_UNIT_PLACING_PICTURE_USER_VIEWPORT" val="{&quot;height&quot;:2578,&quot;width&quot;:2808}"/>
</p:tagLst>
</file>

<file path=ppt/tags/tag6.xml><?xml version="1.0" encoding="utf-8"?>
<p:tagLst xmlns:p="http://schemas.openxmlformats.org/presentationml/2006/main">
  <p:tag name="COMMONDATA" val="eyJoZGlkIjoiMDk1MjFmZmYyZTFiZWEyYWY2MGFlZTY3YTc0MGJhYmIifQ=="/>
  <p:tag name="KSO_WPP_MARK_KEY" val="e0b3c36c-b97c-4ed9-a9d6-8f6e445378fe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1212</Words>
  <Application>WPS 演示</Application>
  <PresentationFormat>全屏显示(16:9)</PresentationFormat>
  <Paragraphs>213</Paragraphs>
  <Slides>21</Slides>
  <Notes>5</Notes>
  <HiddenSlides>1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Times New Roman</vt:lpstr>
      <vt:lpstr>黑体</vt:lpstr>
      <vt:lpstr>华文行楷</vt:lpstr>
      <vt:lpstr>楷体</vt:lpstr>
      <vt:lpstr>微软雅黑</vt:lpstr>
      <vt:lpstr>Arial Unicode MS</vt:lpstr>
      <vt:lpstr>Calibri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状元成才路</Company>
  <LinksUpToDate>false</LinksUpToDate>
  <SharedDoc>false</SharedDoc>
  <HyperlinksChanged>false</HyperlinksChanged>
  <AppVersion>14.0000</AppVersion>
  <Manager>状元成才路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</dc:creator>
  <cp:keywords>状元成才路</cp:keywords>
  <dc:description>声  明
 本文件仅用于个人学习、研究或欣赏，以及其他非商业性或非盈利性用途，但同时应遵守著作权法及其他相关法律的规定，不得侵犯本司及相关权利人的合法权利。
 除此以外，将本文件任何内容用于其他用途时，应获得授权，如发现未经授权用于商业或盈利用途将追加侵权者的法律责任。
武汉天成贵龙文化传播有限公司</dc:description>
  <dc:subject>状元成才路</dc:subject>
  <cp:category>状元成才路</cp:category>
  <cp:lastModifiedBy>陆忠华</cp:lastModifiedBy>
  <cp:revision>1304</cp:revision>
  <dcterms:created xsi:type="dcterms:W3CDTF">2016-01-14T05:53:00Z</dcterms:created>
  <dcterms:modified xsi:type="dcterms:W3CDTF">2022-11-22T23:00:11Z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</vt:lpwstr>
  </property>
  <property fmtid="{D5CDD505-2E9C-101B-9397-08002B2CF9AE}" pid="3" name="KSOProductBuildVer">
    <vt:lpwstr>2052-11.1.0.13607</vt:lpwstr>
  </property>
  <property fmtid="{D5CDD505-2E9C-101B-9397-08002B2CF9AE}" pid="4" name="ICV">
    <vt:lpwstr>F9044AD4765C42E894D6E79F912A46BD</vt:lpwstr>
  </property>
</Properties>
</file>