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2"/>
  </p:notesMasterIdLst>
  <p:sldIdLst>
    <p:sldId id="259" r:id="rId4"/>
    <p:sldId id="260" r:id="rId5"/>
    <p:sldId id="289" r:id="rId6"/>
    <p:sldId id="273" r:id="rId7"/>
    <p:sldId id="282" r:id="rId8"/>
    <p:sldId id="297" r:id="rId9"/>
    <p:sldId id="298" r:id="rId10"/>
    <p:sldId id="280" r:id="rId11"/>
    <p:sldId id="301" r:id="rId13"/>
    <p:sldId id="267" r:id="rId14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  <p:cmAuthor id="1" name="幸全" initials="幸全" lastIdx="1" clrIdx="0"/>
  <p:cmAuthor id="0" name="黄 露" initials="" lastIdx="1" clrIdx="0"/>
  <p:cmAuthor id="7" name="雨林木风" initials="雨" lastIdx="0" clrIdx="0"/>
  <p:cmAuthor id="3" name="Author" initials="A" lastIdx="0" clrIdx="2"/>
  <p:cmAuthor id="4" name="dell" initials="d" lastIdx="0" clrIdx="2"/>
  <p:cmAuthor id="6" name="lenovo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72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70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4.xml"/><Relationship Id="rId7" Type="http://schemas.openxmlformats.org/officeDocument/2006/relationships/image" Target="../media/image3.png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tags" Target="../tags/tag11.xml"/><Relationship Id="rId3" Type="http://schemas.openxmlformats.org/officeDocument/2006/relationships/image" Target="../media/image5.png"/><Relationship Id="rId2" Type="http://schemas.openxmlformats.org/officeDocument/2006/relationships/tags" Target="../tags/tag10.xml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image" Target="../media/image6.png"/><Relationship Id="rId5" Type="http://schemas.openxmlformats.org/officeDocument/2006/relationships/tags" Target="../tags/tag26.xml"/><Relationship Id="rId4" Type="http://schemas.openxmlformats.org/officeDocument/2006/relationships/image" Target="../media/image8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image" Target="../media/image6.png"/><Relationship Id="rId5" Type="http://schemas.openxmlformats.org/officeDocument/2006/relationships/tags" Target="../tags/tag35.xml"/><Relationship Id="rId4" Type="http://schemas.openxmlformats.org/officeDocument/2006/relationships/image" Target="../media/image8.png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image" Target="../media/image6.png"/><Relationship Id="rId5" Type="http://schemas.openxmlformats.org/officeDocument/2006/relationships/tags" Target="../tags/tag46.xml"/><Relationship Id="rId4" Type="http://schemas.openxmlformats.org/officeDocument/2006/relationships/image" Target="../media/image8.png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0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image" Target="../media/image6.png"/><Relationship Id="rId5" Type="http://schemas.openxmlformats.org/officeDocument/2006/relationships/tags" Target="../tags/tag53.xml"/><Relationship Id="rId4" Type="http://schemas.openxmlformats.org/officeDocument/2006/relationships/image" Target="../media/image8.png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image" Target="../media/image6.png"/><Relationship Id="rId5" Type="http://schemas.openxmlformats.org/officeDocument/2006/relationships/tags" Target="../tags/tag59.xml"/><Relationship Id="rId4" Type="http://schemas.openxmlformats.org/officeDocument/2006/relationships/image" Target="../media/image8.png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image" Target="../media/image10.png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image" Target="../media/image9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image" Target="../media/image10.png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image" Target="../media/image11.png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image" Target="../media/image13.png"/><Relationship Id="rId3" Type="http://schemas.openxmlformats.org/officeDocument/2006/relationships/tags" Target="../tags/tag83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image" Target="../media/image6.png"/><Relationship Id="rId4" Type="http://schemas.openxmlformats.org/officeDocument/2006/relationships/tags" Target="../tags/tag89.xml"/><Relationship Id="rId3" Type="http://schemas.openxmlformats.org/officeDocument/2006/relationships/image" Target="../media/image8.png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image" Target="../media/image10.png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image" Target="../media/image11.png"/><Relationship Id="rId2" Type="http://schemas.openxmlformats.org/officeDocument/2006/relationships/tags" Target="../tags/tag94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image" Target="../media/image6.png"/><Relationship Id="rId5" Type="http://schemas.openxmlformats.org/officeDocument/2006/relationships/tags" Target="../tags/tag104.xml"/><Relationship Id="rId4" Type="http://schemas.openxmlformats.org/officeDocument/2006/relationships/image" Target="../media/image8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image" Target="../media/image6.png"/><Relationship Id="rId4" Type="http://schemas.openxmlformats.org/officeDocument/2006/relationships/tags" Target="../tags/tag112.xml"/><Relationship Id="rId3" Type="http://schemas.openxmlformats.org/officeDocument/2006/relationships/image" Target="../media/image8.png"/><Relationship Id="rId2" Type="http://schemas.openxmlformats.org/officeDocument/2006/relationships/tags" Target="../tags/tag111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image" Target="../media/image6.png"/><Relationship Id="rId5" Type="http://schemas.openxmlformats.org/officeDocument/2006/relationships/tags" Target="../tags/tag122.xml"/><Relationship Id="rId4" Type="http://schemas.openxmlformats.org/officeDocument/2006/relationships/image" Target="../media/image8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image" Target="../media/image6.png"/><Relationship Id="rId4" Type="http://schemas.openxmlformats.org/officeDocument/2006/relationships/tags" Target="../tags/tag130.xml"/><Relationship Id="rId3" Type="http://schemas.openxmlformats.org/officeDocument/2006/relationships/image" Target="../media/image8.png"/><Relationship Id="rId2" Type="http://schemas.openxmlformats.org/officeDocument/2006/relationships/tags" Target="../tags/tag129.xml"/><Relationship Id="rId14" Type="http://schemas.openxmlformats.org/officeDocument/2006/relationships/tags" Target="../tags/tag139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image" Target="../media/image14.png"/><Relationship Id="rId2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23175" y="3357268"/>
            <a:ext cx="683923" cy="2154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-1" y="0"/>
            <a:ext cx="9144000" cy="68519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2282" y="4374500"/>
            <a:ext cx="7205287" cy="25074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313261" y="5080115"/>
            <a:ext cx="546053" cy="78925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1143000" y="1273533"/>
            <a:ext cx="6858000" cy="907018"/>
          </a:xfrm>
        </p:spPr>
        <p:txBody>
          <a:bodyPr anchor="b">
            <a:normAutofit/>
          </a:bodyPr>
          <a:lstStyle>
            <a:lvl1pPr algn="ctr">
              <a:defRPr sz="4500" b="0" baseline="0">
                <a:solidFill>
                  <a:schemeClr val="accent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1140142" y="2473649"/>
            <a:ext cx="6858000" cy="456377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48F73B5E-9348-4092-9D18-77FA72FD5E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9CC4D6AE-67AD-4BBA-806F-8A1C34769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23236"/>
            <a:ext cx="9144000" cy="2334764"/>
          </a:xfrm>
          <a:custGeom>
            <a:avLst/>
            <a:gdLst>
              <a:gd name="connsiteX0" fmla="*/ 0 w 12190476"/>
              <a:gd name="connsiteY0" fmla="*/ 0 h 2334764"/>
              <a:gd name="connsiteX1" fmla="*/ 12190476 w 12190476"/>
              <a:gd name="connsiteY1" fmla="*/ 0 h 2334764"/>
              <a:gd name="connsiteX2" fmla="*/ 12190476 w 12190476"/>
              <a:gd name="connsiteY2" fmla="*/ 2334764 h 2334764"/>
              <a:gd name="connsiteX3" fmla="*/ 0 w 12190476"/>
              <a:gd name="connsiteY3" fmla="*/ 2334764 h 233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476" h="2334764">
                <a:moveTo>
                  <a:pt x="0" y="0"/>
                </a:moveTo>
                <a:lnTo>
                  <a:pt x="12190476" y="0"/>
                </a:lnTo>
                <a:lnTo>
                  <a:pt x="12190476" y="2334764"/>
                </a:lnTo>
                <a:lnTo>
                  <a:pt x="0" y="2334764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8001205" y="5990907"/>
            <a:ext cx="963491" cy="835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0800" tIns="39600" rIns="75600" bIns="396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  <p:custDataLst>
              <p:tags r:id="rId7"/>
            </p:custDataLst>
          </p:nvPr>
        </p:nvSpPr>
        <p:spPr>
          <a:xfrm>
            <a:off x="502411" y="1626121"/>
            <a:ext cx="8139178" cy="4041680"/>
          </a:xfrm>
        </p:spPr>
        <p:txBody>
          <a:bodyPr vert="horz" lIns="100800" tIns="0" rIns="8280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7569098" y="1567815"/>
            <a:ext cx="781050" cy="14382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l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538366"/>
            <a:ext cx="9144000" cy="331059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245995" y="1567817"/>
            <a:ext cx="5245950" cy="1438275"/>
          </a:xfrm>
        </p:spPr>
        <p:txBody>
          <a:bodyPr anchor="ctr" anchorCtr="0">
            <a:normAutofit/>
          </a:bodyPr>
          <a:lstStyle>
            <a:lvl1pPr algn="r">
              <a:defRPr sz="4050" b="0" baseline="0">
                <a:solidFill>
                  <a:schemeClr val="accent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7569098" y="1567815"/>
            <a:ext cx="781050" cy="1438275"/>
          </a:xfrm>
        </p:spPr>
        <p:txBody>
          <a:bodyPr vert="eaVert" anchor="ctr" anchorCtr="0"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48F73B5E-9348-4092-9D18-77FA72FD5E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9CC4D6AE-67AD-4BBA-806F-8A1C34769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572" y="4523236"/>
            <a:ext cx="9142857" cy="2334764"/>
            <a:chOff x="762" y="4523236"/>
            <a:chExt cx="12190476" cy="2334764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2" y="4523236"/>
              <a:ext cx="12190476" cy="2334764"/>
            </a:xfrm>
            <a:custGeom>
              <a:avLst/>
              <a:gdLst>
                <a:gd name="connsiteX0" fmla="*/ 0 w 12190476"/>
                <a:gd name="connsiteY0" fmla="*/ 0 h 2334764"/>
                <a:gd name="connsiteX1" fmla="*/ 12190476 w 12190476"/>
                <a:gd name="connsiteY1" fmla="*/ 0 h 2334764"/>
                <a:gd name="connsiteX2" fmla="*/ 12190476 w 12190476"/>
                <a:gd name="connsiteY2" fmla="*/ 2334764 h 2334764"/>
                <a:gd name="connsiteX3" fmla="*/ 0 w 12190476"/>
                <a:gd name="connsiteY3" fmla="*/ 2334764 h 233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0476" h="2334764">
                  <a:moveTo>
                    <a:pt x="0" y="0"/>
                  </a:moveTo>
                  <a:lnTo>
                    <a:pt x="12190476" y="0"/>
                  </a:lnTo>
                  <a:lnTo>
                    <a:pt x="12190476" y="2334764"/>
                  </a:lnTo>
                  <a:lnTo>
                    <a:pt x="0" y="2334764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flipH="1">
              <a:off x="10668273" y="5990907"/>
              <a:ext cx="1284654" cy="8356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4679158" y="1626121"/>
            <a:ext cx="3962432" cy="4041680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572" y="4523236"/>
            <a:ext cx="9142857" cy="2334764"/>
            <a:chOff x="762" y="4523236"/>
            <a:chExt cx="12190476" cy="2334764"/>
          </a:xfrm>
        </p:grpSpPr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2" y="4523236"/>
              <a:ext cx="12190476" cy="2334764"/>
            </a:xfrm>
            <a:custGeom>
              <a:avLst/>
              <a:gdLst>
                <a:gd name="connsiteX0" fmla="*/ 0 w 12190476"/>
                <a:gd name="connsiteY0" fmla="*/ 0 h 2334764"/>
                <a:gd name="connsiteX1" fmla="*/ 12190476 w 12190476"/>
                <a:gd name="connsiteY1" fmla="*/ 0 h 2334764"/>
                <a:gd name="connsiteX2" fmla="*/ 12190476 w 12190476"/>
                <a:gd name="connsiteY2" fmla="*/ 2334764 h 2334764"/>
                <a:gd name="connsiteX3" fmla="*/ 0 w 12190476"/>
                <a:gd name="connsiteY3" fmla="*/ 2334764 h 233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0476" h="2334764">
                  <a:moveTo>
                    <a:pt x="0" y="0"/>
                  </a:moveTo>
                  <a:lnTo>
                    <a:pt x="12190476" y="0"/>
                  </a:lnTo>
                  <a:lnTo>
                    <a:pt x="12190476" y="2334764"/>
                  </a:lnTo>
                  <a:lnTo>
                    <a:pt x="0" y="2334764"/>
                  </a:lnTo>
                  <a:close/>
                </a:path>
              </a:pathLst>
            </a:cu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flipH="1">
              <a:off x="10668273" y="5990907"/>
              <a:ext cx="1284654" cy="8356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1" y="498479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502447" y="1000133"/>
            <a:ext cx="3962432" cy="285752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502444" y="2023369"/>
            <a:ext cx="3962400" cy="3701064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4676812" y="1000133"/>
            <a:ext cx="3962432" cy="285752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4676812" y="2023369"/>
            <a:ext cx="3962432" cy="3701064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572" y="4523236"/>
            <a:ext cx="9142857" cy="2334764"/>
            <a:chOff x="762" y="4523236"/>
            <a:chExt cx="12190476" cy="2334764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2" y="4523236"/>
              <a:ext cx="12190476" cy="2334764"/>
            </a:xfrm>
            <a:custGeom>
              <a:avLst/>
              <a:gdLst>
                <a:gd name="connsiteX0" fmla="*/ 0 w 12190476"/>
                <a:gd name="connsiteY0" fmla="*/ 0 h 2334764"/>
                <a:gd name="connsiteX1" fmla="*/ 12190476 w 12190476"/>
                <a:gd name="connsiteY1" fmla="*/ 0 h 2334764"/>
                <a:gd name="connsiteX2" fmla="*/ 12190476 w 12190476"/>
                <a:gd name="connsiteY2" fmla="*/ 2334764 h 2334764"/>
                <a:gd name="connsiteX3" fmla="*/ 0 w 12190476"/>
                <a:gd name="connsiteY3" fmla="*/ 2334764 h 233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0476" h="2334764">
                  <a:moveTo>
                    <a:pt x="0" y="0"/>
                  </a:moveTo>
                  <a:lnTo>
                    <a:pt x="12190476" y="0"/>
                  </a:lnTo>
                  <a:lnTo>
                    <a:pt x="12190476" y="2334764"/>
                  </a:lnTo>
                  <a:lnTo>
                    <a:pt x="0" y="2334764"/>
                  </a:lnTo>
                  <a:close/>
                </a:path>
              </a:pathLst>
            </a:cu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flipH="1">
              <a:off x="10668273" y="5990907"/>
              <a:ext cx="1284654" cy="8356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11" y="4984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572" y="4523236"/>
            <a:ext cx="9142857" cy="2334764"/>
            <a:chOff x="762" y="4523236"/>
            <a:chExt cx="12190476" cy="2334764"/>
          </a:xfrm>
        </p:grpSpPr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2" y="4523236"/>
              <a:ext cx="12190476" cy="2334764"/>
            </a:xfrm>
            <a:custGeom>
              <a:avLst/>
              <a:gdLst>
                <a:gd name="connsiteX0" fmla="*/ 0 w 12190476"/>
                <a:gd name="connsiteY0" fmla="*/ 0 h 2334764"/>
                <a:gd name="connsiteX1" fmla="*/ 12190476 w 12190476"/>
                <a:gd name="connsiteY1" fmla="*/ 0 h 2334764"/>
                <a:gd name="connsiteX2" fmla="*/ 12190476 w 12190476"/>
                <a:gd name="connsiteY2" fmla="*/ 2334764 h 2334764"/>
                <a:gd name="connsiteX3" fmla="*/ 0 w 12190476"/>
                <a:gd name="connsiteY3" fmla="*/ 2334764 h 233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0476" h="2334764">
                  <a:moveTo>
                    <a:pt x="0" y="0"/>
                  </a:moveTo>
                  <a:lnTo>
                    <a:pt x="12190476" y="0"/>
                  </a:lnTo>
                  <a:lnTo>
                    <a:pt x="12190476" y="2334764"/>
                  </a:lnTo>
                  <a:lnTo>
                    <a:pt x="0" y="2334764"/>
                  </a:ln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flipH="1">
              <a:off x="10668273" y="5990907"/>
              <a:ext cx="1284654" cy="835635"/>
            </a:xfrm>
            <a:prstGeom prst="rect">
              <a:avLst/>
            </a:prstGeom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572" y="4523236"/>
            <a:ext cx="9142857" cy="2334764"/>
            <a:chOff x="762" y="4523236"/>
            <a:chExt cx="12190476" cy="2334764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2" y="4523236"/>
              <a:ext cx="12190476" cy="2334764"/>
            </a:xfrm>
            <a:custGeom>
              <a:avLst/>
              <a:gdLst>
                <a:gd name="connsiteX0" fmla="*/ 0 w 12190476"/>
                <a:gd name="connsiteY0" fmla="*/ 0 h 2334764"/>
                <a:gd name="connsiteX1" fmla="*/ 12190476 w 12190476"/>
                <a:gd name="connsiteY1" fmla="*/ 0 h 2334764"/>
                <a:gd name="connsiteX2" fmla="*/ 12190476 w 12190476"/>
                <a:gd name="connsiteY2" fmla="*/ 2334764 h 2334764"/>
                <a:gd name="connsiteX3" fmla="*/ 0 w 12190476"/>
                <a:gd name="connsiteY3" fmla="*/ 2334764 h 233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0476" h="2334764">
                  <a:moveTo>
                    <a:pt x="0" y="0"/>
                  </a:moveTo>
                  <a:lnTo>
                    <a:pt x="12190476" y="0"/>
                  </a:lnTo>
                  <a:lnTo>
                    <a:pt x="12190476" y="2334764"/>
                  </a:lnTo>
                  <a:lnTo>
                    <a:pt x="0" y="2334764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flipH="1">
              <a:off x="10668273" y="5990907"/>
              <a:ext cx="1284654" cy="8356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02447" y="498479"/>
            <a:ext cx="8139178" cy="33147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502447" y="162612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4679194" y="162612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-1" y="8466"/>
            <a:ext cx="9144001" cy="6849535"/>
            <a:chOff x="-1" y="8466"/>
            <a:chExt cx="12192001" cy="6849535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" y="8466"/>
              <a:ext cx="12192001" cy="6841067"/>
            </a:xfrm>
            <a:prstGeom prst="rect">
              <a:avLst/>
            </a:prstGeom>
          </p:spPr>
        </p:pic>
        <p:sp>
          <p:nvSpPr>
            <p:cNvPr id="13" name="矩形 12"/>
            <p:cNvSpPr/>
            <p:nvPr userDrawn="1">
              <p:custDataLst>
                <p:tags r:id="rId5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63500" y="5892813"/>
              <a:ext cx="1738630" cy="965188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7928351" y="162612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502444" y="162611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-1" y="0"/>
            <a:ext cx="9144001" cy="6858001"/>
            <a:chOff x="-1" y="0"/>
            <a:chExt cx="12192001" cy="6858001"/>
          </a:xfrm>
        </p:grpSpPr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 userDrawn="1">
              <p:custDataLst>
                <p:tags r:id="rId5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aseline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email"/>
            <a:srcRect/>
            <a:stretch>
              <a:fillRect/>
            </a:stretch>
          </p:blipFill>
          <p:spPr>
            <a:xfrm>
              <a:off x="63500" y="5892813"/>
              <a:ext cx="1738630" cy="965188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02447" y="162612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末尾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556204" y="6026048"/>
            <a:ext cx="1051909" cy="82877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32441" y="1947304"/>
            <a:ext cx="5457825" cy="994172"/>
          </a:xfrm>
        </p:spPr>
        <p:txBody>
          <a:bodyPr anchor="ctr" anchorCtr="0">
            <a:normAutofit/>
          </a:bodyPr>
          <a:lstStyle>
            <a:lvl1pPr algn="ctr">
              <a:defRPr sz="4500" b="0" baseline="0">
                <a:solidFill>
                  <a:schemeClr val="accent1"/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/>
          <a:p>
            <a:fld id="{48F73B5E-9348-4092-9D18-77FA72FD5E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/>
          <a:p>
            <a:fld id="{9CC4D6AE-67AD-4BBA-806F-8A1C347698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" y="4523105"/>
            <a:ext cx="9143048" cy="2334895"/>
          </a:xfrm>
          <a:custGeom>
            <a:avLst/>
            <a:gdLst>
              <a:gd name="connsiteX0" fmla="*/ 0 w 12190476"/>
              <a:gd name="connsiteY0" fmla="*/ 0 h 2334764"/>
              <a:gd name="connsiteX1" fmla="*/ 12190476 w 12190476"/>
              <a:gd name="connsiteY1" fmla="*/ 0 h 2334764"/>
              <a:gd name="connsiteX2" fmla="*/ 12190476 w 12190476"/>
              <a:gd name="connsiteY2" fmla="*/ 2334764 h 2334764"/>
              <a:gd name="connsiteX3" fmla="*/ 0 w 12190476"/>
              <a:gd name="connsiteY3" fmla="*/ 2334764 h 233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476" h="2334764">
                <a:moveTo>
                  <a:pt x="0" y="0"/>
                </a:moveTo>
                <a:lnTo>
                  <a:pt x="12190476" y="0"/>
                </a:lnTo>
                <a:lnTo>
                  <a:pt x="12190476" y="2334764"/>
                </a:lnTo>
                <a:lnTo>
                  <a:pt x="0" y="2334764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8001000" y="5990590"/>
            <a:ext cx="963454" cy="8356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02411" y="498476"/>
            <a:ext cx="8139178" cy="33147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219551" y="304165"/>
            <a:ext cx="8704898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47625" y="5892800"/>
            <a:ext cx="1303973" cy="965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961200" y="1339650"/>
            <a:ext cx="7219800" cy="542700"/>
          </a:xfrm>
        </p:spPr>
        <p:txBody>
          <a:bodyPr anchor="ctr"/>
          <a:lstStyle>
            <a:lvl1pPr>
              <a:defRPr sz="24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960835" y="259425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 dirty="0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" y="4523105"/>
            <a:ext cx="9143048" cy="2334895"/>
          </a:xfrm>
          <a:custGeom>
            <a:avLst/>
            <a:gdLst>
              <a:gd name="connsiteX0" fmla="*/ 0 w 12190476"/>
              <a:gd name="connsiteY0" fmla="*/ 0 h 2334764"/>
              <a:gd name="connsiteX1" fmla="*/ 12190476 w 12190476"/>
              <a:gd name="connsiteY1" fmla="*/ 0 h 2334764"/>
              <a:gd name="connsiteX2" fmla="*/ 12190476 w 12190476"/>
              <a:gd name="connsiteY2" fmla="*/ 2334764 h 2334764"/>
              <a:gd name="connsiteX3" fmla="*/ 0 w 12190476"/>
              <a:gd name="connsiteY3" fmla="*/ 2334764 h 233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476" h="2334764">
                <a:moveTo>
                  <a:pt x="0" y="0"/>
                </a:moveTo>
                <a:lnTo>
                  <a:pt x="12190476" y="0"/>
                </a:lnTo>
                <a:lnTo>
                  <a:pt x="12190476" y="2334764"/>
                </a:lnTo>
                <a:lnTo>
                  <a:pt x="0" y="2334764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8001000" y="5990590"/>
            <a:ext cx="963454" cy="8356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437400" y="880650"/>
            <a:ext cx="2970000" cy="661500"/>
          </a:xfrm>
        </p:spPr>
        <p:txBody>
          <a:bodyPr anchor="ctr"/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40100" y="227565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3825900" y="1405930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" y="4523105"/>
            <a:ext cx="9143048" cy="2334895"/>
          </a:xfrm>
          <a:custGeom>
            <a:avLst/>
            <a:gdLst>
              <a:gd name="connsiteX0" fmla="*/ 0 w 12190476"/>
              <a:gd name="connsiteY0" fmla="*/ 0 h 2334764"/>
              <a:gd name="connsiteX1" fmla="*/ 12190476 w 12190476"/>
              <a:gd name="connsiteY1" fmla="*/ 0 h 2334764"/>
              <a:gd name="connsiteX2" fmla="*/ 12190476 w 12190476"/>
              <a:gd name="connsiteY2" fmla="*/ 2334764 h 2334764"/>
              <a:gd name="connsiteX3" fmla="*/ 0 w 12190476"/>
              <a:gd name="connsiteY3" fmla="*/ 2334764 h 233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476" h="2334764">
                <a:moveTo>
                  <a:pt x="0" y="0"/>
                </a:moveTo>
                <a:lnTo>
                  <a:pt x="12190476" y="0"/>
                </a:lnTo>
                <a:lnTo>
                  <a:pt x="12190476" y="2334764"/>
                </a:lnTo>
                <a:lnTo>
                  <a:pt x="0" y="2334764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8001000" y="5990590"/>
            <a:ext cx="963454" cy="83566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75000"/>
                  <a:lumOff val="2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9000" y="85950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59000" y="17631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59581" y="323685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" y="4523105"/>
            <a:ext cx="9143048" cy="2334895"/>
          </a:xfrm>
          <a:custGeom>
            <a:avLst/>
            <a:gdLst>
              <a:gd name="connsiteX0" fmla="*/ 0 w 12190476"/>
              <a:gd name="connsiteY0" fmla="*/ 0 h 2334764"/>
              <a:gd name="connsiteX1" fmla="*/ 12190476 w 12190476"/>
              <a:gd name="connsiteY1" fmla="*/ 0 h 2334764"/>
              <a:gd name="connsiteX2" fmla="*/ 12190476 w 12190476"/>
              <a:gd name="connsiteY2" fmla="*/ 2334764 h 2334764"/>
              <a:gd name="connsiteX3" fmla="*/ 0 w 12190476"/>
              <a:gd name="connsiteY3" fmla="*/ 2334764 h 233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476" h="2334764">
                <a:moveTo>
                  <a:pt x="0" y="0"/>
                </a:moveTo>
                <a:lnTo>
                  <a:pt x="12190476" y="0"/>
                </a:lnTo>
                <a:lnTo>
                  <a:pt x="12190476" y="2334764"/>
                </a:lnTo>
                <a:lnTo>
                  <a:pt x="0" y="2334764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8001000" y="5990590"/>
            <a:ext cx="963454" cy="8356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3600" y="740250"/>
            <a:ext cx="8232300" cy="423900"/>
          </a:xfrm>
        </p:spPr>
        <p:txBody>
          <a:bodyPr anchor="ctr"/>
          <a:lstStyle>
            <a:lvl1pPr algn="ctr">
              <a:defRPr sz="24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453628" y="20826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445500" y="530685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" y="4523105"/>
            <a:ext cx="9143048" cy="2334895"/>
          </a:xfrm>
          <a:custGeom>
            <a:avLst/>
            <a:gdLst>
              <a:gd name="connsiteX0" fmla="*/ 0 w 12190476"/>
              <a:gd name="connsiteY0" fmla="*/ 0 h 2334764"/>
              <a:gd name="connsiteX1" fmla="*/ 12190476 w 12190476"/>
              <a:gd name="connsiteY1" fmla="*/ 0 h 2334764"/>
              <a:gd name="connsiteX2" fmla="*/ 12190476 w 12190476"/>
              <a:gd name="connsiteY2" fmla="*/ 2334764 h 2334764"/>
              <a:gd name="connsiteX3" fmla="*/ 0 w 12190476"/>
              <a:gd name="connsiteY3" fmla="*/ 2334764 h 233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0476" h="2334764">
                <a:moveTo>
                  <a:pt x="0" y="0"/>
                </a:moveTo>
                <a:lnTo>
                  <a:pt x="12190476" y="0"/>
                </a:lnTo>
                <a:lnTo>
                  <a:pt x="12190476" y="2334764"/>
                </a:lnTo>
                <a:lnTo>
                  <a:pt x="0" y="2334764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8001000" y="5990590"/>
            <a:ext cx="963454" cy="83566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34700" y="292846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434700" y="20250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681800" y="20250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429300" y="491445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4689900" y="491085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1576668"/>
            <a:ext cx="9144000" cy="3704665"/>
          </a:xfrm>
          <a:prstGeom prst="rect">
            <a:avLst/>
          </a:prstGeom>
          <a:solidFill>
            <a:schemeClr val="tx2"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42100" y="1637550"/>
            <a:ext cx="6858000" cy="1790100"/>
          </a:xfrm>
        </p:spPr>
        <p:txBody>
          <a:bodyPr anchor="b"/>
          <a:lstStyle>
            <a:lvl1pPr algn="ctr">
              <a:defRPr sz="45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59807" y="6389433"/>
            <a:ext cx="2025000" cy="2376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000" y="6389433"/>
            <a:ext cx="2970000" cy="2376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6389433"/>
            <a:ext cx="2025000" cy="237600"/>
          </a:xfrm>
        </p:spPr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141810" y="40698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52.xml"/><Relationship Id="rId23" Type="http://schemas.openxmlformats.org/officeDocument/2006/relationships/tags" Target="../tags/tag151.xml"/><Relationship Id="rId22" Type="http://schemas.openxmlformats.org/officeDocument/2006/relationships/tags" Target="../tags/tag150.xml"/><Relationship Id="rId21" Type="http://schemas.openxmlformats.org/officeDocument/2006/relationships/tags" Target="../tags/tag149.xml"/><Relationship Id="rId20" Type="http://schemas.openxmlformats.org/officeDocument/2006/relationships/tags" Target="../tags/tag148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47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1189673"/>
            <a:ext cx="8139178" cy="331473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1571631"/>
            <a:ext cx="8139178" cy="4041680"/>
          </a:xfrm>
          <a:prstGeom prst="rect">
            <a:avLst/>
          </a:prstGeom>
        </p:spPr>
        <p:txBody>
          <a:bodyPr vert="horz" lIns="100800" tIns="0" rIns="8280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561962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62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55.xml"/><Relationship Id="rId3" Type="http://schemas.openxmlformats.org/officeDocument/2006/relationships/image" Target="../media/image15.jpeg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3260" y="2780665"/>
            <a:ext cx="7291070" cy="1438275"/>
          </a:xfrm>
        </p:spPr>
        <p:txBody>
          <a:bodyPr>
            <a:normAutofit fontScale="90000"/>
          </a:bodyPr>
          <a:p>
            <a:pPr algn="ctr"/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形淡意丰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 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润心致远</a:t>
            </a:r>
            <a:b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</a:b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    </a:t>
            </a:r>
            <a:r>
              <a:rPr lang="en-US" altLang="zh-CN" sz="3110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——汪曾祺散文化小说结尾</a:t>
            </a:r>
            <a:r>
              <a:rPr lang="zh-CN" altLang="en-US" sz="3110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艺术探</a:t>
            </a:r>
            <a:r>
              <a:rPr lang="zh-CN" altLang="en-US" sz="3110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究</a:t>
            </a:r>
            <a:endParaRPr lang="zh-CN" altLang="en-US" sz="3110" dirty="0">
              <a:solidFill>
                <a:schemeClr val="accent1">
                  <a:lumMod val="7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48640"/>
            <a:ext cx="2287270" cy="21297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pPr algn="ctr"/>
            <a:br>
              <a:rPr lang="zh-CN" altLang="en-US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</a:br>
            <a:r>
              <a:rPr lang="en-US" altLang="zh-CN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  </a:t>
            </a:r>
            <a:br>
              <a:rPr lang="zh-CN" altLang="en-US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</a:br>
            <a:br>
              <a:rPr lang="zh-CN" altLang="en-US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</a:br>
            <a:b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</a:b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    </a:t>
            </a:r>
            <a:endParaRPr lang="zh-CN" altLang="en-US" sz="311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755650" y="1700530"/>
            <a:ext cx="7444740" cy="2919095"/>
          </a:xfrm>
        </p:spPr>
        <p:txBody>
          <a:bodyPr>
            <a:normAutofit fontScale="90000"/>
          </a:bodyPr>
          <a:p>
            <a:pPr marL="0" indent="0">
              <a:buNone/>
            </a:pPr>
            <a:r>
              <a:rPr sz="3600">
                <a:solidFill>
                  <a:schemeClr val="tx1"/>
                </a:solidFill>
                <a:latin typeface="隶书" panose="02010509060101010101" pitchFamily="49" charset="-122"/>
                <a:sym typeface="+mn-ea"/>
              </a:rPr>
              <a:t>课堂小结：</a:t>
            </a:r>
            <a:endParaRPr sz="3600">
              <a:solidFill>
                <a:schemeClr val="tx1"/>
              </a:solidFill>
              <a:latin typeface="隶书" panose="02010509060101010101" pitchFamily="49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latin typeface="隶书" panose="02010509060101010101" pitchFamily="49" charset="-122"/>
                <a:sym typeface="+mn-ea"/>
              </a:rPr>
              <a:t>    </a:t>
            </a:r>
            <a:r>
              <a:rPr sz="3600">
                <a:solidFill>
                  <a:schemeClr val="tx1"/>
                </a:solidFill>
                <a:latin typeface="隶书" panose="02010509060101010101" pitchFamily="49" charset="-122"/>
                <a:sym typeface="+mn-ea"/>
              </a:rPr>
              <a:t>结尾</a:t>
            </a:r>
            <a:r>
              <a:rPr sz="3600">
                <a:solidFill>
                  <a:schemeClr val="tx1"/>
                </a:solidFill>
                <a:latin typeface="隶书" panose="02010509060101010101" pitchFamily="49" charset="-122"/>
                <a:sym typeface="+mn-ea"/>
              </a:rPr>
              <a:t>艺术：形淡意丰，润心致</a:t>
            </a:r>
            <a:r>
              <a:rPr sz="3600">
                <a:solidFill>
                  <a:schemeClr val="tx1"/>
                </a:solidFill>
                <a:latin typeface="隶书" panose="02010509060101010101" pitchFamily="49" charset="-122"/>
                <a:sym typeface="+mn-ea"/>
              </a:rPr>
              <a:t>远。</a:t>
            </a:r>
            <a:endParaRPr sz="3600">
              <a:solidFill>
                <a:schemeClr val="tx1"/>
              </a:solidFill>
              <a:latin typeface="隶书" panose="02010509060101010101" pitchFamily="49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  <a:latin typeface="隶书" panose="02010509060101010101" pitchFamily="49" charset="-122"/>
                <a:sym typeface="+mn-ea"/>
              </a:rPr>
              <a:t>    </a:t>
            </a:r>
            <a:r>
              <a:rPr sz="3600">
                <a:solidFill>
                  <a:schemeClr val="tx1"/>
                </a:solidFill>
                <a:latin typeface="隶书" panose="02010509060101010101" pitchFamily="49" charset="-122"/>
                <a:sym typeface="+mn-ea"/>
              </a:rPr>
              <a:t>探究方</a:t>
            </a:r>
            <a:r>
              <a:rPr sz="3600">
                <a:solidFill>
                  <a:schemeClr val="tx1"/>
                </a:solidFill>
                <a:latin typeface="隶书" panose="02010509060101010101" pitchFamily="49" charset="-122"/>
                <a:sym typeface="+mn-ea"/>
              </a:rPr>
              <a:t>法：入乎其内，出乎其</a:t>
            </a:r>
            <a:r>
              <a:rPr sz="3600">
                <a:solidFill>
                  <a:schemeClr val="tx1"/>
                </a:solidFill>
                <a:latin typeface="隶书" panose="02010509060101010101" pitchFamily="49" charset="-122"/>
                <a:sym typeface="+mn-ea"/>
              </a:rPr>
              <a:t>外。</a:t>
            </a:r>
            <a:endParaRPr sz="3600">
              <a:solidFill>
                <a:schemeClr val="tx1"/>
              </a:solidFill>
              <a:latin typeface="隶书" panose="02010509060101010101" pitchFamily="49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9705" y="260350"/>
            <a:ext cx="8736965" cy="1058545"/>
          </a:xfrm>
        </p:spPr>
        <p:txBody>
          <a:bodyPr>
            <a:noAutofit/>
          </a:bodyPr>
          <a:p>
            <a:r>
              <a:rPr sz="2800">
                <a:solidFill>
                  <a:schemeClr val="tx1"/>
                </a:solidFill>
                <a:sym typeface="+mn-ea"/>
              </a:rPr>
              <a:t>任务一：初读文本，认识汪曾祺散文化小说的特点</a:t>
            </a:r>
            <a:br>
              <a:rPr lang="zh-CN" altLang="en-US" sz="2800">
                <a:solidFill>
                  <a:schemeClr val="tx1"/>
                </a:solidFill>
              </a:rPr>
            </a:br>
            <a:r>
              <a:rPr lang="en-US" altLang="zh-CN" sz="2800">
                <a:solidFill>
                  <a:schemeClr val="tx1"/>
                </a:solidFill>
                <a:sym typeface="+mn-ea"/>
              </a:rPr>
              <a:t>    </a:t>
            </a:r>
            <a:r>
              <a:rPr sz="2800">
                <a:solidFill>
                  <a:schemeClr val="tx1"/>
                </a:solidFill>
                <a:sym typeface="+mn-ea"/>
              </a:rPr>
              <a:t>结合阅读经验，说一说</a:t>
            </a:r>
            <a:r>
              <a:rPr sz="2800">
                <a:solidFill>
                  <a:schemeClr val="tx1"/>
                </a:solidFill>
                <a:sym typeface="+mn-ea"/>
              </a:rPr>
              <a:t>三篇小说带来的阅读感受。</a:t>
            </a:r>
            <a:endParaRPr lang="zh-CN" altLang="en-US" sz="280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251460" y="1196975"/>
            <a:ext cx="4396105" cy="5660390"/>
          </a:xfrm>
        </p:spPr>
        <p:txBody>
          <a:bodyPr>
            <a:normAutofit fontScale="25000"/>
          </a:bodyPr>
          <a:p>
            <a:pPr marL="0" indent="0" algn="l" latinLnBrk="1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9200">
                <a:sym typeface="+mn-ea"/>
              </a:rPr>
              <a:t>三篇小说情节梳理：</a:t>
            </a:r>
            <a:endParaRPr lang="zh-CN" altLang="en-US" sz="9200">
              <a:sym typeface="+mn-ea"/>
            </a:endParaRPr>
          </a:p>
          <a:p>
            <a:pPr marL="0" indent="0" algn="l" latinLnBrk="1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9200">
                <a:sym typeface="+mn-ea"/>
              </a:rPr>
              <a:t>《捡烂纸的老头》</a:t>
            </a:r>
            <a:endParaRPr lang="zh-CN" altLang="en-US" sz="9200"/>
          </a:p>
          <a:p>
            <a:pPr marL="0" indent="0" algn="l" latinLnBrk="1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9200">
                <a:sym typeface="+mn-ea"/>
              </a:rPr>
              <a:t>烤肉刘的饭馆</a:t>
            </a:r>
            <a:r>
              <a:rPr lang="en-US" altLang="zh-CN" sz="9200">
                <a:sym typeface="+mn-ea"/>
              </a:rPr>
              <a:t>——</a:t>
            </a:r>
            <a:r>
              <a:rPr sz="9200">
                <a:sym typeface="+mn-ea"/>
              </a:rPr>
              <a:t>饭馆</a:t>
            </a:r>
            <a:r>
              <a:rPr lang="zh-CN" altLang="en-US" sz="9200">
                <a:sym typeface="+mn-ea"/>
              </a:rPr>
              <a:t>顾客</a:t>
            </a:r>
            <a:r>
              <a:rPr lang="en-US" altLang="zh-CN" sz="9200">
                <a:sym typeface="+mn-ea"/>
              </a:rPr>
              <a:t>——</a:t>
            </a:r>
            <a:r>
              <a:rPr lang="zh-CN" altLang="en-US" sz="9200">
                <a:sym typeface="+mn-ea"/>
              </a:rPr>
              <a:t>老头出场</a:t>
            </a:r>
            <a:r>
              <a:rPr lang="en-US" altLang="zh-CN" sz="9200">
                <a:sym typeface="+mn-ea"/>
              </a:rPr>
              <a:t>——</a:t>
            </a:r>
            <a:r>
              <a:rPr lang="zh-CN" altLang="en-US" sz="9200">
                <a:sym typeface="+mn-ea"/>
              </a:rPr>
              <a:t>老头叫阵打架</a:t>
            </a:r>
            <a:r>
              <a:rPr lang="en-US" altLang="zh-CN" sz="9200">
                <a:sym typeface="+mn-ea"/>
              </a:rPr>
              <a:t>——</a:t>
            </a:r>
            <a:r>
              <a:rPr lang="zh-CN" altLang="en-US" sz="9200">
                <a:sym typeface="+mn-ea"/>
              </a:rPr>
              <a:t>老头死了，留下八千块</a:t>
            </a:r>
            <a:endParaRPr lang="zh-CN" altLang="en-US" sz="9200">
              <a:sym typeface="+mn-ea"/>
            </a:endParaRPr>
          </a:p>
          <a:p>
            <a:pPr marL="0" indent="0" algn="l" latinLnBrk="1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9200">
              <a:sym typeface="+mn-ea"/>
            </a:endParaRPr>
          </a:p>
          <a:p>
            <a:pPr marL="0" indent="0" algn="l" latinLnBrk="1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9200">
                <a:sym typeface="+mn-ea"/>
              </a:rPr>
              <a:t>《异禀》</a:t>
            </a:r>
            <a:endParaRPr lang="zh-CN" altLang="en-US" sz="9200">
              <a:sym typeface="+mn-ea"/>
            </a:endParaRPr>
          </a:p>
          <a:p>
            <a:pPr marL="0" indent="0" algn="l" latinLnBrk="1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9200">
                <a:sym typeface="+mn-ea"/>
              </a:rPr>
              <a:t>王二的发达经过</a:t>
            </a:r>
            <a:r>
              <a:rPr lang="en-US" altLang="zh-CN" sz="9200">
                <a:sym typeface="+mn-ea"/>
              </a:rPr>
              <a:t>——</a:t>
            </a:r>
            <a:r>
              <a:rPr lang="zh-CN" altLang="en-US" sz="9200">
                <a:sym typeface="+mn-ea"/>
              </a:rPr>
              <a:t>保全堂的陶先生和陈相公</a:t>
            </a:r>
            <a:r>
              <a:rPr lang="en-US" altLang="zh-CN" sz="9200">
                <a:sym typeface="+mn-ea"/>
              </a:rPr>
              <a:t>——</a:t>
            </a:r>
            <a:r>
              <a:rPr lang="zh-CN" altLang="en-US" sz="9200">
                <a:sym typeface="+mn-ea"/>
              </a:rPr>
              <a:t>保全堂闲聊，张汉发表异禀之说</a:t>
            </a:r>
            <a:r>
              <a:rPr lang="en-US" altLang="zh-CN" sz="9200">
                <a:sym typeface="+mn-ea"/>
              </a:rPr>
              <a:t>——</a:t>
            </a:r>
            <a:r>
              <a:rPr lang="zh-CN" altLang="en-US" sz="9200">
                <a:sym typeface="+mn-ea"/>
              </a:rPr>
              <a:t>陈、陶二人上厕所，模仿王二</a:t>
            </a:r>
            <a:endParaRPr lang="zh-CN" altLang="en-US" sz="9200">
              <a:sym typeface="+mn-ea"/>
            </a:endParaRPr>
          </a:p>
          <a:p>
            <a:pPr marL="0" indent="0" algn="l" latinLnBrk="1">
              <a:lnSpc>
                <a:spcPct val="100000"/>
              </a:lnSpc>
              <a:spcAft>
                <a:spcPts val="0"/>
              </a:spcAft>
              <a:buNone/>
            </a:pPr>
            <a:endParaRPr lang="zh-CN" altLang="en-US" sz="9200">
              <a:sym typeface="+mn-ea"/>
            </a:endParaRPr>
          </a:p>
          <a:p>
            <a:pPr marL="0" indent="0" algn="l" latinLnBrk="1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9200">
                <a:sym typeface="+mn-ea"/>
              </a:rPr>
              <a:t>《陈小手》</a:t>
            </a:r>
            <a:endParaRPr lang="zh-CN" altLang="en-US" sz="9200">
              <a:sym typeface="+mn-ea"/>
            </a:endParaRPr>
          </a:p>
          <a:p>
            <a:pPr marL="0" indent="0" algn="l" latinLnBrk="1">
              <a:lnSpc>
                <a:spcPct val="100000"/>
              </a:lnSpc>
              <a:spcAft>
                <a:spcPts val="0"/>
              </a:spcAft>
              <a:buNone/>
            </a:pPr>
            <a:r>
              <a:rPr lang="zh-CN" altLang="en-US" sz="9200">
                <a:sym typeface="+mn-ea"/>
              </a:rPr>
              <a:t>当地接生风俗</a:t>
            </a:r>
            <a:r>
              <a:rPr lang="en-US" altLang="zh-CN" sz="9200">
                <a:sym typeface="+mn-ea"/>
              </a:rPr>
              <a:t>——</a:t>
            </a:r>
            <a:r>
              <a:rPr lang="zh-CN" altLang="en-US" sz="9200">
                <a:sym typeface="+mn-ea"/>
              </a:rPr>
              <a:t>对陈小手的介绍</a:t>
            </a:r>
            <a:r>
              <a:rPr lang="en-US" altLang="zh-CN" sz="9200">
                <a:sym typeface="+mn-ea"/>
              </a:rPr>
              <a:t>——</a:t>
            </a:r>
            <a:r>
              <a:rPr lang="zh-CN" altLang="en-US" sz="9200">
                <a:sym typeface="+mn-ea"/>
              </a:rPr>
              <a:t>陈小手为团长太太接生</a:t>
            </a:r>
            <a:r>
              <a:rPr lang="en-US" altLang="zh-CN" sz="9200">
                <a:sym typeface="+mn-ea"/>
              </a:rPr>
              <a:t>——</a:t>
            </a:r>
            <a:r>
              <a:rPr lang="zh-CN" altLang="en-US" sz="9200">
                <a:sym typeface="+mn-ea"/>
              </a:rPr>
              <a:t>被团长枪杀</a:t>
            </a:r>
            <a:endParaRPr lang="zh-CN" altLang="en-US" sz="9600">
              <a:sym typeface="+mn-ea"/>
            </a:endParaRPr>
          </a:p>
          <a:p>
            <a:pPr marL="0" indent="0" algn="l" latinLnBrk="1">
              <a:lnSpc>
                <a:spcPct val="100000"/>
              </a:lnSpc>
              <a:spcAft>
                <a:spcPts val="0"/>
              </a:spcAft>
              <a:buNone/>
            </a:pPr>
            <a:endParaRPr lang="zh-CN" sz="8000">
              <a:sym typeface="+mn-ea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2800">
              <a:sym typeface="+mn-ea"/>
            </a:endParaRP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>
                <a:sym typeface="+mn-ea"/>
              </a:rPr>
              <a:t> </a:t>
            </a:r>
            <a:endParaRPr lang="zh-CN" altLang="en-US" sz="280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5292090" y="2276475"/>
            <a:ext cx="3263265" cy="2842895"/>
          </a:xfrm>
        </p:spPr>
        <p:txBody>
          <a:bodyPr>
            <a:normAutofit/>
          </a:bodyPr>
          <a:p>
            <a:pPr marL="0" indent="0" algn="l" latinLnBrk="1">
              <a:lnSpc>
                <a:spcPct val="100000"/>
              </a:lnSpc>
              <a:spcAft>
                <a:spcPts val="0"/>
              </a:spcAft>
              <a:buNone/>
            </a:pPr>
            <a:r>
              <a:rPr lang="zh-CN" sz="2800">
                <a:sym typeface="+mn-ea"/>
              </a:rPr>
              <a:t>散文化小说特点：</a:t>
            </a:r>
            <a:endParaRPr sz="2800">
              <a:sym typeface="+mn-ea"/>
            </a:endParaRPr>
          </a:p>
          <a:p>
            <a:pPr marL="0" indent="0" algn="l" latinLnBrk="1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>
                <a:sym typeface="+mn-ea"/>
              </a:rPr>
              <a:t>    </a:t>
            </a:r>
            <a:r>
              <a:rPr sz="2800">
                <a:sym typeface="+mn-ea"/>
              </a:rPr>
              <a:t>（</a:t>
            </a:r>
            <a:r>
              <a:rPr lang="en-US" altLang="zh-CN" sz="2800">
                <a:sym typeface="+mn-ea"/>
              </a:rPr>
              <a:t>1</a:t>
            </a:r>
            <a:r>
              <a:rPr sz="2800">
                <a:sym typeface="+mn-ea"/>
              </a:rPr>
              <a:t>）</a:t>
            </a:r>
            <a:r>
              <a:rPr lang="zh-CN" sz="2800">
                <a:sym typeface="+mn-ea"/>
              </a:rPr>
              <a:t>取材日常</a:t>
            </a:r>
            <a:endParaRPr sz="2800">
              <a:sym typeface="+mn-ea"/>
            </a:endParaRPr>
          </a:p>
          <a:p>
            <a:pPr marL="0" indent="0" algn="l" latinLnBrk="1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>
                <a:sym typeface="+mn-ea"/>
              </a:rPr>
              <a:t>    </a:t>
            </a:r>
            <a:r>
              <a:rPr lang="zh-CN" sz="2800">
                <a:sym typeface="+mn-ea"/>
              </a:rPr>
              <a:t>（</a:t>
            </a:r>
            <a:r>
              <a:rPr lang="en-US" altLang="zh-CN" sz="2800">
                <a:sym typeface="+mn-ea"/>
              </a:rPr>
              <a:t>2</a:t>
            </a:r>
            <a:r>
              <a:rPr lang="zh-CN" sz="2800">
                <a:sym typeface="+mn-ea"/>
              </a:rPr>
              <a:t>）</a:t>
            </a:r>
            <a:r>
              <a:rPr sz="2800">
                <a:sym typeface="+mn-ea"/>
              </a:rPr>
              <a:t>情节淡化</a:t>
            </a:r>
            <a:endParaRPr sz="2800">
              <a:sym typeface="+mn-ea"/>
            </a:endParaRPr>
          </a:p>
          <a:p>
            <a:pPr marL="0" indent="0" algn="l" latinLnBrk="1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800">
                <a:sym typeface="+mn-ea"/>
              </a:rPr>
              <a:t>    </a:t>
            </a:r>
            <a:r>
              <a:rPr sz="2800">
                <a:sym typeface="+mn-ea"/>
              </a:rPr>
              <a:t>（</a:t>
            </a:r>
            <a:r>
              <a:rPr lang="en-US" altLang="zh-CN" sz="2800">
                <a:sym typeface="+mn-ea"/>
              </a:rPr>
              <a:t>3</a:t>
            </a:r>
            <a:r>
              <a:rPr sz="2800">
                <a:sym typeface="+mn-ea"/>
              </a:rPr>
              <a:t>）语言</a:t>
            </a:r>
            <a:r>
              <a:rPr lang="zh-CN" sz="2800">
                <a:sym typeface="+mn-ea"/>
              </a:rPr>
              <a:t>质朴</a:t>
            </a:r>
            <a:endParaRPr lang="zh-CN" sz="2800">
              <a:sym typeface="+mn-ea"/>
            </a:endParaRPr>
          </a:p>
          <a:p>
            <a:pPr marL="0" indent="0" algn="l" latinLnBrk="1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>
                <a:sym typeface="+mn-ea"/>
              </a:rPr>
              <a:t>    </a:t>
            </a:r>
            <a:r>
              <a:rPr lang="zh-CN" sz="2800">
                <a:sym typeface="+mn-ea"/>
              </a:rPr>
              <a:t>（</a:t>
            </a:r>
            <a:r>
              <a:rPr lang="en-US" altLang="zh-CN" sz="2800">
                <a:sym typeface="+mn-ea"/>
              </a:rPr>
              <a:t>4</a:t>
            </a:r>
            <a:r>
              <a:rPr lang="zh-CN" sz="2800">
                <a:sym typeface="+mn-ea"/>
              </a:rPr>
              <a:t>）意蕴丰富</a:t>
            </a:r>
            <a:endParaRPr lang="zh-CN" sz="2800">
              <a:sym typeface="+mn-ea"/>
            </a:endParaRPr>
          </a:p>
          <a:p>
            <a:pPr marL="0" indent="0" algn="l" latinLnBrk="1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2800">
                <a:sym typeface="+mn-ea"/>
              </a:rPr>
              <a:t>          ……</a:t>
            </a:r>
            <a:endParaRPr lang="en-US" altLang="zh-CN" sz="2800">
              <a:sym typeface="+mn-ea"/>
            </a:endParaRPr>
          </a:p>
          <a:p>
            <a:pPr marL="0" indent="0">
              <a:buNone/>
            </a:pPr>
            <a:endParaRPr lang="zh-CN" altLang="en-US" sz="2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251460" y="332105"/>
            <a:ext cx="8468995" cy="5659120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altLang="zh-CN" sz="2800"/>
              <a:t> </a:t>
            </a:r>
            <a:endParaRPr lang="zh-CN" altLang="en-US" sz="2800"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51460" y="332740"/>
          <a:ext cx="8489950" cy="69761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765"/>
                <a:gridCol w="6814185"/>
              </a:tblGrid>
              <a:tr h="47688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spc="200">
                          <a:solidFill>
                            <a:schemeClr val="bg2"/>
                          </a:solidFill>
                          <a:uFillTx/>
                          <a:sym typeface="+mn-ea"/>
                        </a:rPr>
                        <a:t>小说结尾艺术</a:t>
                      </a:r>
                      <a:r>
                        <a:rPr lang="zh-CN" altLang="en-US" sz="2400" spc="200">
                          <a:solidFill>
                            <a:schemeClr val="bg2"/>
                          </a:solidFill>
                          <a:uFillTx/>
                          <a:sym typeface="+mn-ea"/>
                        </a:rPr>
                        <a:t>探究考情回顾</a:t>
                      </a:r>
                      <a:endParaRPr lang="zh-CN" altLang="en-US" sz="2400" b="1" spc="200">
                        <a:solidFill>
                          <a:schemeClr val="bg2"/>
                        </a:solidFill>
                        <a:uFillTx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7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800" b="1">
                          <a:sym typeface="+mn-ea"/>
                        </a:rPr>
                        <a:t>2017</a:t>
                      </a:r>
                      <a:r>
                        <a:rPr lang="zh-CN" altLang="en-US" sz="1800" b="1">
                          <a:sym typeface="+mn-ea"/>
                        </a:rPr>
                        <a:t>年全国卷Ⅰ《天嚣》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小说以一个没有谜底的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“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美好的谜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”</a:t>
                      </a:r>
                      <a:r>
                        <a:rPr lang="zh-CN" altLang="en-US" sz="1800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结尾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，这样处理有怎样的艺术效果？请结合作品进行分析。（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6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分）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8147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800" b="1">
                          <a:sym typeface="+mn-ea"/>
                        </a:rPr>
                        <a:t>2014</a:t>
                      </a:r>
                      <a:r>
                        <a:rPr lang="zh-CN" altLang="en-US" sz="1800" b="1">
                          <a:sym typeface="+mn-ea"/>
                        </a:rPr>
                        <a:t>年全国卷Ⅰ《古渡头》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作者为什么以渡夫的任情高歌为</a:t>
                      </a:r>
                      <a:r>
                        <a:rPr lang="zh-CN" altLang="en-US" sz="1800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结尾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？结合全文，谈谈你的看法。（6分）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9512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800" b="1">
                          <a:sym typeface="+mn-ea"/>
                        </a:rPr>
                        <a:t>2017</a:t>
                      </a:r>
                      <a:r>
                        <a:rPr lang="zh-CN" altLang="en-US" sz="1800" b="1">
                          <a:sym typeface="+mn-ea"/>
                        </a:rPr>
                        <a:t>年山东卷《七岔犄角</a:t>
                      </a:r>
                      <a:r>
                        <a:rPr lang="zh-CN" altLang="en-US" sz="1800" b="1">
                          <a:sym typeface="+mn-ea"/>
                        </a:rPr>
                        <a:t>的公鹿》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本文</a:t>
                      </a:r>
                      <a:r>
                        <a:rPr lang="zh-CN" altLang="en-US" sz="1800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结尾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写到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我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”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下意识地去摸枪栓，那么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我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”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会再向公鹿开枪吗？请结合全文，谈谈你的见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解。（6分）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95059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>
                          <a:sym typeface="+mn-ea"/>
                        </a:rPr>
                        <a:t>2017年浙江卷《一种美味》</a:t>
                      </a:r>
                      <a:endParaRPr lang="en-US" altLang="zh-CN" sz="1800" b="1"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小说设置了一种意外</a:t>
                      </a:r>
                      <a:r>
                        <a:rPr lang="zh-CN" altLang="en-US" sz="1800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结尾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，这样写有什么好处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?(6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lang="en-US" altLang="zh-CN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118935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/>
                        <a:t>22届高三深圳一模《花园茶会》</a:t>
                      </a:r>
                      <a:endParaRPr lang="en-US" altLang="zh-CN" sz="1800" b="1"/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9.潜台词是指某一话语的背后所隐藏着的那些没有直接、明白表达出来的意思。小说</a:t>
                      </a:r>
                      <a:r>
                        <a:rPr lang="zh-CN" altLang="en-US" sz="1800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结尾</a:t>
                      </a: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处萝拉与哥哥劳利的对话就有着丰富的潜台词，请结合文本分析(6分)</a:t>
                      </a:r>
                      <a:endParaRPr 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82740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>
                          <a:sym typeface="+mn-ea"/>
                        </a:rPr>
                        <a:t>22届高三湖北3月考《第7个坑》</a:t>
                      </a:r>
                      <a:endParaRPr lang="en-US" altLang="zh-CN" sz="1800" b="1"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请探究</a:t>
                      </a:r>
                      <a:r>
                        <a:rPr lang="zh-CN" altLang="en-US" sz="1800" b="1" u="sng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最后两段</a:t>
                      </a:r>
                      <a:r>
                        <a:rPr lang="zh-CN" alt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表达效果。（</a:t>
                      </a:r>
                      <a:r>
                        <a:rPr lang="en-US" altLang="zh-CN" sz="1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分）</a:t>
                      </a:r>
                      <a:endParaRPr lang="zh-CN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1435" marR="51435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23495" y="304800"/>
            <a:ext cx="9002395" cy="6196330"/>
          </a:xfrm>
        </p:spPr>
        <p:txBody>
          <a:bodyPr>
            <a:normAutofit fontScale="25000"/>
          </a:bodyPr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9600"/>
              <a:t>1.</a:t>
            </a:r>
            <a:r>
              <a:rPr sz="9600"/>
              <a:t>探究</a:t>
            </a:r>
            <a:r>
              <a:rPr sz="9600">
                <a:sym typeface="+mn-ea"/>
              </a:rPr>
              <a:t>《捡烂纸的老头》结尾的意蕴</a:t>
            </a:r>
            <a:endParaRPr sz="9600"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9600">
                <a:sym typeface="+mn-ea"/>
              </a:rPr>
              <a:t> </a:t>
            </a:r>
            <a:r>
              <a:rPr sz="9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9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sz="9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r>
              <a:rPr sz="9600">
                <a:sym typeface="+mn-ea"/>
              </a:rPr>
              <a:t>入乎其</a:t>
            </a:r>
            <a:r>
              <a:rPr sz="9600">
                <a:sym typeface="+mn-ea"/>
              </a:rPr>
              <a:t>内，理解人物</a:t>
            </a:r>
            <a:endParaRPr lang="en-US" altLang="zh-CN" sz="9600"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altLang="zh-CN" sz="9600"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sz="96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sz="96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sz="96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sz="96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sz="9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9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sz="9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r>
              <a:rPr sz="9600">
                <a:sym typeface="+mn-ea"/>
              </a:rPr>
              <a:t>出乎其外，</a:t>
            </a:r>
            <a:r>
              <a:rPr sz="9600">
                <a:sym typeface="+mn-ea"/>
              </a:rPr>
              <a:t>审视生活</a:t>
            </a:r>
            <a:endParaRPr sz="9600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9600">
                <a:sym typeface="+mn-ea"/>
              </a:rPr>
              <a:t>   </a:t>
            </a:r>
            <a:r>
              <a:rPr sz="9600">
                <a:sym typeface="+mn-ea"/>
              </a:rPr>
              <a:t>生活中，你是否关注过捡烂</a:t>
            </a:r>
            <a:r>
              <a:rPr sz="9600">
                <a:sym typeface="+mn-ea"/>
              </a:rPr>
              <a:t>纸的老头</a:t>
            </a:r>
            <a:r>
              <a:rPr lang="en-US" altLang="zh-CN" sz="9600">
                <a:sym typeface="+mn-ea"/>
              </a:rPr>
              <a:t>?</a:t>
            </a:r>
            <a:endParaRPr sz="9600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sz="96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sz="9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9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sz="96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r>
              <a:rPr sz="9600">
                <a:sym typeface="+mn-ea"/>
              </a:rPr>
              <a:t>回味结尾，总</a:t>
            </a:r>
            <a:r>
              <a:rPr sz="9600">
                <a:sym typeface="+mn-ea"/>
              </a:rPr>
              <a:t>结意蕴</a:t>
            </a:r>
            <a:endParaRPr sz="9600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sz="8800">
                <a:sym typeface="+mn-ea"/>
              </a:rPr>
              <a:t>①表现衣着破烂、外表贫穷的老头有着丰富</a:t>
            </a:r>
            <a:r>
              <a:rPr sz="8800">
                <a:sym typeface="+mn-ea"/>
              </a:rPr>
              <a:t>而复杂的内心世界</a:t>
            </a:r>
            <a:endParaRPr sz="8800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sz="8800">
                <a:sym typeface="+mn-ea"/>
              </a:rPr>
              <a:t>②无人知晓</a:t>
            </a:r>
            <a:r>
              <a:rPr sz="8800">
                <a:sym typeface="+mn-ea"/>
              </a:rPr>
              <a:t>答案的</a:t>
            </a:r>
            <a:r>
              <a:rPr sz="8800">
                <a:sym typeface="+mn-ea"/>
              </a:rPr>
              <a:t>疑问折射出社会对小</a:t>
            </a:r>
            <a:r>
              <a:rPr sz="8800">
                <a:sym typeface="+mn-ea"/>
              </a:rPr>
              <a:t>人物的</a:t>
            </a:r>
            <a:r>
              <a:rPr sz="8800">
                <a:sym typeface="+mn-ea"/>
              </a:rPr>
              <a:t>冷漠和轻</a:t>
            </a:r>
            <a:r>
              <a:rPr sz="8800">
                <a:sym typeface="+mn-ea"/>
              </a:rPr>
              <a:t>视</a:t>
            </a:r>
            <a:endParaRPr sz="8800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sz="8800">
                <a:sym typeface="+mn-ea"/>
              </a:rPr>
              <a:t>③</a:t>
            </a:r>
            <a:r>
              <a:rPr sz="8800">
                <a:sym typeface="+mn-ea"/>
              </a:rPr>
              <a:t>引发人们</a:t>
            </a:r>
            <a:r>
              <a:rPr sz="8800">
                <a:sym typeface="+mn-ea"/>
              </a:rPr>
              <a:t>反思</a:t>
            </a:r>
            <a:r>
              <a:rPr sz="8800">
                <a:sym typeface="+mn-ea"/>
              </a:rPr>
              <a:t>对弱势群体的淡漠之情的</a:t>
            </a:r>
            <a:r>
              <a:rPr sz="8800">
                <a:sym typeface="+mn-ea"/>
              </a:rPr>
              <a:t>，呼唤人们关注</a:t>
            </a:r>
            <a:r>
              <a:rPr sz="8800">
                <a:sym typeface="+mn-ea"/>
              </a:rPr>
              <a:t>和尊重</a:t>
            </a:r>
            <a:r>
              <a:rPr sz="8800">
                <a:sym typeface="+mn-ea"/>
              </a:rPr>
              <a:t>那些处于生活底层和社会边缘的小人物</a:t>
            </a:r>
            <a:r>
              <a:rPr sz="8800">
                <a:sym typeface="+mn-ea"/>
              </a:rPr>
              <a:t>，蕴含作</a:t>
            </a:r>
            <a:r>
              <a:rPr sz="8800">
                <a:sym typeface="+mn-ea"/>
              </a:rPr>
              <a:t>者深切的人文关怀</a:t>
            </a:r>
            <a:r>
              <a:rPr sz="8800">
                <a:sym typeface="+mn-ea"/>
              </a:rPr>
              <a:t>。</a:t>
            </a:r>
            <a:endParaRPr sz="9600">
              <a:sym typeface="+mn-ea"/>
            </a:endParaRPr>
          </a:p>
          <a:p>
            <a:pPr marL="0" indent="0">
              <a:buNone/>
            </a:pPr>
            <a:endParaRPr lang="en-US" altLang="zh-CN" sz="3000">
              <a:sym typeface="+mn-ea"/>
            </a:endParaRPr>
          </a:p>
          <a:p>
            <a:pPr marL="0" indent="0">
              <a:buNone/>
            </a:pPr>
            <a:r>
              <a:rPr lang="en-US" altLang="zh-CN" sz="3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</a:t>
            </a:r>
            <a:endParaRPr sz="300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67360" y="1268730"/>
          <a:ext cx="8168640" cy="1753870"/>
        </p:xfrm>
        <a:graphic>
          <a:graphicData uri="http://schemas.openxmlformats.org/drawingml/2006/table">
            <a:tbl>
              <a:tblPr firstRow="1" firstCol="1" bandRow="1"/>
              <a:tblGrid>
                <a:gridCol w="2121535"/>
                <a:gridCol w="3368593"/>
                <a:gridCol w="2678471"/>
              </a:tblGrid>
              <a:tr h="527050">
                <a:tc>
                  <a:txBody>
                    <a:bodyPr wrap="square"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共</a:t>
                      </a:r>
                      <a:r>
                        <a:rPr lang="zh-CN" sz="24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识</a:t>
                      </a:r>
                      <a:endParaRPr 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疑</a:t>
                      </a:r>
                      <a:r>
                        <a:rPr lang="zh-CN" altLang="en-US" sz="24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点</a:t>
                      </a:r>
                      <a:endParaRPr lang="zh-CN" altLang="en-US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补</a:t>
                      </a:r>
                      <a:r>
                        <a:rPr lang="zh-CN" sz="24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充</a:t>
                      </a:r>
                      <a:endParaRPr 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820">
                <a:tc>
                  <a:txBody>
                    <a:bodyPr wrap="square"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endParaRPr lang="zh-CN" altLang="en-US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endParaRPr lang="en-US" alt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endParaRPr lang="en-US" altLang="zh-CN" sz="2400" b="1" kern="1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algn="l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endParaRPr lang="zh-CN" altLang="en-US" sz="2400" b="1" kern="1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07695" y="1823720"/>
            <a:ext cx="2118360" cy="817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kern="100">
                <a:effectLst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贫穷、老丑、</a:t>
            </a:r>
            <a:r>
              <a:rPr lang="zh-CN" altLang="en-US" sz="2400" b="1" kern="100">
                <a:effectLst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邋遢、怪异、</a:t>
            </a:r>
            <a:r>
              <a:rPr lang="zh-CN" altLang="en-US" sz="2400" b="1" kern="100">
                <a:effectLst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节俭</a:t>
            </a:r>
            <a:endParaRPr lang="en-US" altLang="zh-CN" sz="2400" b="1" kern="10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5957570" y="1881505"/>
            <a:ext cx="2645410" cy="1141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400" b="1" kern="100">
                <a:effectLst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遭人轻视、</a:t>
            </a:r>
            <a:r>
              <a:rPr lang="zh-CN" altLang="en-US" sz="2400" b="1" kern="100">
                <a:effectLst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敏感自尊、</a:t>
            </a:r>
            <a:r>
              <a:rPr lang="zh-CN" altLang="en-US" sz="2400" b="1" kern="100">
                <a:effectLst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渴望关注、</a:t>
            </a:r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560" y="0"/>
            <a:ext cx="8488680" cy="447675"/>
          </a:xfrm>
        </p:spPr>
        <p:txBody>
          <a:bodyPr>
            <a:normAutofit fontScale="90000"/>
          </a:bodyPr>
          <a:p>
            <a:r>
              <a:rPr sz="3110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+mn-ea"/>
              </a:rPr>
              <a:t>任务二：聚</a:t>
            </a:r>
            <a:r>
              <a:rPr sz="3110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+mn-ea"/>
              </a:rPr>
              <a:t>焦结尾，探究汪曾祺散文化小说的意蕴</a:t>
            </a:r>
            <a:br>
              <a:rPr lang="zh-CN" altLang="en-US" sz="3555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</a:br>
            <a:br>
              <a:rPr lang="en-US" altLang="zh-CN"/>
            </a:b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2795270" y="1881505"/>
            <a:ext cx="3102610" cy="911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 b="1" kern="100">
                <a:effectLst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固执</a:t>
            </a:r>
            <a:r>
              <a:rPr lang="en-US" altLang="zh-CN" sz="2000" b="1" kern="100">
                <a:effectLst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000" b="1" kern="100">
                <a:effectLst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牙不好却总吃烧饼</a:t>
            </a:r>
            <a:r>
              <a:rPr lang="en-US" altLang="zh-CN" sz="2000" b="1" kern="100">
                <a:effectLst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000" b="1" kern="100">
                <a:effectLst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2000" b="1" kern="100">
                <a:effectLst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有礼貌（</a:t>
            </a:r>
            <a:r>
              <a:rPr lang="en-US" altLang="zh-CN" sz="2000" b="1" kern="100">
                <a:effectLst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000" b="1" kern="100">
                <a:effectLst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回见</a:t>
            </a:r>
            <a:r>
              <a:rPr lang="en-US" altLang="zh-CN" sz="2000" b="1" kern="100">
                <a:effectLst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000" b="1" kern="100">
                <a:effectLst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）、</a:t>
            </a:r>
            <a:r>
              <a:rPr lang="zh-CN" altLang="en-US" sz="2000" b="1" kern="100">
                <a:effectLst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暴躁冲动（叫阵打架）</a:t>
            </a:r>
            <a:endParaRPr lang="zh-CN" altLang="en-US" sz="20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70485" y="620395"/>
            <a:ext cx="9002395" cy="6196330"/>
          </a:xfrm>
        </p:spPr>
        <p:txBody>
          <a:bodyPr>
            <a:normAutofit fontScale="45000"/>
          </a:bodyPr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5820"/>
              <a:t>1.</a:t>
            </a:r>
            <a:r>
              <a:rPr sz="5820"/>
              <a:t>探究</a:t>
            </a:r>
            <a:r>
              <a:rPr sz="5820">
                <a:sym typeface="+mn-ea"/>
              </a:rPr>
              <a:t>《捡烂纸的老头》结尾的意蕴</a:t>
            </a:r>
            <a:endParaRPr sz="5820"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5820">
                <a:sym typeface="+mn-ea"/>
              </a:rPr>
              <a:t> </a:t>
            </a:r>
            <a:endParaRPr lang="en-US" altLang="zh-CN" sz="5820"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sz="582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582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</a:t>
            </a:r>
            <a:r>
              <a:rPr sz="582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r>
              <a:rPr sz="5820">
                <a:sym typeface="+mn-ea"/>
              </a:rPr>
              <a:t>归纳方法</a:t>
            </a:r>
            <a:endParaRPr lang="en-US" altLang="zh-CN" sz="5820"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sz="5820">
                <a:sym typeface="+mn-ea"/>
              </a:rPr>
              <a:t>入乎其内：</a:t>
            </a:r>
            <a:endParaRPr sz="5820"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5820">
                <a:sym typeface="+mn-ea"/>
              </a:rPr>
              <a:t>    </a:t>
            </a:r>
            <a:r>
              <a:rPr sz="5820">
                <a:sym typeface="+mn-ea"/>
              </a:rPr>
              <a:t>进入作品，分析形象</a:t>
            </a:r>
            <a:endParaRPr sz="5820"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sz="5820">
                <a:sym typeface="+mn-ea"/>
              </a:rPr>
              <a:t>出乎其外：</a:t>
            </a:r>
            <a:endParaRPr sz="5820"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5820">
                <a:sym typeface="+mn-ea"/>
              </a:rPr>
              <a:t>    </a:t>
            </a:r>
            <a:r>
              <a:rPr sz="5820">
                <a:sym typeface="+mn-ea"/>
              </a:rPr>
              <a:t>审视生活，领悟主旨</a:t>
            </a:r>
            <a:endParaRPr lang="en-US" altLang="zh-CN" sz="5820"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sz="4365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sz="4365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sz="96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sz="96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altLang="zh-CN" sz="3000">
              <a:sym typeface="+mn-ea"/>
            </a:endParaRPr>
          </a:p>
          <a:p>
            <a:pPr marL="0" indent="0">
              <a:buNone/>
            </a:pPr>
            <a:r>
              <a:rPr lang="en-US" altLang="zh-CN" sz="3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</a:t>
            </a:r>
            <a:endParaRPr sz="30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560" y="0"/>
            <a:ext cx="8488680" cy="421005"/>
          </a:xfrm>
        </p:spPr>
        <p:txBody>
          <a:bodyPr>
            <a:normAutofit fontScale="90000"/>
          </a:bodyPr>
          <a:p>
            <a:r>
              <a:rPr sz="3110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+mn-ea"/>
              </a:rPr>
              <a:t>任务二：聚焦结尾，探究汪曾祺散文化小说的意蕴</a:t>
            </a:r>
            <a:br>
              <a:rPr lang="zh-CN" altLang="en-US" sz="3555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</a:br>
            <a:br>
              <a:rPr lang="zh-CN" altLang="en-US" sz="3555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</a:br>
            <a:br>
              <a:rPr lang="zh-CN" altLang="en-US" sz="3555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</a:br>
            <a:br>
              <a:rPr lang="zh-CN" altLang="en-US" sz="3555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</a:br>
            <a:br>
              <a:rPr lang="zh-CN" altLang="en-US" sz="3555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</a:br>
            <a:br>
              <a:rPr lang="en-US" altLang="zh-CN"/>
            </a:br>
            <a:r>
              <a:rPr lang="en-US" altLang="zh-CN"/>
              <a:t>    </a:t>
            </a:r>
            <a:endParaRPr lang="en-US" altLang="zh-CN"/>
          </a:p>
        </p:txBody>
      </p:sp>
      <p:sp>
        <p:nvSpPr>
          <p:cNvPr id="10" name="内容占位符 9"/>
          <p:cNvSpPr>
            <a:spLocks noGrp="1"/>
          </p:cNvSpPr>
          <p:nvPr>
            <p:ph sz="half" idx="2"/>
          </p:nvPr>
        </p:nvSpPr>
        <p:spPr>
          <a:xfrm>
            <a:off x="4714875" y="1124585"/>
            <a:ext cx="4194175" cy="53200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补充资料</a:t>
            </a:r>
            <a:r>
              <a:rPr lang="en-US" altLang="zh-CN" sz="23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1:</a:t>
            </a:r>
            <a:endParaRPr lang="en-US" altLang="zh-CN" sz="23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CN" sz="23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</a:t>
            </a:r>
            <a:r>
              <a:rPr lang="zh-CN" altLang="en-US" sz="23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（</a:t>
            </a:r>
            <a:r>
              <a:rPr lang="en-US" altLang="zh-CN" sz="23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</a:t>
            </a:r>
            <a:r>
              <a:rPr lang="zh-CN" altLang="en-US" sz="23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）</a:t>
            </a:r>
            <a:r>
              <a:rPr sz="23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一个小说家，不应把自己知道的全部生活告诉读者，只能告诉读者一小部分,其余的让</a:t>
            </a:r>
            <a:r>
              <a:rPr sz="2300" u="sng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读者去想象,去思索,去完成</a:t>
            </a:r>
            <a:r>
              <a:rPr sz="23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。</a:t>
            </a:r>
            <a:r>
              <a:rPr sz="230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我认为小说是作者和读者共同完成的。</a:t>
            </a:r>
            <a:r>
              <a:rPr sz="23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一篇小说，在作者写出和读者读了之后，</a:t>
            </a:r>
            <a:r>
              <a:rPr lang="en-US" altLang="zh-CN" sz="23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sz="23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创作的过程才完成。</a:t>
            </a:r>
            <a:endParaRPr sz="23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sz="23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en-US" altLang="zh-CN" sz="23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</a:t>
            </a:r>
            <a:r>
              <a:rPr lang="zh-CN" altLang="en-US" sz="23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（</a:t>
            </a:r>
            <a:r>
              <a:rPr lang="en-US" altLang="zh-CN" sz="23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zh-CN" altLang="en-US" sz="23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）小说是</a:t>
            </a:r>
            <a:r>
              <a:rPr lang="zh-CN" altLang="en-US" sz="2300" u="sng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谈生活</a:t>
            </a:r>
            <a:r>
              <a:rPr lang="zh-CN" altLang="en-US" sz="23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，不是编故事。</a:t>
            </a:r>
            <a:endParaRPr lang="zh-CN" altLang="en-US" sz="23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3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en-US" altLang="zh-CN" sz="23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                ——</a:t>
            </a:r>
            <a:r>
              <a:rPr lang="zh-CN" altLang="en-US" sz="23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汪曾祺</a:t>
            </a:r>
            <a:endParaRPr lang="zh-CN" altLang="en-US" sz="23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uiExpand="1" build="p"/>
      <p:bldP spid="10" grpId="1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53035" y="116840"/>
            <a:ext cx="8488680" cy="1214120"/>
          </a:xfrm>
        </p:spPr>
        <p:txBody>
          <a:bodyPr>
            <a:normAutofit fontScale="90000"/>
          </a:bodyPr>
          <a:p>
            <a:r>
              <a:rPr sz="3110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+mn-ea"/>
              </a:rPr>
              <a:t>任务二：聚集结尾，探究汪曾祺散文化小说的意蕴</a:t>
            </a:r>
            <a:br>
              <a:rPr lang="zh-CN" altLang="en-US" sz="3555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</a:br>
            <a:r>
              <a:rPr lang="en-US" altLang="zh-CN" sz="3555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+mn-ea"/>
              </a:rPr>
              <a:t>2</a:t>
            </a:r>
            <a:r>
              <a:rPr sz="3555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+mn-ea"/>
              </a:rPr>
              <a:t>.探究</a:t>
            </a:r>
            <a:r>
              <a:rPr sz="3555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+mn-ea"/>
              </a:rPr>
              <a:t>《异禀》结尾的意蕴</a:t>
            </a:r>
            <a:br>
              <a:rPr lang="en-US" altLang="zh-CN"/>
            </a:br>
            <a:endParaRPr lang="en-US" altLang="zh-CN"/>
          </a:p>
        </p:txBody>
      </p:sp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153035" y="909320"/>
            <a:ext cx="4411345" cy="5618480"/>
          </a:xfrm>
        </p:spPr>
        <p:txBody>
          <a:bodyPr>
            <a:normAutofit/>
          </a:bodyPr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sz="2400">
                <a:sym typeface="+mn-ea"/>
              </a:rPr>
              <a:t>（</a:t>
            </a:r>
            <a:r>
              <a:rPr lang="en-US" altLang="zh-CN" sz="2400">
                <a:sym typeface="+mn-ea"/>
              </a:rPr>
              <a:t>1</a:t>
            </a:r>
            <a:r>
              <a:rPr sz="2400">
                <a:sym typeface="+mn-ea"/>
              </a:rPr>
              <a:t>）作业情况</a:t>
            </a:r>
            <a:endParaRPr sz="2400"/>
          </a:p>
          <a:p>
            <a:pPr marL="0" indent="0">
              <a:buNone/>
            </a:pPr>
            <a:r>
              <a:rPr lang="en-US" altLang="zh-CN" sz="3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</a:t>
            </a:r>
            <a:endParaRPr sz="3000"/>
          </a:p>
        </p:txBody>
      </p:sp>
      <p:sp>
        <p:nvSpPr>
          <p:cNvPr id="10" name="内容占位符 9"/>
          <p:cNvSpPr>
            <a:spLocks noGrp="1"/>
          </p:cNvSpPr>
          <p:nvPr>
            <p:ph sz="half" idx="2"/>
          </p:nvPr>
        </p:nvSpPr>
        <p:spPr>
          <a:xfrm>
            <a:off x="4714875" y="1268095"/>
            <a:ext cx="4194175" cy="50507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p>
            <a:pPr marL="0" indent="0">
              <a:buNone/>
            </a:pPr>
            <a:r>
              <a:rPr sz="2400">
                <a:sym typeface="+mn-ea"/>
              </a:rPr>
              <a:t>（</a:t>
            </a:r>
            <a:r>
              <a:rPr lang="en-US" altLang="zh-CN" sz="2400">
                <a:sym typeface="+mn-ea"/>
              </a:rPr>
              <a:t>2</a:t>
            </a:r>
            <a:r>
              <a:rPr sz="2400">
                <a:sym typeface="+mn-ea"/>
              </a:rPr>
              <a:t>）共同探究</a:t>
            </a:r>
            <a:endParaRPr sz="2400"/>
          </a:p>
          <a:p>
            <a:pPr marL="0" indent="0">
              <a:buNone/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①</a:t>
            </a:r>
            <a:r>
              <a:rPr lang="zh-CN" sz="2400">
                <a:sym typeface="+mn-ea"/>
              </a:rPr>
              <a:t>入乎其</a:t>
            </a:r>
            <a:r>
              <a:rPr lang="zh-CN" sz="2400">
                <a:sym typeface="+mn-ea"/>
              </a:rPr>
              <a:t>内，理解人物</a:t>
            </a:r>
            <a:endParaRPr sz="2400">
              <a:sym typeface="+mn-ea"/>
            </a:endParaRPr>
          </a:p>
          <a:p>
            <a:pPr marL="0" indent="0">
              <a:buNone/>
            </a:pPr>
            <a:r>
              <a:rPr lang="en-US" altLang="zh-CN" sz="2400">
                <a:sym typeface="+mn-ea"/>
              </a:rPr>
              <a:t>    </a:t>
            </a:r>
            <a:r>
              <a:rPr lang="zh-CN" sz="2400">
                <a:sym typeface="+mn-ea"/>
              </a:rPr>
              <a:t>为什么陈相公和陶先生期待自己发达？</a:t>
            </a:r>
            <a:endParaRPr lang="zh-CN" sz="2400"/>
          </a:p>
          <a:p>
            <a:pPr marL="0" indent="0">
              <a:buNone/>
            </a:pPr>
            <a:r>
              <a:rPr lang="en-US" altLang="zh-CN" sz="2400">
                <a:sym typeface="+mn-ea"/>
              </a:rPr>
              <a:t>    </a:t>
            </a:r>
            <a:endParaRPr sz="2400"/>
          </a:p>
          <a:p>
            <a:pPr marL="0" indent="0">
              <a:buNone/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②</a:t>
            </a:r>
            <a:r>
              <a:rPr lang="zh-CN" sz="2400">
                <a:sym typeface="+mn-ea"/>
              </a:rPr>
              <a:t>出乎其外，审视生活</a:t>
            </a:r>
            <a:endParaRPr sz="2400">
              <a:sym typeface="+mn-ea"/>
            </a:endParaRPr>
          </a:p>
          <a:p>
            <a:pPr marL="0" indent="0">
              <a:buNone/>
            </a:pPr>
            <a:r>
              <a:rPr lang="en-US" alt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</a:t>
            </a:r>
            <a:r>
              <a:rPr lang="zh-CN" sz="2400">
                <a:sym typeface="+mn-ea"/>
              </a:rPr>
              <a:t> 生活</a:t>
            </a:r>
            <a:r>
              <a:rPr lang="zh-CN" sz="2400">
                <a:sym typeface="+mn-ea"/>
              </a:rPr>
              <a:t>中，我们身边有没有与二人类似的行为？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2555" y="1340485"/>
          <a:ext cx="4441825" cy="4998720"/>
        </p:xfrm>
        <a:graphic>
          <a:graphicData uri="http://schemas.openxmlformats.org/drawingml/2006/table">
            <a:tbl>
              <a:tblPr firstRow="1" firstCol="1" bandRow="1"/>
              <a:tblGrid>
                <a:gridCol w="518795"/>
                <a:gridCol w="3923030"/>
              </a:tblGrid>
              <a:tr h="914400">
                <a:tc>
                  <a:txBody>
                    <a:bodyPr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表层</a:t>
                      </a:r>
                      <a:endParaRPr lang="zh-CN" altLang="en-US" sz="20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endParaRPr lang="zh-CN" altLang="en-US" sz="20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sz="2400">
                          <a:sym typeface="+mn-ea"/>
                        </a:rPr>
                        <a:t>期望发达，渴望成功</a:t>
                      </a:r>
                      <a:endParaRPr 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20">
                <a:tc>
                  <a:txBody>
                    <a:bodyPr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kern="10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深层</a:t>
                      </a:r>
                      <a:endParaRPr lang="zh-CN" altLang="en-US" sz="2000" b="1" kern="1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endParaRPr lang="zh-CN" altLang="en-US" sz="2000" b="1" kern="1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altLang="en-US" sz="1600" b="1" kern="10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（疑点）</a:t>
                      </a:r>
                      <a:endParaRPr lang="zh-CN" altLang="en-US" sz="1600" b="1" kern="1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algn="l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sz="2400">
                          <a:sym typeface="+mn-ea"/>
                        </a:rPr>
                        <a:t>愚昧无知；盲从；封建迷信；想不劳而获</a:t>
                      </a:r>
                      <a:r>
                        <a:rPr lang="zh-CN" sz="2400">
                          <a:sym typeface="+mn-ea"/>
                        </a:rPr>
                        <a:t>、投机取巧；想要发家致富的痴心妄想</a:t>
                      </a:r>
                      <a:r>
                        <a:rPr lang="en-US" sz="2400">
                          <a:sym typeface="+mn-ea"/>
                        </a:rPr>
                        <a:t> </a:t>
                      </a:r>
                      <a:r>
                        <a:rPr lang="zh-CN" altLang="en-US" sz="2400">
                          <a:sym typeface="+mn-ea"/>
                        </a:rPr>
                        <a:t>（陶</a:t>
                      </a:r>
                      <a:r>
                        <a:rPr lang="zh-CN" altLang="en-US" sz="2400">
                          <a:sym typeface="+mn-ea"/>
                        </a:rPr>
                        <a:t>俊）</a:t>
                      </a:r>
                      <a:r>
                        <a:rPr lang="en-US" sz="2400">
                          <a:sym typeface="+mn-ea"/>
                        </a:rPr>
                        <a:t>                               </a:t>
                      </a:r>
                      <a:endParaRPr lang="en-US" sz="2400">
                        <a:sym typeface="+mn-ea"/>
                      </a:endParaRPr>
                    </a:p>
                    <a:p>
                      <a:pPr algn="l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>
                          <a:sym typeface="+mn-ea"/>
                        </a:rPr>
                        <a:t>                </a:t>
                      </a:r>
                      <a:r>
                        <a:rPr sz="2400">
                          <a:sym typeface="+mn-ea"/>
                        </a:rPr>
                        <a:t>VS</a:t>
                      </a:r>
                      <a:endParaRPr sz="2400">
                        <a:sym typeface="+mn-ea"/>
                      </a:endParaRPr>
                    </a:p>
                    <a:p>
                      <a:pPr algn="l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>
                          <a:sym typeface="+mn-ea"/>
                        </a:rPr>
                        <a:t>地位低的人</a:t>
                      </a:r>
                      <a:r>
                        <a:rPr sz="2400">
                          <a:sym typeface="+mn-ea"/>
                        </a:rPr>
                        <a:t>对美好生活的</a:t>
                      </a:r>
                      <a:r>
                        <a:rPr lang="zh-CN" sz="2400">
                          <a:sym typeface="+mn-ea"/>
                        </a:rPr>
                        <a:t>渴望</a:t>
                      </a:r>
                      <a:r>
                        <a:rPr lang="en-US" sz="2400">
                          <a:sym typeface="+mn-ea"/>
                        </a:rPr>
                        <a:t>(</a:t>
                      </a:r>
                      <a:r>
                        <a:rPr lang="zh-CN" altLang="en-US" sz="2400">
                          <a:sym typeface="+mn-ea"/>
                        </a:rPr>
                        <a:t>李宣漫、何舒钦、陈瑞杰</a:t>
                      </a:r>
                      <a:r>
                        <a:rPr lang="en-US" sz="2400">
                          <a:sym typeface="+mn-ea"/>
                        </a:rPr>
                        <a:t>)</a:t>
                      </a:r>
                      <a:endParaRPr lang="zh-CN" sz="2400">
                        <a:sym typeface="+mn-ea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0">
                <a:tc>
                  <a:txBody>
                    <a:bodyPr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kern="10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主旨</a:t>
                      </a:r>
                      <a:endParaRPr lang="zh-CN" altLang="en-US" sz="2000" b="1" kern="1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altLang="en-US" sz="1600" b="1" kern="10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（难点）</a:t>
                      </a:r>
                      <a:endParaRPr lang="zh-CN" altLang="en-US" sz="1600" b="1" kern="1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sz="2400">
                          <a:sym typeface="+mn-ea"/>
                        </a:rPr>
                        <a:t>讽刺二人对“异禀”的迷信、</a:t>
                      </a:r>
                      <a:r>
                        <a:rPr lang="zh-CN" sz="2400">
                          <a:sym typeface="+mn-ea"/>
                        </a:rPr>
                        <a:t>讽刺二人</a:t>
                      </a:r>
                      <a:r>
                        <a:rPr sz="2400">
                          <a:sym typeface="+mn-ea"/>
                        </a:rPr>
                        <a:t>不</a:t>
                      </a:r>
                      <a:r>
                        <a:rPr lang="zh-CN" sz="2400">
                          <a:sym typeface="+mn-ea"/>
                        </a:rPr>
                        <a:t>踏</a:t>
                      </a:r>
                      <a:r>
                        <a:rPr sz="2400">
                          <a:sym typeface="+mn-ea"/>
                        </a:rPr>
                        <a:t>实</a:t>
                      </a:r>
                      <a:r>
                        <a:rPr lang="zh-CN" sz="2400">
                          <a:sym typeface="+mn-ea"/>
                        </a:rPr>
                        <a:t>做事、</a:t>
                      </a:r>
                      <a:endParaRPr lang="zh-CN" sz="2400">
                        <a:sym typeface="+mn-ea"/>
                      </a:endParaRPr>
                    </a:p>
                    <a:p>
                      <a:pPr algn="l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讽刺二人的荒唐与不切实际</a:t>
                      </a:r>
                      <a:r>
                        <a:rPr lang="en-US" sz="2400">
                          <a:sym typeface="+mn-ea"/>
                        </a:rPr>
                        <a:t>                                   </a:t>
                      </a:r>
                      <a:endParaRPr lang="zh-CN" altLang="en-US" sz="2400" b="1" kern="1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uiExpand="1" build="p"/>
      <p:bldP spid="10" grpId="1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53035" y="116840"/>
            <a:ext cx="8488680" cy="1214120"/>
          </a:xfrm>
        </p:spPr>
        <p:txBody>
          <a:bodyPr>
            <a:normAutofit fontScale="90000"/>
          </a:bodyPr>
          <a:p>
            <a:r>
              <a:rPr sz="3110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+mn-ea"/>
              </a:rPr>
              <a:t>任务二：聚集结尾，探究汪曾祺散文化小说的意蕴</a:t>
            </a:r>
            <a:br>
              <a:rPr lang="zh-CN" altLang="en-US" sz="3555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rPr>
            </a:br>
            <a:r>
              <a:rPr lang="en-US" altLang="zh-CN" sz="3555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+mn-ea"/>
              </a:rPr>
              <a:t>2</a:t>
            </a:r>
            <a:r>
              <a:rPr sz="3555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+mn-ea"/>
              </a:rPr>
              <a:t>.探究</a:t>
            </a:r>
            <a:r>
              <a:rPr sz="3555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+mn-ea"/>
              </a:rPr>
              <a:t>《异禀》结尾的意蕴</a:t>
            </a:r>
            <a:br>
              <a:rPr lang="en-US" altLang="zh-CN"/>
            </a:br>
            <a:endParaRPr lang="en-US" altLang="zh-CN"/>
          </a:p>
        </p:txBody>
      </p:sp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153035" y="909320"/>
            <a:ext cx="4411345" cy="5618480"/>
          </a:xfrm>
        </p:spPr>
        <p:txBody>
          <a:bodyPr>
            <a:normAutofit/>
          </a:bodyPr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sz="2400">
                <a:sym typeface="+mn-ea"/>
              </a:rPr>
              <a:t>（</a:t>
            </a:r>
            <a:r>
              <a:rPr lang="en-US" altLang="zh-CN" sz="2400">
                <a:sym typeface="+mn-ea"/>
              </a:rPr>
              <a:t>1</a:t>
            </a:r>
            <a:r>
              <a:rPr sz="2400">
                <a:sym typeface="+mn-ea"/>
              </a:rPr>
              <a:t>）作业情况</a:t>
            </a:r>
            <a:endParaRPr sz="2400"/>
          </a:p>
          <a:p>
            <a:pPr marL="0" indent="0">
              <a:buNone/>
            </a:pPr>
            <a:r>
              <a:rPr lang="en-US" altLang="zh-CN" sz="3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</a:t>
            </a:r>
            <a:endParaRPr sz="3000"/>
          </a:p>
        </p:txBody>
      </p:sp>
      <p:sp>
        <p:nvSpPr>
          <p:cNvPr id="10" name="内容占位符 9"/>
          <p:cNvSpPr>
            <a:spLocks noGrp="1"/>
          </p:cNvSpPr>
          <p:nvPr>
            <p:ph sz="half" idx="2"/>
          </p:nvPr>
        </p:nvSpPr>
        <p:spPr>
          <a:xfrm>
            <a:off x="4714875" y="1268095"/>
            <a:ext cx="4194175" cy="50507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p>
            <a:pPr marL="0" indent="0">
              <a:buNone/>
            </a:pPr>
            <a:r>
              <a:rPr sz="2400">
                <a:sym typeface="+mn-ea"/>
              </a:rPr>
              <a:t>（</a:t>
            </a:r>
            <a:r>
              <a:rPr lang="en-US" altLang="zh-CN" sz="2400">
                <a:sym typeface="+mn-ea"/>
              </a:rPr>
              <a:t>3</a:t>
            </a:r>
            <a:r>
              <a:rPr sz="2400">
                <a:sym typeface="+mn-ea"/>
              </a:rPr>
              <a:t>）</a:t>
            </a:r>
            <a:r>
              <a:rPr lang="zh-CN" sz="2400">
                <a:sym typeface="+mn-ea"/>
              </a:rPr>
              <a:t>总结意蕴</a:t>
            </a:r>
            <a:endParaRPr sz="240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sz="2400">
                <a:sym typeface="+mn-ea"/>
              </a:rPr>
              <a:t>①表现了陶先生、陈相公想有所作为、期待发达的心理；</a:t>
            </a:r>
            <a:endParaRPr sz="2400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sz="2400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sz="2400">
                <a:sym typeface="+mn-ea"/>
              </a:rPr>
              <a:t>②表现了王二发达对周围人产生的影响，折射出底层小人物的无知与盲从；</a:t>
            </a:r>
            <a:endParaRPr sz="2400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sz="2400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sz="2400">
                <a:sym typeface="+mn-ea"/>
              </a:rPr>
              <a:t>③蕴含了作者对追求美好生活、有缺点的小人物的理解和善意的嘲讽</a:t>
            </a:r>
            <a:r>
              <a:rPr lang="zh-CN" sz="2400">
                <a:sym typeface="+mn-ea"/>
              </a:rPr>
              <a:t>背后的包容和怜悯</a:t>
            </a:r>
            <a:r>
              <a:rPr sz="2400">
                <a:sym typeface="+mn-ea"/>
              </a:rPr>
              <a:t>。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2555" y="1340485"/>
          <a:ext cx="4441825" cy="4998720"/>
        </p:xfrm>
        <a:graphic>
          <a:graphicData uri="http://schemas.openxmlformats.org/drawingml/2006/table">
            <a:tbl>
              <a:tblPr firstRow="1" firstCol="1" bandRow="1"/>
              <a:tblGrid>
                <a:gridCol w="518795"/>
                <a:gridCol w="3923030"/>
              </a:tblGrid>
              <a:tr h="914400">
                <a:tc>
                  <a:txBody>
                    <a:bodyPr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表层</a:t>
                      </a:r>
                      <a:endParaRPr lang="zh-CN" altLang="en-US" sz="20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endParaRPr lang="zh-CN" altLang="en-US" sz="20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sz="2400">
                          <a:sym typeface="+mn-ea"/>
                        </a:rPr>
                        <a:t>期望发达，渴望成功</a:t>
                      </a:r>
                      <a:endParaRPr lang="zh-CN" sz="2400" b="1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320">
                <a:tc>
                  <a:txBody>
                    <a:bodyPr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kern="10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深层</a:t>
                      </a:r>
                      <a:endParaRPr lang="zh-CN" altLang="en-US" sz="2000" b="1" kern="1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endParaRPr lang="zh-CN" altLang="en-US" sz="2000" b="1" kern="1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altLang="en-US" sz="1600" b="1" kern="10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（疑点）</a:t>
                      </a:r>
                      <a:endParaRPr lang="zh-CN" altLang="en-US" sz="1600" b="1" kern="1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algn="l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sz="2400">
                          <a:sym typeface="+mn-ea"/>
                        </a:rPr>
                        <a:t>愚昧无知；盲从；封建迷信；想不劳而获</a:t>
                      </a:r>
                      <a:r>
                        <a:rPr lang="zh-CN" sz="2400">
                          <a:sym typeface="+mn-ea"/>
                        </a:rPr>
                        <a:t>、投机取巧；想要发家致富的痴心妄想</a:t>
                      </a:r>
                      <a:r>
                        <a:rPr lang="en-US" sz="2400">
                          <a:sym typeface="+mn-ea"/>
                        </a:rPr>
                        <a:t> </a:t>
                      </a:r>
                      <a:r>
                        <a:rPr lang="zh-CN" altLang="en-US" sz="2400">
                          <a:sym typeface="+mn-ea"/>
                        </a:rPr>
                        <a:t>（陶</a:t>
                      </a:r>
                      <a:r>
                        <a:rPr lang="zh-CN" altLang="en-US" sz="2400">
                          <a:sym typeface="+mn-ea"/>
                        </a:rPr>
                        <a:t>俊）</a:t>
                      </a:r>
                      <a:r>
                        <a:rPr lang="en-US" sz="2400">
                          <a:sym typeface="+mn-ea"/>
                        </a:rPr>
                        <a:t>                               </a:t>
                      </a:r>
                      <a:endParaRPr lang="en-US" sz="2400">
                        <a:sym typeface="+mn-ea"/>
                      </a:endParaRPr>
                    </a:p>
                    <a:p>
                      <a:pPr algn="l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400">
                          <a:sym typeface="+mn-ea"/>
                        </a:rPr>
                        <a:t>                </a:t>
                      </a:r>
                      <a:r>
                        <a:rPr sz="2400">
                          <a:sym typeface="+mn-ea"/>
                        </a:rPr>
                        <a:t>VS</a:t>
                      </a:r>
                      <a:endParaRPr sz="2400">
                        <a:sym typeface="+mn-ea"/>
                      </a:endParaRPr>
                    </a:p>
                    <a:p>
                      <a:pPr algn="l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400">
                          <a:sym typeface="+mn-ea"/>
                        </a:rPr>
                        <a:t>地位低的人</a:t>
                      </a:r>
                      <a:r>
                        <a:rPr sz="2400">
                          <a:sym typeface="+mn-ea"/>
                        </a:rPr>
                        <a:t>对美好生活的</a:t>
                      </a:r>
                      <a:r>
                        <a:rPr lang="zh-CN" sz="2400">
                          <a:sym typeface="+mn-ea"/>
                        </a:rPr>
                        <a:t>渴望</a:t>
                      </a:r>
                      <a:r>
                        <a:rPr lang="en-US" sz="2400">
                          <a:sym typeface="+mn-ea"/>
                        </a:rPr>
                        <a:t>(</a:t>
                      </a:r>
                      <a:r>
                        <a:rPr lang="zh-CN" altLang="en-US" sz="2400">
                          <a:sym typeface="+mn-ea"/>
                        </a:rPr>
                        <a:t>李宣漫、何舒钦、陈瑞杰</a:t>
                      </a:r>
                      <a:r>
                        <a:rPr lang="en-US" sz="2400">
                          <a:sym typeface="+mn-ea"/>
                        </a:rPr>
                        <a:t>)</a:t>
                      </a:r>
                      <a:endParaRPr lang="zh-CN" sz="2400">
                        <a:sym typeface="+mn-ea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0">
                <a:tc>
                  <a:txBody>
                    <a:bodyPr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b="1" kern="10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主旨</a:t>
                      </a:r>
                      <a:endParaRPr lang="zh-CN" altLang="en-US" sz="2000" b="1" kern="1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altLang="en-US" sz="1600" b="1" kern="10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（难点）</a:t>
                      </a:r>
                      <a:endParaRPr lang="zh-CN" altLang="en-US" sz="1600" b="1" kern="1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sz="2400">
                          <a:sym typeface="+mn-ea"/>
                        </a:rPr>
                        <a:t>讽刺二人对“异禀”的迷信、</a:t>
                      </a:r>
                      <a:r>
                        <a:rPr lang="zh-CN" sz="2400">
                          <a:sym typeface="+mn-ea"/>
                        </a:rPr>
                        <a:t>讽刺二人</a:t>
                      </a:r>
                      <a:r>
                        <a:rPr sz="2400">
                          <a:sym typeface="+mn-ea"/>
                        </a:rPr>
                        <a:t>不</a:t>
                      </a:r>
                      <a:r>
                        <a:rPr lang="zh-CN" sz="2400">
                          <a:sym typeface="+mn-ea"/>
                        </a:rPr>
                        <a:t>踏</a:t>
                      </a:r>
                      <a:r>
                        <a:rPr sz="2400">
                          <a:sym typeface="+mn-ea"/>
                        </a:rPr>
                        <a:t>实</a:t>
                      </a:r>
                      <a:r>
                        <a:rPr lang="zh-CN" sz="2400">
                          <a:sym typeface="+mn-ea"/>
                        </a:rPr>
                        <a:t>做事、</a:t>
                      </a:r>
                      <a:endParaRPr lang="zh-CN" sz="2400">
                        <a:sym typeface="+mn-ea"/>
                      </a:endParaRPr>
                    </a:p>
                    <a:p>
                      <a:pPr algn="l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讽刺二人的荒唐与不切实际</a:t>
                      </a:r>
                      <a:r>
                        <a:rPr lang="en-US" sz="2400">
                          <a:sym typeface="+mn-ea"/>
                        </a:rPr>
                        <a:t>                                   </a:t>
                      </a:r>
                      <a:endParaRPr lang="zh-CN" altLang="en-US" sz="2400" b="1" kern="10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uiExpand="1" build="p"/>
      <p:bldP spid="10" grpId="1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53035" y="116840"/>
            <a:ext cx="8488680" cy="1214120"/>
          </a:xfrm>
        </p:spPr>
        <p:txBody>
          <a:bodyPr>
            <a:normAutofit fontScale="90000"/>
          </a:bodyPr>
          <a:p>
            <a:r>
              <a:rPr sz="3110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+mn-ea"/>
              </a:rPr>
              <a:t>任务</a:t>
            </a:r>
            <a:r>
              <a:rPr sz="3110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+mn-ea"/>
              </a:rPr>
              <a:t>三：</a:t>
            </a:r>
            <a:r>
              <a:rPr sz="3110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+mn-ea"/>
              </a:rPr>
              <a:t>读写共生，完成汪曾祺散文化小说文本</a:t>
            </a:r>
            <a:br>
              <a:rPr sz="3110">
                <a:sym typeface="+mn-ea"/>
              </a:rPr>
            </a:br>
            <a:br>
              <a:rPr lang="en-US" altLang="zh-CN"/>
            </a:br>
            <a:endParaRPr lang="en-US" altLang="zh-CN"/>
          </a:p>
        </p:txBody>
      </p:sp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4356100" y="692785"/>
            <a:ext cx="4589780" cy="5838190"/>
          </a:xfrm>
        </p:spPr>
        <p:txBody>
          <a:bodyPr>
            <a:normAutofit fontScale="25000"/>
          </a:bodyPr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9335">
                <a:sym typeface="+mn-ea"/>
              </a:rPr>
              <a:t>     </a:t>
            </a:r>
            <a:r>
              <a:rPr sz="9335">
                <a:sym typeface="+mn-ea"/>
              </a:rPr>
              <a:t>阅读《陈小手》，根据你对汪曾祺散文化小说的了解，请你用一句话在文末横线上补写一个结尾。</a:t>
            </a:r>
            <a:r>
              <a:rPr lang="en-US" altLang="zh-CN" sz="9335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endParaRPr lang="en-US" altLang="zh-CN" sz="9335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sz="9335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sz="9335">
                <a:sym typeface="+mn-ea"/>
              </a:rPr>
              <a:t>原文结尾：</a:t>
            </a:r>
            <a:r>
              <a:rPr sz="9335" u="sng">
                <a:sym typeface="+mn-ea"/>
              </a:rPr>
              <a:t>团长觉得怪委屈。</a:t>
            </a:r>
            <a:endParaRPr sz="9335" u="sng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sz="9335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sz="9335">
                <a:sym typeface="+mn-ea"/>
              </a:rPr>
              <a:t>结尾意蕴：</a:t>
            </a:r>
            <a:r>
              <a:rPr sz="9335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①</a:t>
            </a:r>
            <a:r>
              <a:rPr sz="9335">
                <a:sym typeface="+mn-ea"/>
              </a:rPr>
              <a:t>表现团长的野蛮、不讲理，揭露团长灵魂的丑恶和恩将仇报的强盜逻辑</a:t>
            </a:r>
            <a:endParaRPr sz="9335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sz="9335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②</a:t>
            </a:r>
            <a:r>
              <a:rPr sz="9335">
                <a:sym typeface="+mn-ea"/>
              </a:rPr>
              <a:t>团长委屈和枪杀陈小手的的理直气壮，表现团长的封建</a:t>
            </a:r>
            <a:r>
              <a:rPr sz="9330">
                <a:sym typeface="+mn-ea"/>
              </a:rPr>
              <a:t>愚昧的</a:t>
            </a:r>
            <a:r>
              <a:rPr sz="9335">
                <a:sym typeface="+mn-ea"/>
              </a:rPr>
              <a:t>男权思想</a:t>
            </a:r>
            <a:r>
              <a:rPr sz="9335">
                <a:sym typeface="+mn-ea"/>
              </a:rPr>
              <a:t>根深蒂固。</a:t>
            </a:r>
            <a:endParaRPr sz="9335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sz="9335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③</a:t>
            </a:r>
            <a:r>
              <a:rPr sz="9335">
                <a:sym typeface="+mn-ea"/>
              </a:rPr>
              <a:t>反映了我们传统文化、民族心理中的弊病，表达了对愚昧守旧习俗的批判和深思。</a:t>
            </a:r>
            <a:endParaRPr sz="9335">
              <a:sym typeface="+mn-ea"/>
            </a:endParaRPr>
          </a:p>
          <a:p>
            <a:pPr marL="0" indent="0">
              <a:spcAft>
                <a:spcPts val="0"/>
              </a:spcAft>
              <a:buNone/>
            </a:pPr>
            <a:endParaRPr sz="3000">
              <a:sym typeface="+mn-e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3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</a:t>
            </a:r>
            <a:endParaRPr sz="3000"/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136525" y="929005"/>
            <a:ext cx="3974465" cy="50368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00800" tIns="0" rIns="82800" bIns="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dk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dk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dk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dk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dk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补充资料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</a:t>
            </a:r>
            <a:r>
              <a:rPr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我的小说所写的都是一些小人物、“小儿女”，我对他们充满温爱，充满了同情。</a:t>
            </a:r>
            <a:endParaRPr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        </a:t>
            </a:r>
            <a:endParaRPr 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           ——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汪曾祺</a:t>
            </a:r>
            <a:endParaRPr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endParaRPr lang="zh-CN" altLang="en-US" sz="24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3" grpId="1" animBg="1" build="p"/>
      <p:bldP spid="8" grpId="0" uiExpand="1" build="p"/>
      <p:bldP spid="8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53035" y="116840"/>
            <a:ext cx="8488680" cy="1214120"/>
          </a:xfrm>
        </p:spPr>
        <p:txBody>
          <a:bodyPr>
            <a:normAutofit/>
          </a:bodyPr>
          <a:p>
            <a:r>
              <a:rPr sz="3110" b="0" spc="150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  <a:sym typeface="+mn-ea"/>
              </a:rPr>
              <a:t>课堂小结：</a:t>
            </a:r>
            <a:br>
              <a:rPr sz="3110">
                <a:sym typeface="+mn-ea"/>
              </a:rPr>
            </a:br>
            <a:br>
              <a:rPr lang="en-US" altLang="zh-CN"/>
            </a:br>
            <a:endParaRPr lang="en-US" altLang="zh-CN"/>
          </a:p>
        </p:txBody>
      </p:sp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4356100" y="692785"/>
            <a:ext cx="4589780" cy="5838190"/>
          </a:xfrm>
        </p:spPr>
        <p:txBody>
          <a:bodyPr>
            <a:normAutofit fontScale="25000"/>
          </a:bodyPr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sz="9335">
                <a:sym typeface="+mn-ea"/>
              </a:rPr>
              <a:t>三篇小说主题</a:t>
            </a:r>
            <a:r>
              <a:rPr sz="9335">
                <a:sym typeface="+mn-ea"/>
              </a:rPr>
              <a:t>归纳：</a:t>
            </a:r>
            <a:endParaRPr sz="9335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sz="9335">
                <a:sym typeface="+mn-ea"/>
              </a:rPr>
              <a:t>《捡烂纸的老</a:t>
            </a:r>
            <a:r>
              <a:rPr sz="9335">
                <a:sym typeface="+mn-ea"/>
              </a:rPr>
              <a:t>头》</a:t>
            </a:r>
            <a:endParaRPr sz="9335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9335">
                <a:sym typeface="+mn-ea"/>
              </a:rPr>
              <a:t>    </a:t>
            </a:r>
            <a:r>
              <a:rPr sz="9335">
                <a:sym typeface="+mn-ea"/>
              </a:rPr>
              <a:t>呼唤人们关注和尊重那些处于生活底层和社会边缘的小人物</a:t>
            </a:r>
            <a:endParaRPr sz="9335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sz="9335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sz="9335">
                <a:sym typeface="+mn-ea"/>
              </a:rPr>
              <a:t>《异</a:t>
            </a:r>
            <a:r>
              <a:rPr sz="9335">
                <a:sym typeface="+mn-ea"/>
              </a:rPr>
              <a:t>禀》</a:t>
            </a:r>
            <a:endParaRPr sz="9335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9335">
                <a:sym typeface="+mn-ea"/>
              </a:rPr>
              <a:t>    </a:t>
            </a:r>
            <a:r>
              <a:rPr sz="9335">
                <a:sym typeface="+mn-ea"/>
              </a:rPr>
              <a:t>呼吁对追求美好生活、有缺点的小人物的理解和善意的嘲讽背后的包容和怜悯</a:t>
            </a:r>
            <a:endParaRPr sz="9335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sz="9335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sz="9335">
                <a:sym typeface="+mn-ea"/>
              </a:rPr>
              <a:t>《陈小</a:t>
            </a:r>
            <a:r>
              <a:rPr sz="9335">
                <a:sym typeface="+mn-ea"/>
              </a:rPr>
              <a:t>手》</a:t>
            </a:r>
            <a:endParaRPr sz="9335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sz="9335">
                <a:sym typeface="+mn-ea"/>
              </a:rPr>
              <a:t>    </a:t>
            </a:r>
            <a:r>
              <a:rPr sz="9335">
                <a:sym typeface="+mn-ea"/>
              </a:rPr>
              <a:t>倡导科学文明，理智地看待我国传统文化、民族心理中的弊病，消除愚昧的世俗传统和偏见。</a:t>
            </a:r>
            <a:endParaRPr sz="9335">
              <a:sym typeface="+mn-ea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sz="9335">
              <a:sym typeface="+mn-ea"/>
            </a:endParaRPr>
          </a:p>
          <a:p>
            <a:pPr marL="0" indent="0">
              <a:spcAft>
                <a:spcPts val="0"/>
              </a:spcAft>
              <a:buNone/>
            </a:pPr>
            <a:endParaRPr sz="3000">
              <a:sym typeface="+mn-e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CN" sz="3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</a:t>
            </a:r>
            <a:endParaRPr sz="3000"/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136525" y="929005"/>
            <a:ext cx="3974465" cy="50368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00800" tIns="0" rIns="82800" bIns="0" rtlCol="0"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dk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dk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dk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dk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dk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补充资料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（</a:t>
            </a:r>
            <a:r>
              <a:rPr lang="en-US" alt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</a:t>
            </a:r>
            <a:r>
              <a:rPr 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）</a:t>
            </a:r>
            <a:r>
              <a:rPr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我大概可以说是一个中国式的，抒情人道主义者。</a:t>
            </a:r>
            <a:endParaRPr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（</a:t>
            </a:r>
            <a:r>
              <a:rPr lang="en-US" alt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）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作品要有益于世道人心。</a:t>
            </a:r>
            <a:r>
              <a:rPr 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</a:t>
            </a:r>
            <a:endParaRPr 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（</a:t>
            </a:r>
            <a:r>
              <a:rPr lang="en-US" altLang="zh-CN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）散文化小说的作用是滋润。</a:t>
            </a:r>
            <a:r>
              <a:rPr 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</a:t>
            </a:r>
            <a:endParaRPr lang="en-US"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           ——</a:t>
            </a:r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汪曾祺</a:t>
            </a:r>
            <a:endParaRPr sz="24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endParaRPr lang="zh-CN" altLang="en-US" sz="240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3" grpId="1" animBg="1" build="p"/>
      <p:bldP spid="8" grpId="0" uiExpand="1" build="p"/>
      <p:bldP spid="8" grpId="1" build="p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2*i*1"/>
  <p:tag name="KSO_WM_UNIT_LAYERLEVEL" val="1"/>
  <p:tag name="KSO_WM_TAG_VERSION" val="1.0"/>
  <p:tag name="KSO_WM_BEAUTIFY_FLAG" val="#wm#"/>
  <p:tag name="KSO_WM_SLIDE_BK_DARK_LIGHT" val="2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UNIT_BK_DARK_LIGHT" val="2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5"/>
  <p:tag name="KSO_WM_UNIT_ID" val="_14*i*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5"/>
  <p:tag name="KSO_WM_UNIT_ID" val="_2*i*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K_DARK_LIGHT" val="2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5"/>
  <p:tag name="KSO_WM_UNIT_ID" val="_15*i*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UNIT_BK_DARK_LIGHT" val="2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K_DARK_LIGHT" val="2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UNIT_BK_DARK_LIGHT" val="2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5"/>
  <p:tag name="KSO_WM_UNIT_ID" val="_16*i*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ottomTop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K_DARK_LIGHT" val="2"/>
</p:tagLst>
</file>

<file path=ppt/tags/tag1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5"/>
  <p:tag name="KSO_WM_UNIT_ID" val="_17*i*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K_DARK_LIGHT" val="2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UNIT_BK_DARK_LIGHT" val="2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0770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0770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K_DARK_LIGHT" val="2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7662_1"/>
  <p:tag name="KSO_WM_TEMPLATE_CATEGORY" val="custom"/>
  <p:tag name="KSO_WM_TEMPLATE_INDEX" val="20180770"/>
  <p:tag name="KSO_WM_TEMPLATE_SUBCATEGORY" val="0"/>
  <p:tag name="KSO_WM_TEMPLATE_THUMBS_INDEX" val="1、6、12、13、16、22、25、29、30、31、32、34、38"/>
  <p:tag name="KSO_WM_TEMPLATE_MASTER_TYPE" val="1"/>
  <p:tag name="KSO_WM_TEMPLATE_COLOR_TYPE" val="1"/>
  <p:tag name="KSO_WM_TEMPLATE_MASTER_THUMB_INDEX" val="12"/>
  <p:tag name="KSO_WM_UNIT_SHOW_EDIT_AREA_INDICATION" val="0"/>
</p:tagLst>
</file>

<file path=ppt/tags/tag153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80770"/>
  <p:tag name="KSO_WM_UNIT_ID" val="custom20180770_11*a*1"/>
  <p:tag name="KSO_WM_UNIT_NOCLEAR" val="0"/>
  <p:tag name="KSO_WM_UNIT_DIAGRAM_ISNUMVISUAL" val="0"/>
  <p:tag name="KSO_WM_UNIT_DIAGRAM_ISREFERUNIT" val="0"/>
</p:tagLst>
</file>

<file path=ppt/tags/tag154.xml><?xml version="1.0" encoding="utf-8"?>
<p:tagLst xmlns:p="http://schemas.openxmlformats.org/presentationml/2006/main">
  <p:tag name="KSO_WM_UNIT_PLACING_PICTURE_USER_VIEWPORT" val="{&quot;height&quot;:3354,&quot;width&quot;:3602}"/>
</p:tagLst>
</file>

<file path=ppt/tags/tag155.xml><?xml version="1.0" encoding="utf-8"?>
<p:tagLst xmlns:p="http://schemas.openxmlformats.org/presentationml/2006/main">
  <p:tag name="KSO_WM_TAG_VERSION" val="1.0"/>
  <p:tag name="KSO_WM_SLIDE_ITEM_CNT" val="0"/>
  <p:tag name="KSO_WM_SLIDE_LAYOUT" val="a_e"/>
  <p:tag name="KSO_WM_SLIDE_LAYOUT_CNT" val="1_1"/>
  <p:tag name="KSO_WM_SLIDE_TYPE" val="sectionTitle"/>
  <p:tag name="KSO_WM_BEAUTIFY_FLAG" val="#wm#"/>
  <p:tag name="KSO_WM_COMBINE_RELATE_SLIDE_ID" val="background20177662_6"/>
  <p:tag name="KSO_WM_TEMPLATE_CATEGORY" val="custom"/>
  <p:tag name="KSO_WM_TEMPLATE_INDEX" val="20180770"/>
  <p:tag name="KSO_WM_SLIDE_ID" val="custom20180770_11"/>
  <p:tag name="KSO_WM_SLIDE_INDEX" val="11"/>
  <p:tag name="KSO_WM_TEMPLATE_SUBCATEGORY" val="0"/>
  <p:tag name="KSO_WM_SLIDE_SUBTYPE" val="pureTxt"/>
  <p:tag name="KSO_WM_TEMPLATE_MASTER_TYPE" val="1"/>
  <p:tag name="KSO_WM_TEMPLATE_COLOR_TYPE" val="1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180770"/>
</p:tagLst>
</file>

<file path=ppt/tags/tag157.xml><?xml version="1.0" encoding="utf-8"?>
<p:tagLst xmlns:p="http://schemas.openxmlformats.org/presentationml/2006/main">
  <p:tag name="KSO_WM_UNIT_TABLE_BEAUTIFY" val="smartTable{8ede8c3e-f1c1-48ac-8f45-93e6cee525c9}"/>
  <p:tag name="TABLE_ENDDRAG_ORIGIN_RECT" val="668*485"/>
  <p:tag name="TABLE_ENDDRAG_RECT" val="19*26*668*485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180770"/>
</p:tagLst>
</file>

<file path=ppt/tags/tag159.xml><?xml version="1.0" encoding="utf-8"?>
<p:tagLst xmlns:p="http://schemas.openxmlformats.org/presentationml/2006/main">
  <p:tag name="KSO_WM_UNIT_TABLE_BEAUTIFY" val="smartTable{b2a47791-392b-4d30-9328-7d49a84af1e4}"/>
  <p:tag name="TABLE_ENDDRAG_ORIGIN_RECT" val="627*126"/>
  <p:tag name="TABLE_ENDDRAG_RECT" val="36*99*627*12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LIDE_BK_DARK_LIGHT" val="2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180770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180770"/>
</p:tagLst>
</file>

<file path=ppt/tags/tag162.xml><?xml version="1.0" encoding="utf-8"?>
<p:tagLst xmlns:p="http://schemas.openxmlformats.org/presentationml/2006/main">
  <p:tag name="KSO_WM_UNIT_TABLE_BEAUTIFY" val="smartTable{b2a47791-392b-4d30-9328-7d49a84af1e4}"/>
  <p:tag name="TABLE_ENDDRAG_ORIGIN_RECT" val="349*379"/>
  <p:tag name="TABLE_ENDDRAG_RECT" val="9*105*349*379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180770"/>
</p:tagLst>
</file>

<file path=ppt/tags/tag164.xml><?xml version="1.0" encoding="utf-8"?>
<p:tagLst xmlns:p="http://schemas.openxmlformats.org/presentationml/2006/main">
  <p:tag name="KSO_WM_UNIT_TABLE_BEAUTIFY" val="smartTable{b2a47791-392b-4d30-9328-7d49a84af1e4}"/>
  <p:tag name="TABLE_ENDDRAG_ORIGIN_RECT" val="349*379"/>
  <p:tag name="TABLE_ENDDRAG_RECT" val="9*105*349*379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180770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180770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180770"/>
</p:tagLst>
</file>

<file path=ppt/tags/tag168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" val="单击此处添加标题"/>
  <p:tag name="KSO_WM_TEMPLATE_CATEGORY" val="custom"/>
  <p:tag name="KSO_WM_TEMPLATE_INDEX" val="20180770"/>
  <p:tag name="KSO_WM_UNIT_ID" val="custom20180770_11*a*1"/>
  <p:tag name="KSO_WM_UNIT_NOCLEAR" val="0"/>
  <p:tag name="KSO_WM_UNIT_DIAGRAM_ISNUMVISUAL" val="0"/>
  <p:tag name="KSO_WM_UNIT_DIAGRAM_ISREFERUNIT" val="0"/>
</p:tagLst>
</file>

<file path=ppt/tags/tag169.xml><?xml version="1.0" encoding="utf-8"?>
<p:tagLst xmlns:p="http://schemas.openxmlformats.org/presentationml/2006/main">
  <p:tag name="KSO_WM_TAG_VERSION" val="1.0"/>
  <p:tag name="KSO_WM_SLIDE_ITEM_CNT" val="0"/>
  <p:tag name="KSO_WM_SLIDE_LAYOUT" val="a_e"/>
  <p:tag name="KSO_WM_SLIDE_LAYOUT_CNT" val="1_1"/>
  <p:tag name="KSO_WM_SLIDE_TYPE" val="sectionTitle"/>
  <p:tag name="KSO_WM_BEAUTIFY_FLAG" val="#wm#"/>
  <p:tag name="KSO_WM_COMBINE_RELATE_SLIDE_ID" val="background20177662_6"/>
  <p:tag name="KSO_WM_TEMPLATE_CATEGORY" val="custom"/>
  <p:tag name="KSO_WM_TEMPLATE_INDEX" val="20180770"/>
  <p:tag name="KSO_WM_SLIDE_ID" val="custom20180770_11"/>
  <p:tag name="KSO_WM_SLIDE_INDEX" val="11"/>
  <p:tag name="KSO_WM_TEMPLATE_SUBCATEGORY" val="0"/>
  <p:tag name="KSO_WM_SLIDE_SUBTYPE" val="pureTxt"/>
  <p:tag name="KSO_WM_TEMPLATE_MASTER_TYPE" val="1"/>
  <p:tag name="KSO_WM_TEMPLATE_COLOR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COMMONDATA" val="eyJoZGlkIjoiNjhmNDkyYzk1ZTU3ZTZkMjkzNTdkNjYyNDJmNDFlNzgifQ=="/>
  <p:tag name="KSO_WPP_MARK_KEY" val="06b7895b-e7d8-4cc5-91d7-c1ca8b1c0a88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5"/>
  <p:tag name="KSO_WM_UNIT_ID" val="_4*i*5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5"/>
  <p:tag name="KSO_WM_UNIT_ID" val="_5*i*5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6*i*1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5"/>
  <p:tag name="KSO_WM_UNIT_ID" val="_6*i*5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7*i*1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5"/>
  <p:tag name="KSO_WM_UNIT_ID" val="_7*i*5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5"/>
  <p:tag name="KSO_WM_UNIT_ID" val="_8*i*5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3"/>
  <p:tag name="KSO_WM_UNIT_ID" val="_9*i*3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  <p:tag name="KSO_WM_UNIT_SUBTYPE" val="h"/>
  <p:tag name="KSO_WM_UNIT_BK_DARK_LIGHT" val="2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3"/>
  <p:tag name="KSO_WM_UNIT_ID" val="_10*i*3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5"/>
  <p:tag name="KSO_WM_UNIT_ID" val="_12*i*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UNIT_BK_DARK_LIGHT" val="2"/>
  <p:tag name="KSO_WM_SLIDE_BK_DARK_LIGHT" val="2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NDEX" val="3"/>
  <p:tag name="KSO_WM_UNIT_ID" val="_13*i*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4">
      <a:dk1>
        <a:srgbClr val="000000"/>
      </a:dk1>
      <a:lt1>
        <a:srgbClr val="FFFFFF"/>
      </a:lt1>
      <a:dk2>
        <a:srgbClr val="EAEAEA"/>
      </a:dk2>
      <a:lt2>
        <a:srgbClr val="FFFFFF"/>
      </a:lt2>
      <a:accent1>
        <a:srgbClr val="BD974E"/>
      </a:accent1>
      <a:accent2>
        <a:srgbClr val="ACB463"/>
      </a:accent2>
      <a:accent3>
        <a:srgbClr val="87AC6A"/>
      </a:accent3>
      <a:accent4>
        <a:srgbClr val="5EA261"/>
      </a:accent4>
      <a:accent5>
        <a:srgbClr val="5BA582"/>
      </a:accent5>
      <a:accent6>
        <a:srgbClr val="549B91"/>
      </a:accent6>
      <a:hlink>
        <a:srgbClr val="495AC3"/>
      </a:hlink>
      <a:folHlink>
        <a:srgbClr val="725E82"/>
      </a:folHlink>
    </a:clrScheme>
    <a:fontScheme name="中国风">
      <a:majorFont>
        <a:latin typeface="Arial"/>
        <a:ea typeface="隶书"/>
        <a:cs typeface=""/>
      </a:majorFont>
      <a:minorFont>
        <a:latin typeface="Arial"/>
        <a:ea typeface="隶书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2489</Words>
  <Application>WPS 演示</Application>
  <PresentationFormat/>
  <Paragraphs>222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隶书</vt:lpstr>
      <vt:lpstr>汉仪尚巍手书W</vt:lpstr>
      <vt:lpstr>华文楷体</vt:lpstr>
      <vt:lpstr>Times New Roman</vt:lpstr>
      <vt:lpstr>微软雅黑</vt:lpstr>
      <vt:lpstr>Arial Unicode MS</vt:lpstr>
      <vt:lpstr>Calibri</vt:lpstr>
      <vt:lpstr>默认设计模板</vt:lpstr>
      <vt:lpstr>2_Office 主题​​</vt:lpstr>
      <vt:lpstr>形淡意丰 润心致远     ——汪曾祺散文化小说结尾艺术探究</vt:lpstr>
      <vt:lpstr>PowerPoint 演示文稿</vt:lpstr>
      <vt:lpstr>PowerPoint 演示文稿</vt:lpstr>
      <vt:lpstr>任务二：聚焦结尾，探究汪曾祺散文化小说的意蕴  </vt:lpstr>
      <vt:lpstr>任务二：聚焦结尾，探究汪曾祺散文化小说的意蕴          </vt:lpstr>
      <vt:lpstr>任务二：聚集结尾，探究汪曾祺散文化小说的意蕴 2.探究《异禀》结尾的意蕴 </vt:lpstr>
      <vt:lpstr>任务二：聚集结尾，探究汪曾祺散文化小说的意蕴 2.探究《异禀》结尾的意蕴 </vt:lpstr>
      <vt:lpstr>任务三：读写共生，完成汪曾祺散文化小说文本  </vt:lpstr>
      <vt:lpstr>任务三：读写共生，完成汪曾祺散文化小说文本  </vt:lpstr>
      <vt:lpstr>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形淡意丰 润心致远     ——汪曾祺散文化小说结尾艺术浅析</dc:title>
  <dc:creator>陈芬</dc:creator>
  <cp:lastModifiedBy>栗子兔</cp:lastModifiedBy>
  <cp:revision>17</cp:revision>
  <dcterms:created xsi:type="dcterms:W3CDTF">2022-11-22T11:56:00Z</dcterms:created>
  <dcterms:modified xsi:type="dcterms:W3CDTF">2022-11-24T18:08:31Z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7E6299CF343547A5B57062B305592622</vt:lpwstr>
  </property>
</Properties>
</file>