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31"/>
  </p:notesMasterIdLst>
  <p:sldIdLst>
    <p:sldId id="256" r:id="rId5"/>
    <p:sldId id="258" r:id="rId6"/>
    <p:sldId id="260" r:id="rId7"/>
    <p:sldId id="267" r:id="rId8"/>
    <p:sldId id="261" r:id="rId9"/>
    <p:sldId id="264" r:id="rId10"/>
    <p:sldId id="263" r:id="rId11"/>
    <p:sldId id="287" r:id="rId12"/>
    <p:sldId id="286" r:id="rId13"/>
    <p:sldId id="269" r:id="rId14"/>
    <p:sldId id="265" r:id="rId15"/>
    <p:sldId id="271" r:id="rId16"/>
    <p:sldId id="270" r:id="rId17"/>
    <p:sldId id="272" r:id="rId18"/>
    <p:sldId id="284" r:id="rId19"/>
    <p:sldId id="273" r:id="rId20"/>
    <p:sldId id="268" r:id="rId21"/>
    <p:sldId id="285" r:id="rId22"/>
    <p:sldId id="283" r:id="rId23"/>
    <p:sldId id="266" r:id="rId24"/>
    <p:sldId id="275" r:id="rId25"/>
    <p:sldId id="274" r:id="rId26"/>
    <p:sldId id="281" r:id="rId27"/>
    <p:sldId id="282" r:id="rId28"/>
    <p:sldId id="279" r:id="rId29"/>
    <p:sldId id="280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9269E-A6E3-4195-AAFA-64C25D73D31D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66044-A781-4A7E-A4ED-16C7CEBEFC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48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3CBB2-C751-4226-9CEF-4C4CF8A7ECC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53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3CBB2-C751-4226-9CEF-4C4CF8A7ECC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179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3CBB2-C751-4226-9CEF-4C4CF8A7ECC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847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48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27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911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71230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399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065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32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113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592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170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26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737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36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862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12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45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FF83F-6587-4D50-B119-A8D2E202DA6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61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B8E7B-A7F0-4345-95D9-7A9F8DCFE10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19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076DD-8C6D-486D-A0B8-D87C758142D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63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5E598-3F5E-431D-8A97-451A167F196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49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EA60A-691B-4351-9173-AF8A9E35579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96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14396-15E9-4155-99EF-55679A8525A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026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C406D-B7F8-41F3-B4C1-6C1AA1FDB16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28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F6E64-D5E2-47B7-9544-5B6693148FE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30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C5E42-CBFD-4DD0-AFBD-93DCC3750EA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14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D97D6-6B3D-4C8A-96B8-B9EF1F0517F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32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103632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76917" y="4151313"/>
            <a:ext cx="103632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BEACD-1EF8-43DC-8A75-106F95EEF94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73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FF83F-6587-4D50-B119-A8D2E202DA6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24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B8E7B-A7F0-4345-95D9-7A9F8DCFE10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83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076DD-8C6D-486D-A0B8-D87C758142D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5E598-3F5E-431D-8A97-451A167F196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635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EA60A-691B-4351-9173-AF8A9E35579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2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6925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14396-15E9-4155-99EF-55679A8525A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75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C406D-B7F8-41F3-B4C1-6C1AA1FDB16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90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F6E64-D5E2-47B7-9544-5B6693148FE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66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C5E42-CBFD-4DD0-AFBD-93DCC3750EA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166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D97D6-6B3D-4C8A-96B8-B9EF1F0517F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1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103632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76917" y="4151313"/>
            <a:ext cx="103632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BEACD-1EF8-43DC-8A75-106F95EEF94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8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54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7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5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2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99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48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7840-7143-410A-9A66-AAC965361A15}" type="datetimeFigureOut">
              <a:rPr lang="zh-CN" altLang="en-US" smtClean="0"/>
              <a:t>2022-11-14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B9E7-A07A-49C5-A4D6-46A3359D41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5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zh-CN" sz="2400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zh-CN" sz="2400">
              <a:solidFill>
                <a:srgbClr val="000000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zh-CN" sz="2400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zh-CN" sz="2400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zh-CN" sz="2400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zh-CN" sz="2400">
              <a:solidFill>
                <a:srgbClr val="000000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zh-CN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115E3E-5DD4-496B-8162-61467F4F0D41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0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zh-CN" sz="2400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zh-CN" sz="2400">
              <a:solidFill>
                <a:srgbClr val="000000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zh-CN" sz="2400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zh-CN" sz="2400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zh-CN" sz="2400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zh-CN" sz="2400">
              <a:solidFill>
                <a:srgbClr val="000000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zh-CN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115E3E-5DD4-496B-8162-61467F4F0D41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5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G:\11.17%20&#23637;&#31034;&#35838;\&#24635;&#32467;&#35270;&#39057;1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ile:///G:\11.17%20&#23637;&#31034;&#35838;\&#23548;&#20837;&#28165;&#26224;.mp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91919" y="6624130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sz="4400" b="1" dirty="0" smtClean="0"/>
              <a:t>Reading part</a:t>
            </a:r>
            <a:endParaRPr lang="zh-CN" altLang="en-US" sz="44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131"/>
            <a:ext cx="12192000" cy="72437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16623" y="1107831"/>
            <a:ext cx="9540165" cy="133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Unit 7  The Internet </a:t>
            </a:r>
            <a:endParaRPr lang="zh-CN" alt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319454" y="5670023"/>
            <a:ext cx="532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        By Qian </a:t>
            </a:r>
            <a:r>
              <a:rPr lang="en-US" altLang="zh-CN" sz="2800" dirty="0" err="1" smtClean="0">
                <a:solidFill>
                  <a:srgbClr val="FFFF00"/>
                </a:solidFill>
              </a:rPr>
              <a:t>Haihua</a:t>
            </a:r>
            <a:r>
              <a:rPr lang="en-US" altLang="zh-CN" sz="28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</a:rPr>
              <a:t>             (No.3 Vocational School)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4592" y="94232"/>
            <a:ext cx="4702683" cy="10555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chemeClr val="tx1"/>
                </a:solidFill>
              </a:rPr>
              <a:t>Careful-reading 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：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6385" y="2414769"/>
            <a:ext cx="10720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/>
            </a:lvl1pPr>
          </a:lstStyle>
          <a:p>
            <a:r>
              <a:rPr lang="en-US" altLang="zh-CN" dirty="0" smtClean="0"/>
              <a:t>Para 2—5</a:t>
            </a:r>
            <a:r>
              <a:rPr lang="zh-CN" altLang="en-US" dirty="0" smtClean="0"/>
              <a:t>：</a:t>
            </a:r>
            <a:r>
              <a:rPr lang="en-US" altLang="zh-CN" dirty="0" smtClean="0"/>
              <a:t>Try to get the detailed information of each part.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969494" y="621982"/>
            <a:ext cx="193064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Body part 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6792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9842" y="233558"/>
            <a:ext cx="2382774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Para two</a:t>
            </a:r>
            <a:endParaRPr lang="zh-CN" altLang="en-US" sz="4400" b="1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94626"/>
              </p:ext>
            </p:extLst>
          </p:nvPr>
        </p:nvGraphicFramePr>
        <p:xfrm>
          <a:off x="195834" y="1681258"/>
          <a:ext cx="11700510" cy="2926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1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4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6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endParaRPr lang="zh-CN" alt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Activities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Usages of</a:t>
                      </a:r>
                      <a:r>
                        <a:rPr lang="en-US" altLang="zh-CN" sz="2800" baseline="0" dirty="0" smtClean="0">
                          <a:solidFill>
                            <a:schemeClr val="tx1"/>
                          </a:solidFill>
                        </a:rPr>
                        <a:t> your phones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2247">
                <a:tc>
                  <a:txBody>
                    <a:bodyPr/>
                    <a:lstStyle/>
                    <a:p>
                      <a:pPr algn="ctr"/>
                      <a:endParaRPr lang="en-US" altLang="zh-CN" sz="2800" b="1" dirty="0" smtClean="0"/>
                    </a:p>
                    <a:p>
                      <a:pPr algn="ctr"/>
                      <a:endParaRPr lang="en-US" altLang="zh-CN" sz="2800" b="1" dirty="0" smtClean="0"/>
                    </a:p>
                    <a:p>
                      <a:pPr algn="ctr"/>
                      <a:r>
                        <a:rPr lang="en-US" altLang="zh-CN" sz="2800" b="1" dirty="0" smtClean="0"/>
                        <a:t>At 7:50</a:t>
                      </a:r>
                      <a:endParaRPr lang="zh-CN" altLang="en-US" sz="2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800" b="1" dirty="0" smtClean="0"/>
                    </a:p>
                    <a:p>
                      <a:pPr algn="ctr"/>
                      <a:endParaRPr lang="en-US" altLang="zh-CN" sz="2800" b="1" dirty="0" smtClean="0"/>
                    </a:p>
                    <a:p>
                      <a:pPr algn="ctr"/>
                      <a:r>
                        <a:rPr lang="en-US" altLang="zh-CN" sz="2800" b="1" dirty="0" smtClean="0"/>
                        <a:t>have</a:t>
                      </a:r>
                      <a:r>
                        <a:rPr lang="en-US" altLang="zh-CN" sz="2800" b="1" baseline="0" dirty="0" smtClean="0"/>
                        <a:t> an online class</a:t>
                      </a:r>
                      <a:endParaRPr lang="zh-CN" altLang="en-US" sz="2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dirty="0" smtClean="0"/>
                        <a:t>1. _______for morning hobby  classes;</a:t>
                      </a:r>
                    </a:p>
                    <a:p>
                      <a:pPr algn="l"/>
                      <a:r>
                        <a:rPr lang="en-US" altLang="zh-CN" sz="2800" b="1" dirty="0" smtClean="0"/>
                        <a:t>2. ________ carefully;</a:t>
                      </a:r>
                    </a:p>
                    <a:p>
                      <a:pPr algn="l"/>
                      <a:r>
                        <a:rPr lang="en-US" altLang="zh-CN" sz="2800" b="1" dirty="0" smtClean="0"/>
                        <a:t>3. ________ the</a:t>
                      </a:r>
                      <a:r>
                        <a:rPr lang="en-US" altLang="zh-CN" sz="2800" b="1" baseline="0" dirty="0" smtClean="0"/>
                        <a:t> questions;</a:t>
                      </a:r>
                    </a:p>
                    <a:p>
                      <a:pPr algn="l"/>
                      <a:r>
                        <a:rPr lang="en-US" altLang="zh-CN" sz="2800" b="1" baseline="0" dirty="0" smtClean="0"/>
                        <a:t>4. ________ with the classmates</a:t>
                      </a:r>
                      <a:endParaRPr lang="zh-CN" altLang="en-US" sz="2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031736" y="2277349"/>
            <a:ext cx="1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ring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95744" y="3162585"/>
            <a:ext cx="1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listen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10400" y="3607240"/>
            <a:ext cx="1648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answer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10400" y="4001527"/>
            <a:ext cx="162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discuss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8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9842" y="233558"/>
            <a:ext cx="280339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Para three</a:t>
            </a:r>
            <a:endParaRPr lang="zh-CN" altLang="en-US" sz="4400" b="1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374565"/>
              </p:ext>
            </p:extLst>
          </p:nvPr>
        </p:nvGraphicFramePr>
        <p:xfrm>
          <a:off x="195834" y="1681258"/>
          <a:ext cx="11700510" cy="2926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9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4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6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endParaRPr kumimoji="0" lang="zh-CN" alt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Activities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Usages of</a:t>
                      </a:r>
                      <a:r>
                        <a:rPr lang="en-US" altLang="zh-CN" sz="2800" baseline="0" dirty="0" smtClean="0">
                          <a:solidFill>
                            <a:schemeClr val="tx1"/>
                          </a:solidFill>
                        </a:rPr>
                        <a:t> your phones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2247">
                <a:tc>
                  <a:txBody>
                    <a:bodyPr/>
                    <a:lstStyle/>
                    <a:p>
                      <a:pPr algn="ctr"/>
                      <a:endParaRPr lang="en-US" altLang="zh-CN" sz="2800" b="1" dirty="0" smtClean="0"/>
                    </a:p>
                    <a:p>
                      <a:pPr algn="ctr"/>
                      <a:endParaRPr lang="en-US" altLang="zh-CN" sz="2800" b="1" dirty="0" smtClean="0"/>
                    </a:p>
                    <a:p>
                      <a:pPr algn="ctr"/>
                      <a:r>
                        <a:rPr lang="en-US" altLang="zh-CN" sz="2800" b="1" dirty="0" smtClean="0"/>
                        <a:t>During the break</a:t>
                      </a:r>
                      <a:endParaRPr lang="zh-CN" altLang="en-US" sz="2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800" b="1" dirty="0" smtClean="0"/>
                    </a:p>
                    <a:p>
                      <a:pPr algn="ctr"/>
                      <a:endParaRPr lang="en-US" altLang="zh-CN" sz="2800" b="1" dirty="0" smtClean="0"/>
                    </a:p>
                    <a:p>
                      <a:pPr algn="ctr"/>
                      <a:r>
                        <a:rPr lang="en-US" altLang="zh-CN" sz="2800" b="1" dirty="0" smtClean="0"/>
                        <a:t>______ your food</a:t>
                      </a:r>
                      <a:endParaRPr lang="zh-CN" altLang="en-US" sz="2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zh-CN" sz="2800" b="1" dirty="0" smtClean="0"/>
                    </a:p>
                    <a:p>
                      <a:pPr algn="l"/>
                      <a:endParaRPr lang="en-US" altLang="zh-CN" sz="2800" b="1" dirty="0" smtClean="0"/>
                    </a:p>
                    <a:p>
                      <a:pPr algn="l"/>
                      <a:r>
                        <a:rPr lang="en-US" altLang="zh-CN" sz="2800" b="1" dirty="0" smtClean="0"/>
                        <a:t>      log onto a take out app</a:t>
                      </a:r>
                      <a:endParaRPr lang="zh-CN" altLang="en-US" sz="2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3566160" y="3144710"/>
            <a:ext cx="1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order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9842" y="233558"/>
            <a:ext cx="280339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Para four</a:t>
            </a:r>
            <a:endParaRPr lang="zh-CN" altLang="en-US" sz="4400" b="1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373448"/>
              </p:ext>
            </p:extLst>
          </p:nvPr>
        </p:nvGraphicFramePr>
        <p:xfrm>
          <a:off x="195834" y="1681258"/>
          <a:ext cx="11700510" cy="2926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4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6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endParaRPr kumimoji="0" lang="zh-CN" alt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Activities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Usages of</a:t>
                      </a:r>
                      <a:r>
                        <a:rPr lang="en-US" altLang="zh-CN" sz="2800" baseline="0" dirty="0" smtClean="0">
                          <a:solidFill>
                            <a:schemeClr val="tx1"/>
                          </a:solidFill>
                        </a:rPr>
                        <a:t> your phones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2247">
                <a:tc>
                  <a:txBody>
                    <a:bodyPr/>
                    <a:lstStyle/>
                    <a:p>
                      <a:pPr algn="ctr"/>
                      <a:endParaRPr lang="en-US" altLang="zh-CN" sz="2800" b="1" dirty="0" smtClean="0"/>
                    </a:p>
                    <a:p>
                      <a:pPr algn="ctr"/>
                      <a:endParaRPr lang="en-US" altLang="zh-CN" sz="2800" b="1" dirty="0" smtClean="0"/>
                    </a:p>
                    <a:p>
                      <a:pPr algn="ctr"/>
                      <a:r>
                        <a:rPr lang="en-US" altLang="zh-CN" sz="2800" b="1" dirty="0" smtClean="0"/>
                        <a:t>In the afternoon</a:t>
                      </a:r>
                      <a:endParaRPr lang="zh-CN" altLang="en-US" sz="2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800" b="1" dirty="0" smtClean="0"/>
                    </a:p>
                    <a:p>
                      <a:pPr algn="ctr"/>
                      <a:r>
                        <a:rPr lang="en-US" altLang="zh-CN" sz="2800" b="1" dirty="0" smtClean="0"/>
                        <a:t>go over and</a:t>
                      </a:r>
                      <a:r>
                        <a:rPr lang="en-US" altLang="zh-CN" sz="2800" b="1" baseline="0" dirty="0" smtClean="0"/>
                        <a:t>  do homework </a:t>
                      </a:r>
                    </a:p>
                    <a:p>
                      <a:pPr algn="ctr"/>
                      <a:r>
                        <a:rPr lang="en-US" altLang="zh-CN" sz="2800" b="1" baseline="0" dirty="0" smtClean="0"/>
                        <a:t>and listen to music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zh-CN" sz="2800" b="1" dirty="0" smtClean="0"/>
                    </a:p>
                    <a:p>
                      <a:pPr marL="514350" indent="-514350" algn="l">
                        <a:buAutoNum type="arabicPeriod"/>
                      </a:pPr>
                      <a:r>
                        <a:rPr lang="en-US" altLang="zh-CN" sz="2800" b="1" dirty="0" smtClean="0"/>
                        <a:t>______ your homework;</a:t>
                      </a:r>
                    </a:p>
                    <a:p>
                      <a:pPr marL="0" indent="0" algn="l">
                        <a:buNone/>
                      </a:pPr>
                      <a:endParaRPr lang="en-US" altLang="zh-CN" sz="2800" b="1" dirty="0" smtClean="0"/>
                    </a:p>
                    <a:p>
                      <a:pPr algn="l"/>
                      <a:r>
                        <a:rPr lang="en-US" altLang="zh-CN" sz="2800" b="1" dirty="0" smtClean="0"/>
                        <a:t>2. __________</a:t>
                      </a:r>
                      <a:r>
                        <a:rPr lang="en-US" altLang="zh-CN" sz="2800" b="1" baseline="0" dirty="0" smtClean="0"/>
                        <a:t>a music app icon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7040880" y="2733230"/>
            <a:ext cx="1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send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40880" y="3571430"/>
            <a:ext cx="151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click on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3850" y="196982"/>
            <a:ext cx="251079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Para five</a:t>
            </a:r>
            <a:endParaRPr lang="zh-CN" altLang="en-US" sz="4400" b="1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57678"/>
              </p:ext>
            </p:extLst>
          </p:nvPr>
        </p:nvGraphicFramePr>
        <p:xfrm>
          <a:off x="182880" y="1690402"/>
          <a:ext cx="11896344" cy="2926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3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6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6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endParaRPr kumimoji="0" lang="zh-CN" alt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Activities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Usages of</a:t>
                      </a:r>
                      <a:r>
                        <a:rPr lang="en-US" altLang="zh-CN" sz="2800" baseline="0" dirty="0" smtClean="0">
                          <a:solidFill>
                            <a:schemeClr val="tx1"/>
                          </a:solidFill>
                        </a:rPr>
                        <a:t> your phones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2247">
                <a:tc>
                  <a:txBody>
                    <a:bodyPr/>
                    <a:lstStyle/>
                    <a:p>
                      <a:pPr algn="ctr"/>
                      <a:endParaRPr lang="en-US" altLang="zh-CN" sz="2800" b="1" dirty="0" smtClean="0"/>
                    </a:p>
                    <a:p>
                      <a:pPr algn="ctr"/>
                      <a:endParaRPr lang="en-US" altLang="zh-CN" sz="2800" b="1" dirty="0" smtClean="0"/>
                    </a:p>
                    <a:p>
                      <a:pPr algn="ctr"/>
                      <a:r>
                        <a:rPr lang="en-US" altLang="zh-CN" sz="2800" b="1" dirty="0" smtClean="0"/>
                        <a:t>_______________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800" b="1" dirty="0" smtClean="0"/>
                    </a:p>
                    <a:p>
                      <a:pPr algn="ctr"/>
                      <a:r>
                        <a:rPr lang="en-US" altLang="zh-CN" sz="2800" b="1" dirty="0" smtClean="0"/>
                        <a:t>go to a nearby park</a:t>
                      </a:r>
                      <a:endParaRPr lang="zh-CN" altLang="en-US" sz="2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zh-CN" sz="2800" b="1" dirty="0" smtClean="0"/>
                    </a:p>
                    <a:p>
                      <a:pPr algn="l"/>
                      <a:r>
                        <a:rPr lang="en-US" altLang="zh-CN" sz="2800" b="1" dirty="0" smtClean="0"/>
                        <a:t>__________</a:t>
                      </a:r>
                      <a:r>
                        <a:rPr lang="en-US" altLang="zh-CN" sz="2800" b="1" baseline="0" dirty="0" smtClean="0"/>
                        <a:t>the nearest shared bicycle </a:t>
                      </a:r>
                      <a:endParaRPr lang="zh-CN" altLang="en-US" sz="2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6547104" y="2741552"/>
            <a:ext cx="193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search for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2336" y="3089846"/>
            <a:ext cx="2962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After an hour or so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2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5800" y="164570"/>
            <a:ext cx="4284315" cy="80258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chemeClr val="tx1"/>
                </a:solidFill>
              </a:rPr>
              <a:t>Retell this part 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：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727073" y="1688341"/>
          <a:ext cx="10253054" cy="45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284">
                  <a:extLst>
                    <a:ext uri="{9D8B030D-6E8A-4147-A177-3AD203B41FA5}">
                      <a16:colId xmlns:a16="http://schemas.microsoft.com/office/drawing/2014/main" val="3471585855"/>
                    </a:ext>
                  </a:extLst>
                </a:gridCol>
                <a:gridCol w="4256085">
                  <a:extLst>
                    <a:ext uri="{9D8B030D-6E8A-4147-A177-3AD203B41FA5}">
                      <a16:colId xmlns:a16="http://schemas.microsoft.com/office/drawing/2014/main" val="406557141"/>
                    </a:ext>
                  </a:extLst>
                </a:gridCol>
                <a:gridCol w="3417685">
                  <a:extLst>
                    <a:ext uri="{9D8B030D-6E8A-4147-A177-3AD203B41FA5}">
                      <a16:colId xmlns:a16="http://schemas.microsoft.com/office/drawing/2014/main" val="1669702905"/>
                    </a:ext>
                  </a:extLst>
                </a:gridCol>
              </a:tblGrid>
              <a:tr h="493140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Activities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Usages of</a:t>
                      </a:r>
                      <a:r>
                        <a:rPr lang="en-US" altLang="zh-CN" sz="2400" baseline="0" dirty="0" smtClean="0">
                          <a:solidFill>
                            <a:schemeClr val="tx1"/>
                          </a:solidFill>
                        </a:rPr>
                        <a:t> your phones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886439"/>
                  </a:ext>
                </a:extLst>
              </a:tr>
              <a:tr h="1817523">
                <a:tc>
                  <a:txBody>
                    <a:bodyPr/>
                    <a:lstStyle/>
                    <a:p>
                      <a:pPr algn="ctr"/>
                      <a:endParaRPr lang="en-US" altLang="zh-CN" sz="2000" b="1" dirty="0" smtClean="0"/>
                    </a:p>
                    <a:p>
                      <a:pPr algn="ctr"/>
                      <a:endParaRPr lang="en-US" altLang="zh-CN" sz="2000" b="1" dirty="0" smtClean="0"/>
                    </a:p>
                    <a:p>
                      <a:pPr algn="ctr"/>
                      <a:r>
                        <a:rPr lang="en-US" altLang="zh-CN" sz="2000" b="1" dirty="0" smtClean="0"/>
                        <a:t>At 7:50</a:t>
                      </a:r>
                      <a:endParaRPr lang="zh-CN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1" dirty="0" smtClean="0"/>
                    </a:p>
                    <a:p>
                      <a:pPr algn="ctr"/>
                      <a:endParaRPr lang="en-US" altLang="zh-CN" sz="2000" b="1" dirty="0" smtClean="0"/>
                    </a:p>
                    <a:p>
                      <a:pPr algn="ctr"/>
                      <a:r>
                        <a:rPr lang="en-US" altLang="zh-CN" sz="2000" b="1" dirty="0" smtClean="0"/>
                        <a:t>have</a:t>
                      </a:r>
                      <a:r>
                        <a:rPr lang="en-US" altLang="zh-CN" sz="2000" b="1" baseline="0" dirty="0" smtClean="0"/>
                        <a:t> an online class</a:t>
                      </a:r>
                      <a:endParaRPr lang="zh-CN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 smtClean="0"/>
                        <a:t>1. ring for morning hobby  classes;</a:t>
                      </a:r>
                    </a:p>
                    <a:p>
                      <a:pPr algn="l"/>
                      <a:r>
                        <a:rPr lang="en-US" altLang="zh-CN" sz="2000" b="1" dirty="0" smtClean="0"/>
                        <a:t>2. listen carefully;</a:t>
                      </a:r>
                    </a:p>
                    <a:p>
                      <a:pPr algn="l"/>
                      <a:r>
                        <a:rPr lang="en-US" altLang="zh-CN" sz="2000" b="1" dirty="0" smtClean="0"/>
                        <a:t>3. answer the</a:t>
                      </a:r>
                      <a:r>
                        <a:rPr lang="en-US" altLang="zh-CN" sz="2000" b="1" baseline="0" dirty="0" smtClean="0"/>
                        <a:t> questions;</a:t>
                      </a:r>
                    </a:p>
                    <a:p>
                      <a:pPr algn="l"/>
                      <a:r>
                        <a:rPr lang="en-US" altLang="zh-CN" sz="2000" b="1" baseline="0" dirty="0" smtClean="0"/>
                        <a:t>4. discuss with the classmates</a:t>
                      </a:r>
                      <a:endParaRPr lang="zh-CN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087687"/>
                  </a:ext>
                </a:extLst>
              </a:tr>
              <a:tr h="4273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During the break</a:t>
                      </a:r>
                      <a:endParaRPr lang="zh-CN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order your food</a:t>
                      </a:r>
                      <a:endParaRPr lang="zh-CN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 smtClean="0"/>
                        <a:t>log onto a take out app</a:t>
                      </a:r>
                      <a:endParaRPr lang="zh-CN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124269"/>
                  </a:ext>
                </a:extLst>
              </a:tr>
              <a:tr h="869508">
                <a:tc>
                  <a:txBody>
                    <a:bodyPr/>
                    <a:lstStyle/>
                    <a:p>
                      <a:pPr algn="ctr"/>
                      <a:endParaRPr lang="en-US" altLang="zh-CN" sz="2000" b="1" dirty="0" smtClean="0"/>
                    </a:p>
                    <a:p>
                      <a:pPr algn="ctr"/>
                      <a:r>
                        <a:rPr lang="en-US" altLang="zh-CN" sz="2000" b="1" dirty="0" smtClean="0"/>
                        <a:t>In the afternoon</a:t>
                      </a:r>
                      <a:endParaRPr lang="zh-CN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go over and</a:t>
                      </a:r>
                      <a:r>
                        <a:rPr lang="en-US" altLang="zh-CN" sz="2000" b="1" baseline="0" dirty="0" smtClean="0"/>
                        <a:t>  do homework </a:t>
                      </a:r>
                    </a:p>
                    <a:p>
                      <a:pPr algn="ctr"/>
                      <a:r>
                        <a:rPr lang="en-US" altLang="zh-CN" sz="2000" b="1" baseline="0" dirty="0" smtClean="0"/>
                        <a:t>and listen to music</a:t>
                      </a:r>
                    </a:p>
                    <a:p>
                      <a:pPr algn="ctr"/>
                      <a:endParaRPr lang="zh-CN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 smtClean="0"/>
                        <a:t>1. Send your homework;</a:t>
                      </a:r>
                    </a:p>
                    <a:p>
                      <a:pPr algn="l"/>
                      <a:r>
                        <a:rPr lang="en-US" altLang="zh-CN" sz="2000" b="1" dirty="0" smtClean="0"/>
                        <a:t>2. Click</a:t>
                      </a:r>
                      <a:r>
                        <a:rPr lang="en-US" altLang="zh-CN" sz="2000" b="1" baseline="0" dirty="0" smtClean="0"/>
                        <a:t> on a music app icon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912838"/>
                  </a:ext>
                </a:extLst>
              </a:tr>
              <a:tr h="7561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After an hour or so</a:t>
                      </a:r>
                      <a:endParaRPr lang="zh-CN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go to a nearby park</a:t>
                      </a:r>
                      <a:endParaRPr lang="zh-CN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 smtClean="0"/>
                        <a:t>search for</a:t>
                      </a:r>
                      <a:r>
                        <a:rPr lang="en-US" altLang="zh-CN" sz="2000" b="1" baseline="0" dirty="0" smtClean="0"/>
                        <a:t> the nearest shared bicycle </a:t>
                      </a:r>
                      <a:endParaRPr lang="zh-CN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700283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107831" y="1171799"/>
            <a:ext cx="898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Today, I’m very happy to share my day with mobile Internet with you.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0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7149" y="1815134"/>
            <a:ext cx="10720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/>
            </a:lvl1pPr>
          </a:lstStyle>
          <a:p>
            <a:r>
              <a:rPr lang="en-US" altLang="zh-CN" dirty="0" smtClean="0"/>
              <a:t>Finish the multiple choices: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453896" y="2286000"/>
            <a:ext cx="103126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zh-CN" sz="2800" dirty="0" smtClean="0"/>
              <a:t>The passage is organized by _________?</a:t>
            </a:r>
          </a:p>
          <a:p>
            <a:pPr marL="342900" indent="-342900">
              <a:lnSpc>
                <a:spcPct val="200000"/>
              </a:lnSpc>
              <a:buAutoNum type="alphaUcPeriod"/>
            </a:pPr>
            <a:r>
              <a:rPr lang="en-US" altLang="zh-CN" sz="2800" dirty="0" smtClean="0"/>
              <a:t>place	B. event	C. persons	D. time </a:t>
            </a:r>
          </a:p>
          <a:p>
            <a:pPr>
              <a:lnSpc>
                <a:spcPct val="200000"/>
              </a:lnSpc>
            </a:pPr>
            <a:endParaRPr lang="zh-CN" altLang="en-US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2176" y="183754"/>
            <a:ext cx="4702683" cy="10555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chemeClr val="tx1"/>
                </a:solidFill>
              </a:rPr>
              <a:t>Careful-reading 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：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969992"/>
              </p:ext>
            </p:extLst>
          </p:nvPr>
        </p:nvGraphicFramePr>
        <p:xfrm>
          <a:off x="793304" y="1099256"/>
          <a:ext cx="10253054" cy="45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284">
                  <a:extLst>
                    <a:ext uri="{9D8B030D-6E8A-4147-A177-3AD203B41FA5}">
                      <a16:colId xmlns:a16="http://schemas.microsoft.com/office/drawing/2014/main" val="3471585855"/>
                    </a:ext>
                  </a:extLst>
                </a:gridCol>
                <a:gridCol w="4256085">
                  <a:extLst>
                    <a:ext uri="{9D8B030D-6E8A-4147-A177-3AD203B41FA5}">
                      <a16:colId xmlns:a16="http://schemas.microsoft.com/office/drawing/2014/main" val="406557141"/>
                    </a:ext>
                  </a:extLst>
                </a:gridCol>
                <a:gridCol w="3417685">
                  <a:extLst>
                    <a:ext uri="{9D8B030D-6E8A-4147-A177-3AD203B41FA5}">
                      <a16:colId xmlns:a16="http://schemas.microsoft.com/office/drawing/2014/main" val="1669702905"/>
                    </a:ext>
                  </a:extLst>
                </a:gridCol>
              </a:tblGrid>
              <a:tr h="493140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Activities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Usages of</a:t>
                      </a:r>
                      <a:r>
                        <a:rPr lang="en-US" altLang="zh-CN" sz="2400" baseline="0" dirty="0" smtClean="0">
                          <a:solidFill>
                            <a:schemeClr val="tx1"/>
                          </a:solidFill>
                        </a:rPr>
                        <a:t> your phones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886439"/>
                  </a:ext>
                </a:extLst>
              </a:tr>
              <a:tr h="1817523">
                <a:tc>
                  <a:txBody>
                    <a:bodyPr/>
                    <a:lstStyle/>
                    <a:p>
                      <a:pPr algn="ctr"/>
                      <a:endParaRPr lang="en-US" altLang="zh-CN" sz="2000" b="1" dirty="0" smtClean="0"/>
                    </a:p>
                    <a:p>
                      <a:pPr algn="ctr"/>
                      <a:endParaRPr lang="en-US" altLang="zh-CN" sz="2000" b="1" dirty="0" smtClean="0"/>
                    </a:p>
                    <a:p>
                      <a:pPr algn="ctr"/>
                      <a:r>
                        <a:rPr lang="en-US" altLang="zh-CN" sz="2000" b="1" dirty="0" smtClean="0"/>
                        <a:t>At 7:50</a:t>
                      </a:r>
                      <a:endParaRPr lang="zh-CN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1" dirty="0" smtClean="0"/>
                    </a:p>
                    <a:p>
                      <a:pPr algn="ctr"/>
                      <a:endParaRPr lang="en-US" altLang="zh-CN" sz="2000" b="1" dirty="0" smtClean="0"/>
                    </a:p>
                    <a:p>
                      <a:pPr algn="ctr"/>
                      <a:r>
                        <a:rPr lang="en-US" altLang="zh-CN" sz="2000" b="1" dirty="0" smtClean="0"/>
                        <a:t>have</a:t>
                      </a:r>
                      <a:r>
                        <a:rPr lang="en-US" altLang="zh-CN" sz="2000" b="1" baseline="0" dirty="0" smtClean="0"/>
                        <a:t> an online class</a:t>
                      </a:r>
                      <a:endParaRPr lang="zh-CN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 smtClean="0"/>
                        <a:t>1. ring for morning hobby  classes;</a:t>
                      </a:r>
                    </a:p>
                    <a:p>
                      <a:pPr algn="l"/>
                      <a:r>
                        <a:rPr lang="en-US" altLang="zh-CN" sz="2000" b="1" dirty="0" smtClean="0"/>
                        <a:t>2. listen carefully;</a:t>
                      </a:r>
                    </a:p>
                    <a:p>
                      <a:pPr algn="l"/>
                      <a:r>
                        <a:rPr lang="en-US" altLang="zh-CN" sz="2000" b="1" dirty="0" smtClean="0"/>
                        <a:t>3. answer the</a:t>
                      </a:r>
                      <a:r>
                        <a:rPr lang="en-US" altLang="zh-CN" sz="2000" b="1" baseline="0" dirty="0" smtClean="0"/>
                        <a:t> questions;</a:t>
                      </a:r>
                    </a:p>
                    <a:p>
                      <a:pPr algn="l"/>
                      <a:r>
                        <a:rPr lang="en-US" altLang="zh-CN" sz="2000" b="1" baseline="0" dirty="0" smtClean="0"/>
                        <a:t>4. discuss with the classmates</a:t>
                      </a:r>
                      <a:endParaRPr lang="zh-CN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087687"/>
                  </a:ext>
                </a:extLst>
              </a:tr>
              <a:tr h="4273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During the break</a:t>
                      </a:r>
                      <a:endParaRPr lang="zh-CN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order your food</a:t>
                      </a:r>
                      <a:endParaRPr lang="zh-CN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 smtClean="0"/>
                        <a:t>log onto a take out app</a:t>
                      </a:r>
                      <a:endParaRPr lang="zh-CN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124269"/>
                  </a:ext>
                </a:extLst>
              </a:tr>
              <a:tr h="869508">
                <a:tc>
                  <a:txBody>
                    <a:bodyPr/>
                    <a:lstStyle/>
                    <a:p>
                      <a:pPr algn="ctr"/>
                      <a:endParaRPr lang="en-US" altLang="zh-CN" sz="2000" b="1" dirty="0" smtClean="0"/>
                    </a:p>
                    <a:p>
                      <a:pPr algn="ctr"/>
                      <a:r>
                        <a:rPr lang="en-US" altLang="zh-CN" sz="2000" b="1" dirty="0" smtClean="0"/>
                        <a:t>In the afternoon</a:t>
                      </a:r>
                      <a:endParaRPr lang="zh-CN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go over and</a:t>
                      </a:r>
                      <a:r>
                        <a:rPr lang="en-US" altLang="zh-CN" sz="2000" b="1" baseline="0" dirty="0" smtClean="0"/>
                        <a:t>  do homework </a:t>
                      </a:r>
                    </a:p>
                    <a:p>
                      <a:pPr algn="ctr"/>
                      <a:r>
                        <a:rPr lang="en-US" altLang="zh-CN" sz="2000" b="1" baseline="0" dirty="0" smtClean="0"/>
                        <a:t>and listen to music</a:t>
                      </a:r>
                    </a:p>
                    <a:p>
                      <a:pPr algn="ctr"/>
                      <a:endParaRPr lang="zh-CN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 smtClean="0"/>
                        <a:t>1. Send your homework;</a:t>
                      </a:r>
                    </a:p>
                    <a:p>
                      <a:pPr algn="l"/>
                      <a:r>
                        <a:rPr lang="en-US" altLang="zh-CN" sz="2000" b="1" dirty="0" smtClean="0"/>
                        <a:t>2. Click</a:t>
                      </a:r>
                      <a:r>
                        <a:rPr lang="en-US" altLang="zh-CN" sz="2000" b="1" baseline="0" dirty="0" smtClean="0"/>
                        <a:t> on a music app icon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912838"/>
                  </a:ext>
                </a:extLst>
              </a:tr>
              <a:tr h="7561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After an hour or so</a:t>
                      </a:r>
                      <a:endParaRPr lang="zh-CN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go to a nearby park</a:t>
                      </a:r>
                      <a:endParaRPr lang="zh-CN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 smtClean="0"/>
                        <a:t>search for</a:t>
                      </a:r>
                      <a:r>
                        <a:rPr lang="en-US" altLang="zh-CN" sz="2000" b="1" baseline="0" dirty="0" smtClean="0"/>
                        <a:t> the nearest shared bicycle </a:t>
                      </a:r>
                      <a:endParaRPr lang="zh-CN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700283"/>
                  </a:ext>
                </a:extLst>
              </a:tr>
            </a:tbl>
          </a:graphicData>
        </a:graphic>
      </p:graphicFrame>
      <p:sp>
        <p:nvSpPr>
          <p:cNvPr id="5" name="下箭头 4"/>
          <p:cNvSpPr/>
          <p:nvPr/>
        </p:nvSpPr>
        <p:spPr>
          <a:xfrm>
            <a:off x="523556" y="1251004"/>
            <a:ext cx="539496" cy="3913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98711" y="452925"/>
            <a:ext cx="114744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time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593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4592" y="94232"/>
            <a:ext cx="4702683" cy="10555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chemeClr val="tx1"/>
                </a:solidFill>
              </a:rPr>
              <a:t>Careful-reading 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：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5602" y="1305180"/>
            <a:ext cx="10720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/>
            </a:lvl1pPr>
          </a:lstStyle>
          <a:p>
            <a:r>
              <a:rPr lang="en-US" altLang="zh-CN" dirty="0" smtClean="0"/>
              <a:t>Finish the multiple choices: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453896" y="2286000"/>
            <a:ext cx="103126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zh-CN" sz="2800" dirty="0" smtClean="0"/>
              <a:t>The passage is organized by _________?</a:t>
            </a:r>
          </a:p>
          <a:p>
            <a:pPr marL="342900" indent="-342900">
              <a:lnSpc>
                <a:spcPct val="200000"/>
              </a:lnSpc>
              <a:buAutoNum type="alphaUcPeriod"/>
            </a:pPr>
            <a:r>
              <a:rPr lang="en-US" altLang="zh-CN" sz="2800" dirty="0" smtClean="0"/>
              <a:t>place	B. event	C. persons	D. time </a:t>
            </a:r>
          </a:p>
          <a:p>
            <a:pPr>
              <a:lnSpc>
                <a:spcPct val="200000"/>
              </a:lnSpc>
            </a:pP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920378" y="2448352"/>
            <a:ext cx="841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D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0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4592" y="94232"/>
            <a:ext cx="4702683" cy="10555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chemeClr val="tx1"/>
                </a:solidFill>
              </a:rPr>
              <a:t>Careful-reading 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：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5602" y="1305180"/>
            <a:ext cx="10720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/>
            </a:lvl1pPr>
          </a:lstStyle>
          <a:p>
            <a:r>
              <a:rPr lang="en-US" altLang="zh-CN" dirty="0" smtClean="0"/>
              <a:t>Finish the multiple choices: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033272" y="2285609"/>
            <a:ext cx="103126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/>
              <a:t>2. what’s the writer’s attitude to the mobile internet?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/>
              <a:t>A. positive	B. negative	 C. neutral	D. indifferent 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551101" y="2474729"/>
            <a:ext cx="841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A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87414" y="4173979"/>
            <a:ext cx="5540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How about you?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31790" y="129626"/>
            <a:ext cx="3894992" cy="10555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chemeClr val="tx1"/>
                </a:solidFill>
              </a:rPr>
              <a:t>Have </a:t>
            </a:r>
            <a:r>
              <a:rPr lang="en-US" altLang="zh-CN" sz="4000" b="1" dirty="0">
                <a:solidFill>
                  <a:schemeClr val="tx1"/>
                </a:solidFill>
              </a:rPr>
              <a:t>a guess </a:t>
            </a:r>
            <a:r>
              <a:rPr lang="zh-CN" altLang="en-US" sz="3200" b="1" dirty="0">
                <a:solidFill>
                  <a:schemeClr val="tx1"/>
                </a:solidFill>
              </a:rPr>
              <a:t>：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105754" y="1437954"/>
            <a:ext cx="760187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It's a “toy” but it always be expensive.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/>
        </p:nvSpPr>
        <p:spPr bwMode="auto">
          <a:xfrm>
            <a:off x="2464641" y="2224881"/>
            <a:ext cx="6916961" cy="768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3200" dirty="0">
                <a:latin typeface="Calibri"/>
                <a:ea typeface="微软雅黑" pitchFamily="34" charset="-122"/>
              </a:rPr>
              <a:t>It is small but with high-</a:t>
            </a:r>
            <a:r>
              <a:rPr lang="zh-CN" altLang="en-US" sz="3200" dirty="0" smtClean="0">
                <a:latin typeface="Calibri"/>
                <a:ea typeface="微软雅黑" pitchFamily="34" charset="-122"/>
              </a:rPr>
              <a:t>tech</a:t>
            </a:r>
            <a:r>
              <a:rPr lang="en-US" altLang="zh-CN" sz="3200" dirty="0" smtClean="0">
                <a:latin typeface="Calibri"/>
                <a:ea typeface="微软雅黑" pitchFamily="34" charset="-122"/>
              </a:rPr>
              <a:t>(</a:t>
            </a:r>
            <a:r>
              <a:rPr lang="zh-CN" altLang="en-US" sz="3200" dirty="0" smtClean="0">
                <a:latin typeface="Calibri"/>
                <a:ea typeface="微软雅黑" pitchFamily="34" charset="-122"/>
              </a:rPr>
              <a:t>高科技</a:t>
            </a:r>
            <a:r>
              <a:rPr lang="en-US" altLang="zh-CN" sz="3200" dirty="0" smtClean="0">
                <a:latin typeface="Calibri"/>
                <a:ea typeface="微软雅黑" pitchFamily="34" charset="-122"/>
              </a:rPr>
              <a:t>)</a:t>
            </a:r>
            <a:r>
              <a:rPr lang="zh-CN" altLang="en-US" sz="3200" dirty="0" smtClean="0">
                <a:latin typeface="Calibri"/>
                <a:ea typeface="微软雅黑" pitchFamily="34" charset="-122"/>
              </a:rPr>
              <a:t>.</a:t>
            </a:r>
            <a:endParaRPr lang="zh-CN" altLang="en-US" sz="3200" dirty="0">
              <a:latin typeface="Calibri"/>
              <a:ea typeface="微软雅黑" pitchFamily="34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2351088" y="2932112"/>
            <a:ext cx="5689600" cy="768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3200" dirty="0">
                <a:latin typeface="Calibri"/>
                <a:ea typeface="微软雅黑" pitchFamily="34" charset="-122"/>
              </a:rPr>
              <a:t>We love it and also hate it</a:t>
            </a:r>
            <a:r>
              <a:rPr lang="zh-CN" altLang="en-US" sz="2800" dirty="0">
                <a:latin typeface="Calibri"/>
                <a:ea typeface="微软雅黑" pitchFamily="34" charset="-122"/>
              </a:rPr>
              <a:t>.</a:t>
            </a:r>
          </a:p>
        </p:txBody>
      </p:sp>
      <p:sp>
        <p:nvSpPr>
          <p:cNvPr id="5126" name="Rectangle 6"/>
          <p:cNvSpPr>
            <a:spLocks noGrp="1" noChangeArrowheads="1"/>
          </p:cNvSpPr>
          <p:nvPr/>
        </p:nvSpPr>
        <p:spPr bwMode="auto">
          <a:xfrm>
            <a:off x="1710691" y="3630234"/>
            <a:ext cx="8424863" cy="768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3200" dirty="0">
                <a:latin typeface="Calibri"/>
                <a:ea typeface="微软雅黑" pitchFamily="34" charset="-122"/>
              </a:rPr>
              <a:t>we love it because it brings us convenience and happiness</a:t>
            </a:r>
            <a:r>
              <a:rPr lang="zh-CN" altLang="en-US" sz="2800" dirty="0">
                <a:latin typeface="Calibri"/>
                <a:ea typeface="微软雅黑" pitchFamily="34" charset="-122"/>
              </a:rPr>
              <a:t>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/>
        </p:nvSpPr>
        <p:spPr bwMode="auto">
          <a:xfrm>
            <a:off x="1893571" y="4651412"/>
            <a:ext cx="7705725" cy="768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3200" dirty="0">
                <a:latin typeface="Calibri"/>
                <a:ea typeface="微软雅黑" pitchFamily="34" charset="-122"/>
              </a:rPr>
              <a:t>We hate it because it wastes us a lot of time </a:t>
            </a:r>
            <a:r>
              <a:rPr lang="zh-CN" altLang="en-US" sz="2400" dirty="0">
                <a:latin typeface="Calibri"/>
                <a:ea typeface="微软雅黑" pitchFamily="34" charset="-122"/>
              </a:rPr>
              <a:t>.</a:t>
            </a:r>
          </a:p>
        </p:txBody>
      </p:sp>
      <p:sp>
        <p:nvSpPr>
          <p:cNvPr id="5128" name="Rectangle 8"/>
          <p:cNvSpPr>
            <a:spLocks noGrp="1" noChangeArrowheads="1"/>
          </p:cNvSpPr>
          <p:nvPr/>
        </p:nvSpPr>
        <p:spPr bwMode="auto">
          <a:xfrm>
            <a:off x="3105754" y="5288415"/>
            <a:ext cx="511073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Who can guess what it is </a:t>
            </a:r>
            <a:r>
              <a:rPr lang="zh-CN" alt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？</a:t>
            </a:r>
            <a:endParaRPr lang="zh-CN" altLang="en-US" sz="3200" b="1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6782" y="3292567"/>
            <a:ext cx="4374801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A mobile phone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0155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  <p:bldP spid="5124" grpId="0" bldLvl="0" autoUpdateAnimBg="0"/>
      <p:bldP spid="5125" grpId="0" bldLvl="0" autoUpdateAnimBg="0"/>
      <p:bldP spid="5126" grpId="0" bldLvl="0" autoUpdateAnimBg="0"/>
      <p:bldP spid="5127" grpId="0" bldLvl="0" autoUpdateAnimBg="0"/>
      <p:bldP spid="5128" grpId="0" bldLvl="0" autoUpdateAnimBg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92025" y="149096"/>
            <a:ext cx="4270248" cy="10555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chemeClr val="tx1"/>
                </a:solidFill>
              </a:rPr>
              <a:t>Post-reading 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：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35608" y="2340864"/>
            <a:ext cx="8741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What’s your opinions on using the mobile Internet?</a:t>
            </a:r>
            <a:endParaRPr lang="zh-CN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7493088" y="742931"/>
            <a:ext cx="3350597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Discussion</a:t>
            </a:r>
            <a:r>
              <a:rPr lang="en-US" altLang="zh-CN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zh-CN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17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286045"/>
              </p:ext>
            </p:extLst>
          </p:nvPr>
        </p:nvGraphicFramePr>
        <p:xfrm>
          <a:off x="813180" y="3179064"/>
          <a:ext cx="4005708" cy="124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8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chemeClr val="tx1"/>
                          </a:solidFill>
                        </a:rPr>
                        <a:t>Should do </a:t>
                      </a:r>
                      <a:endParaRPr lang="zh-CN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99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algn="ctr"/>
                      <a:endParaRPr lang="zh-CN" altLang="en-US" sz="3200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132613"/>
              </p:ext>
            </p:extLst>
          </p:nvPr>
        </p:nvGraphicFramePr>
        <p:xfrm>
          <a:off x="6688437" y="3218688"/>
          <a:ext cx="3707192" cy="118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28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tx1"/>
                          </a:solidFill>
                        </a:rPr>
                        <a:t>Shouldn</a:t>
                      </a: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en-US" altLang="zh-CN" sz="2800" dirty="0">
                          <a:solidFill>
                            <a:schemeClr val="tx1"/>
                          </a:solidFill>
                        </a:rPr>
                        <a:t>t Do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2BF7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BF7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BF7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BF7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A2B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A2BF7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BF7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BF7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BF7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WordArt 10"/>
          <p:cNvSpPr>
            <a:spLocks noChangeArrowheads="1" noChangeShapeType="1" noTextEdit="1"/>
          </p:cNvSpPr>
          <p:nvPr/>
        </p:nvSpPr>
        <p:spPr bwMode="auto">
          <a:xfrm>
            <a:off x="5003419" y="3024759"/>
            <a:ext cx="13716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6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VS</a:t>
            </a:r>
            <a:endParaRPr lang="zh-CN" altLang="en-US" sz="6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9407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92025" y="149096"/>
            <a:ext cx="4270248" cy="10555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chemeClr val="tx1"/>
                </a:solidFill>
              </a:rPr>
              <a:t>Post-reading 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：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17320" y="2715768"/>
            <a:ext cx="8741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A speech: The influence of the Internet, given by our friend Chu </a:t>
            </a:r>
            <a:r>
              <a:rPr lang="en-US" altLang="zh-CN" sz="3200" b="1" dirty="0" err="1" smtClean="0"/>
              <a:t>Sida</a:t>
            </a:r>
            <a:endParaRPr lang="zh-CN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6145701" y="742931"/>
            <a:ext cx="4417748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Watch a video </a:t>
            </a:r>
            <a:endParaRPr lang="zh-CN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动作按钮: 前进或下一项 3">
            <a:hlinkClick r:id="rId3" action="ppaction://hlinkfile" highlightClick="1"/>
          </p:cNvPr>
          <p:cNvSpPr/>
          <p:nvPr/>
        </p:nvSpPr>
        <p:spPr>
          <a:xfrm>
            <a:off x="8405446" y="2066192"/>
            <a:ext cx="1028700" cy="6495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8105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02921" y="2140901"/>
            <a:ext cx="4956048" cy="3262617"/>
          </a:xfrm>
          <a:prstGeom prst="rect">
            <a:avLst/>
          </a:prstGeom>
          <a:solidFill>
            <a:srgbClr val="F1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• listen to music </a:t>
            </a:r>
          </a:p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•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make us relaxed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• chat with friends</a:t>
            </a:r>
          </a:p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• watch short videos</a:t>
            </a:r>
          </a:p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• have online classes</a:t>
            </a:r>
          </a:p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…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95916" y="2184209"/>
            <a:ext cx="5003103" cy="3219309"/>
          </a:xfrm>
          <a:prstGeom prst="rect">
            <a:avLst/>
          </a:prstGeom>
          <a:solidFill>
            <a:srgbClr val="D4D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•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is bad for our eyesight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•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affect our study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•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is easy to be addicted to playing games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•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too much radiation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chemeClr val="tx1"/>
                </a:solidFill>
              </a:rPr>
              <a:t>•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cut into family time</a:t>
            </a:r>
          </a:p>
          <a:p>
            <a:pPr algn="ctr">
              <a:lnSpc>
                <a:spcPct val="11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</a:rPr>
              <a:t>…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966342" y="771252"/>
            <a:ext cx="7671434" cy="113984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宋体" panose="02010600030101010101" pitchFamily="2" charset="-122"/>
              </a:rPr>
              <a:t>Mobile Internet: </a:t>
            </a:r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宋体" panose="02010600030101010101" pitchFamily="2" charset="-122"/>
              </a:rPr>
              <a:t>good or bad?</a:t>
            </a:r>
            <a:endParaRPr lang="zh-CN" alt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9074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6001" y="130435"/>
            <a:ext cx="3362938" cy="1055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chemeClr val="tx1"/>
                </a:solidFill>
              </a:rPr>
              <a:t>Conclusion 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：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550559" y="2245751"/>
            <a:ext cx="1944688" cy="1944687"/>
            <a:chOff x="2245" y="1979"/>
            <a:chExt cx="1225" cy="1225"/>
          </a:xfrm>
        </p:grpSpPr>
        <p:sp>
          <p:nvSpPr>
            <p:cNvPr id="6" name="Oval 2"/>
            <p:cNvSpPr>
              <a:spLocks noChangeArrowheads="1"/>
            </p:cNvSpPr>
            <p:nvPr/>
          </p:nvSpPr>
          <p:spPr bwMode="gray">
            <a:xfrm>
              <a:off x="2290" y="2069"/>
              <a:ext cx="1134" cy="1075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Oval 3"/>
            <p:cNvSpPr>
              <a:spLocks noChangeArrowheads="1"/>
            </p:cNvSpPr>
            <p:nvPr/>
          </p:nvSpPr>
          <p:spPr bwMode="gray">
            <a:xfrm>
              <a:off x="2419" y="2171"/>
              <a:ext cx="1005" cy="840"/>
            </a:xfrm>
            <a:prstGeom prst="ellipse">
              <a:avLst/>
            </a:prstGeom>
            <a:gradFill rotWithShape="1">
              <a:gsLst>
                <a:gs pos="0">
                  <a:srgbClr val="A1A1A1"/>
                </a:gs>
                <a:gs pos="50000">
                  <a:srgbClr val="FFFFFF"/>
                </a:gs>
                <a:gs pos="100000">
                  <a:srgbClr val="A1A1A1"/>
                </a:gs>
              </a:gsLst>
              <a:lin ang="2700000" scaled="1"/>
            </a:gradFill>
            <a:ln>
              <a:noFill/>
            </a:ln>
            <a:effectLst>
              <a:prstShdw prst="shdw17" dist="17961" dir="2700000">
                <a:srgbClr val="99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Internet</a:t>
              </a:r>
              <a:r>
                <a:rPr lang="en-US" altLang="zh-CN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</a:t>
              </a:r>
              <a:endPara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gray">
            <a:xfrm>
              <a:off x="2245" y="1979"/>
              <a:ext cx="1225" cy="1225"/>
            </a:xfrm>
            <a:prstGeom prst="ellipse">
              <a:avLst/>
            </a:prstGeom>
            <a:noFill/>
            <a:ln w="57150">
              <a:solidFill>
                <a:schemeClr val="accent1">
                  <a:alpha val="79999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" name="Freeform 7"/>
          <p:cNvSpPr>
            <a:spLocks/>
          </p:cNvSpPr>
          <p:nvPr/>
        </p:nvSpPr>
        <p:spPr bwMode="gray">
          <a:xfrm rot="20314880">
            <a:off x="5206295" y="1324036"/>
            <a:ext cx="1171387" cy="919163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93D267">
                  <a:alpha val="32001"/>
                </a:srgbClr>
              </a:gs>
              <a:gs pos="100000">
                <a:srgbClr val="88CE5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14069" y="5082106"/>
            <a:ext cx="481766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en-US" altLang="zh-CN" dirty="0"/>
              <a:t>promotes the progress of our society</a:t>
            </a:r>
            <a:endParaRPr lang="zh-CN" altLang="en-US" dirty="0"/>
          </a:p>
        </p:txBody>
      </p:sp>
      <p:sp>
        <p:nvSpPr>
          <p:cNvPr id="12" name="Freeform 7"/>
          <p:cNvSpPr>
            <a:spLocks/>
          </p:cNvSpPr>
          <p:nvPr/>
        </p:nvSpPr>
        <p:spPr bwMode="gray">
          <a:xfrm rot="10437016">
            <a:off x="3855884" y="2650758"/>
            <a:ext cx="1003300" cy="919163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93D267">
                  <a:alpha val="32001"/>
                </a:srgbClr>
              </a:gs>
              <a:gs pos="100000">
                <a:srgbClr val="88CE5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47120" y="3342005"/>
            <a:ext cx="5335221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en-US" altLang="zh-CN" dirty="0"/>
              <a:t>improves the development of our science</a:t>
            </a:r>
            <a:endParaRPr lang="zh-CN" altLang="en-US" dirty="0"/>
          </a:p>
        </p:txBody>
      </p:sp>
      <p:sp>
        <p:nvSpPr>
          <p:cNvPr id="14" name="Freeform 7"/>
          <p:cNvSpPr>
            <a:spLocks/>
          </p:cNvSpPr>
          <p:nvPr/>
        </p:nvSpPr>
        <p:spPr bwMode="gray">
          <a:xfrm rot="1790611">
            <a:off x="6638322" y="2628279"/>
            <a:ext cx="1003300" cy="919163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93D267">
                  <a:alpha val="32001"/>
                </a:srgbClr>
              </a:gs>
              <a:gs pos="100000">
                <a:srgbClr val="88CE5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34014" y="764671"/>
            <a:ext cx="506632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brings convenience to our daily life </a:t>
            </a:r>
            <a:endParaRPr lang="zh-CN" altLang="en-US" sz="3600" dirty="0"/>
          </a:p>
        </p:txBody>
      </p:sp>
      <p:sp>
        <p:nvSpPr>
          <p:cNvPr id="16" name="Freeform 7"/>
          <p:cNvSpPr>
            <a:spLocks/>
          </p:cNvSpPr>
          <p:nvPr/>
        </p:nvSpPr>
        <p:spPr bwMode="gray">
          <a:xfrm rot="4595955">
            <a:off x="5258838" y="4026003"/>
            <a:ext cx="1003300" cy="919163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93D267">
                  <a:alpha val="32001"/>
                </a:srgbClr>
              </a:gs>
              <a:gs pos="100000">
                <a:srgbClr val="88CE5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1267" y="2313869"/>
            <a:ext cx="3668974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en-US" altLang="zh-CN" dirty="0"/>
              <a:t>a double-edged sword(</a:t>
            </a:r>
            <a:r>
              <a:rPr lang="zh-CN" altLang="en-US" dirty="0"/>
              <a:t>双刃剑</a:t>
            </a:r>
            <a:r>
              <a:rPr lang="en-US" altLang="zh-CN" dirty="0"/>
              <a:t>), we should treat it wisely</a:t>
            </a:r>
            <a:endParaRPr lang="zh-CN" altLang="en-US" dirty="0"/>
          </a:p>
        </p:txBody>
      </p:sp>
      <p:pic>
        <p:nvPicPr>
          <p:cNvPr id="18" name="图片 3" descr="ef9fd64a8fbec76c9213c61f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14730" y="4792715"/>
            <a:ext cx="2652346" cy="195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68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6001" y="130435"/>
            <a:ext cx="3362938" cy="1055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chemeClr val="tx1"/>
                </a:solidFill>
              </a:rPr>
              <a:t>Conclusion 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：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2324" y="1714486"/>
            <a:ext cx="113684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  As </a:t>
            </a:r>
            <a:r>
              <a:rPr lang="en-US" altLang="zh-CN" sz="3600" dirty="0"/>
              <a:t>a member of the society, especially we are students, we are the future of our motherland, so when we use the internet, we should </a:t>
            </a:r>
            <a:r>
              <a:rPr lang="en-US" altLang="zh-CN" sz="3600" b="1" dirty="0">
                <a:solidFill>
                  <a:srgbClr val="FF0000"/>
                </a:solidFill>
              </a:rPr>
              <a:t>have right world view, right life view and right value view,</a:t>
            </a:r>
            <a:r>
              <a:rPr lang="en-US" altLang="zh-CN" sz="3600" dirty="0"/>
              <a:t> and try to be a wise and excellent </a:t>
            </a:r>
            <a:r>
              <a:rPr lang="en-US" altLang="zh-CN" sz="3600" dirty="0" smtClean="0"/>
              <a:t>successor</a:t>
            </a:r>
            <a:r>
              <a:rPr lang="zh-CN" altLang="en-US" sz="3600" dirty="0" smtClean="0"/>
              <a:t>（接班人）</a:t>
            </a:r>
            <a:r>
              <a:rPr lang="en-US" altLang="zh-CN" sz="3600" dirty="0" smtClean="0"/>
              <a:t>.</a:t>
            </a:r>
            <a:endParaRPr lang="zh-CN" altLang="en-US" sz="36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93" y="4764747"/>
            <a:ext cx="3039208" cy="209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altLang="zh-CN" dirty="0" smtClean="0">
                <a:solidFill>
                  <a:srgbClr val="0000CC"/>
                </a:solidFill>
              </a:rPr>
              <a:t>1. Finish the related exercises on workbooks.</a:t>
            </a:r>
          </a:p>
          <a:p>
            <a:pPr marL="609600" indent="-609600">
              <a:buNone/>
            </a:pPr>
            <a:endParaRPr lang="en-US" altLang="zh-CN" dirty="0" smtClean="0"/>
          </a:p>
          <a:p>
            <a:pPr marL="609600" indent="-609600">
              <a:buNone/>
            </a:pPr>
            <a:endParaRPr lang="en-US" altLang="zh-CN" dirty="0" smtClean="0"/>
          </a:p>
          <a:p>
            <a:pPr marL="609600" indent="-609600">
              <a:buNone/>
            </a:pPr>
            <a:r>
              <a:rPr lang="en-US" altLang="zh-CN" dirty="0" smtClean="0"/>
              <a:t>2. Preview the following two parts, try to raise some questions.</a:t>
            </a:r>
          </a:p>
        </p:txBody>
      </p:sp>
      <p:sp>
        <p:nvSpPr>
          <p:cNvPr id="70660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2674939" y="836614"/>
            <a:ext cx="3349625" cy="839787"/>
          </a:xfrm>
          <a:solidFill>
            <a:srgbClr val="99CC00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zh-CN" b="1" smtClean="0"/>
              <a:t>Homework</a:t>
            </a:r>
            <a:r>
              <a:rPr lang="en-US" altLang="zh-CN" smtClean="0"/>
              <a:t> </a:t>
            </a:r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5726176" y="2308227"/>
            <a:ext cx="3671888" cy="1296987"/>
          </a:xfrm>
          <a:prstGeom prst="irregularSeal1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</a:rPr>
              <a:t>You must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auto">
          <a:xfrm>
            <a:off x="6472809" y="4146297"/>
            <a:ext cx="3384550" cy="115252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</a:rPr>
              <a:t>You may</a:t>
            </a:r>
            <a:endParaRPr lang="zh-CN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5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  <p:bldP spid="7066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2514600" y="1676400"/>
            <a:ext cx="7772400" cy="1462088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zh-CN" altLang="zh-CN" smtClean="0"/>
          </a:p>
        </p:txBody>
      </p:sp>
      <p:pic>
        <p:nvPicPr>
          <p:cNvPr id="82948" name="Picture 4" descr="HO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" y="-227013"/>
            <a:ext cx="12393168" cy="73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847850" y="1916113"/>
            <a:ext cx="4895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5400" b="1">
                <a:solidFill>
                  <a:srgbClr val="30B440"/>
                </a:solidFill>
                <a:latin typeface="Times New Roman" panose="02020603050405020304" pitchFamily="18" charset="0"/>
              </a:rPr>
              <a:t>Thank you !</a:t>
            </a:r>
            <a:endParaRPr lang="en-US" altLang="zh-CN" sz="4800">
              <a:solidFill>
                <a:srgbClr val="30B44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34788"/>
      </p:ext>
    </p:extLst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4592" y="94232"/>
            <a:ext cx="3895344" cy="10555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chemeClr val="tx1"/>
                </a:solidFill>
              </a:rPr>
              <a:t>Watch a video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：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0392" y="1361046"/>
            <a:ext cx="9738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Try to get the advantages of the phones in the video:</a:t>
            </a:r>
          </a:p>
          <a:p>
            <a:endParaRPr lang="zh-CN" altLang="en-US" sz="3200" b="1" dirty="0"/>
          </a:p>
        </p:txBody>
      </p:sp>
      <p:sp>
        <p:nvSpPr>
          <p:cNvPr id="4" name="椭圆 3"/>
          <p:cNvSpPr/>
          <p:nvPr/>
        </p:nvSpPr>
        <p:spPr>
          <a:xfrm>
            <a:off x="384047" y="2331720"/>
            <a:ext cx="3018575" cy="1271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order the car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4227693" y="2266124"/>
            <a:ext cx="2955622" cy="1271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go shopping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8071338" y="2264341"/>
            <a:ext cx="2993136" cy="1271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pay for the subway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384048" y="4361688"/>
            <a:ext cx="2688336" cy="1271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plan a trip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4258759" y="4336323"/>
            <a:ext cx="2688336" cy="1271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book the ticket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373559" y="4336323"/>
            <a:ext cx="2688336" cy="1271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see the doctor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63118" y="3318877"/>
            <a:ext cx="5541264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/>
              <a:t>mobile Internet</a:t>
            </a:r>
            <a:endParaRPr lang="zh-CN" altLang="en-US" sz="6000" b="1" dirty="0"/>
          </a:p>
        </p:txBody>
      </p:sp>
      <p:sp>
        <p:nvSpPr>
          <p:cNvPr id="14" name="动作按钮: 前进或下一项 13">
            <a:hlinkClick r:id="rId2" action="ppaction://hlinkfile" highlightClick="1"/>
          </p:cNvPr>
          <p:cNvSpPr/>
          <p:nvPr/>
        </p:nvSpPr>
        <p:spPr>
          <a:xfrm>
            <a:off x="6717323" y="650631"/>
            <a:ext cx="870439" cy="56270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7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2024" y="240536"/>
            <a:ext cx="3895344" cy="10555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chemeClr val="tx1"/>
                </a:solidFill>
              </a:rPr>
              <a:t>Free talk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：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33856" y="2513190"/>
            <a:ext cx="9738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What do you usually do by using your phone? </a:t>
            </a:r>
          </a:p>
          <a:p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584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4592" y="94232"/>
            <a:ext cx="3895344" cy="10555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chemeClr val="tx1"/>
                </a:solidFill>
              </a:rPr>
              <a:t>Fast reading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：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4592" y="1325880"/>
            <a:ext cx="11777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/>
            </a:lvl1pPr>
          </a:lstStyle>
          <a:p>
            <a:r>
              <a:rPr lang="en-US" altLang="zh-CN" dirty="0" smtClean="0"/>
              <a:t>1. Choose the </a:t>
            </a:r>
            <a:r>
              <a:rPr lang="en-US" altLang="zh-CN" dirty="0"/>
              <a:t>title of the </a:t>
            </a:r>
            <a:r>
              <a:rPr lang="en-US" altLang="zh-CN" dirty="0" smtClean="0"/>
              <a:t>passage</a:t>
            </a:r>
          </a:p>
          <a:p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743198" y="2022230"/>
            <a:ext cx="4844563" cy="3695038"/>
            <a:chOff x="-340870" y="1740984"/>
            <a:chExt cx="4406916" cy="4169303"/>
          </a:xfrm>
        </p:grpSpPr>
        <p:sp>
          <p:nvSpPr>
            <p:cNvPr id="7" name="圆角矩形 3"/>
            <p:cNvSpPr/>
            <p:nvPr/>
          </p:nvSpPr>
          <p:spPr>
            <a:xfrm>
              <a:off x="-340870" y="1740984"/>
              <a:ext cx="4344820" cy="4169303"/>
            </a:xfrm>
            <a:prstGeom prst="roundRect">
              <a:avLst>
                <a:gd name="adj" fmla="val 4253"/>
              </a:avLst>
            </a:prstGeom>
            <a:solidFill>
              <a:schemeClr val="bg1">
                <a:lumMod val="95000"/>
              </a:schemeClr>
            </a:solidFill>
            <a:ln w="1365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-40458" y="2456956"/>
              <a:ext cx="4106504" cy="225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8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b="1" dirty="0"/>
                <a:t>A. A Day with the Phone</a:t>
              </a:r>
            </a:p>
            <a:p>
              <a:pPr marL="285750" indent="-285750">
                <a:lnSpc>
                  <a:spcPct val="18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b="1" dirty="0"/>
                <a:t>B. A Day with Mobile Internet</a:t>
              </a:r>
            </a:p>
            <a:p>
              <a:pPr marL="285750" indent="-285750">
                <a:lnSpc>
                  <a:spcPct val="18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b="1" dirty="0"/>
                <a:t>C. A Day During </a:t>
              </a:r>
              <a:r>
                <a:rPr lang="en-US" altLang="zh-CN" sz="2400" b="1" dirty="0" smtClean="0"/>
                <a:t>the Holiday</a:t>
              </a:r>
              <a:endParaRPr lang="zh-CN" altLang="en-US" sz="2400" b="1" dirty="0"/>
            </a:p>
          </p:txBody>
        </p:sp>
      </p:grpSp>
      <p:sp>
        <p:nvSpPr>
          <p:cNvPr id="10" name="笑脸 9"/>
          <p:cNvSpPr/>
          <p:nvPr/>
        </p:nvSpPr>
        <p:spPr>
          <a:xfrm>
            <a:off x="2956359" y="3383175"/>
            <a:ext cx="673784" cy="677008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6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4294" y="690183"/>
            <a:ext cx="11065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/>
            </a:lvl1pPr>
          </a:lstStyle>
          <a:p>
            <a:r>
              <a:rPr lang="en-US" altLang="zh-CN" dirty="0" smtClean="0"/>
              <a:t>2. Choose the structure of passage.</a:t>
            </a:r>
          </a:p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472836" y="1932134"/>
            <a:ext cx="7981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zh-CN" altLang="en-US" sz="3200" b="1" dirty="0" smtClean="0"/>
              <a:t> ①</a:t>
            </a:r>
            <a:r>
              <a:rPr lang="en-US" altLang="zh-CN" sz="3200" b="1" dirty="0" smtClean="0"/>
              <a:t>---</a:t>
            </a:r>
            <a:r>
              <a:rPr lang="zh-CN" altLang="en-US" sz="3200" b="1" dirty="0"/>
              <a:t>②</a:t>
            </a:r>
            <a:r>
              <a:rPr lang="zh-CN" altLang="en-US" sz="3200" b="1" dirty="0" smtClean="0"/>
              <a:t>③</a:t>
            </a:r>
            <a:r>
              <a:rPr lang="en-US" altLang="zh-CN" sz="3200" b="1" dirty="0" smtClean="0"/>
              <a:t>--</a:t>
            </a:r>
            <a:r>
              <a:rPr lang="zh-CN" altLang="en-US" sz="3200" b="1" dirty="0" smtClean="0"/>
              <a:t>④⑤</a:t>
            </a:r>
            <a:r>
              <a:rPr lang="en-US" altLang="zh-CN" sz="3200" b="1" dirty="0" smtClean="0"/>
              <a:t>		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zh-CN" altLang="en-US" sz="3200" b="1" dirty="0" smtClean="0"/>
              <a:t> ①</a:t>
            </a:r>
            <a:r>
              <a:rPr lang="en-US" altLang="zh-CN" sz="3200" b="1" dirty="0"/>
              <a:t>---</a:t>
            </a:r>
            <a:r>
              <a:rPr lang="zh-CN" altLang="en-US" sz="3200" b="1" dirty="0"/>
              <a:t>②</a:t>
            </a:r>
            <a:r>
              <a:rPr lang="zh-CN" altLang="en-US" sz="3200" b="1" dirty="0" smtClean="0"/>
              <a:t>③④⑤</a:t>
            </a:r>
            <a:endParaRPr lang="en-US" altLang="zh-CN" sz="3200" b="1" dirty="0" smtClean="0"/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zh-CN" altLang="en-US" sz="3200" b="1" dirty="0" smtClean="0"/>
              <a:t> ①②</a:t>
            </a:r>
            <a:r>
              <a:rPr lang="en-US" altLang="zh-CN" sz="3200" b="1" dirty="0" smtClean="0"/>
              <a:t>---</a:t>
            </a:r>
            <a:r>
              <a:rPr lang="zh-CN" altLang="en-US" sz="3200" b="1" dirty="0" smtClean="0"/>
              <a:t>③④⑤</a:t>
            </a:r>
            <a:endParaRPr lang="en-US" altLang="zh-CN" sz="3200" b="1" dirty="0" smtClean="0"/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zh-CN" altLang="en-US" sz="3200" b="1" dirty="0" smtClean="0"/>
              <a:t> ①②</a:t>
            </a:r>
            <a:r>
              <a:rPr lang="en-US" altLang="zh-CN" sz="3200" b="1" dirty="0" smtClean="0"/>
              <a:t>---</a:t>
            </a:r>
            <a:r>
              <a:rPr lang="zh-CN" altLang="en-US" sz="3200" b="1" dirty="0" smtClean="0"/>
              <a:t>③</a:t>
            </a:r>
            <a:r>
              <a:rPr lang="en-US" altLang="zh-CN" sz="3200" b="1" dirty="0"/>
              <a:t>--</a:t>
            </a:r>
            <a:r>
              <a:rPr lang="zh-CN" altLang="en-US" sz="3200" b="1" dirty="0" smtClean="0"/>
              <a:t>④</a:t>
            </a:r>
            <a:r>
              <a:rPr lang="en-US" altLang="zh-CN" sz="3200" b="1" dirty="0" smtClean="0"/>
              <a:t>---</a:t>
            </a:r>
            <a:r>
              <a:rPr lang="zh-CN" altLang="en-US" sz="3200" b="1" dirty="0" smtClean="0"/>
              <a:t>⑤</a:t>
            </a:r>
            <a:endParaRPr lang="zh-CN" altLang="en-US" sz="3200" b="1" dirty="0"/>
          </a:p>
        </p:txBody>
      </p:sp>
      <p:sp>
        <p:nvSpPr>
          <p:cNvPr id="11" name="笑脸 10"/>
          <p:cNvSpPr/>
          <p:nvPr/>
        </p:nvSpPr>
        <p:spPr>
          <a:xfrm>
            <a:off x="2286679" y="2778620"/>
            <a:ext cx="673784" cy="677008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4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3717" y="1270530"/>
            <a:ext cx="10720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/>
            </a:lvl1pPr>
          </a:lstStyle>
          <a:p>
            <a:r>
              <a:rPr lang="en-US" altLang="zh-CN" dirty="0" smtClean="0"/>
              <a:t>Finish the T or F questions:</a:t>
            </a:r>
          </a:p>
          <a:p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259448" y="1792723"/>
            <a:ext cx="94488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You can use a mobile phone as a clock alarm.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You can use a mobile phone when studying online.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You cannot depend on your mobile phone to discuss things with teachers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and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students.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You can use your mobile phone to order food and set your desired time.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You can use your mobile phone to search for a shared bicycle nearby.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2177" y="1932915"/>
            <a:ext cx="48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+mn-ea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61531" y="2695462"/>
            <a:ext cx="48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+mn-ea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61531" y="3458009"/>
            <a:ext cx="48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  <a:latin typeface="+mn-ea"/>
                <a:cs typeface="Arial" panose="020B0604020202020204" pitchFamily="34" charset="0"/>
              </a:rPr>
              <a:t>F</a:t>
            </a:r>
            <a:endParaRPr lang="en-US" altLang="zh-CN" sz="3600" b="1" dirty="0">
              <a:solidFill>
                <a:srgbClr val="C0000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9823" y="4887523"/>
            <a:ext cx="48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+mn-ea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9822" y="5596074"/>
            <a:ext cx="48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+mn-ea"/>
                <a:cs typeface="Arial" panose="020B0604020202020204" pitchFamily="34" charset="0"/>
              </a:rPr>
              <a:t>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97616" y="1994471"/>
            <a:ext cx="145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P2 L2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54463" y="2753701"/>
            <a:ext cx="788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P2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57247" y="4204271"/>
            <a:ext cx="145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P2 L4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422533" y="4949079"/>
            <a:ext cx="725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P3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202721" y="5657630"/>
            <a:ext cx="145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P5 L2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97916" y="84707"/>
            <a:ext cx="4421329" cy="10555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chemeClr val="tx1"/>
                </a:solidFill>
              </a:rPr>
              <a:t>Careful-reading 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：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2620108" y="3165231"/>
            <a:ext cx="1424354" cy="50116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can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9" grpId="0"/>
      <p:bldP spid="17" grpId="0"/>
      <p:bldP spid="18" grpId="0"/>
      <p:bldP spid="19" grpId="0"/>
      <p:bldP spid="20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4592" y="94232"/>
            <a:ext cx="4702683" cy="10555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chemeClr val="tx1"/>
                </a:solidFill>
              </a:rPr>
              <a:t>Careful-reading 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：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34208" y="2664069"/>
            <a:ext cx="2901461" cy="15914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A day with mobile Internet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左中括号 6"/>
          <p:cNvSpPr/>
          <p:nvPr/>
        </p:nvSpPr>
        <p:spPr>
          <a:xfrm>
            <a:off x="4237892" y="1846385"/>
            <a:ext cx="149470" cy="3297115"/>
          </a:xfrm>
          <a:prstGeom prst="leftBracket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524375" y="1661719"/>
            <a:ext cx="2219326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Part one:</a:t>
            </a:r>
          </a:p>
          <a:p>
            <a:r>
              <a:rPr lang="en-US" altLang="zh-CN" sz="3600" dirty="0" smtClean="0"/>
              <a:t>        1 </a:t>
            </a:r>
            <a:endParaRPr lang="zh-CN" altLang="en-US" sz="3600" dirty="0"/>
          </a:p>
        </p:txBody>
      </p:sp>
      <p:sp>
        <p:nvSpPr>
          <p:cNvPr id="9" name="文本框 8"/>
          <p:cNvSpPr txBox="1"/>
          <p:nvPr/>
        </p:nvSpPr>
        <p:spPr>
          <a:xfrm>
            <a:off x="4589585" y="4541131"/>
            <a:ext cx="233875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Part two:</a:t>
            </a:r>
          </a:p>
          <a:p>
            <a:r>
              <a:rPr lang="en-US" altLang="zh-CN" sz="3600" dirty="0" smtClean="0"/>
              <a:t>      2--5 </a:t>
            </a:r>
            <a:endParaRPr lang="zh-CN" altLang="en-US" sz="3600" dirty="0"/>
          </a:p>
        </p:txBody>
      </p:sp>
      <p:sp>
        <p:nvSpPr>
          <p:cNvPr id="10" name="文本框 9"/>
          <p:cNvSpPr txBox="1"/>
          <p:nvPr/>
        </p:nvSpPr>
        <p:spPr>
          <a:xfrm>
            <a:off x="7389202" y="1969495"/>
            <a:ext cx="233875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Introduction</a:t>
            </a:r>
            <a:endParaRPr lang="zh-CN" altLang="en-US" sz="32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7931760" y="4782923"/>
            <a:ext cx="125363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Body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5714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4592" y="94232"/>
            <a:ext cx="4702683" cy="10555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chemeClr val="tx1"/>
                </a:solidFill>
              </a:rPr>
              <a:t>Careful-reading 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：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2085" y="2282885"/>
            <a:ext cx="107202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/>
            </a:lvl1pPr>
          </a:lstStyle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Translation: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indent="1524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0" kern="100" dirty="0">
                <a:latin typeface="Times New Roman" panose="02020603050405020304" pitchFamily="18" charset="0"/>
              </a:rPr>
              <a:t>With smart phones, the Internet becomes mobile, and we can do most of the things we do on a typical day without moving around much.</a:t>
            </a:r>
            <a:endParaRPr lang="zh-CN" altLang="zh-CN" sz="2400" b="0" kern="100" dirty="0"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kern="100" dirty="0" smtClean="0"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</a:rPr>
              <a:t>___________________________________________________</a:t>
            </a:r>
            <a:endParaRPr lang="zh-CN" altLang="zh-CN" sz="2400" kern="100" dirty="0"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97616" y="995780"/>
            <a:ext cx="3138853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Introduction part </a:t>
            </a:r>
            <a:endParaRPr lang="zh-CN" altLang="en-US" sz="32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835269" y="3938954"/>
            <a:ext cx="9926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有了智能手机，互联网变得可以移动，我们不用四处奔走就可以完成一天中的大部分事情。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5350" y="1355905"/>
            <a:ext cx="2382774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Para one</a:t>
            </a:r>
            <a:endParaRPr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0332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1176</TotalTime>
  <Words>977</Words>
  <Application>Microsoft Office PowerPoint</Application>
  <PresentationFormat>宽屏</PresentationFormat>
  <Paragraphs>238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等线</vt:lpstr>
      <vt:lpstr>黑体</vt:lpstr>
      <vt:lpstr>宋体</vt:lpstr>
      <vt:lpstr>微软雅黑</vt:lpstr>
      <vt:lpstr>Arial</vt:lpstr>
      <vt:lpstr>Calibri</vt:lpstr>
      <vt:lpstr>Calibri Light</vt:lpstr>
      <vt:lpstr>Tahoma</vt:lpstr>
      <vt:lpstr>Times New Roman</vt:lpstr>
      <vt:lpstr>Wingdings</vt:lpstr>
      <vt:lpstr>回顾</vt:lpstr>
      <vt:lpstr>Office 主题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 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XPS13</dc:creator>
  <cp:lastModifiedBy>AutoBVT</cp:lastModifiedBy>
  <cp:revision>46</cp:revision>
  <dcterms:created xsi:type="dcterms:W3CDTF">2022-11-07T00:39:13Z</dcterms:created>
  <dcterms:modified xsi:type="dcterms:W3CDTF">2022-11-14T08:41:10Z</dcterms:modified>
</cp:coreProperties>
</file>