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16" r:id="rId3"/>
    <p:sldId id="285" r:id="rId4"/>
    <p:sldId id="319" r:id="rId5"/>
    <p:sldId id="320" r:id="rId7"/>
    <p:sldId id="260" r:id="rId8"/>
    <p:sldId id="306" r:id="rId9"/>
    <p:sldId id="298" r:id="rId10"/>
    <p:sldId id="299" r:id="rId11"/>
    <p:sldId id="317" r:id="rId12"/>
    <p:sldId id="349" r:id="rId13"/>
    <p:sldId id="272" r:id="rId14"/>
    <p:sldId id="346" r:id="rId15"/>
    <p:sldId id="334" r:id="rId16"/>
    <p:sldId id="337" r:id="rId17"/>
    <p:sldId id="338" r:id="rId18"/>
    <p:sldId id="347" r:id="rId19"/>
    <p:sldId id="34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>
        <p:scale>
          <a:sx n="66" d="100"/>
          <a:sy n="66" d="100"/>
        </p:scale>
        <p:origin x="942" y="828"/>
      </p:cViewPr>
      <p:guideLst>
        <p:guide orient="horz" pos="21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B73DB-BFB4-4C20-8C2E-9B0CC7F976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37B54-A187-49FD-9AC7-6805B57E7D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5549-457D-4BFC-A148-1B554BFD76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DB80-797A-418E-88CB-DD28DB560B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3.xml"/><Relationship Id="rId3" Type="http://schemas.openxmlformats.org/officeDocument/2006/relationships/image" Target="../media/image8.png"/><Relationship Id="rId2" Type="http://schemas.openxmlformats.org/officeDocument/2006/relationships/slide" Target="slide1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3.xml"/><Relationship Id="rId3" Type="http://schemas.openxmlformats.org/officeDocument/2006/relationships/image" Target="../media/image8.png"/><Relationship Id="rId2" Type="http://schemas.openxmlformats.org/officeDocument/2006/relationships/slide" Target="slide1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35" y="9525"/>
            <a:ext cx="12192000" cy="68484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62910" y="2549525"/>
            <a:ext cx="62661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18.</a:t>
            </a:r>
            <a:r>
              <a:rPr lang="zh-CN" altLang="en-US" sz="8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慈母情深</a:t>
            </a:r>
            <a:endParaRPr lang="zh-CN" altLang="en-US" sz="8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9525"/>
            <a:ext cx="6677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统编小学语文教科书五年级上册第六单元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17765" y="6276975"/>
            <a:ext cx="4674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张家港市福前实验小学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葛伟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96000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0"/>
            <a:ext cx="9709150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096000" y="2783205"/>
            <a:ext cx="584898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我们扯着母亲褪色的衣襟长大成人。</a:t>
            </a:r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6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r"/>
            <a:endParaRPr lang="en-US" sz="26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r"/>
            <a:r>
              <a:rPr lang="en-US" sz="26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6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梁晓声《母亲》</a:t>
            </a:r>
            <a:endParaRPr lang="zh-CN" altLang="en-US" sz="26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96000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64045" y="1537970"/>
            <a:ext cx="4380230" cy="3839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世纪60年代初期，大多数老百姓家境艰难。当年，父亲远在外地，三年才回来一次。母亲是临时工，在一个街道小厂上班。她每天不吃早饭，带上半盒生高粱米或大饼子，悄无生息地离开家，回到家里的时间总在七点左右。母亲加班，我们就一连几天，甚至十天半月见不着母亲的面孔，就为了那每月二十七元的工资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《母亲》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30935" y="1991360"/>
            <a:ext cx="401701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一张电影票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5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分钱 一袋盐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1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角钱一学期学费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6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元钱母亲一个月的工资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27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元钱</a:t>
            </a:r>
            <a:endParaRPr lang="zh-CN" altLang="en-US" sz="24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6604000" y="698500"/>
            <a:ext cx="4902835" cy="542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53540" y="1238250"/>
            <a:ext cx="888428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2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空间非常低矮，低矮得使人感到压抑。不足二百平米的厂房，四壁潮湿颓败。七八十台破缝纫机一行行排列着，七八十个都不算年轻的女人忙碌在自己的缝纫机旁。因为光线阴暗，每个女人头上方都吊着一只灯泡。正是酷暑炎夏，窗不能开，七八十个女人的身体和七八十只灯泡所散发的热量，使我感到犹如身在蒸笼。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我呆呆地将那些女人扫视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遍，却发现不了我的母亲。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七八十台破缝纫机发出的噪声震耳欲聋。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958215" y="698500"/>
            <a:ext cx="10548620" cy="542226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96000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7815" y="2521585"/>
            <a:ext cx="5588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背直起来了，我的母亲。转过身来了，我的母亲。褐色的口罩上方，一对眼神疲惫的眼睛吃惊地望着我，我的母亲的眼睛……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96000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7815" y="2521585"/>
            <a:ext cx="5588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背直起来了，</a:t>
            </a:r>
            <a:r>
              <a:rPr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我的母亲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。转过身来了，</a:t>
            </a:r>
            <a:r>
              <a:rPr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我的母亲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。褐色的口罩上方，一对眼神疲惫的眼睛吃惊地望着我，</a:t>
            </a:r>
            <a:r>
              <a:rPr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我的母亲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的眼睛……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36360" y="2521585"/>
            <a:ext cx="5588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我的母亲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背直起来了，转过身来了。褐色的口罩上方，一对眼神疲惫的眼睛吃惊地望着我……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96000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7815" y="2521585"/>
            <a:ext cx="5588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背直起来了，</a:t>
            </a:r>
            <a:r>
              <a:rPr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我的母亲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。转过身来了，</a:t>
            </a:r>
            <a:r>
              <a:rPr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我的母亲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。褐色的口罩上方，一对眼神疲惫的眼睛吃惊地望着我，</a:t>
            </a:r>
            <a:r>
              <a:rPr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我的母亲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的眼睛……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58585" y="2453005"/>
            <a:ext cx="573341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母亲说完，</a:t>
            </a:r>
            <a:r>
              <a:rPr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立刻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又坐了下去，</a:t>
            </a:r>
            <a:r>
              <a:rPr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立刻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又弯曲了背，</a:t>
            </a:r>
            <a:r>
              <a:rPr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立刻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又将头俯在缝纫机板上了，</a:t>
            </a:r>
            <a:r>
              <a:rPr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立刻</a:t>
            </a:r>
            <a:r>
              <a:rPr sz="2800">
                <a:latin typeface="楷体" panose="02010609060101010101" charset="-122"/>
                <a:ea typeface="楷体" panose="02010609060101010101" charset="-122"/>
              </a:rPr>
              <a:t>又陷入手脚并用的机械忙碌状态……</a:t>
            </a:r>
            <a:endParaRPr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53455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555750" y="3803015"/>
            <a:ext cx="4060825" cy="1597025"/>
          </a:xfrm>
          <a:prstGeom prst="rect">
            <a:avLst/>
          </a:prstGeom>
        </p:spPr>
      </p:pic>
      <p:pic>
        <p:nvPicPr>
          <p:cNvPr id="6" name="图片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6561455" y="3465830"/>
            <a:ext cx="2265680" cy="935355"/>
          </a:xfrm>
          <a:prstGeom prst="rect">
            <a:avLst/>
          </a:prstGeom>
        </p:spPr>
      </p:pic>
      <p:pic>
        <p:nvPicPr>
          <p:cNvPr id="7" name="图片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1315" y="1463040"/>
            <a:ext cx="4060825" cy="2087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96000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0"/>
            <a:ext cx="9709150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096000" y="2783205"/>
            <a:ext cx="584898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我们扯着母亲褪色的衣襟长大成人。</a:t>
            </a:r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6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r"/>
            <a:endParaRPr lang="en-US" sz="26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r"/>
            <a:r>
              <a:rPr lang="en-US" sz="26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6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梁晓声《母亲》</a:t>
            </a:r>
            <a:endParaRPr lang="zh-CN" altLang="en-US" sz="26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505" y="602615"/>
            <a:ext cx="10337165" cy="51536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96000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0"/>
            <a:ext cx="970915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40435" y="1478280"/>
            <a:ext cx="100133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我一直想买一本长篇小说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《青年近卫军》。书价一元多钱。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1470" y="3938270"/>
            <a:ext cx="9176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就这样，我有了第一本长篇小说</a:t>
            </a:r>
            <a:r>
              <a:rPr 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6650" y="258445"/>
            <a:ext cx="5829300" cy="58293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592839" y="4664185"/>
            <a:ext cx="1219078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0" b="0" i="0" kern="1200" cap="none" spc="0" normalizeH="0" baseline="0" noProof="0" dirty="0">
                <a:solidFill>
                  <a:prstClr val="white"/>
                </a:solidFill>
                <a:latin typeface="字魂71号-御守锦书" panose="00000500000000000000" pitchFamily="2" charset="-122"/>
                <a:ea typeface="字魂71号-御守锦书" panose="00000500000000000000" pitchFamily="2" charset="-122"/>
                <a:cs typeface="+mn-ea"/>
                <a:sym typeface="+mn-lt"/>
              </a:rPr>
              <a:t>深</a:t>
            </a:r>
            <a:endParaRPr kumimoji="0" lang="zh-CN" altLang="en-US" sz="11000" b="0" i="0" kern="1200" cap="none" spc="0" normalizeH="0" baseline="0" noProof="0" dirty="0">
              <a:solidFill>
                <a:prstClr val="white"/>
              </a:solidFill>
              <a:latin typeface="字魂71号-御守锦书" panose="00000500000000000000" pitchFamily="2" charset="-122"/>
              <a:ea typeface="字魂71号-御守锦书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19839" y="4791185"/>
            <a:ext cx="1219078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0" b="0" i="0" kern="1200" cap="none" spc="0" normalizeH="0" baseline="0" noProof="0" dirty="0">
                <a:solidFill>
                  <a:prstClr val="white"/>
                </a:solidFill>
                <a:latin typeface="字魂71号-御守锦书" panose="00000500000000000000" pitchFamily="2" charset="-122"/>
                <a:ea typeface="字魂71号-御守锦书" panose="00000500000000000000" pitchFamily="2" charset="-122"/>
                <a:cs typeface="+mn-ea"/>
                <a:sym typeface="+mn-lt"/>
              </a:rPr>
              <a:t>深</a:t>
            </a:r>
            <a:endParaRPr kumimoji="0" lang="zh-CN" altLang="en-US" sz="11000" b="0" i="0" kern="1200" cap="none" spc="0" normalizeH="0" baseline="0" noProof="0" dirty="0">
              <a:solidFill>
                <a:prstClr val="white"/>
              </a:solidFill>
              <a:latin typeface="字魂71号-御守锦书" panose="00000500000000000000" pitchFamily="2" charset="-122"/>
              <a:ea typeface="字魂71号-御守锦书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90" y="258445"/>
            <a:ext cx="4173855" cy="5473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14245" y="5925820"/>
            <a:ext cx="1724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梁晓声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34845" y="709930"/>
            <a:ext cx="8322310" cy="54381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744980" y="1102360"/>
          <a:ext cx="8470900" cy="4351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115"/>
                <a:gridCol w="7804785"/>
              </a:tblGrid>
              <a:tr h="43510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任务二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想一想：“我”（该  不该）买这本书？为什么？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1.批注：浏览全文，在书上批注你的想法。</a:t>
                      </a:r>
                      <a:endParaRPr 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2.讨论：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四人小组，分享你的想法。</a:t>
                      </a:r>
                      <a:endParaRPr 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3.交流：有观点、有依据地表达你的想法。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53455" y="0"/>
            <a:ext cx="508000" cy="685800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555750" y="3803015"/>
            <a:ext cx="4060825" cy="1597025"/>
          </a:xfrm>
          <a:prstGeom prst="rect">
            <a:avLst/>
          </a:prstGeom>
        </p:spPr>
      </p:pic>
      <p:pic>
        <p:nvPicPr>
          <p:cNvPr id="6" name="图片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6561455" y="3465830"/>
            <a:ext cx="2265680" cy="935355"/>
          </a:xfrm>
          <a:prstGeom prst="rect">
            <a:avLst/>
          </a:prstGeom>
        </p:spPr>
      </p:pic>
      <p:pic>
        <p:nvPicPr>
          <p:cNvPr id="7" name="图片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1315" y="1463040"/>
            <a:ext cx="4060825" cy="2087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7750,&quot;width&quot;:8690}"/>
</p:tagLst>
</file>

<file path=ppt/tags/tag2.xml><?xml version="1.0" encoding="utf-8"?>
<p:tagLst xmlns:p="http://schemas.openxmlformats.org/presentationml/2006/main">
  <p:tag name="KSO_WM_UNIT_PLACING_PICTURE_USER_VIEWPORT" val="{&quot;height&quot;:6165,&quot;width&quot;:9435}"/>
</p:tagLst>
</file>

<file path=ppt/tags/tag3.xml><?xml version="1.0" encoding="utf-8"?>
<p:tagLst xmlns:p="http://schemas.openxmlformats.org/presentationml/2006/main">
  <p:tag name="TABLE_ENDDRAG_ORIGIN_RECT" val="667*342"/>
  <p:tag name="TABLE_ENDDRAG_RECT" val="137*86*667*342"/>
</p:tagLst>
</file>

<file path=ppt/tags/tag4.xml><?xml version="1.0" encoding="utf-8"?>
<p:tagLst xmlns:p="http://schemas.openxmlformats.org/presentationml/2006/main">
  <p:tag name="KSO_WPP_MARK_KEY" val="ece339e4-a2e3-4cd5-98c8-f1ffed21dd50"/>
  <p:tag name="COMMONDATA" val="eyJoZGlkIjoiMjc1YzVlYWVhOGNjNzk2OGMwZjMyNjUxMGI5ZTY1ZjAifQ==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bi3qjc5">
      <a:majorFont>
        <a:latin typeface="字魂59号-创粗黑"/>
        <a:ea typeface="字魂36号-正文宋楷"/>
        <a:cs typeface=""/>
      </a:majorFont>
      <a:minorFont>
        <a:latin typeface="字魂59号-创粗黑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WPS 演示</Application>
  <PresentationFormat>宽屏</PresentationFormat>
  <Paragraphs>53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楷体</vt:lpstr>
      <vt:lpstr>Calibri</vt:lpstr>
      <vt:lpstr>字魂71号-御守锦书</vt:lpstr>
      <vt:lpstr>微软雅黑</vt:lpstr>
      <vt:lpstr>Arial Unicode MS</vt:lpstr>
      <vt:lpstr>字魂36号-正文宋楷</vt:lpstr>
      <vt:lpstr>字魂59号-创粗黑</vt:lpstr>
      <vt:lpstr>黑体</vt:lpstr>
      <vt:lpstr>等线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4499</dc:creator>
  <cp:lastModifiedBy>六年级备课组</cp:lastModifiedBy>
  <cp:revision>25</cp:revision>
  <dcterms:created xsi:type="dcterms:W3CDTF">2022-06-13T09:56:00Z</dcterms:created>
  <dcterms:modified xsi:type="dcterms:W3CDTF">2022-11-16T03:39:53Z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648837A5E6744EA7AD60AD6D12337A43</vt:lpwstr>
  </property>
  <property fmtid="{D5CDD505-2E9C-101B-9397-08002B2CF9AE}" pid="3" name="KSOProductBuildVer">
    <vt:lpwstr>2052-11.1.0.12763</vt:lpwstr>
  </property>
</Properties>
</file>