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7"/>
  </p:notesMasterIdLst>
  <p:sldIdLst>
    <p:sldId id="566" r:id="rId4"/>
    <p:sldId id="567" r:id="rId5"/>
    <p:sldId id="594" r:id="rId6"/>
    <p:sldId id="539" r:id="rId7"/>
    <p:sldId id="596" r:id="rId8"/>
    <p:sldId id="624" r:id="rId9"/>
    <p:sldId id="625" r:id="rId10"/>
    <p:sldId id="626" r:id="rId11"/>
    <p:sldId id="627" r:id="rId12"/>
    <p:sldId id="717" r:id="rId13"/>
    <p:sldId id="629" r:id="rId14"/>
    <p:sldId id="630" r:id="rId15"/>
    <p:sldId id="642" r:id="rId16"/>
    <p:sldId id="718" r:id="rId17"/>
    <p:sldId id="666" r:id="rId18"/>
    <p:sldId id="632" r:id="rId19"/>
    <p:sldId id="644" r:id="rId20"/>
    <p:sldId id="645" r:id="rId21"/>
    <p:sldId id="698" r:id="rId22"/>
    <p:sldId id="647" r:id="rId23"/>
    <p:sldId id="648" r:id="rId24"/>
    <p:sldId id="667" r:id="rId25"/>
    <p:sldId id="688" r:id="rId26"/>
    <p:sldId id="689" r:id="rId27"/>
    <p:sldId id="699" r:id="rId28"/>
    <p:sldId id="633" r:id="rId29"/>
    <p:sldId id="649" r:id="rId30"/>
    <p:sldId id="712" r:id="rId31"/>
    <p:sldId id="657" r:id="rId32"/>
    <p:sldId id="713" r:id="rId33"/>
    <p:sldId id="659" r:id="rId34"/>
    <p:sldId id="719" r:id="rId35"/>
    <p:sldId id="665" r:id="rId36"/>
  </p:sldIdLst>
  <p:sldSz cx="12192000" cy="6858000"/>
  <p:notesSz cx="6858000" cy="9144000"/>
  <p:custDataLst>
    <p:tags r:id="rId41"/>
  </p:custDataLst>
  <p:defaultTextStyle>
    <a:defPPr>
      <a:defRPr lang="en-US"/>
    </a:defPPr>
    <a:lvl1pPr marL="0" lvl="0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AE1"/>
    <a:srgbClr val="F827C9"/>
    <a:srgbClr val="FF0101"/>
    <a:srgbClr val="000000"/>
    <a:srgbClr val="6DC7BD"/>
    <a:srgbClr val="181DE8"/>
    <a:srgbClr val="272FD9"/>
    <a:srgbClr val="728086"/>
    <a:srgbClr val="819C9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6"/>
    <p:restoredTop sz="94660"/>
  </p:normalViewPr>
  <p:slideViewPr>
    <p:cSldViewPr showGuides="1">
      <p:cViewPr varScale="1">
        <p:scale>
          <a:sx n="115" d="100"/>
          <a:sy n="115" d="100"/>
        </p:scale>
        <p:origin x="258" y="102"/>
      </p:cViewPr>
      <p:guideLst>
        <p:guide orient="horz" pos="2191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" d="1"/>
          <a:sy n="1" d="1"/>
        </p:scale>
        <p:origin x="0" y="0"/>
      </p:cViewPr>
      <p:guideLst/>
    </p:cSldViewPr>
  </p:notesViewPr>
  <p:gridSpacing cx="76198" cy="7619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4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 idx="6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D7AE19FB-5F5E-421F-9BBD-5870179F6F9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C15C83-E895-427A-A08D-B59D479DC91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C15C83-E895-427A-A08D-B59D479DC91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C15C83-E895-427A-A08D-B59D479DC91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249D-7B47-4D8E-8935-48968AE62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09C0-0C93-47F4-B093-7F51CB356B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249D-7B47-4D8E-8935-48968AE62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09C0-0C93-47F4-B093-7F51CB356B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249D-7B47-4D8E-8935-48968AE62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09C0-0C93-47F4-B093-7F51CB356B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249D-7B47-4D8E-8935-48968AE62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09C0-0C93-47F4-B093-7F51CB356B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249D-7B47-4D8E-8935-48968AE62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09C0-0C93-47F4-B093-7F51CB356B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249D-7B47-4D8E-8935-48968AE62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09C0-0C93-47F4-B093-7F51CB356B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249D-7B47-4D8E-8935-48968AE62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09C0-0C93-47F4-B093-7F51CB356B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C15C83-E895-427A-A08D-B59D479DC91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249D-7B47-4D8E-8935-48968AE62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09C0-0C93-47F4-B093-7F51CB356B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249D-7B47-4D8E-8935-48968AE62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09C0-0C93-47F4-B093-7F51CB356B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249D-7B47-4D8E-8935-48968AE62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09C0-0C93-47F4-B093-7F51CB356B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0249D-7B47-4D8E-8935-48968AE62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B09C0-0C93-47F4-B093-7F51CB356B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C15C83-E895-427A-A08D-B59D479DC91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C15C83-E895-427A-A08D-B59D479DC91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C15C83-E895-427A-A08D-B59D479DC91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C15C83-E895-427A-A08D-B59D479DC91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C15C83-E895-427A-A08D-B59D479DC91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C15C83-E895-427A-A08D-B59D479DC91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C15C83-E895-427A-A08D-B59D479DC91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>
            <a:alphaModFix amt="5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/>
              <a:t>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C15C83-E895-427A-A08D-B59D479DC91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 descr="拓普教育（彩）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23270" y="139700"/>
            <a:ext cx="1169670" cy="225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fld id="{3300249D-7B47-4D8E-8935-48968AE625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fld id="{643B09C0-0C93-47F4-B093-7F51CB356B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5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4" Type="http://schemas.openxmlformats.org/officeDocument/2006/relationships/slideLayout" Target="../slideLayouts/slideLayout7.xml"/><Relationship Id="rId23" Type="http://schemas.microsoft.com/office/2007/relationships/media" Target="../media/media10.mp3"/><Relationship Id="rId22" Type="http://schemas.openxmlformats.org/officeDocument/2006/relationships/audio" Target="../media/media10.mp3"/><Relationship Id="rId21" Type="http://schemas.microsoft.com/office/2007/relationships/media" Target="../media/media9.mp3"/><Relationship Id="rId20" Type="http://schemas.openxmlformats.org/officeDocument/2006/relationships/audio" Target="../media/media9.mp3"/><Relationship Id="rId2" Type="http://schemas.openxmlformats.org/officeDocument/2006/relationships/image" Target="../media/image4.png"/><Relationship Id="rId19" Type="http://schemas.microsoft.com/office/2007/relationships/media" Target="../media/media8.mp3"/><Relationship Id="rId18" Type="http://schemas.openxmlformats.org/officeDocument/2006/relationships/audio" Target="../media/media8.mp3"/><Relationship Id="rId17" Type="http://schemas.microsoft.com/office/2007/relationships/media" Target="../media/media7.mp3"/><Relationship Id="rId16" Type="http://schemas.openxmlformats.org/officeDocument/2006/relationships/audio" Target="../media/media7.mp3"/><Relationship Id="rId15" Type="http://schemas.microsoft.com/office/2007/relationships/media" Target="../media/media6.mp3"/><Relationship Id="rId14" Type="http://schemas.openxmlformats.org/officeDocument/2006/relationships/audio" Target="../media/media6.mp3"/><Relationship Id="rId13" Type="http://schemas.microsoft.com/office/2007/relationships/media" Target="../media/media5.mp3"/><Relationship Id="rId12" Type="http://schemas.openxmlformats.org/officeDocument/2006/relationships/audio" Target="../media/media5.mp3"/><Relationship Id="rId11" Type="http://schemas.microsoft.com/office/2007/relationships/media" Target="../media/media4.mp3"/><Relationship Id="rId10" Type="http://schemas.openxmlformats.org/officeDocument/2006/relationships/audio" Target="../media/media4.mp3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slide" Target="slide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microsoft.com/office/2007/relationships/media" Target="../media/media12.mp3"/><Relationship Id="rId2" Type="http://schemas.openxmlformats.org/officeDocument/2006/relationships/audio" Target="../media/media12.mp3"/><Relationship Id="rId1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microsoft.com/office/2007/relationships/media" Target="../media/media11.mp4"/><Relationship Id="rId5" Type="http://schemas.openxmlformats.org/officeDocument/2006/relationships/video" Target="../media/media11.mp4"/><Relationship Id="rId4" Type="http://schemas.openxmlformats.org/officeDocument/2006/relationships/image" Target="../media/image8.jpeg"/><Relationship Id="rId3" Type="http://schemas.openxmlformats.org/officeDocument/2006/relationships/tags" Target="../tags/tag2.xml"/><Relationship Id="rId2" Type="http://schemas.openxmlformats.org/officeDocument/2006/relationships/image" Target="../media/image7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36" y="158550"/>
            <a:ext cx="1786128" cy="121310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5308" y="5791138"/>
            <a:ext cx="971660" cy="7773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53044" y="5791138"/>
            <a:ext cx="971660" cy="7773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72478" y="5791138"/>
            <a:ext cx="971660" cy="7773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91912" y="5791138"/>
            <a:ext cx="971660" cy="7773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11346" y="5791138"/>
            <a:ext cx="971660" cy="7773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14176" y="5791138"/>
            <a:ext cx="971660" cy="7773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3610" y="5791138"/>
            <a:ext cx="971660" cy="7773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94742" y="5791138"/>
            <a:ext cx="971660" cy="77732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30780" y="5791138"/>
            <a:ext cx="971660" cy="7773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50218" y="5791138"/>
            <a:ext cx="971660" cy="777328"/>
          </a:xfrm>
          <a:prstGeom prst="rect">
            <a:avLst/>
          </a:prstGeom>
        </p:spPr>
      </p:pic>
      <p:pic>
        <p:nvPicPr>
          <p:cNvPr id="17" name="鸭子叫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260" y="6568466"/>
            <a:ext cx="609600" cy="609600"/>
          </a:xfrm>
          <a:prstGeom prst="rect">
            <a:avLst/>
          </a:prstGeom>
        </p:spPr>
      </p:pic>
      <p:pic>
        <p:nvPicPr>
          <p:cNvPr id="18" name="小猫叫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735" y="6559244"/>
            <a:ext cx="609600" cy="609600"/>
          </a:xfrm>
          <a:prstGeom prst="rect">
            <a:avLst/>
          </a:prstGeom>
        </p:spPr>
      </p:pic>
      <p:pic>
        <p:nvPicPr>
          <p:cNvPr id="19" name="风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3372" y="6553102"/>
            <a:ext cx="609600" cy="609600"/>
          </a:xfrm>
          <a:prstGeom prst="rect">
            <a:avLst/>
          </a:prstGeom>
        </p:spPr>
      </p:pic>
      <p:pic>
        <p:nvPicPr>
          <p:cNvPr id="20" name="公鸡叫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7447" y="6560784"/>
            <a:ext cx="609600" cy="609600"/>
          </a:xfrm>
          <a:prstGeom prst="rect">
            <a:avLst/>
          </a:prstGeom>
        </p:spPr>
      </p:pic>
      <p:pic>
        <p:nvPicPr>
          <p:cNvPr id="9" name="青蛙叫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754" y="6551094"/>
            <a:ext cx="609600" cy="609600"/>
          </a:xfrm>
          <a:prstGeom prst="rect">
            <a:avLst/>
          </a:prstGeom>
        </p:spPr>
      </p:pic>
      <p:pic>
        <p:nvPicPr>
          <p:cNvPr id="15" name="溪水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2127" y="6568466"/>
            <a:ext cx="609600" cy="609600"/>
          </a:xfrm>
          <a:prstGeom prst="rect">
            <a:avLst/>
          </a:prstGeom>
        </p:spPr>
      </p:pic>
      <p:pic>
        <p:nvPicPr>
          <p:cNvPr id="16" name="蟋蟀的声音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2764" y="6584591"/>
            <a:ext cx="609600" cy="609600"/>
          </a:xfrm>
          <a:prstGeom prst="rect">
            <a:avLst/>
          </a:prstGeom>
        </p:spPr>
      </p:pic>
      <p:pic>
        <p:nvPicPr>
          <p:cNvPr id="21" name="小狗叫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6736" y="6584591"/>
            <a:ext cx="609600" cy="609600"/>
          </a:xfrm>
          <a:prstGeom prst="rect">
            <a:avLst/>
          </a:prstGeom>
        </p:spPr>
      </p:pic>
      <p:pic>
        <p:nvPicPr>
          <p:cNvPr id="22" name="小鸟叫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0708" y="6551094"/>
            <a:ext cx="609600" cy="609600"/>
          </a:xfrm>
          <a:prstGeom prst="rect">
            <a:avLst/>
          </a:prstGeom>
        </p:spPr>
      </p:pic>
      <p:pic>
        <p:nvPicPr>
          <p:cNvPr id="23" name="雨声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6560" y="6519092"/>
            <a:ext cx="609600" cy="6096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200400" y="2286000"/>
            <a:ext cx="64211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6000" b="1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听声音</a:t>
            </a:r>
            <a:r>
              <a:rPr lang="en-US" altLang="zh-CN" sz="6000" b="1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6000" b="1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想画面</a:t>
            </a:r>
            <a:endParaRPr lang="zh-CN" altLang="zh-CN" sz="6000" b="1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5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7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14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38200" y="1447800"/>
            <a:ext cx="103841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5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从一首轻快的山中小曲，唱到波澜壮阔的海洋大合唱。</a:t>
            </a:r>
            <a:endParaRPr lang="zh-CN" altLang="en-US" sz="54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62685" y="865505"/>
            <a:ext cx="108781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风，是大自然的音乐家，他会在森林里演奏他的手风琴。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他翻动树叶，树叶便像歌手一样，唱出各种不同的歌曲。不一样的树叶，有不一样的声音；不一样的季节，有不一样的音乐。当微风拂过，那声音轻轻柔柔的，好像呢喃细语，让人感受到大自然的温柔；当狂风吹起，整座森林都激动起来，合奏出一首雄壮的乐曲，那声音充满力量，令人感受到大自然的威力。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62685" y="2803525"/>
            <a:ext cx="108781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  </a:t>
            </a:r>
            <a:r>
              <a:rPr lang="en-US" altLang="zh-CN">
                <a:effectLst/>
              </a:rPr>
              <a:t> </a:t>
            </a:r>
            <a:r>
              <a:rPr lang="zh-CN" altLang="en-US" sz="2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水，也是大自然的音乐家。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雨的时候，他喜欢玩打击乐器。小雨滴敲敲打打，一场热闹的音乐会便开始了。滴滴答答……叮叮咚咚……所有的树林，树林里的每片树叶；所有的房子，房子的屋顶和窗户，都发出不同的声音。当小雨滴汇聚起来，他们便一起唱着歌：小溪淙淙地流向河流，河流潺潺地流向大海，大海哗啦拉地汹涌澎湃。从一首轻快的山中小曲，唱到波澜壮阔的海洋大合唱。 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4862195"/>
            <a:ext cx="11061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动物也是大自然的歌手。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走在公园里，听听树上叽叽喳喳的鸟叫；坐在一棵树下，听听唧哩哩唧哩哩的虫鸣；在水塘边散步，听听蝈蝈的歌唱。你知道他们唱的是什么吗？他们的歌声好像告诉我们：“我在歌唱，我很快乐！”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74495" y="343535"/>
            <a:ext cx="438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大自然有许多美妙的声音。</a:t>
            </a:r>
            <a:endParaRPr lang="zh-CN" altLang="en-US" sz="280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19200" y="295275"/>
            <a:ext cx="4667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9835" y="80327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95400" y="271335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62685" y="474154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1687830" y="837565"/>
            <a:ext cx="4331970" cy="2476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62685" y="865505"/>
            <a:ext cx="108781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风，是大自然的音乐家，他会在森林里演奏他的手风琴。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他翻动树叶，树叶便像歌手一样，唱出各种不同的歌曲。不一样的树叶，有不一样的声音；不一样的季节，有不一样的音乐。当微风拂过，那声音轻轻柔柔的，好像呢喃细语，让人感受到大自然的温柔；当狂风吹起，整座森林都激动起来，合奏出一首雄壮的乐曲，那声音充满力量，令人感受到大自然的威力。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62685" y="2803525"/>
            <a:ext cx="108781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  </a:t>
            </a:r>
            <a:r>
              <a:rPr lang="en-US" altLang="zh-CN" dirty="0">
                <a:effectLst/>
              </a:rPr>
              <a:t> 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水，也是大自然的音乐家。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雨的时候，他喜欢玩打击乐器。小雨滴敲敲打打，一场热闹的音乐会便开始了。滴滴答答……叮叮咚咚……所有的树林，树林里的每片树叶；所有的房子，房子的屋顶和窗户，都发出不同的声音。当小雨滴汇聚起来，他们便一起唱着歌：小溪淙淙地流向河流，河流潺潺地流向大海，大海哗啦拉地汹涌澎湃。从一首轻快的山中小曲，唱到波澜壮阔的海洋大合唱。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4862195"/>
            <a:ext cx="11061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动物也是大自然的歌手。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走在公园里，听听树上叽叽喳喳的鸟叫；坐在一棵树下，听听唧哩哩唧哩哩的虫鸣；在水塘边散步，听听蝈蝈的歌唱。你知道他们唱的是什么吗？他们的歌声好像告诉我们：“我在歌唱，我很快乐！”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74495" y="343535"/>
            <a:ext cx="438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大自然有许多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美妙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的声音。</a:t>
            </a:r>
            <a:endParaRPr lang="zh-CN" altLang="en-US" sz="28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19200" y="295275"/>
            <a:ext cx="4667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9835" y="80327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95400" y="271335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62685" y="474154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1687830" y="837565"/>
            <a:ext cx="4331970" cy="2476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600318" y="1259741"/>
            <a:ext cx="8991364" cy="3388427"/>
            <a:chOff x="1600318" y="1259741"/>
            <a:chExt cx="8991364" cy="3388427"/>
          </a:xfrm>
        </p:grpSpPr>
        <p:sp>
          <p:nvSpPr>
            <p:cNvPr id="2" name="圆角矩形 1"/>
            <p:cNvSpPr/>
            <p:nvPr/>
          </p:nvSpPr>
          <p:spPr>
            <a:xfrm>
              <a:off x="2576606" y="1259741"/>
              <a:ext cx="7162612" cy="93817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4648238" y="3429000"/>
              <a:ext cx="2819326" cy="1219168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8000950" y="3429000"/>
              <a:ext cx="2590732" cy="120175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 flipH="1">
              <a:off x="6157912" y="2462213"/>
              <a:ext cx="0" cy="6286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圆角矩形 5"/>
            <p:cNvSpPr/>
            <p:nvPr/>
          </p:nvSpPr>
          <p:spPr>
            <a:xfrm>
              <a:off x="1600318" y="3429000"/>
              <a:ext cx="2514534" cy="1219168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>
              <a:off x="4404677" y="2490788"/>
              <a:ext cx="1514475" cy="5619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6424612" y="2481263"/>
              <a:ext cx="1333500" cy="609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3276674" y="1371654"/>
              <a:ext cx="61720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大自然有许多美妙的声音。</a:t>
              </a:r>
              <a:endPara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600318" y="3562343"/>
              <a:ext cx="24002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风，是大自然的音乐家。</a:t>
              </a:r>
              <a:endPara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371600" y="685800"/>
            <a:ext cx="9141460" cy="52692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62685" y="865505"/>
            <a:ext cx="108781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风，是大自然的音乐家。他会在森林里演奏他的手风琴。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他翻动树叶，树叶便像歌手一样，唱出各种不同的歌曲。不一样的树叶，有不一样的声音；不一样的季节，有不一样的音乐。当微风拂过，那声音轻轻柔柔的，好像呢喃细语，让人感受到大自然的温柔；当狂风吹起，整座森林都激动起来，合奏出一首雄壮的乐曲，那声音充满力量，令人感受到大自然的威力。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62685" y="2803525"/>
            <a:ext cx="108781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  </a:t>
            </a:r>
            <a:r>
              <a:rPr lang="en-US" altLang="zh-CN">
                <a:effectLst/>
              </a:rPr>
              <a:t> </a:t>
            </a:r>
            <a:r>
              <a:rPr lang="zh-CN" altLang="en-US" sz="2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水，也是大自然的音乐家。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雨的时候，他喜欢玩打击乐器。小雨滴敲敲打打，一场热闹的音乐会便开始了。滴滴答答……叮叮咚咚……所有的树林，树林里的每片树叶；所有的房子，房子的屋顶和窗户，都发出不同的声音。当小雨滴汇聚起来，他们便一起唱着歌：小溪淙淙地流向河流，河流潺潺地流向大海，大海哗啦拉地汹涌澎湃。从一首轻快的山中小曲，唱到波澜壮阔的海洋大合唱。 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4862195"/>
            <a:ext cx="11061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动物也是大自然的歌手。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走在公园里，听听树上叽叽喳喳的鸟叫；坐在一棵树下，听听唧哩哩唧哩哩的虫鸣；在水塘边散步，听听蝈蝈的歌唱。你知道他们唱的是什么吗？他们的歌声好像告诉我们：“我在歌唱，我很快乐！”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74495" y="343535"/>
            <a:ext cx="438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大自然有许多</a:t>
            </a:r>
            <a:r>
              <a:rPr lang="zh-CN" altLang="en-US" sz="280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美妙</a:t>
            </a:r>
            <a:r>
              <a:rPr lang="zh-CN" altLang="en-US" sz="280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的声音。</a:t>
            </a:r>
            <a:endParaRPr lang="zh-CN" altLang="en-US" sz="280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19200" y="295275"/>
            <a:ext cx="4667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9835" y="80327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95400" y="271335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62685" y="4741545"/>
            <a:ext cx="5911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1753870" y="1249045"/>
            <a:ext cx="3427730" cy="4953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724660" y="3200400"/>
            <a:ext cx="3685540" cy="2476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1600200" y="5257800"/>
            <a:ext cx="3124200" cy="2476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3400" y="762000"/>
            <a:ext cx="1113917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altLang="zh-CN" sz="4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风，是大自然的音乐家。</a:t>
            </a:r>
            <a:r>
              <a:rPr lang="zh-CN" altLang="en-US" sz="4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他会在森林里演奏他的手风琴。</a:t>
            </a:r>
            <a:r>
              <a:rPr lang="zh-CN" altLang="en-US" sz="4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他翻动树叶，树叶便像歌手一样，唱出各种不同的歌曲。不一样的树叶，有不一样的声音；不一样的季节，有不一样的音乐。当微风拂过，那声音轻轻柔柔的，好像呢喃细语，让人感受到大自然的温柔；当狂风吹起，整座森林都激动起来，合奏出一首雄壮的乐曲，那声音充满力量，令人感受到大自然的威力。 </a:t>
            </a:r>
            <a:endParaRPr lang="zh-CN" altLang="en-US" sz="40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3400" y="762000"/>
            <a:ext cx="1113917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altLang="zh-CN" sz="4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风，是大自然的音乐家。</a:t>
            </a:r>
            <a:r>
              <a:rPr lang="zh-CN" altLang="en-US" sz="4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他会</a:t>
            </a:r>
            <a:r>
              <a:rPr lang="zh-CN" altLang="en-US" sz="4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在森林里</a:t>
            </a:r>
            <a:r>
              <a:rPr lang="zh-CN" altLang="en-US" sz="4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演奏他的手风琴。</a:t>
            </a:r>
            <a:r>
              <a:rPr lang="zh-CN" altLang="en-US" sz="4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他翻动树叶，树叶便像歌手一样，唱出各种不同的歌曲。不一样的树叶，有不一样的声音；不一样的季节，有不一样的音乐。当微风拂过，那声音轻轻柔柔的，好像呢喃细语，让人感受到大自然的温柔；当狂风吹起，整座森林都激动起来，合奏出一首雄壮的乐曲，那声音充满力量，令人感受到大自然的威力。 </a:t>
            </a:r>
            <a:endParaRPr lang="zh-CN" altLang="en-US" sz="40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3400" y="762000"/>
            <a:ext cx="1113917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altLang="zh-CN" sz="4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风，是大自然的音乐家。</a:t>
            </a:r>
            <a:r>
              <a:rPr lang="zh-CN" altLang="en-US" sz="4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他会</a:t>
            </a:r>
            <a:r>
              <a:rPr lang="zh-CN" altLang="en-US" sz="4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在森林里</a:t>
            </a:r>
            <a:r>
              <a:rPr lang="zh-CN" altLang="en-US" sz="4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演奏他的</a:t>
            </a:r>
            <a:r>
              <a:rPr lang="zh-CN" altLang="en-US" sz="4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手风琴</a:t>
            </a:r>
            <a:r>
              <a:rPr lang="zh-CN" altLang="en-US" sz="4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zh-CN" altLang="en-US" sz="4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他翻动树叶，树叶便像歌手一样，唱出各种不同的歌曲。不一样的树叶，有不一样的声音；不一样的季节，有不一样的音乐。当微风拂过，那声音轻轻柔柔的，好像呢喃细语，让人感受到大自然的温柔；当狂风吹起，整座森林都激动起来，合奏出一首雄壮的乐曲，那声音充满力量，令人感受到大自然的威力。 </a:t>
            </a:r>
            <a:endParaRPr lang="zh-CN" altLang="en-US" sz="40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5942" y="1295456"/>
            <a:ext cx="11139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6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风，是大自然的音乐家。</a:t>
            </a:r>
            <a:r>
              <a:rPr lang="zh-CN" altLang="en-US" sz="6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他会</a:t>
            </a:r>
            <a:r>
              <a:rPr lang="zh-CN" altLang="en-US" sz="6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在森林里</a:t>
            </a:r>
            <a:r>
              <a:rPr lang="zh-CN" altLang="en-US" sz="6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演奏他的</a:t>
            </a:r>
            <a:r>
              <a:rPr lang="zh-CN" altLang="en-US" sz="6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手风琴</a:t>
            </a:r>
            <a:r>
              <a:rPr lang="zh-CN" altLang="en-US" sz="60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60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81200" y="1371654"/>
            <a:ext cx="94087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21.</a:t>
            </a:r>
            <a:r>
              <a:rPr lang="zh-CN" altLang="en-US" sz="8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大自然的声音</a:t>
            </a:r>
            <a:endParaRPr lang="zh-CN" altLang="en-US" sz="8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2000" y="3429000"/>
            <a:ext cx="7086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执教者：张家港市三兴学校</a:t>
            </a:r>
            <a:r>
              <a:rPr lang="en-US" altLang="zh-CN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张宇</a:t>
            </a:r>
            <a:endParaRPr lang="zh-CN" altLang="en-US" sz="32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0" y="3486626"/>
            <a:ext cx="3289154" cy="28010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8" y="158550"/>
            <a:ext cx="1786128" cy="12131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5942" y="1295456"/>
            <a:ext cx="11139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6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风</a:t>
            </a:r>
            <a:r>
              <a:rPr lang="zh-CN" altLang="en-US" sz="6000" b="1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，是</a:t>
            </a:r>
            <a:r>
              <a:rPr lang="zh-CN" altLang="en-US" sz="6000" b="1" u="sng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</a:t>
            </a:r>
            <a:r>
              <a:rPr lang="zh-CN" altLang="en-US" sz="6000" b="1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zh-CN" altLang="en-US" sz="6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</a:t>
            </a:r>
            <a:r>
              <a:rPr lang="zh-CN" altLang="en-US" sz="60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会</a:t>
            </a:r>
            <a:r>
              <a:rPr lang="zh-CN" altLang="en-US" sz="6000" b="1" u="sng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r>
              <a:rPr lang="zh-CN" altLang="en-US" sz="60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演奏</a:t>
            </a:r>
            <a:r>
              <a:rPr lang="zh-CN" altLang="en-US" sz="6000" b="1" u="sng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</a:t>
            </a:r>
            <a:r>
              <a:rPr lang="zh-CN" altLang="en-US" sz="60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60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3400" y="533476"/>
            <a:ext cx="1113917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altLang="zh-CN" sz="4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风，是大自然的音乐家。</a:t>
            </a:r>
            <a:r>
              <a:rPr lang="zh-CN" altLang="en-US" sz="4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他会</a:t>
            </a:r>
            <a:r>
              <a:rPr lang="zh-CN" altLang="en-US" sz="4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在森林里</a:t>
            </a:r>
            <a:r>
              <a:rPr lang="zh-CN" altLang="en-US" sz="4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演奏他的</a:t>
            </a:r>
            <a:r>
              <a:rPr lang="zh-CN" altLang="en-US" sz="4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手风琴</a:t>
            </a:r>
            <a:r>
              <a:rPr lang="zh-CN" altLang="en-US" sz="4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zh-CN" altLang="en-US" sz="4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他翻动树叶，树叶便像歌手一样，唱出各种不同的歌曲。不一样的树叶，有不一样的声音；不一样的季节，有不一样的音乐。当微风拂过，那声音轻轻柔柔的，好像呢喃细语，让人感受到大自然的温柔；当狂风吹起，整座森林都激动起来，合奏出一首雄壮的乐曲，那声音充满力量，令人感受到大自然的威力。 </a:t>
            </a:r>
            <a:endParaRPr lang="zh-CN" altLang="en-US" sz="40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2" name="图片 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762" y="5791138"/>
            <a:ext cx="971660" cy="777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8845" y="842010"/>
            <a:ext cx="10316210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当微风拂过，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声音轻轻柔柔的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好像呢喃细语，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让人感受到大自然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的温柔；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当狂风吹起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，整座森林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都激动起来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，合奏出一首雄伟的乐曲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那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声音充满力量，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令人感受到大自然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威力。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44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5800" y="533400"/>
            <a:ext cx="10521315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altLang="zh-CN" sz="4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当微风</a:t>
            </a:r>
            <a:r>
              <a:rPr lang="zh-CN" altLang="en-US" sz="4400" b="1" dirty="0">
                <a:solidFill>
                  <a:srgbClr val="F827C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拂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过，那声音</a:t>
            </a:r>
            <a:r>
              <a:rPr lang="zh-CN" altLang="en-US" sz="4400" b="1" dirty="0">
                <a:solidFill>
                  <a:srgbClr val="F827C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轻轻柔柔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的，好像</a:t>
            </a:r>
            <a:r>
              <a:rPr lang="zh-CN" altLang="en-US" sz="4400" b="1" dirty="0">
                <a:solidFill>
                  <a:srgbClr val="F827C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呢喃细语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，让人感受到大自然的</a:t>
            </a:r>
            <a:r>
              <a:rPr lang="zh-CN" altLang="en-US" sz="4400" b="1" dirty="0">
                <a:solidFill>
                  <a:srgbClr val="F827C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温柔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；当狂风</a:t>
            </a:r>
            <a:r>
              <a:rPr lang="zh-CN" altLang="en-US" sz="44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吹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起，整座森林都</a:t>
            </a:r>
            <a:r>
              <a:rPr lang="zh-CN" altLang="en-US" sz="44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激动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起来，合奏出一首</a:t>
            </a:r>
            <a:r>
              <a:rPr lang="zh-CN" altLang="en-US" sz="44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雄壮的乐曲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，那声音</a:t>
            </a:r>
            <a:r>
              <a:rPr lang="zh-CN" altLang="en-US" sz="44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充满力量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，令人感受到大自然的</a:t>
            </a:r>
            <a:r>
              <a:rPr lang="zh-CN" altLang="en-US" sz="44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威力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sz="4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40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5800" y="533400"/>
            <a:ext cx="10521315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altLang="zh-CN" sz="4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当微风</a:t>
            </a:r>
            <a:r>
              <a:rPr lang="zh-CN" altLang="en-US" sz="4400" b="1" dirty="0">
                <a:solidFill>
                  <a:srgbClr val="F827C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拂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过，那声音</a:t>
            </a:r>
            <a:r>
              <a:rPr lang="en-US" altLang="zh-CN" sz="4400" b="1" u="sng" dirty="0">
                <a:solidFill>
                  <a:srgbClr val="F827C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，好像</a:t>
            </a:r>
            <a:r>
              <a:rPr lang="en-US" altLang="zh-CN" sz="4400" b="1" u="sng" dirty="0">
                <a:solidFill>
                  <a:srgbClr val="F827C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，让人感受到</a:t>
            </a:r>
            <a:r>
              <a:rPr lang="en-US" altLang="zh-CN" sz="4400" b="1" u="sng" dirty="0">
                <a:solidFill>
                  <a:srgbClr val="F827C9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；当狂风</a:t>
            </a:r>
            <a:r>
              <a:rPr lang="zh-CN" altLang="en-US" sz="44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吹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起，整座森林</a:t>
            </a:r>
            <a:r>
              <a:rPr lang="en-US" altLang="zh-CN" sz="4400" b="1" u="sng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，合奏出一首</a:t>
            </a:r>
            <a:r>
              <a:rPr lang="en-US" altLang="zh-CN" sz="4400" b="1" u="sng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，那声音</a:t>
            </a:r>
            <a:r>
              <a:rPr lang="en-US" altLang="zh-CN" sz="4400" b="1" u="sng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，令人感受到</a:t>
            </a:r>
            <a:r>
              <a:rPr lang="en-US" altLang="zh-CN" sz="4400" b="1" u="sng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sz="4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40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" name="图片 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53767" y="5761928"/>
            <a:ext cx="971660" cy="777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9742" y="1143056"/>
            <a:ext cx="1113917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6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风，是大自然的音乐家。</a:t>
            </a:r>
            <a:r>
              <a:rPr lang="zh-CN" altLang="en-US" sz="6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他会</a:t>
            </a:r>
            <a:r>
              <a:rPr lang="zh-CN" altLang="en-US" sz="6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在森林里</a:t>
            </a:r>
            <a:r>
              <a:rPr lang="zh-CN" altLang="en-US" sz="6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演奏他的</a:t>
            </a:r>
            <a:r>
              <a:rPr lang="zh-CN" altLang="en-US" sz="60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手风琴</a:t>
            </a:r>
            <a:r>
              <a:rPr lang="zh-CN" altLang="en-US" sz="60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60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762" y="5791138"/>
            <a:ext cx="971660" cy="777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3400" y="913130"/>
            <a:ext cx="1043559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他翻动树叶，树叶便像歌手一样，唱出各种不同的歌曲</a:t>
            </a:r>
            <a:r>
              <a:rPr lang="zh-CN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。不一样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的树叶，有</a:t>
            </a:r>
            <a:r>
              <a:rPr lang="en-US" altLang="zh-CN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endParaRPr lang="en-US" altLang="zh-CN" sz="44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不一样的声音；不一样的季节，有不一样</a:t>
            </a:r>
            <a:r>
              <a:rPr lang="en-US" altLang="zh-CN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的音乐。</a:t>
            </a:r>
            <a:endParaRPr lang="zh-CN" altLang="en-US" sz="44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3400" y="762000"/>
            <a:ext cx="1113917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翻动树叶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，树叶便</a:t>
            </a:r>
            <a:r>
              <a:rPr lang="zh-CN" altLang="en-US" sz="44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像歌手一样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endParaRPr lang="zh-CN" altLang="en-US" sz="44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唱出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各种不同的歌曲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44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不一样的</a:t>
            </a:r>
            <a:r>
              <a:rPr lang="zh-CN" altLang="en-US" sz="44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树叶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，有不一样的</a:t>
            </a:r>
            <a:r>
              <a:rPr lang="zh-CN" altLang="en-US" sz="44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声音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zh-CN" altLang="en-US" sz="44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不一样的</a:t>
            </a:r>
            <a:r>
              <a:rPr lang="zh-CN" altLang="en-US" sz="44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季节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，有不一样的</a:t>
            </a:r>
            <a:r>
              <a:rPr lang="zh-CN" altLang="en-US" sz="44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音乐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44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5940" y="686046"/>
            <a:ext cx="1104871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当他</a:t>
            </a:r>
            <a:r>
              <a:rPr lang="zh-CN" altLang="en-US" sz="4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4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4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树叶便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像</a:t>
            </a:r>
            <a:r>
              <a:rPr lang="zh-CN" altLang="en-US" sz="4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4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4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endParaRPr lang="zh-CN" altLang="en-US" sz="4400" b="1" dirty="0" smtClean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唱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</a:t>
            </a:r>
            <a:r>
              <a:rPr lang="zh-CN" altLang="en-US" sz="4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zh-CN" sz="4400" b="1" dirty="0" smtClean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不一样的</a:t>
            </a:r>
            <a:r>
              <a:rPr lang="zh-CN" altLang="en-US" sz="4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，有</a:t>
            </a:r>
            <a:r>
              <a:rPr lang="zh-CN" altLang="en-US" sz="4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en-US" altLang="zh-CN" sz="4400" b="1" dirty="0" smtClean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不一样的</a:t>
            </a:r>
            <a:r>
              <a:rPr lang="zh-CN" altLang="en-US" sz="4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，有</a:t>
            </a:r>
            <a:r>
              <a:rPr lang="zh-CN" altLang="en-US" sz="44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altLang="en-US" sz="44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44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762" y="5791138"/>
            <a:ext cx="971660" cy="777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09744" y="278051"/>
            <a:ext cx="6324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风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，是大自然的音乐家</a:t>
            </a:r>
            <a:r>
              <a:rPr lang="zh-CN" altLang="en-US" sz="3200" b="1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32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3546" y="933514"/>
            <a:ext cx="11139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会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在森林里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演奏他的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手风琴</a:t>
            </a:r>
            <a:r>
              <a:rPr lang="zh-CN" altLang="en-US" sz="32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32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4027" y="1631945"/>
            <a:ext cx="11139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翻动树叶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，树叶便</a:t>
            </a:r>
            <a:r>
              <a:rPr lang="zh-CN" altLang="en-US" sz="32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像歌手一样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，唱出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各种不同的歌曲</a:t>
            </a:r>
            <a:r>
              <a:rPr lang="zh-CN" altLang="en-US" sz="32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32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2578" y="2226245"/>
            <a:ext cx="11201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zh-CN" altLang="en-US" sz="32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树叶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，有不一样的</a:t>
            </a:r>
            <a:r>
              <a:rPr lang="zh-CN" altLang="en-US" sz="32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声音</a:t>
            </a:r>
            <a:r>
              <a:rPr lang="zh-CN" altLang="en-US" sz="32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en-US" altLang="zh-CN" sz="3200" b="1" dirty="0" smtClean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zh-CN" altLang="en-US" sz="32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季节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，有不一样的</a:t>
            </a:r>
            <a:r>
              <a:rPr lang="zh-CN" altLang="en-US" sz="3200" b="1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音乐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32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464820" y="3303270"/>
            <a:ext cx="1094168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 eaLnBrk="0" hangingPunct="0">
              <a:buFont typeface="Arial" panose="020B0604020202020204" pitchFamily="34" charset="0"/>
              <a:buNone/>
            </a:pPr>
            <a:r>
              <a:rPr lang="zh-CN" altLang="en-US" sz="32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当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微风</a:t>
            </a:r>
            <a:r>
              <a:rPr lang="zh-CN" altLang="en-US" sz="3200" b="1" dirty="0">
                <a:solidFill>
                  <a:srgbClr val="F827C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拂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过，那声音</a:t>
            </a:r>
            <a:r>
              <a:rPr lang="zh-CN" altLang="en-US" sz="3200" b="1" dirty="0">
                <a:solidFill>
                  <a:srgbClr val="F827C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轻轻柔柔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的，好像</a:t>
            </a:r>
            <a:r>
              <a:rPr lang="zh-CN" altLang="en-US" sz="3200" b="1" dirty="0">
                <a:solidFill>
                  <a:srgbClr val="F827C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呢喃细语</a:t>
            </a:r>
            <a:r>
              <a:rPr lang="zh-CN" altLang="en-US" sz="32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，让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人感受到大自然的</a:t>
            </a:r>
            <a:r>
              <a:rPr lang="zh-CN" altLang="en-US" sz="3200" b="1" dirty="0">
                <a:solidFill>
                  <a:srgbClr val="F827C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温柔</a:t>
            </a:r>
            <a:r>
              <a:rPr lang="zh-CN" altLang="en-US" sz="3200" b="1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464558" y="4380681"/>
            <a:ext cx="1152080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 eaLnBrk="0" hangingPunct="0">
              <a:buFont typeface="Arial" panose="020B0604020202020204" pitchFamily="34" charset="0"/>
              <a:buNone/>
            </a:pPr>
            <a:r>
              <a:rPr lang="zh-CN" altLang="en-US" sz="32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狂风</a:t>
            </a:r>
            <a:r>
              <a:rPr lang="zh-CN" altLang="en-US" sz="3200" b="1" dirty="0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吹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起，整座森林都</a:t>
            </a:r>
            <a:r>
              <a:rPr lang="zh-CN" altLang="en-US" sz="3200" b="1" dirty="0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激动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起来，合奏出</a:t>
            </a:r>
            <a:r>
              <a:rPr lang="zh-CN" altLang="en-US" sz="3200" b="1" dirty="0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一首雄伟的乐曲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，那声音</a:t>
            </a:r>
            <a:r>
              <a:rPr lang="zh-CN" altLang="en-US" sz="3200" b="1" dirty="0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充满力量</a:t>
            </a:r>
            <a:r>
              <a:rPr lang="zh-CN" altLang="en-US" sz="32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，令人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感受到大自然的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威力</a:t>
            </a:r>
            <a:r>
              <a:rPr lang="zh-CN" altLang="en-US" sz="3200" b="1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24000" y="838200"/>
            <a:ext cx="954214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自读要求：</a:t>
            </a:r>
            <a:endParaRPr lang="zh-CN" altLang="en-US" sz="3600" b="1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1.</a:t>
            </a:r>
            <a:r>
              <a:rPr lang="zh-CN" altLang="en-US" sz="3600" b="1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自由朗读课文，注意读准字音</a:t>
            </a:r>
            <a:r>
              <a:rPr lang="en-US" altLang="zh-CN" sz="3600" b="1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600" b="1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，读通句子，遇到难读的句子一定要停下来多读几遍。</a:t>
            </a:r>
            <a:endParaRPr lang="zh-CN" altLang="en-US" sz="3600" b="1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2.</a:t>
            </a:r>
            <a:r>
              <a:rPr lang="zh-CN" altLang="en-US" sz="3600" b="1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思考：这篇课文主要写了什么？</a:t>
            </a:r>
            <a:endParaRPr lang="zh-CN" altLang="en-US" sz="3600" b="1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09744" y="278051"/>
            <a:ext cx="6324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风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，是大自然的音乐家</a:t>
            </a:r>
            <a:r>
              <a:rPr lang="zh-CN" altLang="en-US" sz="3200" b="1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32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3546" y="963994"/>
            <a:ext cx="11139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会</a:t>
            </a:r>
            <a:r>
              <a:rPr lang="en-US" altLang="zh-CN" sz="3200" b="1" u="sng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演奏</a:t>
            </a:r>
            <a:r>
              <a:rPr lang="en-US" altLang="zh-CN" sz="3200" b="1" u="sng" dirty="0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</a:t>
            </a:r>
            <a:r>
              <a:rPr lang="zh-CN" altLang="en-US" sz="32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32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4027" y="1662425"/>
            <a:ext cx="11139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</a:t>
            </a:r>
            <a:r>
              <a:rPr lang="en-US" altLang="zh-CN" sz="32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，树叶便</a:t>
            </a:r>
            <a:r>
              <a:rPr lang="en-US" altLang="zh-CN" sz="3200" b="1" u="sng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，唱出</a:t>
            </a:r>
            <a:r>
              <a:rPr lang="en-US" altLang="zh-CN" sz="32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32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32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2578" y="2302445"/>
            <a:ext cx="11201106" cy="137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32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en-US" altLang="zh-CN" sz="3200" b="1" u="sng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，有不一样的</a:t>
            </a:r>
            <a:r>
              <a:rPr lang="en-US" altLang="zh-CN" sz="3200" b="1" u="sng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32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endParaRPr lang="en-US" altLang="zh-CN" sz="3200" b="1" dirty="0" smtClean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ts val="5000"/>
              </a:lnSpc>
            </a:pPr>
            <a:r>
              <a:rPr lang="zh-CN" altLang="en-US" sz="3200" b="1" dirty="0" smtClean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lang="en-US" altLang="zh-CN" sz="3200" b="1" u="sng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，有不一样的</a:t>
            </a:r>
            <a:r>
              <a:rPr lang="en-US" altLang="zh-CN" sz="3200" b="1" u="sng" dirty="0">
                <a:solidFill>
                  <a:srgbClr val="FF010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32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3200" b="1" dirty="0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464820" y="3641090"/>
            <a:ext cx="11313160" cy="13735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 eaLnBrk="0" hangingPunct="0">
              <a:lnSpc>
                <a:spcPts val="5000"/>
              </a:lnSpc>
              <a:buFont typeface="Arial" panose="020B0604020202020204" pitchFamily="34" charset="0"/>
              <a:buNone/>
            </a:pPr>
            <a:r>
              <a:rPr lang="zh-CN" altLang="en-US" sz="32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当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微风</a:t>
            </a:r>
            <a:r>
              <a:rPr lang="zh-CN" altLang="en-US" sz="3200" b="1" dirty="0">
                <a:solidFill>
                  <a:srgbClr val="F827C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拂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过，那声音</a:t>
            </a:r>
            <a:r>
              <a:rPr lang="en-US" altLang="zh-CN" sz="3200" b="1" u="sng" dirty="0">
                <a:solidFill>
                  <a:srgbClr val="F827C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，好像</a:t>
            </a:r>
            <a:r>
              <a:rPr lang="en-US" altLang="zh-CN" sz="3200" b="1" u="sng" dirty="0">
                <a:solidFill>
                  <a:srgbClr val="F827C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32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，让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人感受</a:t>
            </a:r>
            <a:endParaRPr lang="zh-CN" altLang="en-US" sz="3200" b="1" dirty="0">
              <a:solidFill>
                <a:srgbClr val="040AE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457200" eaLnBrk="0" hangingPunct="0">
              <a:lnSpc>
                <a:spcPts val="5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到</a:t>
            </a:r>
            <a:r>
              <a:rPr lang="en-US" altLang="zh-CN" sz="3200" b="1" u="sng" dirty="0">
                <a:solidFill>
                  <a:srgbClr val="F827C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          </a:t>
            </a:r>
            <a:r>
              <a:rPr lang="zh-CN" altLang="en-US" sz="3200" b="1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464820" y="4911090"/>
            <a:ext cx="10116820" cy="13735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 eaLnBrk="0" hangingPunct="0">
              <a:lnSpc>
                <a:spcPts val="5000"/>
              </a:lnSpc>
              <a:buFont typeface="Arial" panose="020B0604020202020204" pitchFamily="34" charset="0"/>
              <a:buNone/>
            </a:pPr>
            <a:r>
              <a:rPr lang="zh-CN" altLang="en-US" sz="32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狂风</a:t>
            </a:r>
            <a:r>
              <a:rPr lang="zh-CN" altLang="en-US" sz="3200" b="1" dirty="0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吹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起，整座森林</a:t>
            </a:r>
            <a:r>
              <a:rPr lang="en-US" altLang="zh-CN" sz="3200" b="1" u="sng" dirty="0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，合奏出</a:t>
            </a:r>
            <a:r>
              <a:rPr lang="en-US" altLang="zh-CN" sz="3200" b="1" u="sng" dirty="0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 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，那声音</a:t>
            </a:r>
            <a:r>
              <a:rPr lang="en-US" altLang="zh-CN" sz="3200" b="1" u="sng" dirty="0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</a:t>
            </a:r>
            <a:r>
              <a:rPr lang="zh-CN" altLang="en-US" sz="3200" b="1" dirty="0" smtClean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，令人</a:t>
            </a:r>
            <a:r>
              <a:rPr lang="zh-CN" altLang="en-US" sz="3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感受到</a:t>
            </a:r>
            <a:r>
              <a:rPr lang="en-US" altLang="zh-CN" sz="3200" b="1" u="sng" dirty="0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</a:t>
            </a:r>
            <a:r>
              <a:rPr lang="zh-CN" altLang="en-US" sz="3200" b="1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EBEBEB">
                  <a:alpha val="100000"/>
                </a:srgbClr>
              </a:clrFrom>
              <a:clrTo>
                <a:srgbClr val="EBEBEB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9" t="15630" r="10986" b="18029"/>
          <a:stretch>
            <a:fillRect/>
          </a:stretch>
        </p:blipFill>
        <p:spPr>
          <a:xfrm>
            <a:off x="525145" y="309245"/>
            <a:ext cx="7573010" cy="5963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06650" y="914400"/>
            <a:ext cx="43935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风 </a:t>
            </a:r>
            <a:r>
              <a:rPr lang="en-US" altLang="zh-CN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音乐家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1828800"/>
            <a:ext cx="3540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演奏     手风琴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92325" y="2499995"/>
            <a:ext cx="5022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翻动树叶     不同的歌曲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39010" y="3129915"/>
            <a:ext cx="4836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不一样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不一样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98725" y="4330700"/>
            <a:ext cx="4238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827C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微风      温柔</a:t>
            </a:r>
            <a:endParaRPr lang="zh-CN" altLang="en-US" sz="3200" b="1" dirty="0" smtClean="0">
              <a:solidFill>
                <a:srgbClr val="F827C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14600" y="4983480"/>
            <a:ext cx="4099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狂风      威力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59965" y="3763645"/>
            <a:ext cx="4686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不一样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不一样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EBEBEB">
                  <a:alpha val="100000"/>
                </a:srgbClr>
              </a:clrFrom>
              <a:clrTo>
                <a:srgbClr val="EBEBEB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9" t="15630" r="10986" b="18029"/>
          <a:stretch>
            <a:fillRect/>
          </a:stretch>
        </p:blipFill>
        <p:spPr>
          <a:xfrm>
            <a:off x="525145" y="309245"/>
            <a:ext cx="7573010" cy="5963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06650" y="914400"/>
            <a:ext cx="43935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风 </a:t>
            </a:r>
            <a:r>
              <a:rPr lang="en-US" altLang="zh-CN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音乐家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9680" y="1828800"/>
            <a:ext cx="3540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演奏     手风琴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92325" y="2499995"/>
            <a:ext cx="5022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翻动树叶     不同的歌曲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39010" y="3129915"/>
            <a:ext cx="4836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不一样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不一样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98725" y="4330700"/>
            <a:ext cx="4238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827C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微风      温柔</a:t>
            </a:r>
            <a:endParaRPr lang="zh-CN" altLang="en-US" sz="3200" b="1" dirty="0" smtClean="0">
              <a:solidFill>
                <a:srgbClr val="F827C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14600" y="4983480"/>
            <a:ext cx="4099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狂风      威力</a:t>
            </a:r>
            <a:endParaRPr lang="zh-CN" altLang="en-US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59965" y="3763645"/>
            <a:ext cx="4686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不一样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不一样</a:t>
            </a:r>
            <a:r>
              <a:rPr lang="en-US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the sounds of silenc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1100" y="5562600"/>
            <a:ext cx="8350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235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219200"/>
            <a:ext cx="10515600" cy="134874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7200" b="1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演奏  </a:t>
            </a:r>
            <a:r>
              <a:rPr lang="zh-CN" altLang="en-US" sz="7200" b="1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手风</a:t>
            </a:r>
            <a:r>
              <a:rPr lang="zh-CN" altLang="en-US" sz="7200" b="1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琴</a:t>
            </a:r>
            <a:r>
              <a:rPr lang="en-US" altLang="zh-CN" sz="7200" b="1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7200" b="1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打</a:t>
            </a:r>
            <a:r>
              <a:rPr lang="zh-CN" altLang="en-US" sz="7200" b="1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击</a:t>
            </a:r>
            <a:r>
              <a:rPr lang="zh-CN" altLang="en-US" sz="7200" b="1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乐</a:t>
            </a:r>
            <a:r>
              <a:rPr lang="zh-CN" altLang="en-US" sz="7200" b="1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器</a:t>
            </a:r>
            <a:r>
              <a:rPr lang="zh-CN" altLang="en-US" sz="7200" b="1">
                <a:solidFill>
                  <a:srgbClr val="FF01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>
                <a:solidFill>
                  <a:srgbClr val="FF0101"/>
                </a:solidFill>
              </a:rPr>
              <a:t> </a:t>
            </a:r>
            <a:endParaRPr lang="zh-CN" altLang="en-US">
              <a:solidFill>
                <a:srgbClr val="FF010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87645" y="533400"/>
            <a:ext cx="12890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040AE1"/>
                </a:solidFill>
              </a:rPr>
              <a:t>qín</a:t>
            </a:r>
            <a:endParaRPr lang="en-US" altLang="zh-CN" sz="4400" b="1">
              <a:solidFill>
                <a:srgbClr val="040AE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696200" y="2514600"/>
            <a:ext cx="3322320" cy="1658620"/>
            <a:chOff x="12120" y="3960"/>
            <a:chExt cx="5232" cy="2612"/>
          </a:xfrm>
        </p:grpSpPr>
        <p:pic>
          <p:nvPicPr>
            <p:cNvPr id="4" name="图片 3" descr="45a6fe9c95ba7d7b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000000">
                    <a:alpha val="100000"/>
                  </a:srgbClr>
                </a:clrFrom>
                <a:clrTo>
                  <a:srgbClr val="000000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2120" y="3960"/>
              <a:ext cx="2759" cy="2535"/>
            </a:xfrm>
            <a:prstGeom prst="rect">
              <a:avLst/>
            </a:prstGeom>
          </p:spPr>
        </p:pic>
        <p:pic>
          <p:nvPicPr>
            <p:cNvPr id="5" name="图片 4" descr="4404876697_278932006.jpg_270x270xzq6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520" y="4080"/>
              <a:ext cx="2833" cy="2492"/>
            </a:xfrm>
            <a:prstGeom prst="rect">
              <a:avLst/>
            </a:prstGeom>
          </p:spPr>
        </p:pic>
      </p:grpSp>
      <p:pic>
        <p:nvPicPr>
          <p:cNvPr id="8" name="手风琴演奏1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18936" y="2558417"/>
            <a:ext cx="3562845" cy="25464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219200"/>
            <a:ext cx="10515600" cy="134874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7200" b="1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演奏  </a:t>
            </a:r>
            <a:r>
              <a:rPr lang="zh-CN" altLang="en-US" sz="7200" b="1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手风</a:t>
            </a:r>
            <a:r>
              <a:rPr lang="zh-CN" altLang="en-US" sz="7200" b="1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琴</a:t>
            </a:r>
            <a:r>
              <a:rPr lang="en-US" altLang="zh-CN" sz="7200" b="1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7200" b="1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打</a:t>
            </a:r>
            <a:r>
              <a:rPr lang="zh-CN" altLang="en-US" sz="7200" b="1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击</a:t>
            </a:r>
            <a:r>
              <a:rPr lang="zh-CN" altLang="en-US" sz="7200" b="1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乐</a:t>
            </a:r>
            <a:r>
              <a:rPr lang="zh-CN" altLang="en-US" sz="7200" b="1">
                <a:solidFill>
                  <a:srgbClr val="FF010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器</a:t>
            </a:r>
            <a:r>
              <a:rPr lang="zh-CN" altLang="en-US" sz="7200" b="1">
                <a:solidFill>
                  <a:srgbClr val="FF01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>
                <a:solidFill>
                  <a:srgbClr val="FF0101"/>
                </a:solidFill>
              </a:rPr>
              <a:t> </a:t>
            </a:r>
            <a:endParaRPr lang="zh-CN" altLang="en-US">
              <a:solidFill>
                <a:srgbClr val="FF010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87645" y="533400"/>
            <a:ext cx="12890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040AE1"/>
                </a:solidFill>
              </a:rPr>
              <a:t>qín</a:t>
            </a:r>
            <a:endParaRPr lang="en-US" altLang="zh-CN" sz="4400" b="1">
              <a:solidFill>
                <a:srgbClr val="040AE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0" y="2905125"/>
            <a:ext cx="45129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敲敲</a:t>
            </a:r>
            <a:r>
              <a:rPr lang="zh-CN" altLang="en-US" sz="7200" b="1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打打</a:t>
            </a:r>
            <a:endParaRPr lang="zh-CN" altLang="en-US" sz="7200" b="1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rcRect b="9660"/>
          <a:stretch>
            <a:fillRect/>
          </a:stretch>
        </p:blipFill>
        <p:spPr>
          <a:xfrm>
            <a:off x="695325" y="3200400"/>
            <a:ext cx="3023870" cy="2529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 3"/>
          <p:cNvSpPr/>
          <p:nvPr/>
        </p:nvSpPr>
        <p:spPr>
          <a:xfrm>
            <a:off x="2286100" y="4074795"/>
            <a:ext cx="929540" cy="1411551"/>
          </a:xfrm>
          <a:prstGeom prst="ellipse">
            <a:avLst/>
          </a:prstGeom>
          <a:noFill/>
          <a:ln w="38100">
            <a:solidFill>
              <a:srgbClr val="FF010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>
            <a:off x="3886200" y="4267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801235" y="3733800"/>
            <a:ext cx="17043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敲</a:t>
            </a:r>
            <a:endParaRPr lang="zh-CN" altLang="en-US" sz="9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148590" y="2541270"/>
            <a:ext cx="114693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7200" b="1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叽叽喳喳</a:t>
            </a:r>
            <a:r>
              <a:rPr lang="zh-CN" altLang="en-US" sz="7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7200" b="1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唧哩哩</a:t>
            </a:r>
            <a:r>
              <a:rPr lang="en-US" altLang="zh-CN" sz="7200" b="1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7200" b="1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呢喃</a:t>
            </a:r>
            <a:endParaRPr lang="zh-CN" altLang="en-US" sz="7200" b="1">
              <a:solidFill>
                <a:srgbClr val="040AE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92515" y="2007870"/>
            <a:ext cx="12890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040AE1"/>
                </a:solidFill>
                <a:sym typeface="+mn-ea"/>
              </a:rPr>
              <a:t>n</a:t>
            </a:r>
            <a:r>
              <a:rPr lang="en-US" altLang="zh-CN" sz="4400" b="1">
                <a:solidFill>
                  <a:srgbClr val="040AE1"/>
                </a:solidFill>
              </a:rPr>
              <a:t>í</a:t>
            </a:r>
            <a:endParaRPr lang="en-US" altLang="zh-CN" sz="4400" b="1">
              <a:solidFill>
                <a:srgbClr val="040AE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585200" y="280035"/>
            <a:ext cx="2616200" cy="1445260"/>
            <a:chOff x="15095" y="5016"/>
            <a:chExt cx="4120" cy="2276"/>
          </a:xfrm>
        </p:grpSpPr>
        <p:sp>
          <p:nvSpPr>
            <p:cNvPr id="4" name="文本框 3"/>
            <p:cNvSpPr txBox="1"/>
            <p:nvPr/>
          </p:nvSpPr>
          <p:spPr>
            <a:xfrm>
              <a:off x="15095" y="5016"/>
              <a:ext cx="1647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rgbClr val="040AE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ne</a:t>
              </a:r>
              <a:endParaRPr lang="en-US" altLang="zh-CN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r>
                <a:rPr lang="zh-CN" altLang="en-US" sz="4400" b="1" dirty="0">
                  <a:solidFill>
                    <a:srgbClr val="040AE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呢</a:t>
              </a:r>
              <a:endParaRPr lang="zh-CN" altLang="en-US" sz="4400" b="1" dirty="0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6175" y="6335"/>
              <a:ext cx="304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（语气词）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610600" y="4038600"/>
            <a:ext cx="34912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5400" b="1">
                <a:solidFill>
                  <a:srgbClr val="040AE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呢喃细语</a:t>
            </a:r>
            <a:endParaRPr lang="zh-CN" altLang="zh-CN" sz="5400" b="1">
              <a:solidFill>
                <a:srgbClr val="040AE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22708" y="1981238"/>
            <a:ext cx="114693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滴滴</a:t>
            </a:r>
            <a:r>
              <a:rPr lang="zh-CN" altLang="en-US" sz="7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答答  叮叮咚咚</a:t>
            </a:r>
            <a:r>
              <a:rPr lang="zh-CN" altLang="en-US" sz="72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7200" b="1" dirty="0">
              <a:solidFill>
                <a:srgbClr val="040AE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524000" y="609600"/>
            <a:ext cx="9438640" cy="4474210"/>
            <a:chOff x="2400" y="960"/>
            <a:chExt cx="14864" cy="7046"/>
          </a:xfrm>
        </p:grpSpPr>
        <p:sp>
          <p:nvSpPr>
            <p:cNvPr id="3" name="文本框 2"/>
            <p:cNvSpPr txBox="1"/>
            <p:nvPr/>
          </p:nvSpPr>
          <p:spPr>
            <a:xfrm>
              <a:off x="2400" y="1320"/>
              <a:ext cx="14865" cy="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6000" b="1" dirty="0">
                  <a:solidFill>
                    <a:srgbClr val="040AE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小溪淙淙，流向河流；</a:t>
              </a:r>
              <a:endParaRPr lang="zh-CN" altLang="en-US" sz="6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6000" b="1" dirty="0">
                  <a:solidFill>
                    <a:srgbClr val="040AE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河流潺潺，流向大海；</a:t>
              </a:r>
              <a:endParaRPr lang="zh-CN" altLang="en-US" sz="6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6000" b="1" dirty="0">
                  <a:solidFill>
                    <a:srgbClr val="040AE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大海哗哗，</a:t>
              </a:r>
              <a:r>
                <a:rPr lang="zh-CN" altLang="en-US" sz="6000" b="1" dirty="0" smtClean="0">
                  <a:solidFill>
                    <a:srgbClr val="040AE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汹涌澎湃。</a:t>
              </a:r>
              <a:r>
                <a:rPr lang="zh-CN" altLang="en-US" sz="6000" b="1" dirty="0" smtClean="0">
                  <a:solidFill>
                    <a:srgbClr val="040AE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endParaRPr lang="zh-CN" altLang="en-US" sz="6000" b="1" dirty="0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510" y="960"/>
              <a:ext cx="300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zh-CN" sz="36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</a:rPr>
                <a:t>óng</a:t>
              </a:r>
              <a:endPara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560" y="3239"/>
              <a:ext cx="30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altLang="zh-CN" sz="40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 pitchFamily="34" charset="0"/>
                </a:rPr>
                <a:t>á</a:t>
              </a:r>
              <a:r>
                <a:rPr lang="en-US" altLang="zh-CN" sz="36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</a:rPr>
                <a:t>n</a:t>
              </a:r>
              <a:endPara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159" y="5522"/>
              <a:ext cx="239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xiōng</a:t>
              </a:r>
              <a:endParaRPr lang="en-US" altLang="zh-C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516" y="5521"/>
              <a:ext cx="244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péng</a:t>
              </a:r>
              <a:endParaRPr lang="en-US" altLang="zh-C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362" y="5520"/>
              <a:ext cx="246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pài</a:t>
              </a:r>
              <a:endPara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524000" y="609600"/>
            <a:ext cx="9438640" cy="4474210"/>
            <a:chOff x="2400" y="960"/>
            <a:chExt cx="14864" cy="7046"/>
          </a:xfrm>
        </p:grpSpPr>
        <p:sp>
          <p:nvSpPr>
            <p:cNvPr id="3" name="文本框 2"/>
            <p:cNvSpPr txBox="1"/>
            <p:nvPr/>
          </p:nvSpPr>
          <p:spPr>
            <a:xfrm>
              <a:off x="2400" y="1320"/>
              <a:ext cx="14865" cy="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6000" b="1">
                  <a:solidFill>
                    <a:srgbClr val="040AE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小溪</a:t>
              </a:r>
              <a:r>
                <a:rPr lang="zh-CN" altLang="en-US" sz="6000" b="1">
                  <a:solidFill>
                    <a:srgbClr val="FF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淙淙</a:t>
              </a:r>
              <a:r>
                <a:rPr lang="zh-CN" altLang="en-US" sz="6000" b="1">
                  <a:solidFill>
                    <a:srgbClr val="040AE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，流向河流；</a:t>
              </a:r>
              <a:endParaRPr lang="zh-CN" altLang="en-US" sz="6000" b="1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6000" b="1">
                  <a:solidFill>
                    <a:srgbClr val="040AE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河流</a:t>
              </a:r>
              <a:r>
                <a:rPr lang="zh-CN" altLang="en-US" sz="6000" b="1">
                  <a:solidFill>
                    <a:srgbClr val="FF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潺潺</a:t>
              </a:r>
              <a:r>
                <a:rPr lang="zh-CN" altLang="en-US" sz="6000" b="1">
                  <a:solidFill>
                    <a:srgbClr val="040AE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，流向大海；</a:t>
              </a:r>
              <a:endParaRPr lang="zh-CN" altLang="en-US" sz="6000" b="1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6000" b="1">
                  <a:solidFill>
                    <a:srgbClr val="040AE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大海</a:t>
              </a:r>
              <a:r>
                <a:rPr lang="zh-CN" altLang="en-US" sz="6000" b="1">
                  <a:solidFill>
                    <a:srgbClr val="FF0000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哗哗</a:t>
              </a:r>
              <a:r>
                <a:rPr lang="zh-CN" altLang="en-US" sz="6000" b="1">
                  <a:solidFill>
                    <a:srgbClr val="040AE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，汹涌澎湃</a:t>
              </a:r>
              <a:r>
                <a:rPr lang="zh-CN" altLang="en-US" sz="6000" b="1">
                  <a:solidFill>
                    <a:srgbClr val="040AE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endParaRPr lang="zh-CN" altLang="en-US" sz="6000" b="1">
                <a:solidFill>
                  <a:srgbClr val="040AE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510" y="960"/>
              <a:ext cx="300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zh-CN" sz="3600"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</a:rPr>
                <a:t>óng</a:t>
              </a:r>
              <a:endParaRPr lang="en-US" altLang="zh-CN" sz="36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560" y="3239"/>
              <a:ext cx="300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altLang="zh-CN" sz="40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Arial" panose="020B0604020202020204" pitchFamily="34" charset="0"/>
                </a:rPr>
                <a:t>á</a:t>
              </a:r>
              <a:r>
                <a:rPr lang="en-US" altLang="zh-CN" sz="3600" b="1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  <a:cs typeface="Arial" panose="020B0604020202020204" pitchFamily="34" charset="0"/>
                </a:rPr>
                <a:t>n</a:t>
              </a:r>
              <a:endParaRPr lang="en-US" altLang="zh-CN" sz="36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159" y="5522"/>
              <a:ext cx="239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xiōng</a:t>
              </a:r>
              <a:endParaRPr lang="en-US" altLang="zh-C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516" y="5521"/>
              <a:ext cx="244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péng</a:t>
              </a:r>
              <a:endParaRPr lang="en-US" altLang="zh-C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362" y="5520"/>
              <a:ext cx="246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pài</a:t>
              </a:r>
              <a:endParaRPr lang="en-US" altLang="zh-CN"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2.xml><?xml version="1.0" encoding="utf-8"?>
<p:tagLst xmlns:p="http://schemas.openxmlformats.org/presentationml/2006/main">
  <p:tag name="KSO_WM_UNIT_PLACING_PICTURE_USER_VIEWPORT" val="{&quot;height&quot;:4050,&quot;width&quot;:4050}"/>
</p:tagLst>
</file>

<file path=ppt/tags/tag3.xml><?xml version="1.0" encoding="utf-8"?>
<p:tagLst xmlns:p="http://schemas.openxmlformats.org/presentationml/2006/main">
  <p:tag name="KSO_WM_UNIT_PLACING_PICTURE_USER_VIEWPORT" val="{&quot;height&quot;:4410,&quot;width&quot;:4380}"/>
</p:tagLst>
</file>

<file path=ppt/tags/tag4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16.09.30"/>
  <p:tag name="AS_TITLE" val="Aspose.Slides for .NET 2.0"/>
  <p:tag name="AS_VERSION" val="16.9.0.0"/>
  <p:tag name="KSO_WPP_MARK_KEY" val="726136fe-fabc-465d-8578-15e373a204c0"/>
  <p:tag name="COMMONDATA" val="eyJoZGlkIjoiZTExYzBlNDZmYWU2ZWFiYzUxYjFhYzc3OTE2NTUxNWM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3565</Words>
  <Application>WPS 演示</Application>
  <PresentationFormat>宽屏</PresentationFormat>
  <Paragraphs>205</Paragraphs>
  <Slides>33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6" baseType="lpstr">
      <vt:lpstr>Arial</vt:lpstr>
      <vt:lpstr>宋体</vt:lpstr>
      <vt:lpstr>Wingdings</vt:lpstr>
      <vt:lpstr>Calibri</vt:lpstr>
      <vt:lpstr>Calibri Light</vt:lpstr>
      <vt:lpstr>楷体</vt:lpstr>
      <vt:lpstr>黑体</vt:lpstr>
      <vt:lpstr>微软雅黑</vt:lpstr>
      <vt:lpstr>Arial Unicode MS</vt:lpstr>
      <vt:lpstr>等线</vt:lpstr>
      <vt:lpstr>等线 Light</vt:lpstr>
      <vt:lpstr>Office 主题​​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34</cp:revision>
  <dcterms:created xsi:type="dcterms:W3CDTF">2018-09-19T13:48:00Z</dcterms:created>
  <dcterms:modified xsi:type="dcterms:W3CDTF">2022-11-23T14:02:14Z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2052-11.1.0.12651</vt:lpwstr>
  </property>
  <property fmtid="{D5CDD505-2E9C-101B-9397-08002B2CF9AE}" pid="3" name="Version">
    <vt:r8>1</vt:r8>
  </property>
  <property fmtid="{D5CDD505-2E9C-101B-9397-08002B2CF9AE}" pid="4" name="ICV">
    <vt:lpwstr>345D4EE2B71C47248C3A5A3951C76ACA</vt:lpwstr>
  </property>
</Properties>
</file>