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61" r:id="rId3"/>
    <p:sldId id="492" r:id="rId4"/>
    <p:sldId id="474" r:id="rId5"/>
    <p:sldId id="475" r:id="rId6"/>
    <p:sldId id="496" r:id="rId7"/>
    <p:sldId id="511" r:id="rId8"/>
    <p:sldId id="504" r:id="rId9"/>
    <p:sldId id="505" r:id="rId10"/>
    <p:sldId id="465" r:id="rId11"/>
    <p:sldId id="472" r:id="rId12"/>
    <p:sldId id="473" r:id="rId13"/>
    <p:sldId id="494" r:id="rId14"/>
    <p:sldId id="495" r:id="rId15"/>
    <p:sldId id="499" r:id="rId16"/>
    <p:sldId id="308" r:id="rId17"/>
    <p:sldId id="466" r:id="rId18"/>
    <p:sldId id="485" r:id="rId19"/>
    <p:sldId id="508" r:id="rId20"/>
    <p:sldId id="507" r:id="rId21"/>
    <p:sldId id="509" r:id="rId22"/>
    <p:sldId id="510" r:id="rId23"/>
    <p:sldId id="469" r:id="rId24"/>
    <p:sldId id="477" r:id="rId25"/>
    <p:sldId id="471" r:id="rId26"/>
    <p:sldId id="503" r:id="rId27"/>
    <p:sldId id="490" r:id="rId28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BA2A35"/>
    <a:srgbClr val="FF00FF"/>
    <a:srgbClr val="007E00"/>
    <a:srgbClr val="00FFFF"/>
    <a:srgbClr val="00FF00"/>
    <a:srgbClr val="FF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3"/>
    <p:restoredTop sz="96014"/>
  </p:normalViewPr>
  <p:slideViewPr>
    <p:cSldViewPr snapToGrid="0" showGuides="1">
      <p:cViewPr varScale="1">
        <p:scale>
          <a:sx n="90" d="100"/>
          <a:sy n="90" d="100"/>
        </p:scale>
        <p:origin x="63" y="765"/>
      </p:cViewPr>
      <p:guideLst>
        <p:guide orient="horz" pos="1620"/>
        <p:guide pos="27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A00780-85BA-433A-8C65-8BBF4DCCB53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FDA379-A949-4A7D-8F0B-4C00A7E6804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0A1DC6-FEEE-478F-B335-E6B298388D4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978AFA-E517-4865-B849-6D61A94BBBD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21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922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21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922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  <p:extLst>
      <p:ext uri="{BB962C8B-B14F-4D97-AF65-F5344CB8AC3E}">
        <p14:creationId xmlns:p14="http://schemas.microsoft.com/office/powerpoint/2010/main" val="42330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21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922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  <p:extLst>
      <p:ext uri="{BB962C8B-B14F-4D97-AF65-F5344CB8AC3E}">
        <p14:creationId xmlns:p14="http://schemas.microsoft.com/office/powerpoint/2010/main" val="204216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21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922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  <p:extLst>
      <p:ext uri="{BB962C8B-B14F-4D97-AF65-F5344CB8AC3E}">
        <p14:creationId xmlns:p14="http://schemas.microsoft.com/office/powerpoint/2010/main" val="68534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21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922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  <p:extLst>
      <p:ext uri="{BB962C8B-B14F-4D97-AF65-F5344CB8AC3E}">
        <p14:creationId xmlns:p14="http://schemas.microsoft.com/office/powerpoint/2010/main" val="213304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921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922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  <p:extLst>
      <p:ext uri="{BB962C8B-B14F-4D97-AF65-F5344CB8AC3E}">
        <p14:creationId xmlns:p14="http://schemas.microsoft.com/office/powerpoint/2010/main" val="272141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2078280" y="1474788"/>
            <a:ext cx="4908550" cy="769938"/>
            <a:chOff x="2122730" y="1011238"/>
            <a:chExt cx="4908550" cy="769938"/>
          </a:xfrm>
        </p:grpSpPr>
        <p:sp>
          <p:nvSpPr>
            <p:cNvPr id="3" name="椭圆 2"/>
            <p:cNvSpPr/>
            <p:nvPr/>
          </p:nvSpPr>
          <p:spPr>
            <a:xfrm>
              <a:off x="3044825" y="1120775"/>
              <a:ext cx="660400" cy="66040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endParaRPr>
            </a:p>
          </p:txBody>
        </p:sp>
        <p:sp>
          <p:nvSpPr>
            <p:cNvPr id="4100" name="文本框 1"/>
            <p:cNvSpPr txBox="1"/>
            <p:nvPr/>
          </p:nvSpPr>
          <p:spPr>
            <a:xfrm>
              <a:off x="2122730" y="1011238"/>
              <a:ext cx="4908550" cy="7699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en-US" altLang="zh-CN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18 </a:t>
              </a:r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慈母情深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019BF76-151A-8FC8-35E1-1EC66FBBAECB}"/>
              </a:ext>
            </a:extLst>
          </p:cNvPr>
          <p:cNvSpPr txBox="1"/>
          <p:nvPr/>
        </p:nvSpPr>
        <p:spPr>
          <a:xfrm>
            <a:off x="2950172" y="3564879"/>
            <a:ext cx="461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张家港市崇真小学  马蕾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45EE87-26FD-DFB1-CDEE-21AEAB7C7D73}"/>
              </a:ext>
            </a:extLst>
          </p:cNvPr>
          <p:cNvSpPr txBox="1"/>
          <p:nvPr/>
        </p:nvSpPr>
        <p:spPr>
          <a:xfrm>
            <a:off x="428625" y="487948"/>
            <a:ext cx="3548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部编人教版语文五年级上册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/>
          <p:nvPr/>
        </p:nvSpPr>
        <p:spPr>
          <a:xfrm>
            <a:off x="619528" y="912366"/>
            <a:ext cx="8077200" cy="19220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背直起来了，我的母亲。转过身来了，我的母亲。褐色的口罩上方，一双眼神疲惫的眼睛吃惊地望着我，我的母亲的眼睛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7081915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/>
          <p:nvPr/>
        </p:nvSpPr>
        <p:spPr>
          <a:xfrm>
            <a:off x="800503" y="1031429"/>
            <a:ext cx="8077200" cy="19220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背直起来了，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。转过身来了，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。褐色的口罩上方，一双眼神疲惫的眼睛吃惊地望着我，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的眼睛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9813396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/>
          <p:nvPr/>
        </p:nvSpPr>
        <p:spPr>
          <a:xfrm>
            <a:off x="790978" y="283716"/>
            <a:ext cx="8077200" cy="219290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背直起来了，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。转过身来了，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。褐色的口罩上方，一双眼神疲惫的眼睛吃惊地望着我，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的眼睛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47F7D9-3CED-4856-98D5-C77F7413A2DF}"/>
              </a:ext>
            </a:extLst>
          </p:cNvPr>
          <p:cNvSpPr txBox="1"/>
          <p:nvPr/>
        </p:nvSpPr>
        <p:spPr>
          <a:xfrm>
            <a:off x="757247" y="2476624"/>
            <a:ext cx="8077199" cy="2212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，背直起来了，转过身来了，褐色的口罩上方，一双眼神疲惫的眼睛吃惊地望着我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7593903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/>
          <p:nvPr/>
        </p:nvSpPr>
        <p:spPr>
          <a:xfrm>
            <a:off x="833841" y="709770"/>
            <a:ext cx="8077200" cy="19220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背直起来了，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。转过身来了，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。褐色的口罩上方，一双眼神疲惫的眼睛吃惊地望着我，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的眼睛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47F7D9-3CED-4856-98D5-C77F7413A2DF}"/>
              </a:ext>
            </a:extLst>
          </p:cNvPr>
          <p:cNvSpPr txBox="1"/>
          <p:nvPr/>
        </p:nvSpPr>
        <p:spPr>
          <a:xfrm>
            <a:off x="790978" y="2451547"/>
            <a:ext cx="8077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endParaRPr lang="zh-CN" altLang="en-US" sz="3200" b="1" dirty="0"/>
          </a:p>
        </p:txBody>
      </p:sp>
      <p:pic>
        <p:nvPicPr>
          <p:cNvPr id="2" name="PEIYUE1">
            <a:hlinkClick r:id="" action="ppaction://media"/>
            <a:extLst>
              <a:ext uri="{FF2B5EF4-FFF2-40B4-BE49-F238E27FC236}">
                <a16:creationId xmlns:a16="http://schemas.microsoft.com/office/drawing/2014/main" id="{E5252F42-1E0E-059B-DB82-D97E1D0DB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3528" y="45995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5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/>
          <p:nvPr/>
        </p:nvSpPr>
        <p:spPr>
          <a:xfrm>
            <a:off x="1749264" y="539138"/>
            <a:ext cx="9158927" cy="4401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直起来了，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转过身来了，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褐色的口罩上方，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眼神疲惫的眼睛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吃惊地望着我，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的眼睛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pic>
        <p:nvPicPr>
          <p:cNvPr id="3" name="PEIYUE1">
            <a:hlinkClick r:id="" action="ppaction://media"/>
            <a:extLst>
              <a:ext uri="{FF2B5EF4-FFF2-40B4-BE49-F238E27FC236}">
                <a16:creationId xmlns:a16="http://schemas.microsoft.com/office/drawing/2014/main" id="{9DF2BC4B-3969-D711-4D8A-AA28507E2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53" y="4571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7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/>
          <p:nvPr/>
        </p:nvSpPr>
        <p:spPr>
          <a:xfrm>
            <a:off x="665472" y="947104"/>
            <a:ext cx="8077200" cy="219290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背直起来了，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。转过身来了，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。褐色的口罩上方，一双眼神疲惫的眼睛吃惊地望着我，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我的母亲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的眼睛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pic>
        <p:nvPicPr>
          <p:cNvPr id="3" name="PEIYUE1">
            <a:hlinkClick r:id="" action="ppaction://media"/>
            <a:extLst>
              <a:ext uri="{FF2B5EF4-FFF2-40B4-BE49-F238E27FC236}">
                <a16:creationId xmlns:a16="http://schemas.microsoft.com/office/drawing/2014/main" id="{340205EB-8E66-E7B7-2423-CAABEFF61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3528" y="4599566"/>
            <a:ext cx="304800" cy="304800"/>
          </a:xfrm>
          <a:prstGeom prst="rect">
            <a:avLst/>
          </a:prstGeom>
        </p:spPr>
      </p:pic>
      <p:sp>
        <p:nvSpPr>
          <p:cNvPr id="2" name="椭圆 1">
            <a:hlinkClick r:id="rId5" action="ppaction://hlinksldjump"/>
            <a:extLst>
              <a:ext uri="{FF2B5EF4-FFF2-40B4-BE49-F238E27FC236}">
                <a16:creationId xmlns:a16="http://schemas.microsoft.com/office/drawing/2014/main" id="{F74A68B5-2430-4940-64E3-EFBA5D41DE3C}"/>
              </a:ext>
            </a:extLst>
          </p:cNvPr>
          <p:cNvSpPr/>
          <p:nvPr/>
        </p:nvSpPr>
        <p:spPr>
          <a:xfrm>
            <a:off x="7629741" y="4361105"/>
            <a:ext cx="340659" cy="390861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066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663508" y="936246"/>
            <a:ext cx="7731125" cy="1922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母亲说完，立刻又坐了下去，立刻又弯曲了背，立刻又将头俯在缝纫机板上了，立刻又陷入手脚并用的机械忙碌状态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706437" y="1099378"/>
            <a:ext cx="7731125" cy="15696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母亲说完，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又坐了下去，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又弯曲了背，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又将头俯在缝纫机板上了，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又陷入手脚并用的机械忙碌状态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58388347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625474" y="695176"/>
            <a:ext cx="7731125" cy="386528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我以为母亲天生就是那样一个劳碌不停而又不觉得累的女人。我以为母亲是累不垮的，其实，母亲累垮过很多次。夜深人静的时候， 在我们做梦的时候，好几回母亲瘫软在床上，暗暗恐惧于死神找到她的头上了。但第二天她总会连她自己也不可思议地挣扎起来，又去上班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 </a:t>
            </a:r>
          </a:p>
          <a:p>
            <a:pPr algn="r">
              <a:lnSpc>
                <a:spcPct val="13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梁晓声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母亲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5110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663508" y="927659"/>
            <a:ext cx="7731125" cy="15696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母亲说完，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又坐了下去，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又弯曲了背，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又将头俯在缝纫机板上了，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又陷入手脚并用的机械忙碌状态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2" name="椭圆 1">
            <a:hlinkClick r:id="rId2" action="ppaction://hlinksldjump"/>
            <a:extLst>
              <a:ext uri="{FF2B5EF4-FFF2-40B4-BE49-F238E27FC236}">
                <a16:creationId xmlns:a16="http://schemas.microsoft.com/office/drawing/2014/main" id="{647CB54A-80D0-3EEB-ED11-A2316650A6FD}"/>
              </a:ext>
            </a:extLst>
          </p:cNvPr>
          <p:cNvSpPr/>
          <p:nvPr/>
        </p:nvSpPr>
        <p:spPr>
          <a:xfrm>
            <a:off x="8255639" y="4409540"/>
            <a:ext cx="340659" cy="390861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7195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3">
            <a:extLst>
              <a:ext uri="{FF2B5EF4-FFF2-40B4-BE49-F238E27FC236}">
                <a16:creationId xmlns:a16="http://schemas.microsoft.com/office/drawing/2014/main" id="{B5FA36A5-B120-DC26-1EBD-2C0FECAAE9DC}"/>
              </a:ext>
            </a:extLst>
          </p:cNvPr>
          <p:cNvSpPr/>
          <p:nvPr/>
        </p:nvSpPr>
        <p:spPr>
          <a:xfrm>
            <a:off x="534194" y="437951"/>
            <a:ext cx="8377986" cy="4619759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57614" y="363855"/>
            <a:ext cx="4617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15B3A5-C9F6-E73E-A714-21094E7C638D}"/>
              </a:ext>
            </a:extLst>
          </p:cNvPr>
          <p:cNvSpPr txBox="1"/>
          <p:nvPr/>
        </p:nvSpPr>
        <p:spPr>
          <a:xfrm>
            <a:off x="369297" y="656482"/>
            <a:ext cx="8304903" cy="3869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6070" algn="just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“我</a:t>
            </a: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”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整 天</a:t>
            </a: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________ 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地 想 着 要 买《青年近卫军》。于是，“我”来到母亲工作的地方，那里的噪声</a:t>
            </a:r>
            <a:r>
              <a:rPr lang="zh-CN" altLang="zh-CN" sz="2800" b="1" u="sng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。我发现母亲极其瘦弱，当知道我想要一元五角钱买书，母亲用</a:t>
            </a: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 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的手将钱塞给“我”，立刻又陷入了</a:t>
            </a: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__________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。“我”</a:t>
            </a: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___________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，攥着钱跑了出去。</a:t>
            </a:r>
            <a:endParaRPr lang="zh-CN" altLang="zh-CN" sz="20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27D591-E219-0EBE-5BB7-BAE1631A1310}"/>
              </a:ext>
            </a:extLst>
          </p:cNvPr>
          <p:cNvSpPr txBox="1"/>
          <p:nvPr/>
        </p:nvSpPr>
        <p:spPr>
          <a:xfrm>
            <a:off x="2612442" y="2023054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震耳欲聋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CF10B0-8D4B-6246-9478-46DFDA91F458}"/>
              </a:ext>
            </a:extLst>
          </p:cNvPr>
          <p:cNvSpPr txBox="1"/>
          <p:nvPr/>
        </p:nvSpPr>
        <p:spPr>
          <a:xfrm>
            <a:off x="3656465" y="806251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失魂落魄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DF42DBD-3C21-87BC-6FC9-C56733446E62}"/>
              </a:ext>
            </a:extLst>
          </p:cNvPr>
          <p:cNvSpPr txBox="1"/>
          <p:nvPr/>
        </p:nvSpPr>
        <p:spPr>
          <a:xfrm>
            <a:off x="6368176" y="2653742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皲裂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521169-4381-EE20-7056-13B2F34558A7}"/>
              </a:ext>
            </a:extLst>
          </p:cNvPr>
          <p:cNvSpPr txBox="1"/>
          <p:nvPr/>
        </p:nvSpPr>
        <p:spPr>
          <a:xfrm>
            <a:off x="6803833" y="3268792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忙碌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7B4C24-0009-00C5-2D72-13DAB02AD851}"/>
              </a:ext>
            </a:extLst>
          </p:cNvPr>
          <p:cNvSpPr txBox="1"/>
          <p:nvPr/>
        </p:nvSpPr>
        <p:spPr>
          <a:xfrm>
            <a:off x="1957614" y="3948236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鼻子一酸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63855"/>
            <a:ext cx="556260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682115" y="1101090"/>
            <a:ext cx="4617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83BF1FD-186C-BA29-E60C-6620F0812300}"/>
              </a:ext>
            </a:extLst>
          </p:cNvPr>
          <p:cNvSpPr txBox="1"/>
          <p:nvPr/>
        </p:nvSpPr>
        <p:spPr>
          <a:xfrm>
            <a:off x="293652" y="1354138"/>
            <a:ext cx="8480613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母亲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掏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衣兜，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掏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出一卷揉得皱皱的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毛票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，用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皲裂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的手指数着。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429C92-EDDE-3C0B-EED9-A91F688F5B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133" t="18733" r="9263" b="15423"/>
          <a:stretch>
            <a:fillRect/>
          </a:stretch>
        </p:blipFill>
        <p:spPr>
          <a:xfrm>
            <a:off x="2179842" y="2638144"/>
            <a:ext cx="2026397" cy="2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12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40B874B-3D10-9C05-0E40-9E240DA7D510}"/>
              </a:ext>
            </a:extLst>
          </p:cNvPr>
          <p:cNvSpPr txBox="1"/>
          <p:nvPr/>
        </p:nvSpPr>
        <p:spPr>
          <a:xfrm>
            <a:off x="1366221" y="1541025"/>
            <a:ext cx="6411558" cy="1682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母亲却已将钱塞在我手里了，大声回答那个女人：“谁叫我们是当妈的呀！我挺高兴他爱看书的！”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4523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40B874B-3D10-9C05-0E40-9E240DA7D510}"/>
              </a:ext>
            </a:extLst>
          </p:cNvPr>
          <p:cNvSpPr txBox="1"/>
          <p:nvPr/>
        </p:nvSpPr>
        <p:spPr>
          <a:xfrm>
            <a:off x="1331093" y="1541024"/>
            <a:ext cx="6481813" cy="1682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母亲却已将钱</a:t>
            </a:r>
            <a:r>
              <a:rPr lang="zh-CN" altLang="en-US" sz="24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塞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在我手里了，大声回答那个女人：“谁叫我们是当妈的呀！我挺高兴他爱看书的！”</a:t>
            </a:r>
            <a:endParaRPr lang="zh-CN" altLang="en-US" sz="2400" b="1" dirty="0"/>
          </a:p>
        </p:txBody>
      </p:sp>
      <p:sp>
        <p:nvSpPr>
          <p:cNvPr id="2" name="椭圆 1">
            <a:hlinkClick r:id="rId2" action="ppaction://hlinksldjump"/>
            <a:extLst>
              <a:ext uri="{FF2B5EF4-FFF2-40B4-BE49-F238E27FC236}">
                <a16:creationId xmlns:a16="http://schemas.microsoft.com/office/drawing/2014/main" id="{E3E3CD23-2BB9-89C8-5B6B-924D28B7AD75}"/>
              </a:ext>
            </a:extLst>
          </p:cNvPr>
          <p:cNvSpPr/>
          <p:nvPr/>
        </p:nvSpPr>
        <p:spPr>
          <a:xfrm>
            <a:off x="7379876" y="4302216"/>
            <a:ext cx="340659" cy="390861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9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706437" y="176392"/>
            <a:ext cx="7731125" cy="98026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  <a:p>
            <a:pPr>
              <a:lnSpc>
                <a:spcPct val="13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04020F-D6FF-18EE-46C2-AD777D58B50A}"/>
              </a:ext>
            </a:extLst>
          </p:cNvPr>
          <p:cNvSpPr txBox="1"/>
          <p:nvPr/>
        </p:nvSpPr>
        <p:spPr>
          <a:xfrm>
            <a:off x="706437" y="1156660"/>
            <a:ext cx="3700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如果我有能力，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A0B8F6-E375-77CC-D7C3-5F3336DF265D}"/>
              </a:ext>
            </a:extLst>
          </p:cNvPr>
          <p:cNvSpPr txBox="1"/>
          <p:nvPr/>
        </p:nvSpPr>
        <p:spPr>
          <a:xfrm>
            <a:off x="4519021" y="1125311"/>
            <a:ext cx="3491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如果我有能力，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我不会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__________,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3D2200-20AC-B5D6-F2F2-066090A71F1E}"/>
              </a:ext>
            </a:extLst>
          </p:cNvPr>
          <p:cNvSpPr txBox="1"/>
          <p:nvPr/>
        </p:nvSpPr>
        <p:spPr>
          <a:xfrm>
            <a:off x="887885" y="662686"/>
            <a:ext cx="112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说一说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ACDDD8-159E-0A14-5741-09F96743B78D}"/>
              </a:ext>
            </a:extLst>
          </p:cNvPr>
          <p:cNvSpPr txBox="1"/>
          <p:nvPr/>
        </p:nvSpPr>
        <p:spPr>
          <a:xfrm>
            <a:off x="706437" y="2122039"/>
            <a:ext cx="3431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____________,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DD5508-5E01-4199-B44B-6327B302FD82}"/>
              </a:ext>
            </a:extLst>
          </p:cNvPr>
          <p:cNvSpPr txBox="1"/>
          <p:nvPr/>
        </p:nvSpPr>
        <p:spPr>
          <a:xfrm>
            <a:off x="706437" y="264525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8270694-ED21-EE1D-9A61-EDA0EA2D2506}"/>
              </a:ext>
            </a:extLst>
          </p:cNvPr>
          <p:cNvSpPr txBox="1"/>
          <p:nvPr/>
        </p:nvSpPr>
        <p:spPr>
          <a:xfrm>
            <a:off x="4519021" y="21925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我不会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__________,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371B6F-4B5B-FDFD-A48C-067EEC1D9075}"/>
              </a:ext>
            </a:extLst>
          </p:cNvPr>
          <p:cNvSpPr txBox="1"/>
          <p:nvPr/>
        </p:nvSpPr>
        <p:spPr>
          <a:xfrm>
            <a:off x="4519021" y="276655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我不会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390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706437" y="176392"/>
            <a:ext cx="7731125" cy="98026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  <a:p>
            <a:pPr>
              <a:lnSpc>
                <a:spcPct val="13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04020F-D6FF-18EE-46C2-AD777D58B50A}"/>
              </a:ext>
            </a:extLst>
          </p:cNvPr>
          <p:cNvSpPr txBox="1"/>
          <p:nvPr/>
        </p:nvSpPr>
        <p:spPr>
          <a:xfrm>
            <a:off x="984146" y="1312065"/>
            <a:ext cx="7607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那一天，我第一次发现，母亲原来是那么瘦小！那一天，我第一次觉得自己长大了，应该是一个大人了。</a:t>
            </a:r>
          </a:p>
        </p:txBody>
      </p:sp>
    </p:spTree>
    <p:extLst>
      <p:ext uri="{BB962C8B-B14F-4D97-AF65-F5344CB8AC3E}">
        <p14:creationId xmlns:p14="http://schemas.microsoft.com/office/powerpoint/2010/main" val="29325345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706437" y="176392"/>
            <a:ext cx="7731125" cy="98026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  <a:p>
            <a:pPr>
              <a:lnSpc>
                <a:spcPct val="13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8CFB549-5562-8624-EEBE-4B9A70C60014}"/>
              </a:ext>
            </a:extLst>
          </p:cNvPr>
          <p:cNvSpPr txBox="1"/>
          <p:nvPr/>
        </p:nvSpPr>
        <p:spPr>
          <a:xfrm>
            <a:off x="460863" y="345861"/>
            <a:ext cx="80233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由我的老母亲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联想到千千万万的几乎一整代人的母亲中，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那些平凡的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甚至可以认为是平庸的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在社会最底层喘息着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苍老了生命的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女人们，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对于她们的儿女，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该都是些高贵的母亲吧？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一个个写来，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都是些充满了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苦涩的温馨和坚忍之精神的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故事吧？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梁晓声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母亲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赵成宇 - April Snow (With 눈 녹은 길 II - 대사5)">
            <a:hlinkClick r:id="" action="ppaction://media"/>
            <a:extLst>
              <a:ext uri="{FF2B5EF4-FFF2-40B4-BE49-F238E27FC236}">
                <a16:creationId xmlns:a16="http://schemas.microsoft.com/office/drawing/2014/main" id="{CF78EEF8-E215-43A8-6696-CD850048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0737" y="45946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27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3D1FFFF-D3F7-EBF9-4117-8FFD81BFF98E}"/>
              </a:ext>
            </a:extLst>
          </p:cNvPr>
          <p:cNvSpPr txBox="1"/>
          <p:nvPr/>
        </p:nvSpPr>
        <p:spPr>
          <a:xfrm>
            <a:off x="1269401" y="1247887"/>
            <a:ext cx="6106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阅读增情：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推荐阅读梁晓声的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母亲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" name="图片 2" descr="母亲图.jpg">
            <a:extLst>
              <a:ext uri="{FF2B5EF4-FFF2-40B4-BE49-F238E27FC236}">
                <a16:creationId xmlns:a16="http://schemas.microsoft.com/office/drawing/2014/main" id="{AD03F7BB-E892-F9C4-DCDF-A9087413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77" r="16667"/>
          <a:stretch>
            <a:fillRect/>
          </a:stretch>
        </p:blipFill>
        <p:spPr>
          <a:xfrm>
            <a:off x="3019390" y="2517962"/>
            <a:ext cx="1814358" cy="23327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8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706437" y="176392"/>
            <a:ext cx="7731125" cy="98026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  <a:p>
            <a:pPr>
              <a:lnSpc>
                <a:spcPct val="13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8CFB549-5562-8624-EEBE-4B9A70C60014}"/>
              </a:ext>
            </a:extLst>
          </p:cNvPr>
          <p:cNvSpPr txBox="1"/>
          <p:nvPr/>
        </p:nvSpPr>
        <p:spPr>
          <a:xfrm>
            <a:off x="1136541" y="1314408"/>
            <a:ext cx="7268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你有过“鼻子一酸”的经历吗？试着写一写。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34DABC-6A90-8347-1F76-2C01376DC16B}"/>
              </a:ext>
            </a:extLst>
          </p:cNvPr>
          <p:cNvSpPr txBox="1"/>
          <p:nvPr/>
        </p:nvSpPr>
        <p:spPr>
          <a:xfrm>
            <a:off x="472785" y="483790"/>
            <a:ext cx="214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笔下留情：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1D45C8-1B2B-283F-B1D2-F58865E2C349}"/>
              </a:ext>
            </a:extLst>
          </p:cNvPr>
          <p:cNvSpPr txBox="1"/>
          <p:nvPr/>
        </p:nvSpPr>
        <p:spPr>
          <a:xfrm>
            <a:off x="870378" y="1995376"/>
            <a:ext cx="7882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  1.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思路点拨：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）“你鼻子一酸”的场景里有哪些印象深刻的镜头？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）你“鼻子一酸”时的心情是怎样的？当时心里在想些什么？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写法指导：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选择典型的场景，抓住人物的动作、语言、神态等进行细节刻画。</a:t>
            </a:r>
          </a:p>
        </p:txBody>
      </p:sp>
    </p:spTree>
    <p:extLst>
      <p:ext uri="{BB962C8B-B14F-4D97-AF65-F5344CB8AC3E}">
        <p14:creationId xmlns:p14="http://schemas.microsoft.com/office/powerpoint/2010/main" val="40712846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3">
            <a:extLst>
              <a:ext uri="{FF2B5EF4-FFF2-40B4-BE49-F238E27FC236}">
                <a16:creationId xmlns:a16="http://schemas.microsoft.com/office/drawing/2014/main" id="{6E512162-7020-9528-AF9B-60D00D5D1861}"/>
              </a:ext>
            </a:extLst>
          </p:cNvPr>
          <p:cNvSpPr/>
          <p:nvPr/>
        </p:nvSpPr>
        <p:spPr>
          <a:xfrm>
            <a:off x="304801" y="154545"/>
            <a:ext cx="8611500" cy="4803821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A615249-5C34-CCDD-8C12-2EEF2CED3A8F}"/>
              </a:ext>
            </a:extLst>
          </p:cNvPr>
          <p:cNvSpPr txBox="1"/>
          <p:nvPr/>
        </p:nvSpPr>
        <p:spPr>
          <a:xfrm>
            <a:off x="227699" y="1228131"/>
            <a:ext cx="85210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/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母亲第一次给我这么多钱让我买书，我为什么为母亲去买了一听水果罐头呢？是什么触动了作者的内心呢？</a:t>
            </a:r>
          </a:p>
          <a:p>
            <a:pPr indent="304800" algn="just"/>
            <a:r>
              <a:rPr lang="en-US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请同学们细细品读</a:t>
            </a:r>
            <a:r>
              <a:rPr lang="en-US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en-US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en-US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34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自然段，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划出相关</a:t>
            </a:r>
            <a:r>
              <a:rPr lang="zh-CN" altLang="en-US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语句</a:t>
            </a:r>
            <a:r>
              <a: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体会场景、细节中蕴含的情感，并写下你的感受。</a:t>
            </a:r>
            <a:endParaRPr lang="zh-CN" altLang="zh-CN" sz="28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779726-4798-027C-F766-0CF8E452DB9E}"/>
              </a:ext>
            </a:extLst>
          </p:cNvPr>
          <p:cNvSpPr txBox="1"/>
          <p:nvPr/>
        </p:nvSpPr>
        <p:spPr>
          <a:xfrm>
            <a:off x="191840" y="46810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学习任务：</a:t>
            </a:r>
            <a:endParaRPr lang="en-US" altLang="zh-CN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>
            <a:hlinkClick r:id="rId2" action="ppaction://hlinksldjump"/>
            <a:extLst>
              <a:ext uri="{FF2B5EF4-FFF2-40B4-BE49-F238E27FC236}">
                <a16:creationId xmlns:a16="http://schemas.microsoft.com/office/drawing/2014/main" id="{DDB786C8-D5AA-EABA-3810-3682101CC389}"/>
              </a:ext>
            </a:extLst>
          </p:cNvPr>
          <p:cNvSpPr/>
          <p:nvPr/>
        </p:nvSpPr>
        <p:spPr>
          <a:xfrm>
            <a:off x="1283742" y="4297474"/>
            <a:ext cx="469750" cy="502023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hlinkClick r:id="rId3" action="ppaction://hlinksldjump"/>
            <a:extLst>
              <a:ext uri="{FF2B5EF4-FFF2-40B4-BE49-F238E27FC236}">
                <a16:creationId xmlns:a16="http://schemas.microsoft.com/office/drawing/2014/main" id="{D8CCEA8A-49BA-79FF-BD9D-5D3B64493B79}"/>
              </a:ext>
            </a:extLst>
          </p:cNvPr>
          <p:cNvSpPr/>
          <p:nvPr/>
        </p:nvSpPr>
        <p:spPr>
          <a:xfrm>
            <a:off x="3612818" y="4297474"/>
            <a:ext cx="469750" cy="502023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hlinkClick r:id="rId4" action="ppaction://hlinksldjump"/>
            <a:extLst>
              <a:ext uri="{FF2B5EF4-FFF2-40B4-BE49-F238E27FC236}">
                <a16:creationId xmlns:a16="http://schemas.microsoft.com/office/drawing/2014/main" id="{03150C8B-6C0C-D727-9666-01C847957D63}"/>
              </a:ext>
            </a:extLst>
          </p:cNvPr>
          <p:cNvSpPr/>
          <p:nvPr/>
        </p:nvSpPr>
        <p:spPr>
          <a:xfrm>
            <a:off x="5386621" y="4291948"/>
            <a:ext cx="469750" cy="502023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hlinkClick r:id="rId5" action="ppaction://hlinksldjump"/>
            <a:extLst>
              <a:ext uri="{FF2B5EF4-FFF2-40B4-BE49-F238E27FC236}">
                <a16:creationId xmlns:a16="http://schemas.microsoft.com/office/drawing/2014/main" id="{30480DED-10D8-6BB3-8C36-930D3B666BA6}"/>
              </a:ext>
            </a:extLst>
          </p:cNvPr>
          <p:cNvSpPr/>
          <p:nvPr/>
        </p:nvSpPr>
        <p:spPr>
          <a:xfrm>
            <a:off x="7645105" y="4259840"/>
            <a:ext cx="430306" cy="502023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81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3">
            <a:extLst>
              <a:ext uri="{FF2B5EF4-FFF2-40B4-BE49-F238E27FC236}">
                <a16:creationId xmlns:a16="http://schemas.microsoft.com/office/drawing/2014/main" id="{6AC6406A-DDE5-5527-51FD-21A577594E8E}"/>
              </a:ext>
            </a:extLst>
          </p:cNvPr>
          <p:cNvSpPr/>
          <p:nvPr/>
        </p:nvSpPr>
        <p:spPr>
          <a:xfrm>
            <a:off x="331270" y="330648"/>
            <a:ext cx="8590208" cy="4760792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FC08C0-3804-AD3C-F31C-5AF7C89F8A04}"/>
              </a:ext>
            </a:extLst>
          </p:cNvPr>
          <p:cNvSpPr txBox="1"/>
          <p:nvPr/>
        </p:nvSpPr>
        <p:spPr>
          <a:xfrm>
            <a:off x="199221" y="654872"/>
            <a:ext cx="8476847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间非常低矮，低矮得使人感到压抑。不足二百平米的厂房，四壁潮湿颓败。七八十台破缝纫机一行行排列着，七八十个都不算年轻的女人忙碌在自己的缝纫机旁。因为光线阴暗，每个女人的头上方都吊着一只灯泡。正是酷暑炎夏，窗不能开，七八十个女人的身体和七八十只灯泡所散发的热量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使我感到犹如身在蒸笼。</a:t>
            </a: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我呆呆地将那些女人扫视一遍，却发现不了我的母亲。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92DEE-E35B-B243-04DD-C6D171F9F1F2}"/>
              </a:ext>
            </a:extLst>
          </p:cNvPr>
          <p:cNvSpPr txBox="1"/>
          <p:nvPr/>
        </p:nvSpPr>
        <p:spPr>
          <a:xfrm>
            <a:off x="467932" y="3300788"/>
            <a:ext cx="95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七八十台破缝纫机发出的噪声震耳欲聋。</a:t>
            </a:r>
          </a:p>
        </p:txBody>
      </p:sp>
      <p:pic>
        <p:nvPicPr>
          <p:cNvPr id="4" name="缝纫机声音">
            <a:hlinkClick r:id="" action="ppaction://media"/>
            <a:extLst>
              <a:ext uri="{FF2B5EF4-FFF2-40B4-BE49-F238E27FC236}">
                <a16:creationId xmlns:a16="http://schemas.microsoft.com/office/drawing/2014/main" id="{2C2F34CA-A267-C3C7-8FA8-CBA80B409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436" y="4431764"/>
            <a:ext cx="304800" cy="3048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CD75E75-3902-9037-1723-804EF1E6A254}"/>
              </a:ext>
            </a:extLst>
          </p:cNvPr>
          <p:cNvSpPr txBox="1"/>
          <p:nvPr/>
        </p:nvSpPr>
        <p:spPr>
          <a:xfrm>
            <a:off x="2036793" y="659328"/>
            <a:ext cx="94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低矮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AA33621-53C9-48F9-6551-3557EF140549}"/>
              </a:ext>
            </a:extLst>
          </p:cNvPr>
          <p:cNvSpPr txBox="1"/>
          <p:nvPr/>
        </p:nvSpPr>
        <p:spPr>
          <a:xfrm>
            <a:off x="5107782" y="659328"/>
            <a:ext cx="1012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压抑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EDB7413-AC87-67BD-9856-E707C3BFE9CD}"/>
              </a:ext>
            </a:extLst>
          </p:cNvPr>
          <p:cNvSpPr/>
          <p:nvPr/>
        </p:nvSpPr>
        <p:spPr>
          <a:xfrm>
            <a:off x="2141748" y="757490"/>
            <a:ext cx="653143" cy="265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A56D8-A8E2-B456-817B-F2031A90A9DD}"/>
              </a:ext>
            </a:extLst>
          </p:cNvPr>
          <p:cNvSpPr/>
          <p:nvPr/>
        </p:nvSpPr>
        <p:spPr>
          <a:xfrm>
            <a:off x="2141748" y="654872"/>
            <a:ext cx="693965" cy="405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287E1E7-CA44-0FA7-CD37-AD13B504F5BA}"/>
              </a:ext>
            </a:extLst>
          </p:cNvPr>
          <p:cNvSpPr txBox="1"/>
          <p:nvPr/>
        </p:nvSpPr>
        <p:spPr>
          <a:xfrm>
            <a:off x="199221" y="2490919"/>
            <a:ext cx="2185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犹如身在蒸笼</a:t>
            </a:r>
            <a:endParaRPr lang="zh-CN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7AD4B7-87B1-6C5D-026E-1560517643F9}"/>
              </a:ext>
            </a:extLst>
          </p:cNvPr>
          <p:cNvSpPr/>
          <p:nvPr/>
        </p:nvSpPr>
        <p:spPr>
          <a:xfrm>
            <a:off x="277586" y="2513060"/>
            <a:ext cx="1835587" cy="39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EB949E7-DBD6-E1C9-38CE-B960F778B963}"/>
              </a:ext>
            </a:extLst>
          </p:cNvPr>
          <p:cNvSpPr txBox="1"/>
          <p:nvPr/>
        </p:nvSpPr>
        <p:spPr>
          <a:xfrm>
            <a:off x="5713623" y="1746998"/>
            <a:ext cx="1540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酷暑炎夏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1B2D07-1EBD-BFFB-6629-D3D4643C5A0C}"/>
              </a:ext>
            </a:extLst>
          </p:cNvPr>
          <p:cNvSpPr/>
          <p:nvPr/>
        </p:nvSpPr>
        <p:spPr>
          <a:xfrm>
            <a:off x="5796643" y="1849434"/>
            <a:ext cx="1240972" cy="359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D4568DF-EF9E-D79B-1CF2-103F76A10FA3}"/>
              </a:ext>
            </a:extLst>
          </p:cNvPr>
          <p:cNvSpPr/>
          <p:nvPr/>
        </p:nvSpPr>
        <p:spPr>
          <a:xfrm>
            <a:off x="5200650" y="654872"/>
            <a:ext cx="595993" cy="371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80C3CAF-A9D4-D83F-D2CC-40447A5FD1D0}"/>
              </a:ext>
            </a:extLst>
          </p:cNvPr>
          <p:cNvSpPr txBox="1"/>
          <p:nvPr/>
        </p:nvSpPr>
        <p:spPr>
          <a:xfrm>
            <a:off x="7552073" y="1417627"/>
            <a:ext cx="879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阴暗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FA73424-D0A2-36FE-BFC1-807ECC2F7B31}"/>
              </a:ext>
            </a:extLst>
          </p:cNvPr>
          <p:cNvSpPr/>
          <p:nvPr/>
        </p:nvSpPr>
        <p:spPr>
          <a:xfrm>
            <a:off x="7667306" y="1454563"/>
            <a:ext cx="595424" cy="335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426DB9-89EE-AA20-5ECF-9FAF982C35DC}"/>
              </a:ext>
            </a:extLst>
          </p:cNvPr>
          <p:cNvSpPr txBox="1"/>
          <p:nvPr/>
        </p:nvSpPr>
        <p:spPr>
          <a:xfrm>
            <a:off x="4760729" y="3312683"/>
            <a:ext cx="5108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震耳欲聋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179E025-118D-02F6-9402-4A03095A0E34}"/>
              </a:ext>
            </a:extLst>
          </p:cNvPr>
          <p:cNvSpPr/>
          <p:nvPr/>
        </p:nvSpPr>
        <p:spPr>
          <a:xfrm>
            <a:off x="4877305" y="3391115"/>
            <a:ext cx="124268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C378844-778E-569F-BE2A-3EDA907082D7}"/>
              </a:ext>
            </a:extLst>
          </p:cNvPr>
          <p:cNvCxnSpPr/>
          <p:nvPr/>
        </p:nvCxnSpPr>
        <p:spPr>
          <a:xfrm>
            <a:off x="3184451" y="1417627"/>
            <a:ext cx="53517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77B5961-BEDD-6DC3-B982-1473A43DCB55}"/>
              </a:ext>
            </a:extLst>
          </p:cNvPr>
          <p:cNvCxnSpPr>
            <a:cxnSpLocks/>
          </p:cNvCxnSpPr>
          <p:nvPr/>
        </p:nvCxnSpPr>
        <p:spPr>
          <a:xfrm flipV="1">
            <a:off x="382772" y="1810582"/>
            <a:ext cx="5829744" cy="12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4774763E-33ED-2A5C-AFF6-9E918255092A}"/>
              </a:ext>
            </a:extLst>
          </p:cNvPr>
          <p:cNvSpPr txBox="1"/>
          <p:nvPr/>
        </p:nvSpPr>
        <p:spPr>
          <a:xfrm>
            <a:off x="2950946" y="1048553"/>
            <a:ext cx="1179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81F1FF7-5A27-D2FC-F3A1-87A3A92AAED7}"/>
              </a:ext>
            </a:extLst>
          </p:cNvPr>
          <p:cNvSpPr txBox="1"/>
          <p:nvPr/>
        </p:nvSpPr>
        <p:spPr>
          <a:xfrm>
            <a:off x="7552073" y="1031233"/>
            <a:ext cx="5108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C6B50B1-D282-991F-3554-2C257BF7D62E}"/>
              </a:ext>
            </a:extLst>
          </p:cNvPr>
          <p:cNvSpPr/>
          <p:nvPr/>
        </p:nvSpPr>
        <p:spPr>
          <a:xfrm>
            <a:off x="3044619" y="1079680"/>
            <a:ext cx="940982" cy="361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4" name="Group 47">
            <a:extLst>
              <a:ext uri="{FF2B5EF4-FFF2-40B4-BE49-F238E27FC236}">
                <a16:creationId xmlns:a16="http://schemas.microsoft.com/office/drawing/2014/main" id="{F809D75C-C8DF-0C72-A408-899190A64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396360"/>
              </p:ext>
            </p:extLst>
          </p:nvPr>
        </p:nvGraphicFramePr>
        <p:xfrm>
          <a:off x="1319213" y="4022117"/>
          <a:ext cx="1078429" cy="1001767"/>
        </p:xfrm>
        <a:graphic>
          <a:graphicData uri="http://schemas.openxmlformats.org/drawingml/2006/table">
            <a:tbl>
              <a:tblPr/>
              <a:tblGrid>
                <a:gridCol w="53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52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id="{ADBA6D1E-D158-593B-58EB-E1D3357D6F95}"/>
              </a:ext>
            </a:extLst>
          </p:cNvPr>
          <p:cNvSpPr txBox="1"/>
          <p:nvPr/>
        </p:nvSpPr>
        <p:spPr>
          <a:xfrm>
            <a:off x="1393530" y="3934684"/>
            <a:ext cx="1004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噪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C2FDC9B-647A-933D-12B8-2B428F9CBA55}"/>
              </a:ext>
            </a:extLst>
          </p:cNvPr>
          <p:cNvSpPr/>
          <p:nvPr/>
        </p:nvSpPr>
        <p:spPr>
          <a:xfrm>
            <a:off x="4195130" y="3365017"/>
            <a:ext cx="623887" cy="366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4EF7B6E-B2F3-351F-EDF5-83029B5C56E3}"/>
              </a:ext>
            </a:extLst>
          </p:cNvPr>
          <p:cNvSpPr txBox="1"/>
          <p:nvPr/>
        </p:nvSpPr>
        <p:spPr>
          <a:xfrm>
            <a:off x="1428539" y="1029761"/>
            <a:ext cx="156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潮湿颓败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A86D48F-2A2D-0B26-7C16-D93279144EF2}"/>
              </a:ext>
            </a:extLst>
          </p:cNvPr>
          <p:cNvSpPr/>
          <p:nvPr/>
        </p:nvSpPr>
        <p:spPr>
          <a:xfrm>
            <a:off x="1507215" y="1061535"/>
            <a:ext cx="1214060" cy="354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6F7D02F-DB3B-98C7-EFEB-73C48F0802DC}"/>
              </a:ext>
            </a:extLst>
          </p:cNvPr>
          <p:cNvSpPr txBox="1"/>
          <p:nvPr/>
        </p:nvSpPr>
        <p:spPr>
          <a:xfrm>
            <a:off x="7256519" y="1768131"/>
            <a:ext cx="1502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窗不能开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82D32E7-7601-9F33-A0C0-DB1C5B413344}"/>
              </a:ext>
            </a:extLst>
          </p:cNvPr>
          <p:cNvSpPr/>
          <p:nvPr/>
        </p:nvSpPr>
        <p:spPr>
          <a:xfrm>
            <a:off x="7376849" y="1830845"/>
            <a:ext cx="1176337" cy="373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A121017-8593-817E-C17C-956AA063C866}"/>
              </a:ext>
            </a:extLst>
          </p:cNvPr>
          <p:cNvSpPr txBox="1"/>
          <p:nvPr/>
        </p:nvSpPr>
        <p:spPr>
          <a:xfrm>
            <a:off x="3258335" y="2127580"/>
            <a:ext cx="150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380F8AE-3F3F-F5E9-FFD0-1E140F912BFF}"/>
              </a:ext>
            </a:extLst>
          </p:cNvPr>
          <p:cNvSpPr txBox="1"/>
          <p:nvPr/>
        </p:nvSpPr>
        <p:spPr>
          <a:xfrm>
            <a:off x="194566" y="2134515"/>
            <a:ext cx="1150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B5B4131-81A2-C7CE-5946-45931A592E92}"/>
              </a:ext>
            </a:extLst>
          </p:cNvPr>
          <p:cNvSpPr/>
          <p:nvPr/>
        </p:nvSpPr>
        <p:spPr>
          <a:xfrm>
            <a:off x="275036" y="2184372"/>
            <a:ext cx="906064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859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5" grpId="0"/>
      <p:bldP spid="19" grpId="0"/>
      <p:bldP spid="22" grpId="0"/>
      <p:bldP spid="30" grpId="0"/>
      <p:bldP spid="31" grpId="0"/>
      <p:bldP spid="35" grpId="0"/>
      <p:bldP spid="38" grpId="0"/>
      <p:bldP spid="41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3">
            <a:extLst>
              <a:ext uri="{FF2B5EF4-FFF2-40B4-BE49-F238E27FC236}">
                <a16:creationId xmlns:a16="http://schemas.microsoft.com/office/drawing/2014/main" id="{B38A2A9D-8161-1A76-5D40-16FBD10ABB07}"/>
              </a:ext>
            </a:extLst>
          </p:cNvPr>
          <p:cNvSpPr/>
          <p:nvPr/>
        </p:nvSpPr>
        <p:spPr>
          <a:xfrm>
            <a:off x="85380" y="386366"/>
            <a:ext cx="8936517" cy="438311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FC08C0-3804-AD3C-F31C-5AF7C89F8A04}"/>
              </a:ext>
            </a:extLst>
          </p:cNvPr>
          <p:cNvSpPr txBox="1"/>
          <p:nvPr/>
        </p:nvSpPr>
        <p:spPr>
          <a:xfrm>
            <a:off x="122103" y="460241"/>
            <a:ext cx="847684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空间非常低矮，低矮得使人感到压抑。不足二百平米的厂房，四壁潮湿颓败。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92DEE-E35B-B243-04DD-C6D171F9F1F2}"/>
              </a:ext>
            </a:extLst>
          </p:cNvPr>
          <p:cNvSpPr txBox="1"/>
          <p:nvPr/>
        </p:nvSpPr>
        <p:spPr>
          <a:xfrm>
            <a:off x="467932" y="3332528"/>
            <a:ext cx="95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七八十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台破缝纫机发出的噪声震耳欲聋。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72EE45-062F-5F89-1184-9CC0ADC1B431}"/>
              </a:ext>
            </a:extLst>
          </p:cNvPr>
          <p:cNvSpPr txBox="1"/>
          <p:nvPr/>
        </p:nvSpPr>
        <p:spPr>
          <a:xfrm>
            <a:off x="85380" y="841284"/>
            <a:ext cx="11783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七八十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都不算年轻的女人忙碌在自己的缝纫机旁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CADAB7-132A-7230-00EE-54328E945D3D}"/>
              </a:ext>
            </a:extLst>
          </p:cNvPr>
          <p:cNvSpPr txBox="1"/>
          <p:nvPr/>
        </p:nvSpPr>
        <p:spPr>
          <a:xfrm>
            <a:off x="85380" y="1631698"/>
            <a:ext cx="8936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 七八十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个女人的身体和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只灯泡所散发的热量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使我感到犹如身在蒸笼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DFE46C-49DF-3BD0-44BA-83A25A88AAE3}"/>
              </a:ext>
            </a:extLst>
          </p:cNvPr>
          <p:cNvSpPr txBox="1"/>
          <p:nvPr/>
        </p:nvSpPr>
        <p:spPr>
          <a:xfrm>
            <a:off x="2813891" y="837447"/>
            <a:ext cx="502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台破缝纫机一行行排列着，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62E09E-6974-45F3-1D32-51BE694E12A7}"/>
              </a:ext>
            </a:extLst>
          </p:cNvPr>
          <p:cNvSpPr txBox="1"/>
          <p:nvPr/>
        </p:nvSpPr>
        <p:spPr>
          <a:xfrm>
            <a:off x="638059" y="2832027"/>
            <a:ext cx="8038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我呆呆地将那些女人扫视一遍，却发现不了我的母亲。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8697B7-F102-A395-BF0A-3D1F1FFD86B6}"/>
              </a:ext>
            </a:extLst>
          </p:cNvPr>
          <p:cNvSpPr txBox="1"/>
          <p:nvPr/>
        </p:nvSpPr>
        <p:spPr>
          <a:xfrm>
            <a:off x="59673" y="1238761"/>
            <a:ext cx="8792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</a:t>
            </a:r>
            <a:r>
              <a:rPr lang="zh-CN" altLang="en-US" sz="1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因为光线阴暗，每个女人的头上方都吊着一只灯泡。正是酷暑炎夏，窗不能开，</a:t>
            </a:r>
          </a:p>
        </p:txBody>
      </p:sp>
    </p:spTree>
    <p:extLst>
      <p:ext uri="{BB962C8B-B14F-4D97-AF65-F5344CB8AC3E}">
        <p14:creationId xmlns:p14="http://schemas.microsoft.com/office/powerpoint/2010/main" val="2816676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BBA17A5-CE52-155E-FA28-EFEC9007B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2" y="295073"/>
            <a:ext cx="8234593" cy="477221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5FC08C0-3804-AD3C-F31C-5AF7C89F8A04}"/>
              </a:ext>
            </a:extLst>
          </p:cNvPr>
          <p:cNvSpPr txBox="1"/>
          <p:nvPr/>
        </p:nvSpPr>
        <p:spPr>
          <a:xfrm>
            <a:off x="204214" y="684082"/>
            <a:ext cx="847684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92DEE-E35B-B243-04DD-C6D171F9F1F2}"/>
              </a:ext>
            </a:extLst>
          </p:cNvPr>
          <p:cNvSpPr txBox="1"/>
          <p:nvPr/>
        </p:nvSpPr>
        <p:spPr>
          <a:xfrm>
            <a:off x="1874703" y="2551203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七八十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台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破缝纫机发出的噪声震耳欲聋。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72EE45-062F-5F89-1184-9CC0ADC1B431}"/>
              </a:ext>
            </a:extLst>
          </p:cNvPr>
          <p:cNvSpPr txBox="1"/>
          <p:nvPr/>
        </p:nvSpPr>
        <p:spPr>
          <a:xfrm>
            <a:off x="699742" y="1157889"/>
            <a:ext cx="11783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七八十</a:t>
            </a:r>
            <a:r>
              <a:rPr lang="zh-CN" altLang="en-US" sz="2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都不算年轻的女人忙碌在自己的缝纫机旁。</a:t>
            </a:r>
            <a:endParaRPr lang="en-US" altLang="zh-CN" sz="2000" b="1" dirty="0">
              <a:solidFill>
                <a:schemeClr val="bg1">
                  <a:lumMod val="6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CADAB7-132A-7230-00EE-54328E945D3D}"/>
              </a:ext>
            </a:extLst>
          </p:cNvPr>
          <p:cNvSpPr txBox="1"/>
          <p:nvPr/>
        </p:nvSpPr>
        <p:spPr>
          <a:xfrm>
            <a:off x="1324475" y="1606954"/>
            <a:ext cx="84768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女人的身体和</a:t>
            </a:r>
            <a:endParaRPr lang="en-US" altLang="zh-CN" sz="2000" b="1" dirty="0">
              <a:solidFill>
                <a:schemeClr val="bg1">
                  <a:lumMod val="6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灯泡所散发的热量</a:t>
            </a:r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使我感到犹如身在蒸笼。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DFE46C-49DF-3BD0-44BA-83A25A88AAE3}"/>
              </a:ext>
            </a:extLst>
          </p:cNvPr>
          <p:cNvSpPr txBox="1"/>
          <p:nvPr/>
        </p:nvSpPr>
        <p:spPr>
          <a:xfrm>
            <a:off x="593432" y="684082"/>
            <a:ext cx="5021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1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台</a:t>
            </a:r>
            <a:r>
              <a:rPr lang="zh-CN" altLang="en-US" sz="20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破缝纫机一行行排列着，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62E09E-6974-45F3-1D32-51BE694E12A7}"/>
              </a:ext>
            </a:extLst>
          </p:cNvPr>
          <p:cNvSpPr txBox="1"/>
          <p:nvPr/>
        </p:nvSpPr>
        <p:spPr>
          <a:xfrm>
            <a:off x="659524" y="3188342"/>
            <a:ext cx="8038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01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3">
            <a:extLst>
              <a:ext uri="{FF2B5EF4-FFF2-40B4-BE49-F238E27FC236}">
                <a16:creationId xmlns:a16="http://schemas.microsoft.com/office/drawing/2014/main" id="{B38A2A9D-8161-1A76-5D40-16FBD10ABB07}"/>
              </a:ext>
            </a:extLst>
          </p:cNvPr>
          <p:cNvSpPr/>
          <p:nvPr/>
        </p:nvSpPr>
        <p:spPr>
          <a:xfrm>
            <a:off x="85380" y="386366"/>
            <a:ext cx="8936517" cy="438311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FC08C0-3804-AD3C-F31C-5AF7C89F8A04}"/>
              </a:ext>
            </a:extLst>
          </p:cNvPr>
          <p:cNvSpPr txBox="1"/>
          <p:nvPr/>
        </p:nvSpPr>
        <p:spPr>
          <a:xfrm>
            <a:off x="122103" y="460241"/>
            <a:ext cx="847684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空间非常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低矮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，低矮得使人感到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压抑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。不足二百平米的厂房，四壁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潮湿颓败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92DEE-E35B-B243-04DD-C6D171F9F1F2}"/>
              </a:ext>
            </a:extLst>
          </p:cNvPr>
          <p:cNvSpPr txBox="1"/>
          <p:nvPr/>
        </p:nvSpPr>
        <p:spPr>
          <a:xfrm>
            <a:off x="467932" y="3332528"/>
            <a:ext cx="95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七八十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台破缝纫机发出的噪声震耳欲聋。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72EE45-062F-5F89-1184-9CC0ADC1B431}"/>
              </a:ext>
            </a:extLst>
          </p:cNvPr>
          <p:cNvSpPr txBox="1"/>
          <p:nvPr/>
        </p:nvSpPr>
        <p:spPr>
          <a:xfrm>
            <a:off x="122103" y="847339"/>
            <a:ext cx="11783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七八十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都不算年轻的女人忙碌在自己的缝纫机旁。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CADAB7-132A-7230-00EE-54328E945D3D}"/>
              </a:ext>
            </a:extLst>
          </p:cNvPr>
          <p:cNvSpPr txBox="1"/>
          <p:nvPr/>
        </p:nvSpPr>
        <p:spPr>
          <a:xfrm>
            <a:off x="78942" y="1617842"/>
            <a:ext cx="8913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    七  八十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个女人的身体和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只灯泡所散发的热量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使我感到犹如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身在蒸笼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DFE46C-49DF-3BD0-44BA-83A25A88AAE3}"/>
              </a:ext>
            </a:extLst>
          </p:cNvPr>
          <p:cNvSpPr txBox="1"/>
          <p:nvPr/>
        </p:nvSpPr>
        <p:spPr>
          <a:xfrm>
            <a:off x="2870024" y="847339"/>
            <a:ext cx="502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台破缝纫机一行行排列着，</a:t>
            </a:r>
            <a:endParaRPr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62E09E-6974-45F3-1D32-51BE694E12A7}"/>
              </a:ext>
            </a:extLst>
          </p:cNvPr>
          <p:cNvSpPr txBox="1"/>
          <p:nvPr/>
        </p:nvSpPr>
        <p:spPr>
          <a:xfrm>
            <a:off x="638059" y="2832027"/>
            <a:ext cx="8038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我呆呆地将那些女人扫视一遍，却发现不了我的母亲。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8697B7-F102-A395-BF0A-3D1F1FFD86B6}"/>
              </a:ext>
            </a:extLst>
          </p:cNvPr>
          <p:cNvSpPr txBox="1"/>
          <p:nvPr/>
        </p:nvSpPr>
        <p:spPr>
          <a:xfrm>
            <a:off x="102552" y="1198857"/>
            <a:ext cx="8781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</a:t>
            </a:r>
            <a:r>
              <a:rPr lang="zh-CN" altLang="en-US" sz="1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因为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光线阴暗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，每个女人的头上方都吊着一只灯泡。正是酷暑炎夏，窗不能开，</a:t>
            </a:r>
          </a:p>
        </p:txBody>
      </p:sp>
      <p:sp>
        <p:nvSpPr>
          <p:cNvPr id="5" name="椭圆 4">
            <a:hlinkClick r:id="rId3" action="ppaction://hlinksldjump"/>
            <a:extLst>
              <a:ext uri="{FF2B5EF4-FFF2-40B4-BE49-F238E27FC236}">
                <a16:creationId xmlns:a16="http://schemas.microsoft.com/office/drawing/2014/main" id="{EFC211C7-7555-B411-8843-4DE5DFDB145E}"/>
              </a:ext>
            </a:extLst>
          </p:cNvPr>
          <p:cNvSpPr/>
          <p:nvPr/>
        </p:nvSpPr>
        <p:spPr>
          <a:xfrm>
            <a:off x="7379876" y="4302216"/>
            <a:ext cx="340659" cy="3908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90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A796192-F3C8-6087-139C-2496B442946F}"/>
              </a:ext>
            </a:extLst>
          </p:cNvPr>
          <p:cNvSpPr txBox="1"/>
          <p:nvPr/>
        </p:nvSpPr>
        <p:spPr>
          <a:xfrm>
            <a:off x="905915" y="1645570"/>
            <a:ext cx="76415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l"/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我穿过一排排缝纫机，走到那个角落，看见一个极其瘦弱的脊背弯曲着，</a:t>
            </a: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头凑到缝纫机板上。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周围几只灯泡烤着我的脸。</a:t>
            </a:r>
          </a:p>
        </p:txBody>
      </p:sp>
    </p:spTree>
    <p:extLst>
      <p:ext uri="{BB962C8B-B14F-4D97-AF65-F5344CB8AC3E}">
        <p14:creationId xmlns:p14="http://schemas.microsoft.com/office/powerpoint/2010/main" val="2163035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A796192-F3C8-6087-139C-2496B442946F}"/>
              </a:ext>
            </a:extLst>
          </p:cNvPr>
          <p:cNvSpPr txBox="1"/>
          <p:nvPr/>
        </p:nvSpPr>
        <p:spPr>
          <a:xfrm>
            <a:off x="957431" y="1718550"/>
            <a:ext cx="76415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l"/>
            <a:r>
              <a:rPr lang="zh-CN" altLang="en-US" sz="24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我穿过一排排缝纫机，走到那个角落，看见一个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极其瘦弱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的脊背弯曲着，头凑到缝纫机板上。周围几只灯泡</a:t>
            </a:r>
            <a:r>
              <a:rPr lang="zh-CN" altLang="en-US" sz="2800" b="1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烤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着我的脸。</a:t>
            </a:r>
            <a:endParaRPr lang="zh-CN" altLang="en-US" sz="2400" b="1" i="0" dirty="0"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>
            <a:hlinkClick r:id="rId2" action="ppaction://hlinksldjump"/>
            <a:extLst>
              <a:ext uri="{FF2B5EF4-FFF2-40B4-BE49-F238E27FC236}">
                <a16:creationId xmlns:a16="http://schemas.microsoft.com/office/drawing/2014/main" id="{D4A32A19-CAB2-4998-90E6-EAEF5134511E}"/>
              </a:ext>
            </a:extLst>
          </p:cNvPr>
          <p:cNvSpPr/>
          <p:nvPr/>
        </p:nvSpPr>
        <p:spPr>
          <a:xfrm>
            <a:off x="7604739" y="4470344"/>
            <a:ext cx="340659" cy="390861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B7F1C70-E774-681E-B74D-7740C96869B2}"/>
              </a:ext>
            </a:extLst>
          </p:cNvPr>
          <p:cNvSpPr txBox="1"/>
          <p:nvPr/>
        </p:nvSpPr>
        <p:spPr>
          <a:xfrm>
            <a:off x="3814293" y="2580325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烤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6CED8D6-474F-2106-8E14-16C61B9423E3}"/>
              </a:ext>
            </a:extLst>
          </p:cNvPr>
          <p:cNvSpPr/>
          <p:nvPr/>
        </p:nvSpPr>
        <p:spPr>
          <a:xfrm>
            <a:off x="3928056" y="2646605"/>
            <a:ext cx="343437" cy="390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U1M2VmYzUyMDRhZWE4MDFkYzQ3NjRhOTI3NzAyZWYifQ=="/>
  <p:tag name="KSO_WPP_MARK_KEY" val="fbbff418-eb80-4f76-b514-f5005bc36ec6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1540</Words>
  <Application>Microsoft Office PowerPoint</Application>
  <PresentationFormat>全屏显示(16:9)</PresentationFormat>
  <Paragraphs>132</Paragraphs>
  <Slides>27</Slides>
  <Notes>6</Notes>
  <HiddenSlides>0</HiddenSlides>
  <MMClips>5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宋体</vt:lpstr>
      <vt:lpstr>Arial</vt:lpstr>
      <vt:lpstr>Calibri</vt:lpstr>
      <vt:lpstr>Times New Roman</vt:lpstr>
      <vt:lpstr>楷体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明_x000d__x000d__x000d__x000d__x000d__x000d__x000d__x000d__x000d__x000d_
_x000d__x000d__x000d__x000d__x000d__x000d__x000d__x000d__x000d__x000d_
    本文件仅用于个人学习、研究或欣赏，以及其他非商业性或非盈利性用途，但同时应遵守著作权法及其他相关法律的规定，不得侵犯本司及相关权利人的合法权利。_x000d__x000d__x000d__x000d__x000d__x000d__x000d__x000d__x000d__x000d_
    除此以外，将本文件任何内容用于其他用途时，应获得授权，如发现未经授权用于商业或盈利用途将追加侵权者的法律责任。_x000d__x000d__x000d__x000d__x000d__x000d__x000d__x000d__x000d__x000d_
_x000d__x000d__x000d__x000d__x000d__x000d__x000d__x000d__x000d__x000d_
武汉天成贵龙文化传播有限公司_x000d__x000d__x000d__x000d__x000d__x000d__x000d__x000d__x000d__x000d_
湖北山河律师事务所</dc:description>
  <cp:lastModifiedBy>ma iris</cp:lastModifiedBy>
  <cp:revision>782</cp:revision>
  <dcterms:created xsi:type="dcterms:W3CDTF">2016-01-14T07:05:00Z</dcterms:created>
  <dcterms:modified xsi:type="dcterms:W3CDTF">2022-11-20T21:44:03Z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620601ABD2974CF39F9E0EF8DDF11A69</vt:lpwstr>
  </property>
</Properties>
</file>