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</p:sldMasterIdLst>
  <p:notesMasterIdLst>
    <p:notesMasterId r:id="rId5"/>
  </p:notesMasterIdLst>
  <p:handoutMasterIdLst>
    <p:handoutMasterId r:id="rId22"/>
  </p:handoutMasterIdLst>
  <p:sldIdLst>
    <p:sldId id="257" r:id="rId4"/>
    <p:sldId id="355" r:id="rId6"/>
    <p:sldId id="356" r:id="rId7"/>
    <p:sldId id="378" r:id="rId8"/>
    <p:sldId id="379" r:id="rId9"/>
    <p:sldId id="402" r:id="rId10"/>
    <p:sldId id="423" r:id="rId11"/>
    <p:sldId id="424" r:id="rId12"/>
    <p:sldId id="425" r:id="rId13"/>
    <p:sldId id="401" r:id="rId14"/>
    <p:sldId id="442" r:id="rId15"/>
    <p:sldId id="453" r:id="rId16"/>
    <p:sldId id="465" r:id="rId17"/>
    <p:sldId id="468" r:id="rId18"/>
    <p:sldId id="344" r:id="rId19"/>
    <p:sldId id="471" r:id="rId20"/>
    <p:sldId id="469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2" userDrawn="1">
          <p15:clr>
            <a:srgbClr val="A4A3A4"/>
          </p15:clr>
        </p15:guide>
        <p15:guide id="2" pos="37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3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8" autoAdjust="0"/>
    <p:restoredTop sz="95109" autoAdjust="0"/>
  </p:normalViewPr>
  <p:slideViewPr>
    <p:cSldViewPr showGuides="1">
      <p:cViewPr>
        <p:scale>
          <a:sx n="66" d="100"/>
          <a:sy n="66" d="100"/>
        </p:scale>
        <p:origin x="-390" y="-120"/>
      </p:cViewPr>
      <p:guideLst>
        <p:guide orient="horz" pos="2362"/>
        <p:guide pos="37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45003" cy="4500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17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30811-959C-4FBD-A9FC-08F3C0E0F3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DACC8-B474-4620-B54B-28262F36754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Rectangle 4"/>
          <p:cNvSpPr>
            <a:spLocks noGrp="1" noRot="1" noChangeAspect="1" noTextEdit="1"/>
          </p:cNvSpPr>
          <p:nvPr>
            <p:ph type="sldImg" idx="6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0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C989EC-22D4-4CA6-A0B6-CF62F81DF5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A-直接连接符 12"/>
          <p:cNvCxnSpPr/>
          <p:nvPr userDrawn="1">
            <p:custDataLst>
              <p:tags r:id="rId2"/>
            </p:custDataLst>
          </p:nvPr>
        </p:nvCxnSpPr>
        <p:spPr>
          <a:xfrm>
            <a:off x="1134910" y="894434"/>
            <a:ext cx="10886061" cy="0"/>
          </a:xfrm>
          <a:prstGeom prst="line">
            <a:avLst/>
          </a:prstGeom>
          <a:ln w="3175">
            <a:solidFill>
              <a:srgbClr val="393A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A-等腰三角形 15"/>
          <p:cNvSpPr/>
          <p:nvPr userDrawn="1">
            <p:custDataLst>
              <p:tags r:id="rId3"/>
            </p:custDataLst>
          </p:nvPr>
        </p:nvSpPr>
        <p:spPr>
          <a:xfrm>
            <a:off x="11457249" y="409649"/>
            <a:ext cx="563087" cy="485420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0" name="PA-等腰三角形 17"/>
          <p:cNvSpPr>
            <a:spLocks noChangeAspect="1"/>
          </p:cNvSpPr>
          <p:nvPr userDrawn="1">
            <p:custDataLst>
              <p:tags r:id="rId4"/>
            </p:custDataLst>
          </p:nvPr>
        </p:nvSpPr>
        <p:spPr>
          <a:xfrm>
            <a:off x="11083061" y="511069"/>
            <a:ext cx="445440" cy="384000"/>
          </a:xfrm>
          <a:prstGeom prst="triangle">
            <a:avLst/>
          </a:prstGeom>
          <a:solidFill>
            <a:srgbClr val="DB452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PA-等腰三角形 18"/>
          <p:cNvSpPr>
            <a:spLocks noChangeAspect="1"/>
          </p:cNvSpPr>
          <p:nvPr userDrawn="1">
            <p:custDataLst>
              <p:tags r:id="rId5"/>
            </p:custDataLst>
          </p:nvPr>
        </p:nvSpPr>
        <p:spPr>
          <a:xfrm>
            <a:off x="10820233" y="607069"/>
            <a:ext cx="334080" cy="288000"/>
          </a:xfrm>
          <a:prstGeom prst="triangle">
            <a:avLst/>
          </a:prstGeom>
          <a:solidFill>
            <a:srgbClr val="DB45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2" name="PA-等腰三角形 19"/>
          <p:cNvSpPr>
            <a:spLocks noChangeAspect="1"/>
          </p:cNvSpPr>
          <p:nvPr userDrawn="1">
            <p:custDataLst>
              <p:tags r:id="rId6"/>
            </p:custDataLst>
          </p:nvPr>
        </p:nvSpPr>
        <p:spPr>
          <a:xfrm>
            <a:off x="10668765" y="703069"/>
            <a:ext cx="222720" cy="192000"/>
          </a:xfrm>
          <a:prstGeom prst="triangle">
            <a:avLst/>
          </a:prstGeom>
          <a:solidFill>
            <a:srgbClr val="DB45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/>
        </p:nvSpPr>
        <p:spPr>
          <a:xfrm>
            <a:off x="11496675" y="6264275"/>
            <a:ext cx="494665" cy="314960"/>
          </a:xfrm>
          <a:prstGeom prst="actionButtonForwardNext">
            <a:avLst/>
          </a:prstGeom>
          <a:solidFill>
            <a:srgbClr val="FF4949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动作按钮: 后退或前一项 10">
            <a:hlinkClick r:id="" action="ppaction://hlinkshowjump?jump=previousslide"/>
          </p:cNvPr>
          <p:cNvSpPr/>
          <p:nvPr userDrawn="1"/>
        </p:nvSpPr>
        <p:spPr>
          <a:xfrm>
            <a:off x="10820400" y="6264275"/>
            <a:ext cx="500380" cy="314960"/>
          </a:xfrm>
          <a:prstGeom prst="actionButtonBackPrevious">
            <a:avLst/>
          </a:prstGeom>
          <a:solidFill>
            <a:srgbClr val="FF4949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1851660" y="266065"/>
            <a:ext cx="161290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rgbClr val="FF4949"/>
                </a:solidFill>
                <a:effectLst>
                  <a:reflection blurRad="6350" stA="53000" endA="300" endPos="35500" dir="5400000" sy="-90000" algn="bl" rotWithShape="0"/>
                </a:effectLst>
              </a:rPr>
              <a:t>知识要点</a:t>
            </a:r>
            <a:endParaRPr lang="zh-CN" altLang="en-US" sz="2800" b="1">
              <a:solidFill>
                <a:srgbClr val="FF4949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5" name="矩形 34"/>
          <p:cNvSpPr/>
          <p:nvPr userDrawn="1"/>
        </p:nvSpPr>
        <p:spPr>
          <a:xfrm>
            <a:off x="10862945" y="120015"/>
            <a:ext cx="89789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rgbClr val="FF4949"/>
                </a:solidFill>
                <a:effectLst>
                  <a:reflection blurRad="6350" stA="53000" endA="300" endPos="35500" dir="5400000" sy="-90000" algn="bl" rotWithShape="0"/>
                </a:effectLst>
              </a:rPr>
              <a:t>目录</a:t>
            </a:r>
            <a:endParaRPr lang="zh-CN" altLang="en-US" sz="2800" b="1">
              <a:solidFill>
                <a:srgbClr val="FF4949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文本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PA-直接连接符 12"/>
          <p:cNvCxnSpPr/>
          <p:nvPr userDrawn="1">
            <p:custDataLst>
              <p:tags r:id="rId2"/>
            </p:custDataLst>
          </p:nvPr>
        </p:nvCxnSpPr>
        <p:spPr>
          <a:xfrm>
            <a:off x="1134275" y="894434"/>
            <a:ext cx="10886061" cy="0"/>
          </a:xfrm>
          <a:prstGeom prst="line">
            <a:avLst/>
          </a:prstGeom>
          <a:ln w="3175">
            <a:solidFill>
              <a:srgbClr val="393A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A-等腰三角形 15"/>
          <p:cNvSpPr/>
          <p:nvPr userDrawn="1">
            <p:custDataLst>
              <p:tags r:id="rId3"/>
            </p:custDataLst>
          </p:nvPr>
        </p:nvSpPr>
        <p:spPr>
          <a:xfrm>
            <a:off x="11457249" y="409649"/>
            <a:ext cx="563087" cy="485420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0" name="PA-等腰三角形 17"/>
          <p:cNvSpPr>
            <a:spLocks noChangeAspect="1"/>
          </p:cNvSpPr>
          <p:nvPr userDrawn="1">
            <p:custDataLst>
              <p:tags r:id="rId4"/>
            </p:custDataLst>
          </p:nvPr>
        </p:nvSpPr>
        <p:spPr>
          <a:xfrm>
            <a:off x="11083061" y="511069"/>
            <a:ext cx="445440" cy="384000"/>
          </a:xfrm>
          <a:prstGeom prst="triangle">
            <a:avLst/>
          </a:prstGeom>
          <a:solidFill>
            <a:srgbClr val="DB452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PA-等腰三角形 18"/>
          <p:cNvSpPr>
            <a:spLocks noChangeAspect="1"/>
          </p:cNvSpPr>
          <p:nvPr userDrawn="1">
            <p:custDataLst>
              <p:tags r:id="rId5"/>
            </p:custDataLst>
          </p:nvPr>
        </p:nvSpPr>
        <p:spPr>
          <a:xfrm>
            <a:off x="10820233" y="607069"/>
            <a:ext cx="334080" cy="288000"/>
          </a:xfrm>
          <a:prstGeom prst="triangle">
            <a:avLst/>
          </a:prstGeom>
          <a:solidFill>
            <a:srgbClr val="DB45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2" name="PA-等腰三角形 19"/>
          <p:cNvSpPr>
            <a:spLocks noChangeAspect="1"/>
          </p:cNvSpPr>
          <p:nvPr userDrawn="1">
            <p:custDataLst>
              <p:tags r:id="rId6"/>
            </p:custDataLst>
          </p:nvPr>
        </p:nvSpPr>
        <p:spPr>
          <a:xfrm>
            <a:off x="10668765" y="703069"/>
            <a:ext cx="222720" cy="192000"/>
          </a:xfrm>
          <a:prstGeom prst="triangle">
            <a:avLst/>
          </a:prstGeom>
          <a:solidFill>
            <a:srgbClr val="DB45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/>
        </p:nvSpPr>
        <p:spPr>
          <a:xfrm>
            <a:off x="11496675" y="6264275"/>
            <a:ext cx="494665" cy="314960"/>
          </a:xfrm>
          <a:prstGeom prst="actionButtonForwardNext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后退或前一项 10">
            <a:hlinkClick r:id="" action="ppaction://hlinkshowjump?jump=previousslide"/>
          </p:cNvPr>
          <p:cNvSpPr/>
          <p:nvPr userDrawn="1"/>
        </p:nvSpPr>
        <p:spPr>
          <a:xfrm>
            <a:off x="10820400" y="6264275"/>
            <a:ext cx="500380" cy="314960"/>
          </a:xfrm>
          <a:prstGeom prst="actionButtonBackPrevious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 userDrawn="1"/>
        </p:nvSpPr>
        <p:spPr>
          <a:xfrm>
            <a:off x="10862945" y="120015"/>
            <a:ext cx="89789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</a:rPr>
              <a:t>目录</a:t>
            </a:r>
            <a:endParaRPr lang="zh-CN" altLang="en-US" sz="2800" b="1"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文本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PA-直接连接符 12"/>
          <p:cNvCxnSpPr>
            <a:endCxn id="3" idx="4"/>
          </p:cNvCxnSpPr>
          <p:nvPr userDrawn="1">
            <p:custDataLst>
              <p:tags r:id="rId2"/>
            </p:custDataLst>
          </p:nvPr>
        </p:nvCxnSpPr>
        <p:spPr>
          <a:xfrm>
            <a:off x="1134275" y="894434"/>
            <a:ext cx="10886061" cy="0"/>
          </a:xfrm>
          <a:prstGeom prst="line">
            <a:avLst/>
          </a:prstGeom>
          <a:ln w="3175">
            <a:solidFill>
              <a:srgbClr val="393A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A-等腰三角形 15"/>
          <p:cNvSpPr/>
          <p:nvPr userDrawn="1">
            <p:custDataLst>
              <p:tags r:id="rId3"/>
            </p:custDataLst>
          </p:nvPr>
        </p:nvSpPr>
        <p:spPr>
          <a:xfrm>
            <a:off x="11457249" y="409649"/>
            <a:ext cx="563087" cy="485420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0" name="PA-等腰三角形 17"/>
          <p:cNvSpPr>
            <a:spLocks noChangeAspect="1"/>
          </p:cNvSpPr>
          <p:nvPr userDrawn="1">
            <p:custDataLst>
              <p:tags r:id="rId4"/>
            </p:custDataLst>
          </p:nvPr>
        </p:nvSpPr>
        <p:spPr>
          <a:xfrm>
            <a:off x="11083061" y="511069"/>
            <a:ext cx="445440" cy="384000"/>
          </a:xfrm>
          <a:prstGeom prst="triangle">
            <a:avLst/>
          </a:prstGeom>
          <a:solidFill>
            <a:srgbClr val="DB452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PA-等腰三角形 18"/>
          <p:cNvSpPr>
            <a:spLocks noChangeAspect="1"/>
          </p:cNvSpPr>
          <p:nvPr userDrawn="1">
            <p:custDataLst>
              <p:tags r:id="rId5"/>
            </p:custDataLst>
          </p:nvPr>
        </p:nvSpPr>
        <p:spPr>
          <a:xfrm>
            <a:off x="10820233" y="607069"/>
            <a:ext cx="334080" cy="288000"/>
          </a:xfrm>
          <a:prstGeom prst="triangle">
            <a:avLst/>
          </a:prstGeom>
          <a:solidFill>
            <a:srgbClr val="DB45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2" name="PA-等腰三角形 19"/>
          <p:cNvSpPr>
            <a:spLocks noChangeAspect="1"/>
          </p:cNvSpPr>
          <p:nvPr userDrawn="1">
            <p:custDataLst>
              <p:tags r:id="rId6"/>
            </p:custDataLst>
          </p:nvPr>
        </p:nvSpPr>
        <p:spPr>
          <a:xfrm>
            <a:off x="10668765" y="703069"/>
            <a:ext cx="222720" cy="192000"/>
          </a:xfrm>
          <a:prstGeom prst="triangle">
            <a:avLst/>
          </a:prstGeom>
          <a:solidFill>
            <a:srgbClr val="DB45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/>
        </p:nvSpPr>
        <p:spPr>
          <a:xfrm>
            <a:off x="11496675" y="6264275"/>
            <a:ext cx="494665" cy="314960"/>
          </a:xfrm>
          <a:prstGeom prst="actionButtonForwardNext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后退或前一项 10">
            <a:hlinkClick r:id="" action="ppaction://hlinkshowjump?jump=previousslide"/>
          </p:cNvPr>
          <p:cNvSpPr/>
          <p:nvPr userDrawn="1"/>
        </p:nvSpPr>
        <p:spPr>
          <a:xfrm>
            <a:off x="10820400" y="6264275"/>
            <a:ext cx="500380" cy="314960"/>
          </a:xfrm>
          <a:prstGeom prst="actionButtonBackPrevious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 userDrawn="1"/>
        </p:nvSpPr>
        <p:spPr>
          <a:xfrm>
            <a:off x="10862945" y="120015"/>
            <a:ext cx="89789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</a:rPr>
              <a:t>目录</a:t>
            </a:r>
            <a:endParaRPr lang="zh-CN" altLang="en-US" sz="2800" b="1"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transition spd="med">
    <p:cu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slide" Target="slide1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slide" Target="slide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image" Target="../media/image8.png"/><Relationship Id="rId3" Type="http://schemas.openxmlformats.org/officeDocument/2006/relationships/tags" Target="../tags/tag49.xml"/><Relationship Id="rId2" Type="http://schemas.openxmlformats.org/officeDocument/2006/relationships/slide" Target="slide1.xml"/><Relationship Id="rId17" Type="http://schemas.openxmlformats.org/officeDocument/2006/relationships/slideLayout" Target="../slideLayouts/slideLayout3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slide" Target="slide1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1" Type="http://schemas.openxmlformats.org/officeDocument/2006/relationships/slideLayout" Target="../slideLayouts/slideLayout3.xml"/><Relationship Id="rId10" Type="http://schemas.openxmlformats.org/officeDocument/2006/relationships/tags" Target="../tags/tag71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7" Type="http://schemas.openxmlformats.org/officeDocument/2006/relationships/slideLayout" Target="../slideLayouts/slideLayout4.xml"/><Relationship Id="rId46" Type="http://schemas.openxmlformats.org/officeDocument/2006/relationships/tags" Target="../tags/tag115.xml"/><Relationship Id="rId45" Type="http://schemas.openxmlformats.org/officeDocument/2006/relationships/tags" Target="../tags/tag114.xml"/><Relationship Id="rId44" Type="http://schemas.openxmlformats.org/officeDocument/2006/relationships/tags" Target="../tags/tag113.xml"/><Relationship Id="rId43" Type="http://schemas.openxmlformats.org/officeDocument/2006/relationships/tags" Target="../tags/tag112.xml"/><Relationship Id="rId42" Type="http://schemas.openxmlformats.org/officeDocument/2006/relationships/tags" Target="../tags/tag111.xml"/><Relationship Id="rId41" Type="http://schemas.openxmlformats.org/officeDocument/2006/relationships/tags" Target="../tags/tag110.xml"/><Relationship Id="rId40" Type="http://schemas.openxmlformats.org/officeDocument/2006/relationships/tags" Target="../tags/tag109.xml"/><Relationship Id="rId4" Type="http://schemas.openxmlformats.org/officeDocument/2006/relationships/tags" Target="../tags/tag73.xml"/><Relationship Id="rId39" Type="http://schemas.openxmlformats.org/officeDocument/2006/relationships/tags" Target="../tags/tag108.xml"/><Relationship Id="rId38" Type="http://schemas.openxmlformats.org/officeDocument/2006/relationships/tags" Target="../tags/tag107.xml"/><Relationship Id="rId37" Type="http://schemas.openxmlformats.org/officeDocument/2006/relationships/tags" Target="../tags/tag106.xml"/><Relationship Id="rId36" Type="http://schemas.openxmlformats.org/officeDocument/2006/relationships/tags" Target="../tags/tag105.xml"/><Relationship Id="rId35" Type="http://schemas.openxmlformats.org/officeDocument/2006/relationships/tags" Target="../tags/tag104.xml"/><Relationship Id="rId34" Type="http://schemas.openxmlformats.org/officeDocument/2006/relationships/tags" Target="../tags/tag103.xml"/><Relationship Id="rId33" Type="http://schemas.openxmlformats.org/officeDocument/2006/relationships/tags" Target="../tags/tag102.xml"/><Relationship Id="rId32" Type="http://schemas.openxmlformats.org/officeDocument/2006/relationships/tags" Target="../tags/tag101.xml"/><Relationship Id="rId31" Type="http://schemas.openxmlformats.org/officeDocument/2006/relationships/tags" Target="../tags/tag100.xml"/><Relationship Id="rId30" Type="http://schemas.openxmlformats.org/officeDocument/2006/relationships/tags" Target="../tags/tag99.xml"/><Relationship Id="rId3" Type="http://schemas.openxmlformats.org/officeDocument/2006/relationships/tags" Target="../tags/tag72.xml"/><Relationship Id="rId29" Type="http://schemas.openxmlformats.org/officeDocument/2006/relationships/tags" Target="../tags/tag98.xml"/><Relationship Id="rId28" Type="http://schemas.openxmlformats.org/officeDocument/2006/relationships/tags" Target="../tags/tag97.xml"/><Relationship Id="rId27" Type="http://schemas.openxmlformats.org/officeDocument/2006/relationships/tags" Target="../tags/tag96.xml"/><Relationship Id="rId26" Type="http://schemas.openxmlformats.org/officeDocument/2006/relationships/tags" Target="../tags/tag95.xml"/><Relationship Id="rId25" Type="http://schemas.openxmlformats.org/officeDocument/2006/relationships/tags" Target="../tags/tag94.xml"/><Relationship Id="rId24" Type="http://schemas.openxmlformats.org/officeDocument/2006/relationships/tags" Target="../tags/tag93.xml"/><Relationship Id="rId23" Type="http://schemas.openxmlformats.org/officeDocument/2006/relationships/tags" Target="../tags/tag92.xml"/><Relationship Id="rId22" Type="http://schemas.openxmlformats.org/officeDocument/2006/relationships/tags" Target="../tags/tag91.xml"/><Relationship Id="rId21" Type="http://schemas.openxmlformats.org/officeDocument/2006/relationships/tags" Target="../tags/tag90.xml"/><Relationship Id="rId20" Type="http://schemas.openxmlformats.org/officeDocument/2006/relationships/tags" Target="../tags/tag89.xml"/><Relationship Id="rId2" Type="http://schemas.openxmlformats.org/officeDocument/2006/relationships/slide" Target="slide1.xml"/><Relationship Id="rId19" Type="http://schemas.openxmlformats.org/officeDocument/2006/relationships/tags" Target="../tags/tag88.xml"/><Relationship Id="rId18" Type="http://schemas.openxmlformats.org/officeDocument/2006/relationships/tags" Target="../tags/tag87.xml"/><Relationship Id="rId17" Type="http://schemas.openxmlformats.org/officeDocument/2006/relationships/tags" Target="../tags/tag86.xml"/><Relationship Id="rId16" Type="http://schemas.openxmlformats.org/officeDocument/2006/relationships/tags" Target="../tags/tag85.xml"/><Relationship Id="rId15" Type="http://schemas.openxmlformats.org/officeDocument/2006/relationships/tags" Target="../tags/tag84.xml"/><Relationship Id="rId14" Type="http://schemas.openxmlformats.org/officeDocument/2006/relationships/tags" Target="../tags/tag83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16.xml"/><Relationship Id="rId2" Type="http://schemas.openxmlformats.org/officeDocument/2006/relationships/slide" Target="slide1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7.xml"/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tags" Target="../tags/tag19.xml"/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20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slide" Target="slide1.xml"/><Relationship Id="rId12" Type="http://schemas.openxmlformats.org/officeDocument/2006/relationships/slideLayout" Target="../slideLayouts/slideLayout4.xml"/><Relationship Id="rId11" Type="http://schemas.openxmlformats.org/officeDocument/2006/relationships/image" Target="../media/image5.png"/><Relationship Id="rId10" Type="http://schemas.openxmlformats.org/officeDocument/2006/relationships/tags" Target="../tags/tag28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slide" Target="slide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35.xml"/><Relationship Id="rId4" Type="http://schemas.openxmlformats.org/officeDocument/2006/relationships/image" Target="../media/image6.png"/><Relationship Id="rId3" Type="http://schemas.openxmlformats.org/officeDocument/2006/relationships/tags" Target="../tags/tag34.xml"/><Relationship Id="rId2" Type="http://schemas.openxmlformats.org/officeDocument/2006/relationships/slide" Target="slide1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slide" Target="slide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 flipV="1">
            <a:off x="3446101" y="1144604"/>
            <a:ext cx="5299799" cy="5045043"/>
            <a:chOff x="2584576" y="501266"/>
            <a:chExt cx="3974849" cy="3783782"/>
          </a:xfrm>
        </p:grpSpPr>
        <p:sp>
          <p:nvSpPr>
            <p:cNvPr id="24" name="任意多边形: 形状 23"/>
            <p:cNvSpPr/>
            <p:nvPr/>
          </p:nvSpPr>
          <p:spPr>
            <a:xfrm>
              <a:off x="4036066" y="501266"/>
              <a:ext cx="1071870" cy="924026"/>
            </a:xfrm>
            <a:custGeom>
              <a:avLst/>
              <a:gdLst>
                <a:gd name="connsiteX0" fmla="*/ 535935 w 1071870"/>
                <a:gd name="connsiteY0" fmla="*/ 0 h 924026"/>
                <a:gd name="connsiteX1" fmla="*/ 1071870 w 1071870"/>
                <a:gd name="connsiteY1" fmla="*/ 924026 h 924026"/>
                <a:gd name="connsiteX2" fmla="*/ 0 w 1071870"/>
                <a:gd name="connsiteY2" fmla="*/ 924026 h 924026"/>
                <a:gd name="connsiteX3" fmla="*/ 535935 w 1071870"/>
                <a:gd name="connsiteY3" fmla="*/ 0 h 924026"/>
                <a:gd name="connsiteX0-1" fmla="*/ 0 w 1071870"/>
                <a:gd name="connsiteY0-2" fmla="*/ 924026 h 1015466"/>
                <a:gd name="connsiteX1-3" fmla="*/ 535935 w 1071870"/>
                <a:gd name="connsiteY1-4" fmla="*/ 0 h 1015466"/>
                <a:gd name="connsiteX2-5" fmla="*/ 1071870 w 1071870"/>
                <a:gd name="connsiteY2-6" fmla="*/ 924026 h 1015466"/>
                <a:gd name="connsiteX3-7" fmla="*/ 91440 w 1071870"/>
                <a:gd name="connsiteY3-8" fmla="*/ 1015466 h 1015466"/>
                <a:gd name="connsiteX0-9" fmla="*/ 0 w 1071870"/>
                <a:gd name="connsiteY0-10" fmla="*/ 924026 h 1015466"/>
                <a:gd name="connsiteX1-11" fmla="*/ 535935 w 1071870"/>
                <a:gd name="connsiteY1-12" fmla="*/ 0 h 1015466"/>
                <a:gd name="connsiteX2-13" fmla="*/ 1071870 w 1071870"/>
                <a:gd name="connsiteY2-14" fmla="*/ 924026 h 1015466"/>
                <a:gd name="connsiteX3-15" fmla="*/ 91440 w 1071870"/>
                <a:gd name="connsiteY3-16" fmla="*/ 1015466 h 1015466"/>
                <a:gd name="connsiteX0-17" fmla="*/ 0 w 1071870"/>
                <a:gd name="connsiteY0-18" fmla="*/ 924026 h 924026"/>
                <a:gd name="connsiteX1-19" fmla="*/ 535935 w 1071870"/>
                <a:gd name="connsiteY1-20" fmla="*/ 0 h 924026"/>
                <a:gd name="connsiteX2-21" fmla="*/ 1071870 w 1071870"/>
                <a:gd name="connsiteY2-22" fmla="*/ 924026 h 9240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71870" h="924025">
                  <a:moveTo>
                    <a:pt x="0" y="924026"/>
                  </a:moveTo>
                  <a:lnTo>
                    <a:pt x="535935" y="0"/>
                  </a:lnTo>
                  <a:lnTo>
                    <a:pt x="1071870" y="924026"/>
                  </a:lnTo>
                </a:path>
              </a:pathLst>
            </a:custGeom>
            <a:noFill/>
            <a:ln w="25400" cap="flat" cmpd="sng" algn="ctr">
              <a:solidFill>
                <a:srgbClr val="DB452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2584576" y="3361023"/>
              <a:ext cx="3974849" cy="924025"/>
            </a:xfrm>
            <a:custGeom>
              <a:avLst/>
              <a:gdLst>
                <a:gd name="connsiteX0" fmla="*/ 535935 w 3974849"/>
                <a:gd name="connsiteY0" fmla="*/ 0 h 924025"/>
                <a:gd name="connsiteX1" fmla="*/ 3438915 w 3974849"/>
                <a:gd name="connsiteY1" fmla="*/ 0 h 924025"/>
                <a:gd name="connsiteX2" fmla="*/ 3974849 w 3974849"/>
                <a:gd name="connsiteY2" fmla="*/ 924025 h 924025"/>
                <a:gd name="connsiteX3" fmla="*/ 0 w 3974849"/>
                <a:gd name="connsiteY3" fmla="*/ 924025 h 924025"/>
                <a:gd name="connsiteX4" fmla="*/ 535935 w 3974849"/>
                <a:gd name="connsiteY4" fmla="*/ 0 h 924025"/>
                <a:gd name="connsiteX0-1" fmla="*/ 3438915 w 3974849"/>
                <a:gd name="connsiteY0-2" fmla="*/ 0 h 924025"/>
                <a:gd name="connsiteX1-3" fmla="*/ 3974849 w 3974849"/>
                <a:gd name="connsiteY1-4" fmla="*/ 924025 h 924025"/>
                <a:gd name="connsiteX2-5" fmla="*/ 0 w 3974849"/>
                <a:gd name="connsiteY2-6" fmla="*/ 924025 h 924025"/>
                <a:gd name="connsiteX3-7" fmla="*/ 535935 w 3974849"/>
                <a:gd name="connsiteY3-8" fmla="*/ 0 h 924025"/>
                <a:gd name="connsiteX4-9" fmla="*/ 3530355 w 3974849"/>
                <a:gd name="connsiteY4-10" fmla="*/ 91440 h 924025"/>
                <a:gd name="connsiteX0-11" fmla="*/ 3438915 w 3974849"/>
                <a:gd name="connsiteY0-12" fmla="*/ 524577 h 1448602"/>
                <a:gd name="connsiteX1-13" fmla="*/ 3974849 w 3974849"/>
                <a:gd name="connsiteY1-14" fmla="*/ 1448602 h 1448602"/>
                <a:gd name="connsiteX2-15" fmla="*/ 0 w 3974849"/>
                <a:gd name="connsiteY2-16" fmla="*/ 1448602 h 1448602"/>
                <a:gd name="connsiteX3-17" fmla="*/ 535935 w 3974849"/>
                <a:gd name="connsiteY3-18" fmla="*/ 524577 h 1448602"/>
                <a:gd name="connsiteX4-19" fmla="*/ 3231971 w 3974849"/>
                <a:gd name="connsiteY4-20" fmla="*/ 0 h 1448602"/>
                <a:gd name="connsiteX0-21" fmla="*/ 3438915 w 3974849"/>
                <a:gd name="connsiteY0-22" fmla="*/ 524577 h 1448602"/>
                <a:gd name="connsiteX1-23" fmla="*/ 3974849 w 3974849"/>
                <a:gd name="connsiteY1-24" fmla="*/ 1448602 h 1448602"/>
                <a:gd name="connsiteX2-25" fmla="*/ 0 w 3974849"/>
                <a:gd name="connsiteY2-26" fmla="*/ 1448602 h 1448602"/>
                <a:gd name="connsiteX3-27" fmla="*/ 535935 w 3974849"/>
                <a:gd name="connsiteY3-28" fmla="*/ 524577 h 1448602"/>
                <a:gd name="connsiteX4-29" fmla="*/ 3231971 w 3974849"/>
                <a:gd name="connsiteY4-30" fmla="*/ 0 h 1448602"/>
                <a:gd name="connsiteX0-31" fmla="*/ 3691289 w 4227223"/>
                <a:gd name="connsiteY0-32" fmla="*/ 0 h 1381225"/>
                <a:gd name="connsiteX1-33" fmla="*/ 4227223 w 4227223"/>
                <a:gd name="connsiteY1-34" fmla="*/ 924025 h 1381225"/>
                <a:gd name="connsiteX2-35" fmla="*/ 252374 w 4227223"/>
                <a:gd name="connsiteY2-36" fmla="*/ 924025 h 1381225"/>
                <a:gd name="connsiteX3-37" fmla="*/ 788309 w 4227223"/>
                <a:gd name="connsiteY3-38" fmla="*/ 0 h 1381225"/>
                <a:gd name="connsiteX4-39" fmla="*/ 0 w 4227223"/>
                <a:gd name="connsiteY4-40" fmla="*/ 1381225 h 1381225"/>
                <a:gd name="connsiteX0-41" fmla="*/ 3438915 w 3974849"/>
                <a:gd name="connsiteY0-42" fmla="*/ 0 h 924025"/>
                <a:gd name="connsiteX1-43" fmla="*/ 3974849 w 3974849"/>
                <a:gd name="connsiteY1-44" fmla="*/ 924025 h 924025"/>
                <a:gd name="connsiteX2-45" fmla="*/ 0 w 3974849"/>
                <a:gd name="connsiteY2-46" fmla="*/ 924025 h 924025"/>
                <a:gd name="connsiteX3-47" fmla="*/ 535935 w 3974849"/>
                <a:gd name="connsiteY3-48" fmla="*/ 0 h 9240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974848" h="924025">
                  <a:moveTo>
                    <a:pt x="3438915" y="0"/>
                  </a:moveTo>
                  <a:lnTo>
                    <a:pt x="3974849" y="924025"/>
                  </a:lnTo>
                  <a:lnTo>
                    <a:pt x="0" y="924025"/>
                  </a:lnTo>
                  <a:lnTo>
                    <a:pt x="535935" y="0"/>
                  </a:lnTo>
                </a:path>
              </a:pathLst>
            </a:custGeom>
            <a:noFill/>
            <a:ln w="25400" cap="flat" cmpd="sng" algn="ctr">
              <a:solidFill>
                <a:srgbClr val="DB452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31" name="任意多边形: 形状 30"/>
          <p:cNvSpPr/>
          <p:nvPr/>
        </p:nvSpPr>
        <p:spPr>
          <a:xfrm>
            <a:off x="0" y="6350003"/>
            <a:ext cx="12192000" cy="507999"/>
          </a:xfrm>
          <a:custGeom>
            <a:avLst/>
            <a:gdLst>
              <a:gd name="connsiteX0" fmla="*/ 4572001 w 9144000"/>
              <a:gd name="connsiteY0" fmla="*/ 0 h 380999"/>
              <a:gd name="connsiteX1" fmla="*/ 8976046 w 9144000"/>
              <a:gd name="connsiteY1" fmla="*/ 303061 h 380999"/>
              <a:gd name="connsiteX2" fmla="*/ 9144000 w 9144000"/>
              <a:gd name="connsiteY2" fmla="*/ 328928 h 380999"/>
              <a:gd name="connsiteX3" fmla="*/ 9144000 w 9144000"/>
              <a:gd name="connsiteY3" fmla="*/ 380999 h 380999"/>
              <a:gd name="connsiteX4" fmla="*/ 0 w 9144000"/>
              <a:gd name="connsiteY4" fmla="*/ 380999 h 380999"/>
              <a:gd name="connsiteX5" fmla="*/ 0 w 9144000"/>
              <a:gd name="connsiteY5" fmla="*/ 328928 h 380999"/>
              <a:gd name="connsiteX6" fmla="*/ 167955 w 9144000"/>
              <a:gd name="connsiteY6" fmla="*/ 303061 h 380999"/>
              <a:gd name="connsiteX7" fmla="*/ 4572001 w 9144000"/>
              <a:gd name="connsiteY7" fmla="*/ 0 h 38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0999">
                <a:moveTo>
                  <a:pt x="4572001" y="0"/>
                </a:moveTo>
                <a:cubicBezTo>
                  <a:pt x="6105628" y="0"/>
                  <a:pt x="7584809" y="106103"/>
                  <a:pt x="8976046" y="303061"/>
                </a:cubicBezTo>
                <a:lnTo>
                  <a:pt x="9144000" y="328928"/>
                </a:lnTo>
                <a:lnTo>
                  <a:pt x="9144000" y="380999"/>
                </a:lnTo>
                <a:lnTo>
                  <a:pt x="0" y="380999"/>
                </a:lnTo>
                <a:lnTo>
                  <a:pt x="0" y="328928"/>
                </a:lnTo>
                <a:lnTo>
                  <a:pt x="167955" y="303061"/>
                </a:lnTo>
                <a:cubicBezTo>
                  <a:pt x="1559192" y="106103"/>
                  <a:pt x="3038373" y="0"/>
                  <a:pt x="4572001" y="0"/>
                </a:cubicBezTo>
                <a:close/>
              </a:path>
            </a:pathLst>
          </a:custGeom>
          <a:solidFill>
            <a:srgbClr val="DB45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7" name="组合 6"/>
          <p:cNvGrpSpPr/>
          <p:nvPr/>
        </p:nvGrpSpPr>
        <p:grpSpPr>
          <a:xfrm flipV="1">
            <a:off x="3450043" y="995492"/>
            <a:ext cx="5299799" cy="5021393"/>
            <a:chOff x="2584576" y="475456"/>
            <a:chExt cx="3974849" cy="3809592"/>
          </a:xfrm>
        </p:grpSpPr>
        <p:sp>
          <p:nvSpPr>
            <p:cNvPr id="2" name="任意多边形: 形状 8"/>
            <p:cNvSpPr/>
            <p:nvPr/>
          </p:nvSpPr>
          <p:spPr>
            <a:xfrm>
              <a:off x="4036066" y="475456"/>
              <a:ext cx="1071870" cy="924026"/>
            </a:xfrm>
            <a:custGeom>
              <a:avLst/>
              <a:gdLst>
                <a:gd name="connsiteX0" fmla="*/ 535935 w 1071870"/>
                <a:gd name="connsiteY0" fmla="*/ 0 h 924026"/>
                <a:gd name="connsiteX1" fmla="*/ 1071870 w 1071870"/>
                <a:gd name="connsiteY1" fmla="*/ 924026 h 924026"/>
                <a:gd name="connsiteX2" fmla="*/ 0 w 1071870"/>
                <a:gd name="connsiteY2" fmla="*/ 924026 h 924026"/>
                <a:gd name="connsiteX3" fmla="*/ 535935 w 1071870"/>
                <a:gd name="connsiteY3" fmla="*/ 0 h 924026"/>
                <a:gd name="connsiteX0-1" fmla="*/ 0 w 1071870"/>
                <a:gd name="connsiteY0-2" fmla="*/ 924026 h 1015466"/>
                <a:gd name="connsiteX1-3" fmla="*/ 535935 w 1071870"/>
                <a:gd name="connsiteY1-4" fmla="*/ 0 h 1015466"/>
                <a:gd name="connsiteX2-5" fmla="*/ 1071870 w 1071870"/>
                <a:gd name="connsiteY2-6" fmla="*/ 924026 h 1015466"/>
                <a:gd name="connsiteX3-7" fmla="*/ 91440 w 1071870"/>
                <a:gd name="connsiteY3-8" fmla="*/ 1015466 h 1015466"/>
                <a:gd name="connsiteX0-9" fmla="*/ 0 w 1071870"/>
                <a:gd name="connsiteY0-10" fmla="*/ 924026 h 1015466"/>
                <a:gd name="connsiteX1-11" fmla="*/ 535935 w 1071870"/>
                <a:gd name="connsiteY1-12" fmla="*/ 0 h 1015466"/>
                <a:gd name="connsiteX2-13" fmla="*/ 1071870 w 1071870"/>
                <a:gd name="connsiteY2-14" fmla="*/ 924026 h 1015466"/>
                <a:gd name="connsiteX3-15" fmla="*/ 91440 w 1071870"/>
                <a:gd name="connsiteY3-16" fmla="*/ 1015466 h 1015466"/>
                <a:gd name="connsiteX0-17" fmla="*/ 0 w 1071870"/>
                <a:gd name="connsiteY0-18" fmla="*/ 924026 h 924026"/>
                <a:gd name="connsiteX1-19" fmla="*/ 535935 w 1071870"/>
                <a:gd name="connsiteY1-20" fmla="*/ 0 h 924026"/>
                <a:gd name="connsiteX2-21" fmla="*/ 1071870 w 1071870"/>
                <a:gd name="connsiteY2-22" fmla="*/ 924026 h 9240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71870" h="924025">
                  <a:moveTo>
                    <a:pt x="0" y="924026"/>
                  </a:moveTo>
                  <a:lnTo>
                    <a:pt x="535935" y="0"/>
                  </a:lnTo>
                  <a:lnTo>
                    <a:pt x="1071870" y="924026"/>
                  </a:lnTo>
                </a:path>
              </a:pathLst>
            </a:custGeom>
            <a:noFill/>
            <a:ln w="25400" cap="flat" cmpd="sng" algn="ctr">
              <a:solidFill>
                <a:srgbClr val="DB452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" name="任意多边形: 形状 9"/>
            <p:cNvSpPr/>
            <p:nvPr/>
          </p:nvSpPr>
          <p:spPr>
            <a:xfrm>
              <a:off x="2584576" y="3361023"/>
              <a:ext cx="3974849" cy="924025"/>
            </a:xfrm>
            <a:custGeom>
              <a:avLst/>
              <a:gdLst>
                <a:gd name="connsiteX0" fmla="*/ 535935 w 3974849"/>
                <a:gd name="connsiteY0" fmla="*/ 0 h 924025"/>
                <a:gd name="connsiteX1" fmla="*/ 3438915 w 3974849"/>
                <a:gd name="connsiteY1" fmla="*/ 0 h 924025"/>
                <a:gd name="connsiteX2" fmla="*/ 3974849 w 3974849"/>
                <a:gd name="connsiteY2" fmla="*/ 924025 h 924025"/>
                <a:gd name="connsiteX3" fmla="*/ 0 w 3974849"/>
                <a:gd name="connsiteY3" fmla="*/ 924025 h 924025"/>
                <a:gd name="connsiteX4" fmla="*/ 535935 w 3974849"/>
                <a:gd name="connsiteY4" fmla="*/ 0 h 924025"/>
                <a:gd name="connsiteX0-1" fmla="*/ 3438915 w 3974849"/>
                <a:gd name="connsiteY0-2" fmla="*/ 0 h 924025"/>
                <a:gd name="connsiteX1-3" fmla="*/ 3974849 w 3974849"/>
                <a:gd name="connsiteY1-4" fmla="*/ 924025 h 924025"/>
                <a:gd name="connsiteX2-5" fmla="*/ 0 w 3974849"/>
                <a:gd name="connsiteY2-6" fmla="*/ 924025 h 924025"/>
                <a:gd name="connsiteX3-7" fmla="*/ 535935 w 3974849"/>
                <a:gd name="connsiteY3-8" fmla="*/ 0 h 924025"/>
                <a:gd name="connsiteX4-9" fmla="*/ 3530355 w 3974849"/>
                <a:gd name="connsiteY4-10" fmla="*/ 91440 h 924025"/>
                <a:gd name="connsiteX0-11" fmla="*/ 3438915 w 3974849"/>
                <a:gd name="connsiteY0-12" fmla="*/ 524577 h 1448602"/>
                <a:gd name="connsiteX1-13" fmla="*/ 3974849 w 3974849"/>
                <a:gd name="connsiteY1-14" fmla="*/ 1448602 h 1448602"/>
                <a:gd name="connsiteX2-15" fmla="*/ 0 w 3974849"/>
                <a:gd name="connsiteY2-16" fmla="*/ 1448602 h 1448602"/>
                <a:gd name="connsiteX3-17" fmla="*/ 535935 w 3974849"/>
                <a:gd name="connsiteY3-18" fmla="*/ 524577 h 1448602"/>
                <a:gd name="connsiteX4-19" fmla="*/ 3231971 w 3974849"/>
                <a:gd name="connsiteY4-20" fmla="*/ 0 h 1448602"/>
                <a:gd name="connsiteX0-21" fmla="*/ 3438915 w 3974849"/>
                <a:gd name="connsiteY0-22" fmla="*/ 524577 h 1448602"/>
                <a:gd name="connsiteX1-23" fmla="*/ 3974849 w 3974849"/>
                <a:gd name="connsiteY1-24" fmla="*/ 1448602 h 1448602"/>
                <a:gd name="connsiteX2-25" fmla="*/ 0 w 3974849"/>
                <a:gd name="connsiteY2-26" fmla="*/ 1448602 h 1448602"/>
                <a:gd name="connsiteX3-27" fmla="*/ 535935 w 3974849"/>
                <a:gd name="connsiteY3-28" fmla="*/ 524577 h 1448602"/>
                <a:gd name="connsiteX4-29" fmla="*/ 3231971 w 3974849"/>
                <a:gd name="connsiteY4-30" fmla="*/ 0 h 1448602"/>
                <a:gd name="connsiteX0-31" fmla="*/ 3691289 w 4227223"/>
                <a:gd name="connsiteY0-32" fmla="*/ 0 h 1381225"/>
                <a:gd name="connsiteX1-33" fmla="*/ 4227223 w 4227223"/>
                <a:gd name="connsiteY1-34" fmla="*/ 924025 h 1381225"/>
                <a:gd name="connsiteX2-35" fmla="*/ 252374 w 4227223"/>
                <a:gd name="connsiteY2-36" fmla="*/ 924025 h 1381225"/>
                <a:gd name="connsiteX3-37" fmla="*/ 788309 w 4227223"/>
                <a:gd name="connsiteY3-38" fmla="*/ 0 h 1381225"/>
                <a:gd name="connsiteX4-39" fmla="*/ 0 w 4227223"/>
                <a:gd name="connsiteY4-40" fmla="*/ 1381225 h 1381225"/>
                <a:gd name="connsiteX0-41" fmla="*/ 3438915 w 3974849"/>
                <a:gd name="connsiteY0-42" fmla="*/ 0 h 924025"/>
                <a:gd name="connsiteX1-43" fmla="*/ 3974849 w 3974849"/>
                <a:gd name="connsiteY1-44" fmla="*/ 924025 h 924025"/>
                <a:gd name="connsiteX2-45" fmla="*/ 0 w 3974849"/>
                <a:gd name="connsiteY2-46" fmla="*/ 924025 h 924025"/>
                <a:gd name="connsiteX3-47" fmla="*/ 535935 w 3974849"/>
                <a:gd name="connsiteY3-48" fmla="*/ 0 h 9240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974848" h="924025">
                  <a:moveTo>
                    <a:pt x="3438915" y="0"/>
                  </a:moveTo>
                  <a:lnTo>
                    <a:pt x="3974849" y="924025"/>
                  </a:lnTo>
                  <a:lnTo>
                    <a:pt x="0" y="924025"/>
                  </a:lnTo>
                  <a:lnTo>
                    <a:pt x="535935" y="0"/>
                  </a:lnTo>
                </a:path>
              </a:pathLst>
            </a:custGeom>
            <a:noFill/>
            <a:ln w="25400" cap="flat" cmpd="sng" algn="ctr">
              <a:solidFill>
                <a:srgbClr val="DB452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63535" y="2403784"/>
            <a:ext cx="10694670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5335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5335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5335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章  《</a:t>
            </a:r>
            <a:r>
              <a:rPr lang="zh-CN" altLang="en-US" sz="5335" dirty="0"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zh-CN" altLang="en-US" sz="5335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次</a:t>
            </a:r>
            <a:r>
              <a:rPr lang="zh-CN" altLang="en-US" sz="5335" dirty="0"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函</a:t>
            </a:r>
            <a:r>
              <a:rPr lang="zh-CN" altLang="en-US" sz="5335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数》章节起始课  </a:t>
            </a:r>
            <a:endParaRPr lang="zh-CN" altLang="en-US" sz="5335" dirty="0">
              <a:solidFill>
                <a:sysClr val="windowText" lastClr="000000">
                  <a:lumMod val="85000"/>
                  <a:lumOff val="1500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90733" y="3474003"/>
            <a:ext cx="7999141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张家港市第二中学北校区</a:t>
            </a:r>
            <a:r>
              <a:rPr lang="en-US" altLang="zh-CN" sz="280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刘丹</a:t>
            </a:r>
            <a:endParaRPr lang="en-US" altLang="zh-CN" sz="280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2023.11.17</a:t>
            </a:r>
            <a:endParaRPr lang="zh-CN" sz="2800" dirty="0">
              <a:solidFill>
                <a:sysClr val="windowText" lastClr="000000">
                  <a:lumMod val="85000"/>
                  <a:lumOff val="15000"/>
                </a:sys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22015" y="252095"/>
            <a:ext cx="533781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200" b="1" dirty="0" smtClean="0">
                <a:solidFill>
                  <a:srgbClr val="0070C0"/>
                </a:solidFill>
                <a:latin typeface="仿宋" panose="02010609060101010101" charset="-122"/>
                <a:ea typeface="仿宋" panose="02010609060101010101" charset="-122"/>
              </a:rPr>
              <a:t>八</a:t>
            </a:r>
            <a:r>
              <a:rPr lang="zh-CN" sz="3200" b="1" dirty="0" smtClean="0">
                <a:solidFill>
                  <a:srgbClr val="0070C0"/>
                </a:solidFill>
                <a:effectLst/>
                <a:latin typeface="仿宋" panose="02010609060101010101" charset="-122"/>
                <a:ea typeface="仿宋" panose="02010609060101010101" charset="-122"/>
              </a:rPr>
              <a:t>年</a:t>
            </a:r>
            <a:r>
              <a:rPr lang="zh-CN" sz="3200" b="1" dirty="0">
                <a:solidFill>
                  <a:srgbClr val="0070C0"/>
                </a:solidFill>
                <a:effectLst/>
                <a:latin typeface="仿宋" panose="02010609060101010101" charset="-122"/>
                <a:ea typeface="仿宋" panose="02010609060101010101" charset="-122"/>
              </a:rPr>
              <a:t>级数</a:t>
            </a:r>
            <a:r>
              <a:rPr lang="zh-CN" sz="3200" b="1" dirty="0" smtClean="0">
                <a:solidFill>
                  <a:srgbClr val="0070C0"/>
                </a:solidFill>
                <a:effectLst/>
                <a:latin typeface="仿宋" panose="02010609060101010101" charset="-122"/>
                <a:ea typeface="仿宋" panose="02010609060101010101" charset="-122"/>
              </a:rPr>
              <a:t>学</a:t>
            </a:r>
            <a:r>
              <a:rPr lang="zh-CN" altLang="en-US" sz="3200" b="1" dirty="0" smtClean="0">
                <a:solidFill>
                  <a:srgbClr val="0070C0"/>
                </a:solidFill>
                <a:effectLst/>
                <a:latin typeface="仿宋" panose="02010609060101010101" charset="-122"/>
                <a:ea typeface="仿宋" panose="02010609060101010101" charset="-122"/>
              </a:rPr>
              <a:t>上</a:t>
            </a:r>
            <a:r>
              <a:rPr lang="zh-CN" sz="3200" b="1" dirty="0" smtClean="0">
                <a:solidFill>
                  <a:srgbClr val="0070C0"/>
                </a:solidFill>
                <a:effectLst/>
                <a:latin typeface="仿宋" panose="02010609060101010101" charset="-122"/>
                <a:ea typeface="仿宋" panose="02010609060101010101" charset="-122"/>
              </a:rPr>
              <a:t>册</a:t>
            </a:r>
            <a:r>
              <a:rPr lang="zh-CN" sz="3200" b="1" dirty="0">
                <a:solidFill>
                  <a:srgbClr val="0070C0"/>
                </a:solidFill>
                <a:effectLst/>
                <a:latin typeface="仿宋" panose="02010609060101010101" charset="-122"/>
                <a:ea typeface="仿宋" panose="02010609060101010101" charset="-122"/>
              </a:rPr>
              <a:t>苏科版</a:t>
            </a:r>
            <a:endParaRPr lang="zh-CN" sz="3200" b="1" dirty="0">
              <a:solidFill>
                <a:srgbClr val="0070C0"/>
              </a:solidFill>
              <a:effectLst/>
              <a:latin typeface="仿宋" panose="02010609060101010101" charset="-122"/>
              <a:ea typeface="仿宋" panose="02010609060101010101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425622" y="3429000"/>
            <a:ext cx="11250750" cy="0"/>
          </a:xfrm>
          <a:prstGeom prst="line">
            <a:avLst/>
          </a:prstGeom>
          <a:noFill/>
          <a:ln w="3175" cap="flat" cmpd="sng" algn="ctr">
            <a:gradFill flip="none" rotWithShape="1">
              <a:gsLst>
                <a:gs pos="0">
                  <a:srgbClr val="F8F8F8">
                    <a:alpha val="50000"/>
                  </a:srgbClr>
                </a:gs>
                <a:gs pos="50000">
                  <a:srgbClr val="19191A">
                    <a:alpha val="80000"/>
                  </a:srgbClr>
                </a:gs>
                <a:gs pos="100000">
                  <a:srgbClr val="F8F8F8">
                    <a:alpha val="5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</a:ln>
          <a:effectLst/>
        </p:spPr>
      </p:cxn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641303" y="6084177"/>
            <a:ext cx="13335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1077939" y="323793"/>
            <a:ext cx="3837940" cy="60769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just" fontAlgn="auto">
              <a:lnSpc>
                <a:spcPct val="120000"/>
              </a:lnSpc>
              <a:defRPr/>
            </a:pPr>
            <a:r>
              <a:rPr lang="zh-CN" altLang="zh-CN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ea"/>
              </a:rPr>
              <a:t>创设情境 形成函数概念</a:t>
            </a:r>
            <a:endParaRPr lang="zh-CN" altLang="zh-CN" sz="2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9" name="TextBox 28"/>
          <p:cNvSpPr txBox="1"/>
          <p:nvPr>
            <p:custDataLst>
              <p:tags r:id="rId3"/>
            </p:custDataLst>
          </p:nvPr>
        </p:nvSpPr>
        <p:spPr>
          <a:xfrm>
            <a:off x="650240" y="1089025"/>
            <a:ext cx="112610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小组合作</a:t>
            </a:r>
            <a:r>
              <a:rPr lang="en-US" altLang="zh-CN" sz="2800" b="1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函数是刻画现实世界的有效模型，</a:t>
            </a: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请</a:t>
            </a:r>
            <a:r>
              <a:rPr 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举出一些类似的实例（只含有两个变量）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,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如果能写出函数表达式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,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将其记录下来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.</a:t>
            </a:r>
            <a:endParaRPr lang="en-US" altLang="zh-CN" sz="28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cs typeface="华文楷体" panose="02010600040101010101" charset="-122"/>
            </a:endParaRPr>
          </a:p>
        </p:txBody>
      </p:sp>
      <p:sp>
        <p:nvSpPr>
          <p:cNvPr id="8" name="TextBox 28"/>
          <p:cNvSpPr txBox="1"/>
          <p:nvPr>
            <p:custDataLst>
              <p:tags r:id="rId4"/>
            </p:custDataLst>
          </p:nvPr>
        </p:nvSpPr>
        <p:spPr>
          <a:xfrm>
            <a:off x="650240" y="2879725"/>
            <a:ext cx="11261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探究活动</a:t>
            </a:r>
            <a:r>
              <a:rPr lang="en-US" altLang="zh-CN" sz="2800" b="1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: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请你给这些函数表达式分分类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,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并说明分类理由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.</a:t>
            </a:r>
            <a:endParaRPr lang="en-US" altLang="zh-CN" sz="28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641302" y="6084178"/>
            <a:ext cx="1550697" cy="5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文本框 12"/>
          <p:cNvSpPr txBox="1"/>
          <p:nvPr/>
        </p:nvSpPr>
        <p:spPr>
          <a:xfrm>
            <a:off x="826770" y="2213610"/>
            <a:ext cx="1133030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defRPr>
            </a:lvl1pPr>
          </a:lstStyle>
          <a:p>
            <a:pPr lvl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华文楷体" panose="02010600040101010101" charset="-122"/>
              </a:rPr>
              <a:t>特别地，当</a:t>
            </a:r>
            <a:r>
              <a:rPr kumimoji="0" lang="en-US" i="1" u="none" strike="noStrike" kern="100" cap="none" spc="0" normalizeH="0" baseline="0" dirty="0" smtClean="0">
                <a:solidFill>
                  <a:schemeClr val="accent6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b=0</a:t>
            </a:r>
            <a:r>
              <a:rPr kumimoji="0" lang="zh-CN" altLang="en-US" b="1" u="none" strike="noStrike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华文楷体" panose="02010600040101010101" charset="-122"/>
              </a:rPr>
              <a:t>时,</a:t>
            </a:r>
            <a:r>
              <a:rPr kumimoji="0" lang="en-US" i="1" u="none" strike="noStrike" kern="100" cap="none" spc="0" normalizeH="0" baseline="0" dirty="0" smtClean="0">
                <a:solidFill>
                  <a:schemeClr val="accent6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y＝kx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i="1" kern="100" dirty="0" smtClean="0">
                <a:solidFill>
                  <a:schemeClr val="accent6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k</a:t>
            </a:r>
            <a:r>
              <a:rPr lang="zh-CN" altLang="en-US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华文楷体" panose="02010600040101010101" charset="-122"/>
              </a:rPr>
              <a:t>是常数</a:t>
            </a:r>
            <a:r>
              <a:rPr lang="en-US" altLang="zh-CN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华文楷体" panose="02010600040101010101" charset="-122"/>
              </a:rPr>
              <a:t>,</a:t>
            </a:r>
            <a:r>
              <a:rPr kumimoji="0" lang="en-US" i="1" u="none" strike="noStrike" kern="100" cap="none" spc="0" normalizeH="0" baseline="0" dirty="0" smtClean="0">
                <a:solidFill>
                  <a:schemeClr val="accent6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k≠0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华文楷体" panose="02010600040101010101" charset="-122"/>
              </a:rPr>
              <a:t>）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华文楷体" panose="02010600040101010101" charset="-122"/>
              </a:rPr>
              <a:t>,</a:t>
            </a:r>
            <a:r>
              <a:rPr kumimoji="0" lang="en-US" i="1" u="none" strike="noStrike" kern="100" cap="none" spc="0" normalizeH="0" baseline="0" dirty="0" smtClean="0">
                <a:solidFill>
                  <a:schemeClr val="bg2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y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华文楷体" panose="02010600040101010101" charset="-122"/>
              </a:rPr>
              <a:t>叫做</a:t>
            </a:r>
            <a:r>
              <a:rPr kumimoji="0" lang="en-US" i="1" u="none" strike="noStrike" kern="100" cap="none" spc="0" normalizeH="0" baseline="0" dirty="0" smtClean="0">
                <a:solidFill>
                  <a:schemeClr val="bg2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x</a:t>
            </a:r>
            <a:r>
              <a:rPr kumimoji="0" lang="zh-CN" altLang="en-US" b="1" u="none" strike="noStrike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华文楷体" panose="02010600040101010101" charset="-122"/>
              </a:rPr>
              <a:t>的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华文楷体" panose="02010600040101010101" charset="-122"/>
              </a:rPr>
              <a:t>正比例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华文楷体" panose="02010600040101010101" charset="-122"/>
              </a:rPr>
              <a:t>函数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华文楷体" panose="02010600040101010101" charset="-122"/>
              </a:rPr>
              <a:t>．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华文楷体" panose="02010600040101010101" charset="-122"/>
            </a:endParaRPr>
          </a:p>
        </p:txBody>
      </p:sp>
      <p:sp>
        <p:nvSpPr>
          <p:cNvPr id="3" name="矩形 2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967105" y="357505"/>
            <a:ext cx="406273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zh-CN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ea"/>
              </a:rPr>
              <a:t>创设情境 形成函数概念</a:t>
            </a:r>
            <a:endParaRPr lang="zh-CN" altLang="zh-CN" sz="2800" b="1" dirty="0" smtClean="0"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48335" y="908685"/>
            <a:ext cx="11447780" cy="2069465"/>
            <a:chOff x="1021" y="1431"/>
            <a:chExt cx="18028" cy="3259"/>
          </a:xfrm>
        </p:grpSpPr>
        <p:sp>
          <p:nvSpPr>
            <p:cNvPr id="25" name="文本框 12"/>
            <p:cNvSpPr txBox="1"/>
            <p:nvPr/>
          </p:nvSpPr>
          <p:spPr>
            <a:xfrm>
              <a:off x="1231" y="1431"/>
              <a:ext cx="17819" cy="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2800">
                  <a:solidFill>
                    <a:schemeClr val="bg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华文楷体" panose="02010600040101010101" charset="-122"/>
                </a:rPr>
                <a:t>一次函数的定义：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华文楷体" panose="02010600040101010101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华文楷体" panose="02010600040101010101" charset="-122"/>
                </a:rPr>
                <a:t>一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华文楷体" panose="02010600040101010101" charset="-122"/>
                </a:rPr>
                <a:t>般地，形如</a:t>
              </a:r>
              <a:r>
                <a:rPr kumimoji="0" lang="en-US" i="1" u="none" strike="noStrike" kern="100" cap="none" spc="0" normalizeH="0" baseline="0" dirty="0" smtClean="0">
                  <a:solidFill>
                    <a:schemeClr val="accent6"/>
                  </a:solidFill>
                  <a:latin typeface="Times New Roman" panose="02020603050405020304"/>
                  <a:ea typeface="宋体" panose="02010600030101010101" pitchFamily="2" charset="-122"/>
                  <a:cs typeface="Times New Roman" panose="02020603050405020304"/>
                </a:rPr>
                <a:t>y＝kx+b</a:t>
              </a:r>
              <a:r>
                <a:rPr kumimoji="0" lang="zh-CN" alt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（</a:t>
              </a:r>
              <a:r>
                <a:rPr lang="en-US" i="1" kern="100" dirty="0" smtClean="0">
                  <a:solidFill>
                    <a:schemeClr val="accent6"/>
                  </a:solidFill>
                  <a:latin typeface="Times New Roman" panose="02020603050405020304"/>
                  <a:ea typeface="宋体" panose="02010600030101010101" pitchFamily="2" charset="-122"/>
                  <a:cs typeface="Times New Roman" panose="02020603050405020304"/>
                </a:rPr>
                <a:t>k、b</a:t>
              </a:r>
              <a:r>
                <a:rPr lang="zh-CN" altLang="en-US" b="1" dirty="0" smtClean="0">
                  <a:solidFill>
                    <a:srgbClr val="C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华文楷体" panose="02010600040101010101" charset="-122"/>
                </a:rPr>
                <a:t>是常数</a:t>
              </a:r>
              <a:r>
                <a:rPr lang="en-US" altLang="zh-CN" b="1" dirty="0" smtClean="0">
                  <a:solidFill>
                    <a:srgbClr val="C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华文楷体" panose="02010600040101010101" charset="-122"/>
                </a:rPr>
                <a:t>,</a:t>
              </a:r>
              <a:r>
                <a:rPr kumimoji="0" lang="en-US" i="1" u="none" strike="noStrike" kern="100" cap="none" spc="0" normalizeH="0" baseline="0" dirty="0" smtClean="0">
                  <a:solidFill>
                    <a:schemeClr val="accent6"/>
                  </a:solidFill>
                  <a:latin typeface="Times New Roman" panose="02020603050405020304"/>
                  <a:ea typeface="宋体" panose="02010600030101010101" pitchFamily="2" charset="-122"/>
                  <a:cs typeface="Times New Roman" panose="02020603050405020304"/>
                </a:rPr>
                <a:t>k≠0</a:t>
              </a:r>
              <a:r>
                <a:rPr kumimoji="0" lang="zh-CN" alt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华文楷体" panose="02010600040101010101" charset="-122"/>
                </a:rPr>
                <a:t>）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华文楷体" panose="02010600040101010101" charset="-122"/>
                </a:rPr>
                <a:t>的函数叫做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华文楷体" panose="02010600040101010101" charset="-122"/>
                </a:rPr>
                <a:t>一次函数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华文楷体" panose="02010600040101010101" charset="-122"/>
                </a:rPr>
                <a:t>．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华文楷体" panose="02010600040101010101" charset="-122"/>
              </a:endParaRPr>
            </a:p>
          </p:txBody>
        </p:sp>
        <p:sp>
          <p:nvSpPr>
            <p:cNvPr id="15" name="圆角矩形 14"/>
            <p:cNvSpPr/>
            <p:nvPr>
              <p:custDataLst>
                <p:tags r:id="rId4"/>
              </p:custDataLst>
            </p:nvPr>
          </p:nvSpPr>
          <p:spPr>
            <a:xfrm>
              <a:off x="1021" y="2636"/>
              <a:ext cx="16216" cy="205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/>
          <p:nvPr/>
        </p:nvSpPr>
        <p:spPr>
          <a:xfrm>
            <a:off x="1100667" y="2123913"/>
            <a:ext cx="9802344" cy="325310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lnSpc>
                <a:spcPct val="170000"/>
              </a:lnSpc>
              <a:spcBef>
                <a:spcPct val="50000"/>
              </a:spcBef>
            </a:pPr>
            <a:endParaRPr lang="en-US" altLang="zh-CN" sz="2400" dirty="0" smtClean="0">
              <a:solidFill>
                <a:schemeClr val="bg2"/>
              </a:solidFill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686387" y="6084813"/>
            <a:ext cx="1550697" cy="5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>
            <a:hlinkClick r:id="rId2" action="ppaction://hlinksldjump"/>
          </p:cNvPr>
          <p:cNvSpPr/>
          <p:nvPr/>
        </p:nvSpPr>
        <p:spPr>
          <a:xfrm>
            <a:off x="1077939" y="323793"/>
            <a:ext cx="3837940" cy="60769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just" fontAlgn="auto">
              <a:lnSpc>
                <a:spcPct val="120000"/>
              </a:lnSpc>
              <a:defRPr/>
            </a:pPr>
            <a:r>
              <a:rPr lang="zh-CN" altLang="zh-CN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ea"/>
              </a:rPr>
              <a:t>合作探究 建构知识框架</a:t>
            </a:r>
            <a:endParaRPr lang="zh-CN" altLang="zh-CN" sz="2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90625" y="1051560"/>
            <a:ext cx="113811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 smtClean="0">
                <a:solidFill>
                  <a:srgbClr val="FF0000"/>
                </a:solidFill>
              </a:rPr>
              <a:t>解决问题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:</a:t>
            </a:r>
            <a:r>
              <a:rPr lang="zh-CN" altLang="zh-CN" sz="2800" b="1" dirty="0" smtClean="0">
                <a:solidFill>
                  <a:schemeClr val="bg2"/>
                </a:solidFill>
              </a:rPr>
              <a:t>弹簧挂上物体后会伸长，请你根据实验数据预测：</a:t>
            </a:r>
            <a:endParaRPr lang="zh-CN" altLang="zh-CN" sz="2800" b="1" dirty="0" smtClean="0">
              <a:solidFill>
                <a:schemeClr val="bg2"/>
              </a:solidFill>
            </a:endParaRPr>
          </a:p>
          <a:p>
            <a:r>
              <a:rPr lang="zh-CN" altLang="en-US" sz="2800" b="1" dirty="0" smtClean="0">
                <a:solidFill>
                  <a:schemeClr val="bg2"/>
                </a:solidFill>
              </a:rPr>
              <a:t>当砝码分别为</a:t>
            </a:r>
            <a:r>
              <a:rPr lang="en-US" sz="2800" b="1" i="1" kern="1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500g</a:t>
            </a:r>
            <a:r>
              <a:rPr lang="zh-CN" altLang="en-US" sz="2800" b="1" dirty="0" smtClean="0">
                <a:solidFill>
                  <a:schemeClr val="bg2"/>
                </a:solidFill>
              </a:rPr>
              <a:t>、</a:t>
            </a:r>
            <a:r>
              <a:rPr lang="en-US" sz="2800" b="1" i="1" kern="1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650g</a:t>
            </a:r>
            <a:r>
              <a:rPr lang="zh-CN" altLang="en-US" sz="2800" b="1" dirty="0" smtClean="0">
                <a:solidFill>
                  <a:schemeClr val="bg2"/>
                </a:solidFill>
              </a:rPr>
              <a:t>时弹簧的长度</a:t>
            </a:r>
            <a:r>
              <a:rPr lang="en-US" altLang="zh-CN" sz="2800" b="1" dirty="0" smtClean="0">
                <a:solidFill>
                  <a:schemeClr val="bg2"/>
                </a:solidFill>
              </a:rPr>
              <a:t>.</a:t>
            </a:r>
            <a:endParaRPr lang="en-US" altLang="zh-CN" sz="2800" b="1" dirty="0" smtClean="0">
              <a:solidFill>
                <a:schemeClr val="bg2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855595" y="1944370"/>
            <a:ext cx="6014720" cy="2929824"/>
            <a:chOff x="4426" y="1573"/>
            <a:chExt cx="9740" cy="5147"/>
          </a:xfrm>
        </p:grpSpPr>
        <p:pic>
          <p:nvPicPr>
            <p:cNvPr id="2" name="图片 1" descr="弹簧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4426" y="1573"/>
              <a:ext cx="9740" cy="5147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>
              <p:custDataLst>
                <p:tags r:id="rId5"/>
              </p:custDataLst>
            </p:nvPr>
          </p:nvSpPr>
          <p:spPr>
            <a:xfrm>
              <a:off x="7997" y="4972"/>
              <a:ext cx="1735" cy="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800" b="1" i="1" kern="100" dirty="0" smtClean="0">
                  <a:solidFill>
                    <a:schemeClr val="bg1"/>
                  </a:solidFill>
                  <a:latin typeface="Times New Roman" panose="02020603050405020304"/>
                  <a:cs typeface="Times New Roman" panose="02020603050405020304"/>
                </a:rPr>
                <a:t>100g</a:t>
              </a:r>
              <a:endParaRPr lang="en-US" altLang="zh-CN" sz="2800" b="1" i="1" kern="1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319125" y="5199155"/>
          <a:ext cx="6067425" cy="1080254"/>
        </p:xfrm>
        <a:graphic>
          <a:graphicData uri="http://schemas.openxmlformats.org/drawingml/2006/table">
            <a:tbl>
              <a:tblPr/>
              <a:tblGrid>
                <a:gridCol w="1745615"/>
                <a:gridCol w="697865"/>
                <a:gridCol w="727710"/>
                <a:gridCol w="690245"/>
                <a:gridCol w="711835"/>
                <a:gridCol w="751840"/>
                <a:gridCol w="742315"/>
              </a:tblGrid>
              <a:tr h="550029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砝码质量</a:t>
                      </a:r>
                      <a:r>
                        <a:rPr lang="en-US" sz="2400" i="1" kern="1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x</a:t>
                      </a: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/g</a:t>
                      </a:r>
                      <a:endParaRPr lang="en-US" sz="2400" kern="100" dirty="0" smtClean="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0</a:t>
                      </a:r>
                      <a:endParaRPr lang="en-US" sz="2400" kern="100" dirty="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100</a:t>
                      </a:r>
                      <a:endParaRPr lang="en-US" sz="2400" kern="100" dirty="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200</a:t>
                      </a:r>
                      <a:endParaRPr lang="en-US" sz="2400" kern="10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300</a:t>
                      </a:r>
                      <a:endParaRPr lang="en-US" sz="2400" kern="10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en-US" altLang="en-US" sz="2400" kern="10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500</a:t>
                      </a:r>
                      <a:endParaRPr lang="en-US" altLang="en-US" sz="2400" kern="10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en-US" altLang="en-US" sz="2400" kern="10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650</a:t>
                      </a:r>
                      <a:endParaRPr lang="en-US" altLang="en-US" sz="2400" kern="10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2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弹簧长</a:t>
                      </a:r>
                      <a:r>
                        <a:rPr lang="en-US" sz="2400" i="1" kern="1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y</a:t>
                      </a: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cm</a:t>
                      </a:r>
                      <a:endParaRPr lang="en-US" sz="2400" kern="100" dirty="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endParaRPr lang="zh-CN" altLang="en-US" sz="2400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endParaRPr lang="zh-CN" altLang="en-US" sz="2400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380365" y="4677410"/>
            <a:ext cx="30213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CN" sz="2800" b="1" dirty="0" smtClean="0">
                <a:solidFill>
                  <a:srgbClr val="FF0000"/>
                </a:solidFill>
                <a:sym typeface="+mn-ea"/>
              </a:rPr>
              <a:t>填表并预测</a:t>
            </a:r>
            <a:endParaRPr lang="zh-CN" altLang="zh-CN" sz="2800" b="1" dirty="0" smtClean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2233295" y="5816600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accent6"/>
                </a:solidFill>
              </a:rPr>
              <a:t>9</a:t>
            </a:r>
            <a:endParaRPr lang="en-US" altLang="zh-CN" sz="2400" b="1">
              <a:solidFill>
                <a:schemeClr val="accent6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2909570" y="581723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accent6"/>
                </a:solidFill>
              </a:rPr>
              <a:t>11</a:t>
            </a:r>
            <a:endParaRPr lang="en-US" altLang="zh-CN" sz="2400" b="1">
              <a:solidFill>
                <a:schemeClr val="accent6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3580765" y="5814060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accent6"/>
                </a:solidFill>
              </a:rPr>
              <a:t>13</a:t>
            </a:r>
            <a:endParaRPr lang="en-US" altLang="zh-CN" sz="2400" b="1">
              <a:solidFill>
                <a:schemeClr val="accent6"/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4306570" y="581723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accent6"/>
                </a:solidFill>
              </a:rPr>
              <a:t>15</a:t>
            </a:r>
            <a:endParaRPr lang="en-US" altLang="zh-CN" sz="2400" b="1">
              <a:solidFill>
                <a:schemeClr val="accent6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5032375" y="5819140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accent6"/>
                </a:solidFill>
              </a:rPr>
              <a:t>19</a:t>
            </a:r>
            <a:endParaRPr lang="en-US" altLang="zh-CN" sz="2400" b="1">
              <a:solidFill>
                <a:schemeClr val="accent6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5786120" y="5815330"/>
            <a:ext cx="7924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accent6"/>
                </a:solidFill>
              </a:rPr>
              <a:t>22</a:t>
            </a:r>
            <a:endParaRPr lang="en-US" altLang="zh-CN" sz="2400" b="1">
              <a:solidFill>
                <a:schemeClr val="accent6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14"/>
            </p:custDataLst>
          </p:nvPr>
        </p:nvSpPr>
        <p:spPr>
          <a:xfrm>
            <a:off x="6412230" y="572452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 i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y</a:t>
            </a:r>
            <a:r>
              <a:rPr lang="zh-CN" altLang="en-US" sz="2800" b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与</a:t>
            </a:r>
            <a:r>
              <a:rPr lang="en-US" sz="2800" b="1" i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x</a:t>
            </a:r>
            <a:r>
              <a:rPr lang="zh-CN" altLang="en-US" sz="2800" b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之间的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函数表达式是</a:t>
            </a:r>
            <a:r>
              <a:rPr lang="zh-CN" altLang="en-US" sz="2800" b="1" u="sng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 </a:t>
            </a:r>
            <a:r>
              <a:rPr lang="en-US" altLang="zh-CN" sz="2800" b="1" u="sng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        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.</a:t>
            </a:r>
            <a:endParaRPr lang="en-US" altLang="zh-CN" sz="28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5"/>
            </p:custDataLst>
          </p:nvPr>
        </p:nvSpPr>
        <p:spPr>
          <a:xfrm>
            <a:off x="10436860" y="5661025"/>
            <a:ext cx="19602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 i="1" kern="1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y</a:t>
            </a:r>
            <a:r>
              <a:rPr lang="en-US" sz="2800" b="1" i="1" kern="1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=0.02x+9</a:t>
            </a:r>
            <a:endParaRPr lang="en-US" altLang="en-US" sz="2800" b="1" i="1" kern="100" dirty="0" smtClean="0">
              <a:solidFill>
                <a:srgbClr val="FF0000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6"/>
            </p:custDataLst>
          </p:nvPr>
        </p:nvSpPr>
        <p:spPr>
          <a:xfrm>
            <a:off x="6342380" y="5179060"/>
            <a:ext cx="69329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砝码质量每增加</a:t>
            </a:r>
            <a:r>
              <a:rPr lang="en-US" sz="2800" b="1" i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1</a:t>
            </a:r>
            <a:r>
              <a:rPr lang="en-US" sz="2800" b="1" i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g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弹簧伸长</a:t>
            </a:r>
            <a:r>
              <a:rPr lang="zh-CN" altLang="en-US" sz="2800" b="1" u="sng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 </a:t>
            </a:r>
            <a:r>
              <a:rPr lang="en-US" altLang="zh-CN" sz="2800" b="1" u="sng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   </a:t>
            </a:r>
            <a:r>
              <a:rPr lang="en-US" sz="2400" b="1" kern="1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cm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.</a:t>
            </a:r>
            <a:endParaRPr lang="zh-CN" altLang="en-US" sz="28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731500" y="5139055"/>
            <a:ext cx="8439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 i="1" kern="1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0.02</a:t>
            </a:r>
            <a:endParaRPr lang="en-US" altLang="en-US" sz="2800" b="1" i="1" kern="100" dirty="0" smtClean="0">
              <a:solidFill>
                <a:srgbClr val="FF0000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5" grpId="0"/>
      <p:bldP spid="6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641302" y="6084178"/>
            <a:ext cx="1550697" cy="5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>
            <a:hlinkClick r:id="rId2" action="ppaction://hlinksldjump"/>
          </p:cNvPr>
          <p:cNvSpPr/>
          <p:nvPr/>
        </p:nvSpPr>
        <p:spPr>
          <a:xfrm>
            <a:off x="1077939" y="323793"/>
            <a:ext cx="3837940" cy="60769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just" fontAlgn="auto">
              <a:lnSpc>
                <a:spcPct val="120000"/>
              </a:lnSpc>
              <a:defRPr/>
            </a:pPr>
            <a:r>
              <a:rPr lang="zh-CN" altLang="zh-CN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ea"/>
              </a:rPr>
              <a:t>合作探究 建构知识框架</a:t>
            </a:r>
            <a:endParaRPr lang="zh-CN" altLang="zh-CN" sz="2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280795" y="2042160"/>
            <a:ext cx="84899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 b="1" i="1" kern="1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y</a:t>
            </a:r>
            <a:r>
              <a:rPr lang="zh-CN" altLang="en-US" sz="3200" b="1" kern="1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与</a:t>
            </a:r>
            <a:r>
              <a:rPr lang="en-US" sz="3200" b="1" i="1" kern="1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x</a:t>
            </a:r>
            <a:r>
              <a:rPr lang="zh-CN" altLang="en-US" sz="3200" b="1" kern="1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之间的</a:t>
            </a:r>
            <a:r>
              <a:rPr lang="zh-CN" altLang="en-US" sz="32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函数表达式是</a:t>
            </a:r>
            <a:r>
              <a:rPr lang="en-US" altLang="zh-CN" sz="32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 </a:t>
            </a:r>
            <a:r>
              <a:rPr lang="en-US" sz="3200" b="1" i="1" kern="1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y=0.02x+9</a:t>
            </a:r>
            <a:endParaRPr lang="en-US" altLang="en-US" sz="3200" b="1" i="1" kern="100" dirty="0" smtClean="0">
              <a:solidFill>
                <a:srgbClr val="FF0000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232150" y="5031105"/>
            <a:ext cx="3369310" cy="521970"/>
            <a:chOff x="6560" y="7923"/>
            <a:chExt cx="5306" cy="822"/>
          </a:xfrm>
        </p:grpSpPr>
        <p:cxnSp>
          <p:nvCxnSpPr>
            <p:cNvPr id="8" name="直接箭头连接符 7"/>
            <p:cNvCxnSpPr/>
            <p:nvPr/>
          </p:nvCxnSpPr>
          <p:spPr>
            <a:xfrm flipV="1">
              <a:off x="6560" y="8659"/>
              <a:ext cx="5307" cy="32"/>
            </a:xfrm>
            <a:prstGeom prst="straightConnector1">
              <a:avLst/>
            </a:prstGeom>
            <a:ln w="41275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>
              <p:custDataLst>
                <p:tags r:id="rId4"/>
              </p:custDataLst>
            </p:nvPr>
          </p:nvSpPr>
          <p:spPr>
            <a:xfrm>
              <a:off x="7231" y="7923"/>
              <a:ext cx="411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</a:rPr>
                <a:t>一个变量确定</a:t>
              </a:r>
              <a:endParaRPr lang="zh-CN" altLang="en-US" sz="2800" b="1">
                <a:solidFill>
                  <a:srgbClr val="000000"/>
                </a:solidFill>
              </a:endParaRPr>
            </a:p>
          </p:txBody>
        </p:sp>
      </p:grpSp>
      <p:sp>
        <p:nvSpPr>
          <p:cNvPr id="10" name="TextBox 28"/>
          <p:cNvSpPr txBox="1"/>
          <p:nvPr>
            <p:custDataLst>
              <p:tags r:id="rId5"/>
            </p:custDataLst>
          </p:nvPr>
        </p:nvSpPr>
        <p:spPr>
          <a:xfrm>
            <a:off x="1101090" y="1089025"/>
            <a:ext cx="113811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 b="1" dirty="0" smtClean="0">
                <a:solidFill>
                  <a:srgbClr val="FF0000"/>
                </a:solidFill>
              </a:rPr>
              <a:t>解决问题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:</a:t>
            </a:r>
            <a:r>
              <a:rPr lang="zh-CN" altLang="zh-CN" sz="2800" b="1" dirty="0" smtClean="0">
                <a:solidFill>
                  <a:srgbClr val="000000"/>
                </a:solidFill>
              </a:rPr>
              <a:t>弹簧挂上物体后会伸长，请你根据实验数据预测：</a:t>
            </a:r>
            <a:endParaRPr lang="zh-CN" altLang="zh-CN" sz="2800" b="1" dirty="0" smtClean="0">
              <a:solidFill>
                <a:srgbClr val="000000"/>
              </a:solidFill>
            </a:endParaRPr>
          </a:p>
          <a:p>
            <a:r>
              <a:rPr lang="zh-CN" altLang="en-US" sz="2800" b="1" dirty="0" smtClean="0">
                <a:solidFill>
                  <a:srgbClr val="000000"/>
                </a:solidFill>
              </a:rPr>
              <a:t>当砝码分别为</a:t>
            </a:r>
            <a:r>
              <a:rPr lang="en-US" sz="2800" b="1" i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500g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、</a:t>
            </a:r>
            <a:r>
              <a:rPr lang="en-US" sz="2800" b="1" i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650g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时弹簧的长度</a:t>
            </a:r>
            <a:r>
              <a:rPr lang="en-US" altLang="zh-CN" sz="2800" b="1" dirty="0" smtClean="0">
                <a:solidFill>
                  <a:srgbClr val="000000"/>
                </a:solidFill>
              </a:rPr>
              <a:t>.</a:t>
            </a:r>
            <a:endParaRPr lang="en-US" altLang="zh-CN" sz="2800" b="1" dirty="0" smtClean="0">
              <a:solidFill>
                <a:srgbClr val="0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91690" y="5184140"/>
            <a:ext cx="12598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函数</a:t>
            </a:r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12560" y="5184140"/>
            <a:ext cx="3485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方程、不等式</a:t>
            </a:r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00455" y="2619375"/>
            <a:ext cx="108680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当</a:t>
            </a:r>
            <a:r>
              <a:rPr lang="en-US" altLang="zh-CN" sz="2800" b="1" i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x=</a:t>
            </a:r>
            <a:r>
              <a:rPr lang="en-US" sz="2800" b="1" i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500</a:t>
            </a:r>
            <a:r>
              <a:rPr lang="zh-CN" altLang="en-US" sz="2800" b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时</a:t>
            </a:r>
            <a:r>
              <a:rPr lang="zh-CN" altLang="en-US" sz="2800" b="1" i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，</a:t>
            </a:r>
            <a:r>
              <a:rPr lang="en-US" altLang="zh-CN" sz="2800" b="1" i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y=</a:t>
            </a:r>
            <a:r>
              <a:rPr lang="en-US" sz="2800" b="1" i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0.02</a:t>
            </a:r>
            <a:r>
              <a:rPr lang="zh-CN" altLang="en-US" sz="2800" b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×</a:t>
            </a:r>
            <a:r>
              <a:rPr lang="en-US" altLang="zh-CN" sz="2800" b="1" i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500</a:t>
            </a:r>
            <a:r>
              <a:rPr lang="en-US" sz="2800" b="1" i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+9=</a:t>
            </a:r>
            <a:r>
              <a:rPr lang="en-US" altLang="zh-CN" sz="2800" b="1" i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19</a:t>
            </a:r>
            <a:r>
              <a:rPr lang="zh-CN" altLang="en-US" sz="2800" b="1" i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；</a:t>
            </a:r>
            <a:r>
              <a:rPr lang="zh-CN" altLang="en-US" sz="2800" b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当</a:t>
            </a:r>
            <a:r>
              <a:rPr lang="en-US" altLang="zh-CN" sz="2800" b="1" i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x=</a:t>
            </a:r>
            <a:r>
              <a:rPr lang="en-US" sz="2800" b="1" i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650</a:t>
            </a:r>
            <a:r>
              <a:rPr lang="zh-CN" altLang="en-US" sz="2800" b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时</a:t>
            </a:r>
            <a:r>
              <a:rPr lang="zh-CN" altLang="en-US" sz="2800" b="1" i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，</a:t>
            </a:r>
            <a:r>
              <a:rPr lang="en-US" altLang="zh-CN" sz="2800" b="1" i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y=</a:t>
            </a:r>
            <a:r>
              <a:rPr lang="en-US" sz="2800" b="1" i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0.02</a:t>
            </a:r>
            <a:r>
              <a:rPr lang="zh-CN" altLang="en-US" sz="2800" b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×</a:t>
            </a:r>
            <a:r>
              <a:rPr lang="en-US" altLang="zh-CN" sz="2800" b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6</a:t>
            </a:r>
            <a:r>
              <a:rPr lang="en-US" altLang="zh-CN" sz="2800" b="1" i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50</a:t>
            </a:r>
            <a:r>
              <a:rPr lang="en-US" sz="2800" b="1" i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+9=</a:t>
            </a:r>
            <a:r>
              <a:rPr lang="en-US" altLang="zh-CN" sz="2800" b="1" i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22.</a:t>
            </a:r>
            <a:endParaRPr lang="en-US" altLang="zh-CN" sz="2800" b="1" i="1" kern="100" dirty="0" smtClean="0">
              <a:solidFill>
                <a:srgbClr val="000000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90625" y="3413125"/>
            <a:ext cx="974344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继续思考</a:t>
            </a:r>
            <a:r>
              <a:rPr lang="en-US" altLang="zh-CN" sz="2800" b="1">
                <a:solidFill>
                  <a:srgbClr val="FF0000"/>
                </a:solidFill>
              </a:rPr>
              <a:t>:</a:t>
            </a:r>
            <a:endParaRPr lang="en-US" altLang="zh-CN" sz="2800" b="1">
              <a:solidFill>
                <a:srgbClr val="FF0000"/>
              </a:solidFill>
            </a:endParaRPr>
          </a:p>
          <a:p>
            <a:r>
              <a:rPr lang="en-US" altLang="zh-CN" sz="2800" b="1">
                <a:solidFill>
                  <a:srgbClr val="000000"/>
                </a:solidFill>
              </a:rPr>
              <a:t>(1)</a:t>
            </a:r>
            <a:r>
              <a:rPr lang="zh-CN" altLang="en-US" sz="2800" b="1">
                <a:solidFill>
                  <a:srgbClr val="000000"/>
                </a:solidFill>
              </a:rPr>
              <a:t>当弹簧长为</a:t>
            </a:r>
            <a:r>
              <a:rPr lang="en-US" altLang="zh-CN" sz="2800" b="1" i="1">
                <a:solidFill>
                  <a:srgbClr val="000000"/>
                </a:solidFill>
              </a:rPr>
              <a:t>19cm</a:t>
            </a:r>
            <a:r>
              <a:rPr lang="zh-CN" altLang="en-US" sz="2800" b="1">
                <a:solidFill>
                  <a:srgbClr val="000000"/>
                </a:solidFill>
              </a:rPr>
              <a:t>时，砝码为</a:t>
            </a:r>
            <a:r>
              <a:rPr lang="en-US" altLang="zh-CN" sz="2800" b="1">
                <a:solidFill>
                  <a:schemeClr val="bg1"/>
                </a:solidFill>
              </a:rPr>
              <a:t>________</a:t>
            </a:r>
            <a:r>
              <a:rPr lang="en-US" altLang="zh-CN" sz="2800" b="1" i="1">
                <a:solidFill>
                  <a:srgbClr val="000000"/>
                </a:solidFill>
              </a:rPr>
              <a:t>g</a:t>
            </a:r>
            <a:endParaRPr lang="en-US" altLang="zh-CN" sz="2800" b="1">
              <a:solidFill>
                <a:schemeClr val="bg1"/>
              </a:solidFill>
            </a:endParaRPr>
          </a:p>
          <a:p>
            <a:r>
              <a:rPr lang="en-US" altLang="zh-CN" sz="2800" b="1">
                <a:solidFill>
                  <a:srgbClr val="000000"/>
                </a:solidFill>
              </a:rPr>
              <a:t>(2)</a:t>
            </a:r>
            <a:r>
              <a:rPr lang="zh-CN" altLang="en-US" sz="2800" b="1">
                <a:solidFill>
                  <a:srgbClr val="000000"/>
                </a:solidFill>
              </a:rPr>
              <a:t>当弹簧长最长为</a:t>
            </a:r>
            <a:r>
              <a:rPr lang="en-US" altLang="zh-CN" sz="2800" b="1" i="1">
                <a:solidFill>
                  <a:srgbClr val="000000"/>
                </a:solidFill>
              </a:rPr>
              <a:t>29cm</a:t>
            </a:r>
            <a:r>
              <a:rPr lang="zh-CN" altLang="en-US" sz="2800" b="1">
                <a:solidFill>
                  <a:srgbClr val="000000"/>
                </a:solidFill>
              </a:rPr>
              <a:t>时，砝码最多可挂</a:t>
            </a:r>
            <a:r>
              <a:rPr lang="en-US" altLang="zh-CN" sz="2800" b="1">
                <a:solidFill>
                  <a:schemeClr val="bg1"/>
                </a:solidFill>
              </a:rPr>
              <a:t>_________</a:t>
            </a:r>
            <a:r>
              <a:rPr lang="en-US" altLang="zh-CN" sz="2800" b="1" i="1">
                <a:solidFill>
                  <a:schemeClr val="bg1"/>
                </a:solidFill>
              </a:rPr>
              <a:t>g</a:t>
            </a:r>
            <a:endParaRPr lang="en-US" altLang="zh-CN" sz="2800" b="1" i="1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11595" y="3834765"/>
            <a:ext cx="7651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 i="1" kern="1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500</a:t>
            </a:r>
            <a:endParaRPr lang="en-US" altLang="en-US" sz="2800" b="1" i="1" kern="100" dirty="0" smtClean="0">
              <a:solidFill>
                <a:srgbClr val="FF0000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66100" y="4274820"/>
            <a:ext cx="19094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 i="1" kern="1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1000</a:t>
            </a:r>
            <a:endParaRPr lang="en-US" altLang="en-US" sz="2800" b="1" i="1" kern="100" dirty="0" smtClean="0">
              <a:solidFill>
                <a:srgbClr val="FF0000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07535" y="5469255"/>
            <a:ext cx="991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转化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1" grpId="0"/>
      <p:bldP spid="12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650" y="1809115"/>
            <a:ext cx="7055485" cy="4996815"/>
          </a:xfrm>
          <a:prstGeom prst="rect">
            <a:avLst/>
          </a:prstGeom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1302" y="6084178"/>
            <a:ext cx="1550697" cy="5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>
            <a:hlinkClick r:id="rId3" action="ppaction://hlinksldjump"/>
          </p:cNvPr>
          <p:cNvSpPr/>
          <p:nvPr/>
        </p:nvSpPr>
        <p:spPr>
          <a:xfrm>
            <a:off x="1077939" y="323793"/>
            <a:ext cx="3837940" cy="60769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just" fontAlgn="auto">
              <a:lnSpc>
                <a:spcPct val="120000"/>
              </a:lnSpc>
              <a:defRPr/>
            </a:pPr>
            <a:r>
              <a:rPr lang="zh-CN" altLang="zh-CN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ea"/>
              </a:rPr>
              <a:t>合作探究 建构知识框架</a:t>
            </a:r>
            <a:endParaRPr lang="zh-CN" altLang="zh-CN" sz="2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0195" y="104394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 b="1" dirty="0" smtClean="0">
                <a:solidFill>
                  <a:srgbClr val="FF0000"/>
                </a:solidFill>
                <a:sym typeface="+mn-ea"/>
              </a:rPr>
              <a:t>借助函数图像预测</a:t>
            </a:r>
            <a:r>
              <a:rPr lang="zh-CN" altLang="zh-CN" sz="2800" b="1" dirty="0" smtClean="0">
                <a:solidFill>
                  <a:srgbClr val="FF0000"/>
                </a:solidFill>
                <a:sym typeface="+mn-ea"/>
              </a:rPr>
              <a:t>：</a:t>
            </a:r>
            <a:endParaRPr lang="zh-CN" altLang="zh-CN" sz="2800" b="1" dirty="0" smtClean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086600" y="3249295"/>
            <a:ext cx="5210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一次函数图像是一条直线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00720" y="1089025"/>
            <a:ext cx="40011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kern="1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描点：</a:t>
            </a:r>
            <a:r>
              <a:rPr lang="en-US" sz="2400" b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（0，9）（100，11）</a:t>
            </a:r>
            <a:endParaRPr lang="en-US" sz="2400" b="1" kern="100" dirty="0" smtClean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r>
              <a:rPr lang="en-US" sz="2400" b="1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     （200，13）（300，15）</a:t>
            </a:r>
            <a:endParaRPr lang="en-US" sz="2400" b="1" kern="100" dirty="0" smtClean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椭圆 14"/>
          <p:cNvSpPr/>
          <p:nvPr>
            <p:custDataLst>
              <p:tags r:id="rId5"/>
            </p:custDataLst>
          </p:nvPr>
        </p:nvSpPr>
        <p:spPr>
          <a:xfrm>
            <a:off x="574675" y="4876165"/>
            <a:ext cx="102235" cy="102235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>
            <p:custDataLst>
              <p:tags r:id="rId6"/>
            </p:custDataLst>
          </p:nvPr>
        </p:nvSpPr>
        <p:spPr>
          <a:xfrm>
            <a:off x="1370330" y="4561205"/>
            <a:ext cx="102235" cy="102235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椭圆 22"/>
          <p:cNvSpPr/>
          <p:nvPr>
            <p:custDataLst>
              <p:tags r:id="rId7"/>
            </p:custDataLst>
          </p:nvPr>
        </p:nvSpPr>
        <p:spPr>
          <a:xfrm>
            <a:off x="2166620" y="4246880"/>
            <a:ext cx="102235" cy="102235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椭圆 23"/>
          <p:cNvSpPr/>
          <p:nvPr>
            <p:custDataLst>
              <p:tags r:id="rId8"/>
            </p:custDataLst>
          </p:nvPr>
        </p:nvSpPr>
        <p:spPr>
          <a:xfrm>
            <a:off x="2969895" y="3931285"/>
            <a:ext cx="102235" cy="102235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 flipV="1">
            <a:off x="605790" y="2753995"/>
            <a:ext cx="5535295" cy="218059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041515" y="2393950"/>
            <a:ext cx="41694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CN" sz="3200" b="1" dirty="0" smtClean="0">
                <a:solidFill>
                  <a:srgbClr val="FF0000"/>
                </a:solidFill>
                <a:sym typeface="+mn-ea"/>
              </a:rPr>
              <a:t>列表、描点、连线</a:t>
            </a:r>
            <a:endParaRPr lang="zh-CN" altLang="zh-CN" sz="3200" b="1" dirty="0" smtClean="0">
              <a:solidFill>
                <a:srgbClr val="FF0000"/>
              </a:solidFill>
              <a:sym typeface="+mn-ea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3492220" y="998630"/>
          <a:ext cx="6067425" cy="1080254"/>
        </p:xfrm>
        <a:graphic>
          <a:graphicData uri="http://schemas.openxmlformats.org/drawingml/2006/table">
            <a:tbl>
              <a:tblPr/>
              <a:tblGrid>
                <a:gridCol w="1745615"/>
                <a:gridCol w="697865"/>
                <a:gridCol w="727710"/>
                <a:gridCol w="690245"/>
                <a:gridCol w="711835"/>
              </a:tblGrid>
              <a:tr h="549910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砝码质量</a:t>
                      </a:r>
                      <a:r>
                        <a:rPr lang="en-US" sz="2400" i="1" kern="1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x</a:t>
                      </a: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/g</a:t>
                      </a:r>
                      <a:endParaRPr lang="en-US" sz="2400" kern="100" dirty="0" smtClean="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0</a:t>
                      </a:r>
                      <a:endParaRPr lang="en-US" sz="2400" kern="100" dirty="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100</a:t>
                      </a:r>
                      <a:endParaRPr lang="en-US" sz="2400" kern="100" dirty="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200</a:t>
                      </a:r>
                      <a:endParaRPr lang="en-US" sz="2400" kern="10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300</a:t>
                      </a:r>
                      <a:endParaRPr lang="en-US" sz="2400" kern="10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2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弹簧长</a:t>
                      </a:r>
                      <a:r>
                        <a:rPr lang="en-US" sz="2400" i="1" kern="1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y</a:t>
                      </a: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/ 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cm</a:t>
                      </a:r>
                      <a:endParaRPr lang="en-US" sz="2400" kern="100" dirty="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9</a:t>
                      </a:r>
                      <a:endParaRPr lang="en-US" sz="2400" kern="100" dirty="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11</a:t>
                      </a:r>
                      <a:endParaRPr lang="en-US" sz="2400" kern="100" dirty="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13</a:t>
                      </a:r>
                      <a:endParaRPr lang="en-US" sz="2400" kern="100" dirty="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15</a:t>
                      </a:r>
                      <a:endParaRPr lang="en-US" sz="2400" kern="100" dirty="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7086600" y="4104005"/>
            <a:ext cx="2070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数形结合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5241925" y="764540"/>
            <a:ext cx="675005" cy="1395095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980430" y="764540"/>
            <a:ext cx="675005" cy="1395095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699885" y="764540"/>
            <a:ext cx="675005" cy="1395095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374890" y="773430"/>
            <a:ext cx="675005" cy="1395095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021455" y="2328545"/>
            <a:ext cx="20796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 b="1" i="1" kern="1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y=0.02x+9</a:t>
            </a:r>
            <a:endParaRPr lang="en-US" altLang="en-US" sz="3200" b="1" i="1" kern="100" dirty="0" smtClean="0">
              <a:solidFill>
                <a:srgbClr val="FF0000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bldLvl="0" animBg="1"/>
      <p:bldP spid="19" grpId="0" bldLvl="0" animBg="1"/>
      <p:bldP spid="23" grpId="0" bldLvl="0" animBg="1"/>
      <p:bldP spid="24" grpId="0" bldLvl="0" animBg="1"/>
      <p:bldP spid="15" grpId="1" animBg="1"/>
      <p:bldP spid="19" grpId="1" animBg="1"/>
      <p:bldP spid="23" grpId="1" animBg="1"/>
      <p:bldP spid="24" grpId="1" animBg="1"/>
      <p:bldP spid="14" grpId="0"/>
      <p:bldP spid="2" grpId="0"/>
      <p:bldP spid="16" grpId="0"/>
      <p:bldP spid="3" grpId="0" animBg="1"/>
      <p:bldP spid="4" grpId="0" animBg="1"/>
      <p:bldP spid="8" grpId="0" animBg="1"/>
      <p:bldP spid="9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49330" y="1314105"/>
            <a:ext cx="1511300" cy="542874"/>
            <a:chOff x="3070" y="2069"/>
            <a:chExt cx="2380" cy="855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圆角矩形 3"/>
            <p:cNvSpPr/>
            <p:nvPr/>
          </p:nvSpPr>
          <p:spPr bwMode="auto">
            <a:xfrm>
              <a:off x="3070" y="2069"/>
              <a:ext cx="2380" cy="855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 noProof="1">
                <a:solidFill>
                  <a:schemeClr val="bg2"/>
                </a:solidFill>
              </a:endParaRPr>
            </a:p>
          </p:txBody>
        </p:sp>
        <p:sp>
          <p:nvSpPr>
            <p:cNvPr id="5" name="文本框 3"/>
            <p:cNvSpPr txBox="1">
              <a:spLocks noChangeArrowheads="1"/>
            </p:cNvSpPr>
            <p:nvPr/>
          </p:nvSpPr>
          <p:spPr bwMode="auto">
            <a:xfrm>
              <a:off x="3291" y="2140"/>
              <a:ext cx="2123" cy="7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bg2"/>
                  </a:solidFill>
                </a:rPr>
                <a:t>学什么？</a:t>
              </a:r>
              <a:endParaRPr lang="zh-CN" altLang="en-US" sz="240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641302" y="6084178"/>
            <a:ext cx="1550697" cy="5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1077939" y="323793"/>
            <a:ext cx="3837940" cy="60769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just" fontAlgn="auto">
              <a:lnSpc>
                <a:spcPct val="120000"/>
              </a:lnSpc>
              <a:defRPr/>
            </a:pPr>
            <a:r>
              <a:rPr lang="zh-CN" altLang="zh-CN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ea"/>
              </a:rPr>
              <a:t>合作探究 建构知识框架</a:t>
            </a:r>
            <a:endParaRPr lang="zh-CN" altLang="zh-CN" sz="2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599430" y="1313815"/>
            <a:ext cx="1607797" cy="542925"/>
            <a:chOff x="3070" y="2069"/>
            <a:chExt cx="2601" cy="855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圆角矩形 19"/>
            <p:cNvSpPr/>
            <p:nvPr>
              <p:custDataLst>
                <p:tags r:id="rId4"/>
              </p:custDataLst>
            </p:nvPr>
          </p:nvSpPr>
          <p:spPr bwMode="auto">
            <a:xfrm>
              <a:off x="3070" y="2069"/>
              <a:ext cx="2601" cy="855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lang="zh-CN" altLang="en-US" b="1" noProof="1">
                <a:solidFill>
                  <a:schemeClr val="bg2"/>
                </a:solidFill>
              </a:endParaRPr>
            </a:p>
          </p:txBody>
        </p:sp>
        <p:sp>
          <p:nvSpPr>
            <p:cNvPr id="22" name="文本框 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145" y="2140"/>
              <a:ext cx="2454" cy="7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r>
                <a:rPr lang="zh-CN" altLang="en-US" sz="2400" b="1" dirty="0">
                  <a:solidFill>
                    <a:schemeClr val="bg2"/>
                  </a:solidFill>
                </a:rPr>
                <a:t>为什么学？</a:t>
              </a:r>
              <a:endParaRPr lang="zh-CN" altLang="en-US" sz="2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346445" y="1314105"/>
            <a:ext cx="1511300" cy="542874"/>
            <a:chOff x="3070" y="2069"/>
            <a:chExt cx="2380" cy="8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圆角矩形 24"/>
            <p:cNvSpPr/>
            <p:nvPr>
              <p:custDataLst>
                <p:tags r:id="rId6"/>
              </p:custDataLst>
            </p:nvPr>
          </p:nvSpPr>
          <p:spPr bwMode="auto">
            <a:xfrm>
              <a:off x="3070" y="2069"/>
              <a:ext cx="2380" cy="85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 noProof="1">
                <a:solidFill>
                  <a:schemeClr val="bg2"/>
                </a:solidFill>
              </a:endParaRPr>
            </a:p>
          </p:txBody>
        </p:sp>
        <p:sp>
          <p:nvSpPr>
            <p:cNvPr id="28" name="文本框 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91" y="2140"/>
              <a:ext cx="2123" cy="7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bg2"/>
                  </a:solidFill>
                </a:rPr>
                <a:t>怎么学？</a:t>
              </a:r>
              <a:endParaRPr lang="zh-CN" altLang="en-US" sz="2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690870" y="2201545"/>
            <a:ext cx="1734820" cy="542290"/>
            <a:chOff x="8962" y="3628"/>
            <a:chExt cx="2732" cy="854"/>
          </a:xfrm>
        </p:grpSpPr>
        <p:sp>
          <p:nvSpPr>
            <p:cNvPr id="30" name="圆角矩形 29"/>
            <p:cNvSpPr/>
            <p:nvPr>
              <p:custDataLst>
                <p:tags r:id="rId8"/>
              </p:custDataLst>
            </p:nvPr>
          </p:nvSpPr>
          <p:spPr bwMode="auto">
            <a:xfrm>
              <a:off x="8962" y="3628"/>
              <a:ext cx="2380" cy="855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lang="zh-CN" altLang="en-US" noProof="1">
                <a:solidFill>
                  <a:schemeClr val="bg2"/>
                </a:solidFill>
              </a:endParaRPr>
            </a:p>
          </p:txBody>
        </p:sp>
        <p:sp>
          <p:nvSpPr>
            <p:cNvPr id="33" name="文本框 3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030" y="3698"/>
              <a:ext cx="2665" cy="7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r>
                <a:rPr lang="zh-CN" altLang="en-US" sz="2400" b="1" dirty="0">
                  <a:solidFill>
                    <a:schemeClr val="bg2"/>
                  </a:solidFill>
                </a:rPr>
                <a:t>实际问题</a:t>
              </a:r>
              <a:endParaRPr lang="zh-CN" altLang="en-US" sz="2400" b="1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38" name="直接箭头连接符 37"/>
          <p:cNvCxnSpPr>
            <a:stCxn id="30" idx="2"/>
          </p:cNvCxnSpPr>
          <p:nvPr>
            <p:custDataLst>
              <p:tags r:id="rId10"/>
            </p:custDataLst>
          </p:nvPr>
        </p:nvCxnSpPr>
        <p:spPr bwMode="auto">
          <a:xfrm>
            <a:off x="6446413" y="2744449"/>
            <a:ext cx="9525" cy="72961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圆角矩形 39"/>
          <p:cNvSpPr/>
          <p:nvPr>
            <p:custDataLst>
              <p:tags r:id="rId11"/>
            </p:custDataLst>
          </p:nvPr>
        </p:nvSpPr>
        <p:spPr bwMode="auto">
          <a:xfrm>
            <a:off x="4671060" y="3474720"/>
            <a:ext cx="3504565" cy="879475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zh-CN" altLang="en-US" noProof="1">
              <a:solidFill>
                <a:schemeClr val="bg2"/>
              </a:solidFill>
            </a:endParaRPr>
          </a:p>
        </p:txBody>
      </p:sp>
      <p:sp>
        <p:nvSpPr>
          <p:cNvPr id="41" name="文本框 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85023" y="3469459"/>
            <a:ext cx="4095273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zh-CN" altLang="en-US" sz="2400" b="1" dirty="0">
                <a:solidFill>
                  <a:schemeClr val="bg2"/>
                </a:solidFill>
              </a:rPr>
              <a:t>数学问题</a:t>
            </a:r>
            <a:endParaRPr lang="zh-CN" altLang="en-US" sz="2400" b="1" dirty="0">
              <a:solidFill>
                <a:schemeClr val="bg2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bg2"/>
                </a:solidFill>
              </a:rPr>
              <a:t>（两个变</a:t>
            </a:r>
            <a:r>
              <a:rPr lang="zh-CN" altLang="en-US" sz="2400" b="1" dirty="0">
                <a:solidFill>
                  <a:schemeClr val="bg2"/>
                </a:solidFill>
              </a:rPr>
              <a:t>量之间相互关系）</a:t>
            </a:r>
            <a:endParaRPr lang="zh-CN" altLang="en-US" sz="2400" b="1" dirty="0">
              <a:solidFill>
                <a:schemeClr val="bg2"/>
              </a:solidFill>
            </a:endParaRPr>
          </a:p>
        </p:txBody>
      </p:sp>
      <p:sp>
        <p:nvSpPr>
          <p:cNvPr id="42" name="文本框 2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12579" y="2847050"/>
            <a:ext cx="91884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</a:rPr>
              <a:t>建模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3" name="直接箭头连接符 42"/>
          <p:cNvCxnSpPr/>
          <p:nvPr>
            <p:custDataLst>
              <p:tags r:id="rId14"/>
            </p:custDataLst>
          </p:nvPr>
        </p:nvCxnSpPr>
        <p:spPr bwMode="auto">
          <a:xfrm>
            <a:off x="6501023" y="4364334"/>
            <a:ext cx="0" cy="58483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2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55759" y="4364065"/>
            <a:ext cx="91884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</a:rPr>
              <a:t>抽象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5278755" y="4961255"/>
            <a:ext cx="2558415" cy="869315"/>
            <a:chOff x="9491" y="6605"/>
            <a:chExt cx="4155" cy="1491"/>
          </a:xfrm>
        </p:grpSpPr>
        <p:sp>
          <p:nvSpPr>
            <p:cNvPr id="47" name="圆角矩形 46"/>
            <p:cNvSpPr/>
            <p:nvPr>
              <p:custDataLst>
                <p:tags r:id="rId16"/>
              </p:custDataLst>
            </p:nvPr>
          </p:nvSpPr>
          <p:spPr bwMode="auto">
            <a:xfrm>
              <a:off x="9653" y="6605"/>
              <a:ext cx="3957" cy="1471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lang="zh-CN" altLang="en-US" noProof="1">
                <a:solidFill>
                  <a:schemeClr val="bg2"/>
                </a:solidFill>
              </a:endParaRPr>
            </a:p>
          </p:txBody>
        </p:sp>
        <p:sp>
          <p:nvSpPr>
            <p:cNvPr id="51" name="文本框 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9491" y="6673"/>
              <a:ext cx="4155" cy="14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 algn="ctr"/>
              <a:r>
                <a:rPr lang="zh-CN" altLang="en-US" sz="2400" b="1" dirty="0" smtClean="0">
                  <a:solidFill>
                    <a:schemeClr val="bg2"/>
                  </a:solidFill>
                </a:rPr>
                <a:t>函数</a:t>
              </a:r>
              <a:endParaRPr lang="zh-CN" altLang="en-US" sz="2400" b="1" dirty="0" smtClean="0">
                <a:solidFill>
                  <a:schemeClr val="bg2"/>
                </a:solidFill>
              </a:endParaRPr>
            </a:p>
            <a:p>
              <a:pPr algn="ctr"/>
              <a:r>
                <a:rPr lang="zh-CN" altLang="en-US" sz="2400" b="1" dirty="0">
                  <a:solidFill>
                    <a:schemeClr val="bg2"/>
                  </a:solidFill>
                </a:rPr>
                <a:t>（三种表示方法）</a:t>
              </a:r>
              <a:endParaRPr lang="zh-CN" altLang="en-US" sz="2400" b="1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52" name="直接箭头连接符 51"/>
          <p:cNvCxnSpPr/>
          <p:nvPr>
            <p:custDataLst>
              <p:tags r:id="rId18"/>
            </p:custDataLst>
          </p:nvPr>
        </p:nvCxnSpPr>
        <p:spPr bwMode="auto">
          <a:xfrm flipV="1">
            <a:off x="7850869" y="5409525"/>
            <a:ext cx="989965" cy="444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2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881334" y="4975570"/>
            <a:ext cx="91884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</a:rPr>
              <a:t>转化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8896985" y="4961255"/>
            <a:ext cx="1480820" cy="869315"/>
            <a:chOff x="9783" y="6605"/>
            <a:chExt cx="2684" cy="1491"/>
          </a:xfrm>
        </p:grpSpPr>
        <p:sp>
          <p:nvSpPr>
            <p:cNvPr id="55" name="圆角矩形 54"/>
            <p:cNvSpPr/>
            <p:nvPr>
              <p:custDataLst>
                <p:tags r:id="rId20"/>
              </p:custDataLst>
            </p:nvPr>
          </p:nvSpPr>
          <p:spPr bwMode="auto">
            <a:xfrm>
              <a:off x="9783" y="6605"/>
              <a:ext cx="2684" cy="1471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lang="zh-CN" altLang="en-US" noProof="1">
                <a:solidFill>
                  <a:schemeClr val="bg2"/>
                </a:solidFill>
              </a:endParaRPr>
            </a:p>
          </p:txBody>
        </p:sp>
        <p:sp>
          <p:nvSpPr>
            <p:cNvPr id="56" name="文本框 9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952" y="6673"/>
              <a:ext cx="2371" cy="14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 algn="ctr"/>
              <a:r>
                <a:rPr lang="zh-CN" altLang="en-US" sz="2400" b="1" dirty="0" smtClean="0">
                  <a:solidFill>
                    <a:schemeClr val="bg2"/>
                  </a:solidFill>
                </a:rPr>
                <a:t>方程</a:t>
              </a:r>
              <a:endParaRPr lang="zh-CN" altLang="en-US" sz="2400" b="1" dirty="0" smtClean="0">
                <a:solidFill>
                  <a:schemeClr val="bg2"/>
                </a:solidFill>
              </a:endParaRPr>
            </a:p>
            <a:p>
              <a:pPr algn="ctr"/>
              <a:r>
                <a:rPr lang="zh-CN" altLang="en-US" sz="2400" b="1" dirty="0">
                  <a:solidFill>
                    <a:schemeClr val="bg2"/>
                  </a:solidFill>
                </a:rPr>
                <a:t>不等式</a:t>
              </a:r>
              <a:endParaRPr lang="zh-CN" altLang="en-US" sz="2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9558655" y="2304415"/>
            <a:ext cx="1252193" cy="542925"/>
            <a:chOff x="8962" y="3628"/>
            <a:chExt cx="2735" cy="855"/>
          </a:xfrm>
        </p:grpSpPr>
        <p:sp>
          <p:nvSpPr>
            <p:cNvPr id="58" name="圆角矩形 57"/>
            <p:cNvSpPr/>
            <p:nvPr>
              <p:custDataLst>
                <p:tags r:id="rId22"/>
              </p:custDataLst>
            </p:nvPr>
          </p:nvSpPr>
          <p:spPr bwMode="auto">
            <a:xfrm>
              <a:off x="8962" y="3628"/>
              <a:ext cx="2380" cy="855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lang="zh-CN" altLang="en-US" noProof="1">
                <a:solidFill>
                  <a:schemeClr val="bg2"/>
                </a:solidFill>
              </a:endParaRPr>
            </a:p>
          </p:txBody>
        </p:sp>
        <p:sp>
          <p:nvSpPr>
            <p:cNvPr id="59" name="文本框 3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224" y="3698"/>
              <a:ext cx="2473" cy="7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r>
                <a:rPr lang="zh-CN" altLang="en-US" sz="2400" b="1" dirty="0">
                  <a:solidFill>
                    <a:srgbClr val="FF0000"/>
                  </a:solidFill>
                </a:rPr>
                <a:t>类比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9582785" y="3212465"/>
            <a:ext cx="1252193" cy="542925"/>
            <a:chOff x="8962" y="3628"/>
            <a:chExt cx="2735" cy="855"/>
          </a:xfrm>
        </p:grpSpPr>
        <p:sp>
          <p:nvSpPr>
            <p:cNvPr id="61" name="圆角矩形 60"/>
            <p:cNvSpPr/>
            <p:nvPr>
              <p:custDataLst>
                <p:tags r:id="rId24"/>
              </p:custDataLst>
            </p:nvPr>
          </p:nvSpPr>
          <p:spPr bwMode="auto">
            <a:xfrm>
              <a:off x="8962" y="3628"/>
              <a:ext cx="2380" cy="855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lang="zh-CN" altLang="en-US" noProof="1">
                <a:solidFill>
                  <a:schemeClr val="bg2"/>
                </a:solidFill>
              </a:endParaRPr>
            </a:p>
          </p:txBody>
        </p:sp>
        <p:sp>
          <p:nvSpPr>
            <p:cNvPr id="62" name="文本框 3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224" y="3698"/>
              <a:ext cx="2473" cy="7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r>
                <a:rPr lang="zh-CN" altLang="en-US" sz="2400" b="1" dirty="0">
                  <a:solidFill>
                    <a:srgbClr val="FF0000"/>
                  </a:solidFill>
                </a:rPr>
                <a:t>转化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384030" y="4112260"/>
            <a:ext cx="1814185" cy="542925"/>
            <a:chOff x="8962" y="3628"/>
            <a:chExt cx="4479" cy="855"/>
          </a:xfrm>
        </p:grpSpPr>
        <p:sp>
          <p:nvSpPr>
            <p:cNvPr id="65" name="圆角矩形 64"/>
            <p:cNvSpPr/>
            <p:nvPr>
              <p:custDataLst>
                <p:tags r:id="rId26"/>
              </p:custDataLst>
            </p:nvPr>
          </p:nvSpPr>
          <p:spPr bwMode="auto">
            <a:xfrm>
              <a:off x="8962" y="3628"/>
              <a:ext cx="4004" cy="855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lang="zh-CN" altLang="en-US" noProof="1">
                <a:solidFill>
                  <a:schemeClr val="bg2"/>
                </a:solidFill>
              </a:endParaRPr>
            </a:p>
          </p:txBody>
        </p:sp>
        <p:sp>
          <p:nvSpPr>
            <p:cNvPr id="66" name="文本框 3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224" y="3698"/>
              <a:ext cx="4217" cy="7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r>
                <a:rPr lang="zh-CN" altLang="en-US" sz="2400" b="1" dirty="0">
                  <a:solidFill>
                    <a:srgbClr val="FF0000"/>
                  </a:solidFill>
                </a:rPr>
                <a:t>数形结合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67" name="直接箭头连接符 66"/>
          <p:cNvCxnSpPr/>
          <p:nvPr>
            <p:custDataLst>
              <p:tags r:id="rId28"/>
            </p:custDataLst>
          </p:nvPr>
        </p:nvCxnSpPr>
        <p:spPr bwMode="auto">
          <a:xfrm flipH="1" flipV="1">
            <a:off x="3575912" y="5409502"/>
            <a:ext cx="1765935" cy="444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27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700145" y="4959350"/>
            <a:ext cx="184531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</a:rPr>
              <a:t>一般到特殊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2047240" y="5115560"/>
            <a:ext cx="1735455" cy="542925"/>
            <a:chOff x="8962" y="3628"/>
            <a:chExt cx="2733" cy="855"/>
          </a:xfrm>
        </p:grpSpPr>
        <p:sp>
          <p:nvSpPr>
            <p:cNvPr id="70" name="圆角矩形 69"/>
            <p:cNvSpPr/>
            <p:nvPr>
              <p:custDataLst>
                <p:tags r:id="rId30"/>
              </p:custDataLst>
            </p:nvPr>
          </p:nvSpPr>
          <p:spPr bwMode="auto">
            <a:xfrm>
              <a:off x="8962" y="3628"/>
              <a:ext cx="2380" cy="855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lang="zh-CN" altLang="en-US" noProof="1">
                <a:solidFill>
                  <a:schemeClr val="bg2"/>
                </a:solidFill>
              </a:endParaRPr>
            </a:p>
          </p:txBody>
        </p:sp>
        <p:sp>
          <p:nvSpPr>
            <p:cNvPr id="71" name="文本框 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9030" y="3698"/>
              <a:ext cx="2665" cy="7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r>
                <a:rPr lang="zh-CN" altLang="en-US" sz="2400" b="1" dirty="0">
                  <a:solidFill>
                    <a:schemeClr val="bg2"/>
                  </a:solidFill>
                </a:rPr>
                <a:t>一次函数</a:t>
              </a:r>
              <a:endParaRPr lang="zh-CN" altLang="en-US" sz="2400" b="1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72" name="直接箭头连接符 71"/>
          <p:cNvCxnSpPr/>
          <p:nvPr>
            <p:custDataLst>
              <p:tags r:id="rId32"/>
            </p:custDataLst>
          </p:nvPr>
        </p:nvCxnSpPr>
        <p:spPr bwMode="auto">
          <a:xfrm flipV="1">
            <a:off x="2810617" y="4689597"/>
            <a:ext cx="0" cy="40513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组合 73"/>
          <p:cNvGrpSpPr/>
          <p:nvPr/>
        </p:nvGrpSpPr>
        <p:grpSpPr>
          <a:xfrm>
            <a:off x="2270760" y="4125595"/>
            <a:ext cx="1252193" cy="542925"/>
            <a:chOff x="8962" y="3628"/>
            <a:chExt cx="2735" cy="855"/>
          </a:xfrm>
        </p:grpSpPr>
        <p:sp>
          <p:nvSpPr>
            <p:cNvPr id="75" name="圆角矩形 74"/>
            <p:cNvSpPr/>
            <p:nvPr>
              <p:custDataLst>
                <p:tags r:id="rId33"/>
              </p:custDataLst>
            </p:nvPr>
          </p:nvSpPr>
          <p:spPr bwMode="auto">
            <a:xfrm>
              <a:off x="8962" y="3628"/>
              <a:ext cx="2380" cy="855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lang="zh-CN" altLang="en-US" noProof="1">
                <a:solidFill>
                  <a:schemeClr val="bg2"/>
                </a:solidFill>
              </a:endParaRPr>
            </a:p>
          </p:txBody>
        </p:sp>
        <p:sp>
          <p:nvSpPr>
            <p:cNvPr id="76" name="文本框 3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9224" y="3698"/>
              <a:ext cx="2473" cy="7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r>
                <a:rPr lang="zh-CN" altLang="en-US" sz="2400" b="1" dirty="0">
                  <a:solidFill>
                    <a:schemeClr val="bg1"/>
                  </a:solidFill>
                </a:rPr>
                <a:t>定义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7" name="直接箭头连接符 76"/>
          <p:cNvCxnSpPr/>
          <p:nvPr>
            <p:custDataLst>
              <p:tags r:id="rId35"/>
            </p:custDataLst>
          </p:nvPr>
        </p:nvCxnSpPr>
        <p:spPr bwMode="auto">
          <a:xfrm flipV="1">
            <a:off x="2810617" y="3705347"/>
            <a:ext cx="0" cy="40513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/>
          <p:cNvGrpSpPr/>
          <p:nvPr/>
        </p:nvGrpSpPr>
        <p:grpSpPr>
          <a:xfrm>
            <a:off x="2270760" y="3141345"/>
            <a:ext cx="1252193" cy="542925"/>
            <a:chOff x="8962" y="3628"/>
            <a:chExt cx="2735" cy="855"/>
          </a:xfrm>
        </p:grpSpPr>
        <p:sp>
          <p:nvSpPr>
            <p:cNvPr id="79" name="圆角矩形 78"/>
            <p:cNvSpPr/>
            <p:nvPr>
              <p:custDataLst>
                <p:tags r:id="rId36"/>
              </p:custDataLst>
            </p:nvPr>
          </p:nvSpPr>
          <p:spPr bwMode="auto">
            <a:xfrm>
              <a:off x="8962" y="3628"/>
              <a:ext cx="2380" cy="855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lang="zh-CN" altLang="en-US" noProof="1">
                <a:solidFill>
                  <a:schemeClr val="bg2"/>
                </a:solidFill>
              </a:endParaRPr>
            </a:p>
          </p:txBody>
        </p:sp>
        <p:sp>
          <p:nvSpPr>
            <p:cNvPr id="80" name="文本框 3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9224" y="3698"/>
              <a:ext cx="2473" cy="7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r>
                <a:rPr lang="zh-CN" altLang="en-US" sz="2400" b="1" dirty="0">
                  <a:solidFill>
                    <a:schemeClr val="bg1"/>
                  </a:solidFill>
                </a:rPr>
                <a:t>图像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1" name="直接箭头连接符 80"/>
          <p:cNvCxnSpPr/>
          <p:nvPr>
            <p:custDataLst>
              <p:tags r:id="rId38"/>
            </p:custDataLst>
          </p:nvPr>
        </p:nvCxnSpPr>
        <p:spPr bwMode="auto">
          <a:xfrm flipV="1">
            <a:off x="2804267" y="2765547"/>
            <a:ext cx="0" cy="40513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组合 81"/>
          <p:cNvGrpSpPr/>
          <p:nvPr/>
        </p:nvGrpSpPr>
        <p:grpSpPr>
          <a:xfrm>
            <a:off x="2264410" y="2201545"/>
            <a:ext cx="1252193" cy="542925"/>
            <a:chOff x="8962" y="3628"/>
            <a:chExt cx="2735" cy="855"/>
          </a:xfrm>
        </p:grpSpPr>
        <p:sp>
          <p:nvSpPr>
            <p:cNvPr id="83" name="圆角矩形 82"/>
            <p:cNvSpPr/>
            <p:nvPr>
              <p:custDataLst>
                <p:tags r:id="rId39"/>
              </p:custDataLst>
            </p:nvPr>
          </p:nvSpPr>
          <p:spPr bwMode="auto">
            <a:xfrm>
              <a:off x="8962" y="3628"/>
              <a:ext cx="2380" cy="855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lang="zh-CN" altLang="en-US" noProof="1">
                <a:solidFill>
                  <a:schemeClr val="bg2"/>
                </a:solidFill>
              </a:endParaRPr>
            </a:p>
          </p:txBody>
        </p:sp>
        <p:sp>
          <p:nvSpPr>
            <p:cNvPr id="84" name="文本框 3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9224" y="3698"/>
              <a:ext cx="2473" cy="7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r>
                <a:rPr lang="zh-CN" altLang="en-US" sz="2400" b="1" dirty="0">
                  <a:solidFill>
                    <a:schemeClr val="bg1"/>
                  </a:solidFill>
                </a:rPr>
                <a:t>性质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5" name="直接箭头连接符 84"/>
          <p:cNvCxnSpPr/>
          <p:nvPr>
            <p:custDataLst>
              <p:tags r:id="rId41"/>
            </p:custDataLst>
          </p:nvPr>
        </p:nvCxnSpPr>
        <p:spPr bwMode="auto">
          <a:xfrm flipV="1">
            <a:off x="3396165" y="2464213"/>
            <a:ext cx="2275369" cy="1636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本框 27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980529" y="2032980"/>
            <a:ext cx="91884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</a:rPr>
              <a:t>应用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90" name="直接箭头连接符 89"/>
          <p:cNvCxnSpPr/>
          <p:nvPr>
            <p:custDataLst>
              <p:tags r:id="rId43"/>
            </p:custDataLst>
          </p:nvPr>
        </p:nvCxnSpPr>
        <p:spPr bwMode="auto">
          <a:xfrm>
            <a:off x="2810403" y="5679419"/>
            <a:ext cx="0" cy="45021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组合 90"/>
          <p:cNvGrpSpPr/>
          <p:nvPr/>
        </p:nvGrpSpPr>
        <p:grpSpPr>
          <a:xfrm>
            <a:off x="1892300" y="6129655"/>
            <a:ext cx="1955165" cy="542925"/>
            <a:chOff x="8791" y="3628"/>
            <a:chExt cx="3079" cy="855"/>
          </a:xfrm>
        </p:grpSpPr>
        <p:sp>
          <p:nvSpPr>
            <p:cNvPr id="92" name="圆角矩形 91"/>
            <p:cNvSpPr/>
            <p:nvPr>
              <p:custDataLst>
                <p:tags r:id="rId44"/>
              </p:custDataLst>
            </p:nvPr>
          </p:nvSpPr>
          <p:spPr bwMode="auto">
            <a:xfrm>
              <a:off x="8791" y="3628"/>
              <a:ext cx="2876" cy="855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lang="zh-CN" altLang="en-US" noProof="1">
                <a:solidFill>
                  <a:schemeClr val="bg2"/>
                </a:solidFill>
              </a:endParaRPr>
            </a:p>
          </p:txBody>
        </p:sp>
        <p:sp>
          <p:nvSpPr>
            <p:cNvPr id="93" name="文本框 3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8960" y="3698"/>
              <a:ext cx="2910" cy="7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r>
                <a:rPr lang="zh-CN" altLang="en-US" sz="2400" b="1" dirty="0">
                  <a:solidFill>
                    <a:schemeClr val="bg2"/>
                  </a:solidFill>
                </a:rPr>
                <a:t>正比例函数</a:t>
              </a:r>
              <a:endParaRPr lang="zh-CN" altLang="en-US" sz="24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94" name="文本框 27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766060" y="5678805"/>
            <a:ext cx="116967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</a:rPr>
              <a:t>特殊化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641302" y="6084178"/>
            <a:ext cx="1550697" cy="5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1077939" y="323793"/>
            <a:ext cx="3837940" cy="60769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just" fontAlgn="auto">
              <a:lnSpc>
                <a:spcPct val="120000"/>
              </a:lnSpc>
              <a:defRPr/>
            </a:pPr>
            <a:r>
              <a:rPr lang="zh-CN" altLang="zh-CN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ea"/>
              </a:rPr>
              <a:t>总结归纳 梳理反思收获</a:t>
            </a:r>
            <a:endParaRPr lang="zh-CN" altLang="zh-CN" sz="2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25245" y="1673860"/>
            <a:ext cx="989965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CN" sz="2800" b="1" dirty="0" smtClean="0">
                <a:solidFill>
                  <a:srgbClr val="000000"/>
                </a:solidFill>
                <a:sym typeface="+mn-ea"/>
              </a:rPr>
              <a:t>本节课你学到了哪些知识？是如何得到的？</a:t>
            </a:r>
            <a:endParaRPr lang="zh-CN" altLang="zh-CN" sz="2800" b="1" dirty="0" smtClean="0">
              <a:solidFill>
                <a:srgbClr val="000000"/>
              </a:solidFill>
              <a:sym typeface="+mn-ea"/>
            </a:endParaRPr>
          </a:p>
          <a:p>
            <a:r>
              <a:rPr lang="zh-CN" altLang="zh-CN" sz="2800" b="1" dirty="0" smtClean="0">
                <a:solidFill>
                  <a:srgbClr val="000000"/>
                </a:solidFill>
                <a:sym typeface="+mn-ea"/>
              </a:rPr>
              <a:t>本节课有哪些数学思想和方法？对今后的学习有什么启发？</a:t>
            </a:r>
            <a:endParaRPr lang="zh-CN" altLang="zh-CN" sz="2800" b="1" dirty="0" smtClean="0">
              <a:solidFill>
                <a:srgbClr val="000000"/>
              </a:solidFill>
              <a:sym typeface="+mn-ea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20" name="图片 34819" descr="12512783104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" y="-7112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8" name="文本框 34817"/>
          <p:cNvSpPr txBox="1"/>
          <p:nvPr/>
        </p:nvSpPr>
        <p:spPr>
          <a:xfrm>
            <a:off x="1145540" y="413385"/>
            <a:ext cx="10037445" cy="2159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r>
              <a:rPr lang="zh-CN" altLang="en-US" sz="5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时间是一个常量，但对勤奋者来说，却是一个“变量”，用刻苦学习，来书写你的绚丽“函数”！</a:t>
            </a:r>
            <a:endParaRPr lang="zh-CN" altLang="en-US" sz="5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6047" y="6219433"/>
            <a:ext cx="1550697" cy="5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>
            <a:hlinkClick r:id="rId3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1028409" y="323793"/>
            <a:ext cx="3937000" cy="60769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just" fontAlgn="auto">
              <a:lnSpc>
                <a:spcPct val="120000"/>
              </a:lnSpc>
              <a:defRPr/>
            </a:pPr>
            <a:r>
              <a:rPr lang="zh-CN" altLang="zh-CN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ea"/>
              </a:rPr>
              <a:t>问题引领  导入本章新知</a:t>
            </a:r>
            <a:endParaRPr lang="zh-CN" altLang="zh-CN" sz="2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6047" y="6219433"/>
            <a:ext cx="1550697" cy="5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>
            <a:hlinkClick r:id="rId3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1028409" y="323793"/>
            <a:ext cx="3937000" cy="60769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just" fontAlgn="auto">
              <a:lnSpc>
                <a:spcPct val="120000"/>
              </a:lnSpc>
              <a:defRPr/>
            </a:pPr>
            <a:r>
              <a:rPr lang="zh-CN" altLang="zh-CN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ea"/>
              </a:rPr>
              <a:t>问题引领  导入本章新知</a:t>
            </a:r>
            <a:endParaRPr lang="zh-CN" altLang="zh-CN" sz="2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0285" y="1403985"/>
            <a:ext cx="102977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短短的</a:t>
            </a:r>
            <a:r>
              <a:rPr lang="en-US" altLang="zh-CN" sz="24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1</a:t>
            </a:r>
            <a:r>
              <a:rPr lang="zh-CN" altLang="en-US" sz="24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分钟，无数的中国奇迹正在发生，高速发展变化中的祖国让我们每个人都热血澎湃。</a:t>
            </a:r>
            <a:endParaRPr lang="zh-CN" altLang="en-US" sz="24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cs typeface="华文楷体" panose="02010600040101010101" charset="-122"/>
              <a:sym typeface="+mn-ea"/>
            </a:endParaRPr>
          </a:p>
        </p:txBody>
      </p:sp>
      <p:pic>
        <p:nvPicPr>
          <p:cNvPr id="5" name="图片 4" descr="微信图片_202310291657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925" y="3698875"/>
            <a:ext cx="4687570" cy="31210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40130" y="2529205"/>
            <a:ext cx="105117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问题</a:t>
            </a:r>
            <a:r>
              <a:rPr lang="en-US" altLang="zh-CN" sz="24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1</a:t>
            </a:r>
            <a:r>
              <a:rPr lang="zh-CN" altLang="en-US" sz="24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：同学们，想一想，在你周围的事物中，还有哪些运动变化的现象？</a:t>
            </a:r>
            <a:endParaRPr lang="zh-CN" altLang="en-US" sz="24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cs typeface="华文楷体" panose="02010600040101010101" charset="-122"/>
              <a:sym typeface="+mn-ea"/>
            </a:endParaRPr>
          </a:p>
          <a:p>
            <a:pPr algn="ctr"/>
            <a:r>
              <a:rPr lang="zh-CN" altLang="en-US" sz="24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（大自然、日常生活中）</a:t>
            </a:r>
            <a:endParaRPr lang="zh-CN" altLang="en-US" sz="24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01306" y="3694445"/>
            <a:ext cx="4766464" cy="16414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just" fontAlgn="auto">
              <a:lnSpc>
                <a:spcPct val="120000"/>
              </a:lnSpc>
              <a:defRPr/>
            </a:pPr>
            <a:r>
              <a:rPr 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数学的眼光观察世界</a:t>
            </a:r>
            <a:endParaRPr lang="zh-CN" sz="2800" b="1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  <a:p>
            <a:pPr algn="just" fontAlgn="auto">
              <a:lnSpc>
                <a:spcPct val="120000"/>
              </a:lnSpc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数学的思维思考世界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  <a:p>
            <a:pPr algn="just" fontAlgn="auto">
              <a:lnSpc>
                <a:spcPct val="120000"/>
              </a:lnSpc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数学的语言表达世界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641303" y="6084177"/>
            <a:ext cx="13335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1028409" y="323793"/>
            <a:ext cx="3937000" cy="60769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just" fontAlgn="auto">
              <a:lnSpc>
                <a:spcPct val="120000"/>
              </a:lnSpc>
              <a:defRPr/>
            </a:pPr>
            <a:r>
              <a:rPr lang="zh-CN" altLang="zh-CN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ea"/>
              </a:rPr>
              <a:t>问题引领  导入本章新知</a:t>
            </a:r>
            <a:endParaRPr lang="zh-CN" altLang="zh-CN" sz="2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635" y="1089025"/>
            <a:ext cx="2813685" cy="20358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540" y="1088390"/>
            <a:ext cx="3039745" cy="203708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685290" y="5004435"/>
            <a:ext cx="8093710" cy="1215390"/>
            <a:chOff x="2551" y="5400"/>
            <a:chExt cx="12746" cy="1914"/>
          </a:xfrm>
        </p:grpSpPr>
        <p:sp>
          <p:nvSpPr>
            <p:cNvPr id="14" name="圆角矩形 13"/>
            <p:cNvSpPr/>
            <p:nvPr/>
          </p:nvSpPr>
          <p:spPr>
            <a:xfrm>
              <a:off x="2551" y="5400"/>
              <a:ext cx="12746" cy="191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867" y="5613"/>
              <a:ext cx="12136" cy="15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 b="1" dirty="0" smtClean="0">
                  <a:solidFill>
                    <a:schemeClr val="bg2"/>
                  </a:solidFill>
                  <a:latin typeface="宋体" panose="02010600030101010101" pitchFamily="2" charset="-122"/>
                  <a:sym typeface="+mn-ea"/>
                </a:rPr>
                <a:t>在某</a:t>
              </a:r>
              <a:r>
                <a:rPr lang="zh-CN" altLang="en-US" sz="2800" b="1" dirty="0">
                  <a:solidFill>
                    <a:schemeClr val="bg2"/>
                  </a:solidFill>
                  <a:latin typeface="宋体" panose="02010600030101010101" pitchFamily="2" charset="-122"/>
                  <a:sym typeface="+mn-ea"/>
                </a:rPr>
                <a:t>一变化过程中，数值保持不变的量叫做</a:t>
              </a:r>
              <a:r>
                <a:rPr lang="zh-CN" altLang="en-US" sz="2800" b="1" dirty="0">
                  <a:solidFill>
                    <a:srgbClr val="FF0000"/>
                  </a:solidFill>
                  <a:latin typeface="宋体" panose="02010600030101010101" pitchFamily="2" charset="-122"/>
                  <a:sym typeface="+mn-ea"/>
                </a:rPr>
                <a:t>常量</a:t>
              </a:r>
              <a:r>
                <a:rPr lang="zh-CN" altLang="en-US" sz="2800" b="1" dirty="0">
                  <a:solidFill>
                    <a:schemeClr val="bg2"/>
                  </a:solidFill>
                  <a:latin typeface="宋体" panose="02010600030101010101" pitchFamily="2" charset="-122"/>
                  <a:sym typeface="+mn-ea"/>
                </a:rPr>
                <a:t>，</a:t>
              </a:r>
              <a:endParaRPr lang="zh-CN" altLang="en-US" sz="2800" b="1" dirty="0">
                <a:solidFill>
                  <a:schemeClr val="bg2"/>
                </a:solidFill>
                <a:latin typeface="宋体" panose="02010600030101010101" pitchFamily="2" charset="-122"/>
                <a:sym typeface="+mn-ea"/>
              </a:endParaRPr>
            </a:p>
            <a:p>
              <a:r>
                <a:rPr lang="zh-CN" altLang="en-US" sz="2800" b="1" dirty="0">
                  <a:solidFill>
                    <a:schemeClr val="bg2"/>
                  </a:solidFill>
                  <a:latin typeface="宋体" panose="02010600030101010101" pitchFamily="2" charset="-122"/>
                  <a:sym typeface="+mn-ea"/>
                </a:rPr>
                <a:t>可以取不同数值的量叫做</a:t>
              </a:r>
              <a:r>
                <a:rPr lang="zh-CN" altLang="en-US" sz="2800" b="1" dirty="0">
                  <a:solidFill>
                    <a:srgbClr val="FF0000"/>
                  </a:solidFill>
                  <a:latin typeface="宋体" panose="02010600030101010101" pitchFamily="2" charset="-122"/>
                  <a:sym typeface="+mn-ea"/>
                </a:rPr>
                <a:t>变量</a:t>
              </a:r>
              <a:r>
                <a:rPr lang="zh-CN" altLang="en-US" sz="2800" b="1" dirty="0">
                  <a:solidFill>
                    <a:schemeClr val="bg2"/>
                  </a:solidFill>
                  <a:latin typeface="宋体" panose="02010600030101010101" pitchFamily="2" charset="-122"/>
                  <a:sym typeface="+mn-ea"/>
                </a:rPr>
                <a:t>。</a:t>
              </a:r>
              <a:endParaRPr lang="zh-CN" altLang="en-US" sz="2800" b="1" dirty="0">
                <a:solidFill>
                  <a:schemeClr val="bg2"/>
                </a:solidFill>
                <a:latin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030605" y="3429000"/>
            <a:ext cx="102977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问题</a:t>
            </a:r>
            <a:r>
              <a:rPr lang="en-US" altLang="zh-CN" sz="24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2</a:t>
            </a:r>
            <a:r>
              <a:rPr lang="zh-CN" altLang="en-US" sz="24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：在不同事物的变化过程中，有些量发生变化，而有些量始终不变。结合图片信息，你能试着说一说吗？</a:t>
            </a:r>
            <a:endParaRPr lang="zh-CN" altLang="en-US" sz="24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cs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731473" y="6084177"/>
            <a:ext cx="13335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1077939" y="323793"/>
            <a:ext cx="3837940" cy="60769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just" fontAlgn="auto">
              <a:lnSpc>
                <a:spcPct val="120000"/>
              </a:lnSpc>
              <a:defRPr/>
            </a:pPr>
            <a:r>
              <a:rPr lang="zh-CN" altLang="zh-CN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ea"/>
              </a:rPr>
              <a:t>创设情境 形成函数概念</a:t>
            </a:r>
            <a:endParaRPr lang="zh-CN" altLang="zh-CN" sz="2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785495" y="1043940"/>
            <a:ext cx="1106487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问题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3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：以下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3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个变化过程中，哪些量是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常量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，哪些量是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变量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？这些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变量间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具有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怎样的关系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？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其中一个量的变化如何影响另一个量的变化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？</a:t>
            </a:r>
            <a:endParaRPr lang="zh-CN" altLang="en-US" sz="28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6260" y="2078990"/>
            <a:ext cx="11261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（1）汽车以</a:t>
            </a:r>
            <a:r>
              <a:rPr lang="en-US" sz="2800" i="1" kern="100" dirty="0" smtClean="0">
                <a:solidFill>
                  <a:schemeClr val="bg2"/>
                </a:solidFill>
                <a:latin typeface="Times New Roman" panose="02020603050405020304"/>
                <a:cs typeface="Times New Roman" panose="02020603050405020304"/>
              </a:rPr>
              <a:t>100</a:t>
            </a:r>
            <a:r>
              <a:rPr lang="en-US" sz="2800" i="1" kern="100" dirty="0" smtClean="0">
                <a:solidFill>
                  <a:schemeClr val="bg2"/>
                </a:solidFill>
                <a:latin typeface="Times New Roman" panose="02020603050405020304"/>
                <a:cs typeface="Times New Roman" panose="02020603050405020304"/>
              </a:rPr>
              <a:t>km/h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的速度匀速行驶，行驶路程</a:t>
            </a:r>
            <a:r>
              <a:rPr lang="en-US" sz="2800" i="1" kern="100" dirty="0" smtClean="0">
                <a:solidFill>
                  <a:schemeClr val="bg2"/>
                </a:solidFill>
                <a:latin typeface="Times New Roman" panose="02020603050405020304"/>
                <a:cs typeface="Times New Roman" panose="02020603050405020304"/>
              </a:rPr>
              <a:t>S km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，行驶时间为</a:t>
            </a:r>
            <a:r>
              <a:rPr lang="en-US" sz="2800" i="1" kern="100" dirty="0" smtClean="0">
                <a:solidFill>
                  <a:schemeClr val="bg2"/>
                </a:solidFill>
                <a:latin typeface="Times New Roman" panose="02020603050405020304"/>
                <a:cs typeface="Times New Roman" panose="02020603050405020304"/>
              </a:rPr>
              <a:t>t  h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.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 </a:t>
            </a:r>
            <a:endParaRPr lang="en-US" altLang="zh-CN" sz="28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cs typeface="华文楷体" panose="02010600040101010101" charset="-122"/>
            </a:endParaRPr>
          </a:p>
        </p:txBody>
      </p:sp>
      <p:graphicFrame>
        <p:nvGraphicFramePr>
          <p:cNvPr id="30" name="表格 29"/>
          <p:cNvGraphicFramePr>
            <a:graphicFrameLocks noGrp="1"/>
          </p:cNvGraphicFramePr>
          <p:nvPr/>
        </p:nvGraphicFramePr>
        <p:xfrm>
          <a:off x="785215" y="2739800"/>
          <a:ext cx="5080635" cy="1080135"/>
        </p:xfrm>
        <a:graphic>
          <a:graphicData uri="http://schemas.openxmlformats.org/drawingml/2006/table">
            <a:tbl>
              <a:tblPr/>
              <a:tblGrid>
                <a:gridCol w="1236345"/>
                <a:gridCol w="768687"/>
                <a:gridCol w="768831"/>
                <a:gridCol w="768831"/>
                <a:gridCol w="768831"/>
              </a:tblGrid>
              <a:tr h="550029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000" b="1" kern="100" dirty="0" smtClean="0">
                          <a:solidFill>
                            <a:schemeClr val="bg2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时间</a:t>
                      </a:r>
                      <a:r>
                        <a:rPr lang="en-US" sz="2000" b="1" i="1" kern="100" dirty="0" smtClean="0">
                          <a:solidFill>
                            <a:schemeClr val="bg2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t</a:t>
                      </a:r>
                      <a:endParaRPr lang="en-US" sz="2000" b="1" i="1" kern="100" dirty="0" smtClean="0">
                        <a:solidFill>
                          <a:schemeClr val="bg2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bg2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0</a:t>
                      </a:r>
                      <a:endParaRPr lang="en-US" sz="2400" b="1" kern="100" dirty="0">
                        <a:solidFill>
                          <a:schemeClr val="bg2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bg2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endParaRPr lang="en-US" sz="2400" b="1" kern="100" dirty="0">
                        <a:solidFill>
                          <a:schemeClr val="bg2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bg2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endParaRPr lang="zh-CN" altLang="en-US" sz="2400" b="1" kern="100">
                        <a:solidFill>
                          <a:schemeClr val="bg2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bg2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+mn-ea"/>
                        </a:rPr>
                        <a:t>…</a:t>
                      </a:r>
                      <a:endParaRPr lang="en-US" sz="2400" b="1" kern="100">
                        <a:solidFill>
                          <a:schemeClr val="bg2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42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000" b="1" kern="100" dirty="0" smtClean="0">
                          <a:solidFill>
                            <a:schemeClr val="bg2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路程</a:t>
                      </a:r>
                      <a:r>
                        <a:rPr lang="en-US" sz="2000" b="1" i="1" kern="100" dirty="0" smtClean="0">
                          <a:solidFill>
                            <a:schemeClr val="bg2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S</a:t>
                      </a:r>
                      <a:endParaRPr lang="en-US" sz="2000" b="1" i="1" kern="100" dirty="0" smtClean="0">
                        <a:solidFill>
                          <a:schemeClr val="bg2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kern="100">
                        <a:solidFill>
                          <a:schemeClr val="bg2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kern="100">
                        <a:solidFill>
                          <a:schemeClr val="bg2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kern="100">
                        <a:solidFill>
                          <a:schemeClr val="bg2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bg2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+mn-ea"/>
                        </a:rPr>
                        <a:t>…</a:t>
                      </a:r>
                      <a:endParaRPr lang="en-US" sz="2400" b="1" kern="100">
                        <a:solidFill>
                          <a:schemeClr val="bg2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830300" y="4996590"/>
          <a:ext cx="6618018" cy="1080071"/>
        </p:xfrm>
        <a:graphic>
          <a:graphicData uri="http://schemas.openxmlformats.org/drawingml/2006/table">
            <a:tbl>
              <a:tblPr/>
              <a:tblGrid>
                <a:gridCol w="1236345"/>
                <a:gridCol w="768687"/>
                <a:gridCol w="768831"/>
                <a:gridCol w="768831"/>
                <a:gridCol w="768831"/>
              </a:tblGrid>
              <a:tr h="550029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000" b="1" kern="100" dirty="0" smtClean="0">
                          <a:solidFill>
                            <a:schemeClr val="bg2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半径</a:t>
                      </a:r>
                      <a:r>
                        <a:rPr lang="en-US" sz="2000" b="1" i="1" kern="100" dirty="0" smtClean="0">
                          <a:solidFill>
                            <a:schemeClr val="bg2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r</a:t>
                      </a:r>
                      <a:endParaRPr lang="en-US" sz="2000" b="1" i="1" kern="100" dirty="0" smtClean="0">
                        <a:solidFill>
                          <a:schemeClr val="bg2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bg2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endParaRPr lang="en-US" sz="2400" b="1" kern="100" dirty="0">
                        <a:solidFill>
                          <a:schemeClr val="bg2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bg2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1.5</a:t>
                      </a:r>
                      <a:endParaRPr lang="en-US" sz="2400" b="1" kern="100" dirty="0">
                        <a:solidFill>
                          <a:schemeClr val="bg2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bg2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endParaRPr lang="zh-CN" altLang="en-US" sz="2400" b="1" kern="100">
                        <a:solidFill>
                          <a:schemeClr val="bg2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bg2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…</a:t>
                      </a:r>
                      <a:endParaRPr lang="en-US" sz="2400" b="1" kern="100">
                        <a:solidFill>
                          <a:schemeClr val="bg2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42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000" b="1" kern="100" dirty="0" smtClean="0">
                          <a:solidFill>
                            <a:schemeClr val="bg2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面积</a:t>
                      </a:r>
                      <a:r>
                        <a:rPr lang="en-US" sz="2000" b="1" i="1" kern="100" dirty="0" smtClean="0">
                          <a:solidFill>
                            <a:schemeClr val="bg2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S</a:t>
                      </a:r>
                      <a:endParaRPr lang="en-US" sz="2000" b="1" i="1" kern="100" dirty="0" smtClean="0">
                        <a:solidFill>
                          <a:schemeClr val="bg2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kern="100">
                        <a:solidFill>
                          <a:schemeClr val="bg2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kern="100">
                        <a:solidFill>
                          <a:schemeClr val="bg2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kern="100">
                        <a:solidFill>
                          <a:schemeClr val="bg2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bg2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+mn-ea"/>
                        </a:rPr>
                        <a:t>…</a:t>
                      </a:r>
                      <a:endParaRPr lang="en-US" sz="2400" b="1" kern="100">
                        <a:solidFill>
                          <a:schemeClr val="bg2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5332730" y="2738120"/>
            <a:ext cx="86550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路程</a:t>
            </a:r>
            <a:r>
              <a:rPr lang="en-US" sz="2800" b="1" i="1" kern="1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S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与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时间</a:t>
            </a:r>
            <a:r>
              <a:rPr lang="en-US" sz="2800" b="1" i="1" kern="1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t 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满足关系式</a:t>
            </a:r>
            <a:r>
              <a:rPr lang="zh-CN" altLang="en-US" sz="2800" b="1" u="sng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 </a:t>
            </a:r>
            <a:r>
              <a:rPr lang="en-US" altLang="zh-CN" sz="2800" b="1" u="sng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           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.</a:t>
            </a:r>
            <a:endParaRPr lang="en-US" altLang="zh-CN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86375" y="4952365"/>
            <a:ext cx="82962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圆面积</a:t>
            </a:r>
            <a:r>
              <a:rPr lang="en-US" sz="2800" b="1" i="1" kern="1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S 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与半径</a:t>
            </a:r>
            <a:r>
              <a:rPr lang="en-US" sz="2800" b="1" i="1" kern="1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r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之间满足关系式</a:t>
            </a:r>
            <a:r>
              <a:rPr lang="zh-CN" altLang="en-US" sz="2800" b="1" u="sng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 </a:t>
            </a:r>
            <a:r>
              <a:rPr lang="en-US" altLang="zh-CN" sz="2800" b="1" u="sng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       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.</a:t>
            </a:r>
            <a:endParaRPr lang="en-US" altLang="zh-CN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32" name="TextBox 31"/>
          <p:cNvSpPr txBox="1"/>
          <p:nvPr>
            <p:custDataLst>
              <p:tags r:id="rId4"/>
            </p:custDataLst>
          </p:nvPr>
        </p:nvSpPr>
        <p:spPr>
          <a:xfrm>
            <a:off x="2269080" y="3339013"/>
            <a:ext cx="54003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 smtClean="0">
                <a:solidFill>
                  <a:srgbClr val="FF0000"/>
                </a:solidFill>
              </a:rPr>
              <a:t>0</a:t>
            </a:r>
            <a:endParaRPr lang="en-US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2" name="TextBox 31"/>
          <p:cNvSpPr txBox="1"/>
          <p:nvPr>
            <p:custDataLst>
              <p:tags r:id="rId5"/>
            </p:custDataLst>
          </p:nvPr>
        </p:nvSpPr>
        <p:spPr>
          <a:xfrm>
            <a:off x="2832100" y="3354705"/>
            <a:ext cx="697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 smtClean="0">
                <a:solidFill>
                  <a:srgbClr val="FF0000"/>
                </a:solidFill>
              </a:rPr>
              <a:t>100</a:t>
            </a:r>
            <a:endParaRPr lang="en-US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TextBox 31"/>
          <p:cNvSpPr txBox="1"/>
          <p:nvPr>
            <p:custDataLst>
              <p:tags r:id="rId6"/>
            </p:custDataLst>
          </p:nvPr>
        </p:nvSpPr>
        <p:spPr>
          <a:xfrm>
            <a:off x="3622040" y="3354705"/>
            <a:ext cx="712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 smtClean="0">
                <a:solidFill>
                  <a:srgbClr val="FF0000"/>
                </a:solidFill>
              </a:rPr>
              <a:t>200</a:t>
            </a:r>
            <a:endParaRPr lang="en-US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40900" y="2682875"/>
            <a:ext cx="15474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 i="1" kern="1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S</a:t>
            </a:r>
            <a:r>
              <a:rPr lang="en-US" sz="2800" b="1" i="1" kern="1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=100t</a:t>
            </a:r>
            <a:endParaRPr lang="en-US" altLang="en-US" sz="2800" b="1" i="1" kern="100" dirty="0" smtClean="0">
              <a:solidFill>
                <a:srgbClr val="FF0000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sp>
        <p:nvSpPr>
          <p:cNvPr id="11" name="TextBox 31"/>
          <p:cNvSpPr txBox="1"/>
          <p:nvPr>
            <p:custDataLst>
              <p:tags r:id="rId7"/>
            </p:custDataLst>
          </p:nvPr>
        </p:nvSpPr>
        <p:spPr>
          <a:xfrm>
            <a:off x="2274570" y="5589270"/>
            <a:ext cx="712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 smtClean="0">
                <a:solidFill>
                  <a:srgbClr val="FF0000"/>
                </a:solidFill>
              </a:rPr>
              <a:t>π</a:t>
            </a:r>
            <a:endParaRPr lang="en-US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12" name="TextBox 31"/>
          <p:cNvSpPr txBox="1"/>
          <p:nvPr>
            <p:custDataLst>
              <p:tags r:id="rId8"/>
            </p:custDataLst>
          </p:nvPr>
        </p:nvSpPr>
        <p:spPr>
          <a:xfrm>
            <a:off x="2767965" y="5589270"/>
            <a:ext cx="913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 smtClean="0">
                <a:solidFill>
                  <a:srgbClr val="FF0000"/>
                </a:solidFill>
              </a:rPr>
              <a:t>2.25π</a:t>
            </a:r>
            <a:endParaRPr lang="en-US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13" name="TextBox 31"/>
          <p:cNvSpPr txBox="1"/>
          <p:nvPr>
            <p:custDataLst>
              <p:tags r:id="rId9"/>
            </p:custDataLst>
          </p:nvPr>
        </p:nvSpPr>
        <p:spPr>
          <a:xfrm>
            <a:off x="3754755" y="5593080"/>
            <a:ext cx="712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 smtClean="0">
                <a:solidFill>
                  <a:srgbClr val="FF0000"/>
                </a:solidFill>
              </a:rPr>
              <a:t>4π</a:t>
            </a:r>
            <a:endParaRPr lang="en-US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14" name="TextBox 31"/>
          <p:cNvSpPr txBox="1"/>
          <p:nvPr>
            <p:custDataLst>
              <p:tags r:id="rId10"/>
            </p:custDataLst>
          </p:nvPr>
        </p:nvSpPr>
        <p:spPr>
          <a:xfrm>
            <a:off x="10551795" y="4930775"/>
            <a:ext cx="10356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 i="1" kern="1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S=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π</a:t>
            </a:r>
            <a:r>
              <a:rPr lang="en-US" sz="2800" b="1" i="1" kern="1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r</a:t>
            </a:r>
            <a:r>
              <a:rPr lang="en-US" sz="2400" b="1" i="1" kern="100" baseline="300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2</a:t>
            </a:r>
            <a:endParaRPr lang="en-US" altLang="zh-CN" sz="2400" b="1" i="1" kern="100" baseline="30000" dirty="0" smtClean="0">
              <a:solidFill>
                <a:srgbClr val="FF0000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89280" y="3519170"/>
            <a:ext cx="11261090" cy="1362710"/>
            <a:chOff x="928" y="5542"/>
            <a:chExt cx="17734" cy="2146"/>
          </a:xfrm>
        </p:grpSpPr>
        <p:sp>
          <p:nvSpPr>
            <p:cNvPr id="3" name="TextBox 28"/>
            <p:cNvSpPr txBox="1"/>
            <p:nvPr/>
          </p:nvSpPr>
          <p:spPr>
            <a:xfrm>
              <a:off x="928" y="6463"/>
              <a:ext cx="1773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cs typeface="华文楷体" panose="02010600040101010101" charset="-122"/>
                </a:rPr>
                <a:t>（</a:t>
              </a:r>
              <a:r>
                <a:rPr lang="en-US" altLang="zh-CN" sz="2800" b="1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cs typeface="华文楷体" panose="02010600040101010101" charset="-122"/>
                </a:rPr>
                <a:t>2</a:t>
              </a:r>
              <a:r>
                <a:rPr lang="zh-CN" altLang="en-US" sz="2800" b="1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cs typeface="华文楷体" panose="02010600040101010101" charset="-122"/>
                </a:rPr>
                <a:t>）</a:t>
              </a:r>
              <a:r>
                <a:rPr lang="zh-CN" sz="2800" b="1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cs typeface="华文楷体" panose="02010600040101010101" charset="-122"/>
                </a:rPr>
                <a:t>把水滴激起的波纹看成是一个不断向外扩展的圆</a:t>
              </a:r>
              <a:r>
                <a:rPr lang="en-US" altLang="zh-CN" sz="2800" b="1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cs typeface="华文楷体" panose="02010600040101010101" charset="-122"/>
                </a:rPr>
                <a:t>.</a:t>
              </a:r>
              <a:endPara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endParaRPr>
            </a:p>
          </p:txBody>
        </p:sp>
        <p:pic>
          <p:nvPicPr>
            <p:cNvPr id="15" name="图片 14" descr="169914728555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915" y="5542"/>
              <a:ext cx="3744" cy="2146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29" grpId="0"/>
      <p:bldP spid="29" grpId="1"/>
      <p:bldP spid="9" grpId="0"/>
      <p:bldP spid="10" grpId="0"/>
      <p:bldP spid="32" grpId="0"/>
      <p:bldP spid="2" grpId="0"/>
      <p:bldP spid="4" grpId="0"/>
      <p:bldP spid="5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641303" y="6084177"/>
            <a:ext cx="13335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1077939" y="323793"/>
            <a:ext cx="3837940" cy="60769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just" fontAlgn="auto">
              <a:lnSpc>
                <a:spcPct val="120000"/>
              </a:lnSpc>
              <a:defRPr/>
            </a:pPr>
            <a:r>
              <a:rPr lang="zh-CN" altLang="zh-CN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ea"/>
              </a:rPr>
              <a:t>创设情境 形成函数概念</a:t>
            </a:r>
            <a:endParaRPr lang="zh-CN" altLang="zh-CN" sz="2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785495" y="1043940"/>
            <a:ext cx="1106487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问题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3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：以下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3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个变化过程中，哪些量是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常量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，哪些量是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变量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？这些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变量间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具有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怎样的关系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？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其中一个量的变化如何影响另一个量的变化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？</a:t>
            </a:r>
            <a:endParaRPr lang="zh-CN" altLang="en-US" sz="28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6260" y="2078990"/>
            <a:ext cx="112610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（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3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）用一根长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2m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的铁丝围成一个长方形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,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长方形的宽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为</a:t>
            </a:r>
            <a:r>
              <a:rPr lang="en-US" sz="2800" i="1" kern="100" dirty="0" smtClean="0">
                <a:solidFill>
                  <a:schemeClr val="bg2"/>
                </a:solidFill>
                <a:latin typeface="Times New Roman" panose="02020603050405020304"/>
                <a:cs typeface="Times New Roman" panose="02020603050405020304"/>
              </a:rPr>
              <a:t>x</a:t>
            </a:r>
            <a:r>
              <a:rPr lang="zh-CN" altLang="en-US" sz="2800" kern="100" dirty="0" smtClean="0">
                <a:solidFill>
                  <a:schemeClr val="bg2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长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为</a:t>
            </a:r>
            <a:r>
              <a:rPr lang="en-US" sz="2800" i="1" kern="100" dirty="0" smtClean="0">
                <a:solidFill>
                  <a:schemeClr val="bg2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y</a:t>
            </a:r>
            <a:r>
              <a:rPr lang="en-US" altLang="zh-CN" sz="2800" kern="100" dirty="0" smtClean="0">
                <a:solidFill>
                  <a:schemeClr val="bg2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.</a:t>
            </a:r>
            <a:endParaRPr lang="en-US" sz="2800" i="1" kern="100" dirty="0" smtClean="0">
              <a:solidFill>
                <a:schemeClr val="bg2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  <a:p>
            <a:r>
              <a:rPr lang="en-US" sz="2800" i="1" kern="100" dirty="0" smtClean="0">
                <a:solidFill>
                  <a:schemeClr val="bg2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x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和</a:t>
            </a:r>
            <a:r>
              <a:rPr lang="en-US" sz="2800" i="1" kern="100" dirty="0" smtClean="0">
                <a:solidFill>
                  <a:schemeClr val="bg2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y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之间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满足的关系式是</a:t>
            </a:r>
            <a:r>
              <a:rPr lang="zh-CN" altLang="en-US" sz="2800" b="1" u="sng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 </a:t>
            </a:r>
            <a:r>
              <a:rPr lang="en-US" altLang="zh-CN" sz="2800" b="1" u="sng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            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.</a:t>
            </a:r>
            <a:endParaRPr lang="en-US" altLang="zh-CN" sz="28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cs typeface="华文楷体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0580" y="392366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①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都有具体的关系式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;</a:t>
            </a:r>
            <a:endParaRPr lang="en-US" altLang="zh-CN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830580" y="475297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②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关系式中都有两个变量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;</a:t>
            </a:r>
            <a:endParaRPr lang="en-US" altLang="zh-CN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830580" y="5544185"/>
            <a:ext cx="108851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③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当一个变量取定一个值时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,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另一个变量都有唯一确定的值与之对应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;</a:t>
            </a:r>
            <a:endParaRPr lang="en-US" altLang="zh-CN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785495" y="3114040"/>
            <a:ext cx="110648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问题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4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：上述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3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个问题中，变量之间的关系有什么共同特征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?</a:t>
            </a:r>
            <a:endParaRPr lang="en-US" altLang="zh-CN" sz="28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4881245" y="2484120"/>
            <a:ext cx="15474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 i="1" kern="1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y</a:t>
            </a:r>
            <a:r>
              <a:rPr lang="en-US" sz="2800" b="1" i="1" kern="1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= -</a:t>
            </a:r>
            <a:r>
              <a:rPr lang="en-US" sz="2800" b="1" i="1" kern="1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x+1</a:t>
            </a:r>
            <a:endParaRPr lang="en-US" altLang="en-US" sz="2800" b="1" i="1" kern="100" dirty="0" smtClean="0">
              <a:solidFill>
                <a:srgbClr val="FF0000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29" grpId="0"/>
      <p:bldP spid="4" grpId="0"/>
      <p:bldP spid="5" grpId="0"/>
      <p:bldP spid="8" grpId="0"/>
      <p:bldP spid="9" grpId="0"/>
      <p:bldP spid="9" grpId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641303" y="6084177"/>
            <a:ext cx="13335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1077939" y="323793"/>
            <a:ext cx="3837940" cy="60769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just" fontAlgn="auto">
              <a:lnSpc>
                <a:spcPct val="120000"/>
              </a:lnSpc>
              <a:defRPr/>
            </a:pPr>
            <a:r>
              <a:rPr lang="zh-CN" altLang="zh-CN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ea"/>
              </a:rPr>
              <a:t>创设情境 形成函数概念</a:t>
            </a:r>
            <a:endParaRPr lang="zh-CN" altLang="zh-CN" sz="2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785495" y="1043940"/>
            <a:ext cx="1106487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问题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5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：</a:t>
            </a:r>
            <a:r>
              <a:rPr 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有些实际问题中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,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变量之间的关系很难用一个具体的关系式来表示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,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但是可以借助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图像或表格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等其他方式来直观地反映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.</a:t>
            </a:r>
            <a:endParaRPr lang="zh-CN" altLang="en-US" sz="28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cs typeface="华文楷体" panose="02010600040101010101" charset="-122"/>
              <a:sym typeface="+mn-ea"/>
            </a:endParaRPr>
          </a:p>
        </p:txBody>
      </p:sp>
      <p:pic>
        <p:nvPicPr>
          <p:cNvPr id="9" name="图片 8" descr="16986706056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795" y="2109470"/>
            <a:ext cx="8949690" cy="219456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85495" y="4304030"/>
            <a:ext cx="112610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若把水位和蓄水量分别记作两个变量为</a:t>
            </a:r>
            <a:r>
              <a:rPr lang="en-US" sz="2800" i="1" kern="100" dirty="0" smtClean="0">
                <a:solidFill>
                  <a:schemeClr val="bg2"/>
                </a:solidFill>
                <a:latin typeface="Times New Roman" panose="02020603050405020304"/>
                <a:cs typeface="Times New Roman" panose="02020603050405020304"/>
              </a:rPr>
              <a:t>x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</a:rPr>
              <a:t>和</a:t>
            </a:r>
            <a:r>
              <a:rPr lang="en-US" sz="2800" i="1" kern="100" dirty="0" smtClean="0">
                <a:solidFill>
                  <a:schemeClr val="bg2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y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,你能说一说</a:t>
            </a:r>
            <a:r>
              <a:rPr lang="en-US" sz="2800" i="1" kern="100" dirty="0" smtClean="0">
                <a:solidFill>
                  <a:schemeClr val="bg2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y</a:t>
            </a:r>
            <a:r>
              <a:rPr 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是如何随着</a:t>
            </a:r>
            <a:r>
              <a:rPr lang="en-US" sz="2800" i="1" kern="100" dirty="0" smtClean="0">
                <a:solidFill>
                  <a:schemeClr val="bg2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x</a:t>
            </a:r>
            <a:r>
              <a:rPr 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的变化而变化的吗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?</a:t>
            </a:r>
            <a:endParaRPr lang="en-US" altLang="zh-CN" sz="28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6130" y="5454650"/>
            <a:ext cx="114623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蓄水量</a:t>
            </a:r>
            <a:r>
              <a:rPr lang="en-US" sz="2800" i="1" kern="1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y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随着水位</a:t>
            </a:r>
            <a:r>
              <a:rPr lang="en-US" sz="2800" i="1" kern="1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x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的增大而增大，当水位确定时，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蓄水量也随着确定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.</a:t>
            </a:r>
            <a:endParaRPr lang="en-US" altLang="zh-CN" sz="2800" b="1" i="1" kern="10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60500" y="3430270"/>
            <a:ext cx="4838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 i="1" kern="1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y</a:t>
            </a:r>
            <a:endParaRPr lang="en-US" altLang="en-US" sz="2800" b="1" i="1" kern="100" dirty="0" smtClean="0">
              <a:solidFill>
                <a:srgbClr val="FF0000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461135" y="2843530"/>
            <a:ext cx="4838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 i="1" kern="1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x</a:t>
            </a:r>
            <a:endParaRPr lang="en-US" altLang="en-US" sz="2800" b="1" i="1" kern="100" dirty="0" smtClean="0">
              <a:solidFill>
                <a:srgbClr val="FF0000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29" grpId="0"/>
      <p:bldP spid="29" grpId="1"/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641303" y="6084177"/>
            <a:ext cx="13335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1077939" y="323793"/>
            <a:ext cx="3837940" cy="60769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just" fontAlgn="auto">
              <a:lnSpc>
                <a:spcPct val="120000"/>
              </a:lnSpc>
              <a:defRPr/>
            </a:pPr>
            <a:r>
              <a:rPr lang="zh-CN" altLang="zh-CN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ea"/>
              </a:rPr>
              <a:t>创设情境 形成函数概念</a:t>
            </a:r>
            <a:endParaRPr lang="zh-CN" altLang="zh-CN" sz="2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5495" y="1043940"/>
            <a:ext cx="1106487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问题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5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：</a:t>
            </a:r>
            <a:r>
              <a:rPr 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有些实际问题中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,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变量之间的关系很难用一个具体的关系式来表示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,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但是可以用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图像或表格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等其他方式来直观地反映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.</a:t>
            </a:r>
            <a:endParaRPr lang="zh-CN" altLang="en-US" sz="28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cs typeface="华文楷体" panose="02010600040101010101" charset="-122"/>
              <a:sym typeface="+mn-ea"/>
            </a:endParaRPr>
          </a:p>
        </p:txBody>
      </p:sp>
      <p:pic>
        <p:nvPicPr>
          <p:cNvPr id="2" name="图片 1" descr="16986711824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95" y="1764030"/>
            <a:ext cx="8825865" cy="49371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1310" y="1026795"/>
            <a:ext cx="1190371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 b="1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重要发现</a:t>
            </a:r>
            <a:r>
              <a:rPr lang="zh-CN" altLang="en-US" sz="2800" b="1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：</a:t>
            </a:r>
            <a:r>
              <a:rPr lang="zh-CN" altLang="en-US" sz="28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上述每个变化过程中，</a:t>
            </a:r>
            <a:r>
              <a:rPr lang="zh-CN" altLang="en-US" sz="2800" b="1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00"/>
                </a:highlight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都有两个变量</a:t>
            </a:r>
            <a:r>
              <a:rPr lang="zh-CN" altLang="en-US" sz="28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，并且</a:t>
            </a:r>
            <a:r>
              <a:rPr lang="zh-CN" altLang="en-US" sz="2800" b="1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00"/>
                </a:highlight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其中一个变量变化时，另一个变量也随着变化</a:t>
            </a:r>
            <a:r>
              <a:rPr lang="zh-CN" altLang="en-US" sz="28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；</a:t>
            </a:r>
            <a:r>
              <a:rPr lang="zh-CN" altLang="en-US" sz="2800" b="1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00"/>
                </a:highlight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一个变量确定时，另一个变量也随着确定</a:t>
            </a:r>
            <a:r>
              <a:rPr lang="en-US" altLang="zh-CN" sz="2800" b="1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00"/>
                </a:highlight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.</a:t>
            </a:r>
            <a:endParaRPr lang="en-US" altLang="zh-CN" sz="2800" b="1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FFFF00"/>
              </a:highlight>
              <a:uLnTx/>
              <a:uFillTx/>
              <a:latin typeface="宋体" panose="02010600030101010101" pitchFamily="2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5" name="TextBox 28"/>
          <p:cNvSpPr txBox="1"/>
          <p:nvPr>
            <p:custDataLst>
              <p:tags r:id="rId4"/>
            </p:custDataLst>
          </p:nvPr>
        </p:nvSpPr>
        <p:spPr>
          <a:xfrm>
            <a:off x="7898765" y="3476625"/>
            <a:ext cx="415353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当潮位确定时,并不能唯一确定时间;但当时间确定时,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潮位就唯一确定了.</a:t>
            </a:r>
            <a:endParaRPr lang="zh-CN" altLang="en-US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3" name="TextBox 28"/>
          <p:cNvSpPr txBox="1"/>
          <p:nvPr>
            <p:custDataLst>
              <p:tags r:id="rId5"/>
            </p:custDataLst>
          </p:nvPr>
        </p:nvSpPr>
        <p:spPr>
          <a:xfrm>
            <a:off x="920750" y="6174105"/>
            <a:ext cx="11261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你能</a:t>
            </a:r>
            <a:r>
              <a:rPr 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从图中读出哪些信息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?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同桌间交流一下吧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.</a:t>
            </a:r>
            <a:endParaRPr lang="en-US" altLang="zh-CN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12" name="TextBox 28"/>
          <p:cNvSpPr txBox="1"/>
          <p:nvPr>
            <p:custDataLst>
              <p:tags r:id="rId6"/>
            </p:custDataLst>
          </p:nvPr>
        </p:nvSpPr>
        <p:spPr>
          <a:xfrm>
            <a:off x="1461135" y="2753995"/>
            <a:ext cx="997775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在图</a:t>
            </a:r>
            <a:r>
              <a:rPr lang="en-US" altLang="zh-CN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6-4</a:t>
            </a:r>
            <a:r>
              <a:rPr lang="zh-CN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中，潮位仪绘制的平滑曲线，揭示了这一天潮位</a:t>
            </a:r>
            <a:r>
              <a:rPr lang="en-US" sz="2800" i="1" kern="1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y(m)</a:t>
            </a:r>
            <a:r>
              <a:rPr lang="zh-CN" altLang="en-US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与时间</a:t>
            </a:r>
            <a:r>
              <a:rPr lang="en-US" sz="2800" i="1" kern="1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t(h)</a:t>
            </a:r>
            <a:r>
              <a:rPr lang="zh-CN" altLang="en-US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华文楷体" panose="02010600040101010101" charset="-122"/>
                <a:sym typeface="+mn-ea"/>
              </a:rPr>
              <a:t>之间的关系</a:t>
            </a:r>
            <a:endParaRPr lang="en-US" altLang="zh-CN" sz="24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cs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4" grpId="0"/>
      <p:bldP spid="5" grpId="0"/>
      <p:bldP spid="5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641303" y="6084177"/>
            <a:ext cx="13335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1077939" y="323793"/>
            <a:ext cx="3837940" cy="60769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just" fontAlgn="auto">
              <a:lnSpc>
                <a:spcPct val="120000"/>
              </a:lnSpc>
              <a:defRPr/>
            </a:pPr>
            <a:r>
              <a:rPr lang="zh-CN" altLang="zh-CN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ea"/>
              </a:rPr>
              <a:t>创设情境 形成函数概念</a:t>
            </a:r>
            <a:endParaRPr lang="zh-CN" altLang="zh-CN" sz="2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05790" y="1179830"/>
            <a:ext cx="11075035" cy="1685290"/>
            <a:chOff x="954" y="1858"/>
            <a:chExt cx="17441" cy="2654"/>
          </a:xfrm>
        </p:grpSpPr>
        <p:sp>
          <p:nvSpPr>
            <p:cNvPr id="161823" name="Text Box 31"/>
            <p:cNvSpPr txBox="1"/>
            <p:nvPr>
              <p:custDataLst>
                <p:tags r:id="rId3"/>
              </p:custDataLst>
            </p:nvPr>
          </p:nvSpPr>
          <p:spPr>
            <a:xfrm>
              <a:off x="1095" y="2140"/>
              <a:ext cx="17301" cy="23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华文楷体" panose="02010600040101010101" charset="-122"/>
                </a:rPr>
                <a:t>一般地，在一个变化过程中的</a:t>
              </a:r>
              <a:r>
                <a:rPr lang="zh-CN" altLang="en-US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highlight>
                    <a:srgbClr val="FFFF00"/>
                  </a:highlight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华文楷体" panose="02010600040101010101" charset="-122"/>
                </a:rPr>
                <a:t>两个变量</a:t>
              </a:r>
              <a:r>
                <a:rPr lang="en-US" sz="2800" i="1" kern="100" dirty="0" smtClean="0">
                  <a:solidFill>
                    <a:schemeClr val="bg2"/>
                  </a:solidFill>
                  <a:highlight>
                    <a:srgbClr val="FFFF00"/>
                  </a:highlight>
                  <a:latin typeface="Times New Roman" panose="02020603050405020304"/>
                  <a:cs typeface="Times New Roman" panose="02020603050405020304"/>
                  <a:sym typeface="+mn-ea"/>
                </a:rPr>
                <a:t>x</a:t>
              </a:r>
              <a:r>
                <a:rPr lang="zh-CN" altLang="en-US" sz="2800" b="1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宋体" panose="02010600030101010101" pitchFamily="2" charset="-122"/>
                  <a:cs typeface="华文楷体" panose="02010600040101010101" charset="-122"/>
                  <a:sym typeface="+mn-ea"/>
                </a:rPr>
                <a:t>和</a:t>
              </a:r>
              <a:r>
                <a:rPr lang="en-US" sz="2800" i="1" kern="100" dirty="0" smtClean="0">
                  <a:solidFill>
                    <a:schemeClr val="bg2"/>
                  </a:solidFill>
                  <a:highlight>
                    <a:srgbClr val="FFFF00"/>
                  </a:highlight>
                  <a:latin typeface="Times New Roman" panose="02020603050405020304"/>
                  <a:cs typeface="Times New Roman" panose="02020603050405020304"/>
                  <a:sym typeface="+mn-ea"/>
                </a:rPr>
                <a:t>y</a:t>
              </a:r>
              <a:r>
                <a:rPr lang="zh-CN" altLang="en-US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华文楷体" panose="02010600040101010101" charset="-122"/>
                </a:rPr>
                <a:t>，如果</a:t>
              </a:r>
              <a:r>
                <a:rPr lang="zh-CN" altLang="en-US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highlight>
                    <a:srgbClr val="FFFF00"/>
                  </a:highlight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华文楷体" panose="02010600040101010101" charset="-122"/>
                </a:rPr>
                <a:t>对于</a:t>
              </a:r>
              <a:r>
                <a:rPr lang="en-US" sz="2800" i="1" kern="100" dirty="0" smtClean="0">
                  <a:solidFill>
                    <a:schemeClr val="bg2"/>
                  </a:solidFill>
                  <a:highlight>
                    <a:srgbClr val="FFFF00"/>
                  </a:highlight>
                  <a:latin typeface="Times New Roman" panose="02020603050405020304"/>
                  <a:cs typeface="Times New Roman" panose="02020603050405020304"/>
                  <a:sym typeface="+mn-ea"/>
                </a:rPr>
                <a:t>x</a:t>
              </a:r>
              <a:r>
                <a:rPr lang="zh-CN" altLang="en-US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highlight>
                    <a:srgbClr val="FFFF00"/>
                  </a:highlight>
                  <a:uLnTx/>
                  <a:uFillTx/>
                  <a:latin typeface="宋体" panose="02010600030101010101" pitchFamily="2" charset="-122"/>
                  <a:cs typeface="华文楷体" panose="02010600040101010101" charset="-122"/>
                  <a:sym typeface="+mn-ea"/>
                </a:rPr>
                <a:t>的每一个值</a:t>
              </a:r>
              <a:r>
                <a:rPr lang="zh-CN" altLang="en-US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宋体" panose="02010600030101010101" pitchFamily="2" charset="-122"/>
                  <a:cs typeface="华文楷体" panose="02010600040101010101" charset="-122"/>
                  <a:sym typeface="+mn-ea"/>
                </a:rPr>
                <a:t>，</a:t>
              </a:r>
              <a:r>
                <a:rPr lang="en-US" sz="2800" i="1" kern="100" dirty="0" smtClean="0">
                  <a:solidFill>
                    <a:schemeClr val="bg2"/>
                  </a:solidFill>
                  <a:highlight>
                    <a:srgbClr val="FFFF00"/>
                  </a:highlight>
                  <a:latin typeface="Times New Roman" panose="02020603050405020304"/>
                  <a:cs typeface="Times New Roman" panose="02020603050405020304"/>
                  <a:sym typeface="+mn-ea"/>
                </a:rPr>
                <a:t>y</a:t>
              </a:r>
              <a:r>
                <a:rPr lang="zh-CN" altLang="en-US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highlight>
                    <a:srgbClr val="FFFF00"/>
                  </a:highlight>
                  <a:uLnTx/>
                  <a:uFillTx/>
                  <a:latin typeface="宋体" panose="02010600030101010101" pitchFamily="2" charset="-122"/>
                  <a:cs typeface="华文楷体" panose="02010600040101010101" charset="-122"/>
                  <a:sym typeface="+mn-ea"/>
                </a:rPr>
                <a:t>都有唯一的值与它的对应</a:t>
              </a:r>
              <a:r>
                <a:rPr lang="zh-CN" altLang="en-US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宋体" panose="02010600030101010101" pitchFamily="2" charset="-122"/>
                  <a:cs typeface="华文楷体" panose="02010600040101010101" charset="-122"/>
                  <a:sym typeface="+mn-ea"/>
                </a:rPr>
                <a:t>，那么我们</a:t>
              </a:r>
              <a:r>
                <a:rPr lang="zh-CN" altLang="en-US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cs typeface="华文楷体" panose="02010600040101010101" charset="-122"/>
                  <a:sym typeface="+mn-ea"/>
                </a:rPr>
                <a:t>称</a:t>
              </a:r>
              <a:r>
                <a:rPr lang="en-US" sz="2800" i="1" kern="100" dirty="0" smtClean="0">
                  <a:solidFill>
                    <a:srgbClr val="FF0000"/>
                  </a:solidFill>
                  <a:latin typeface="Times New Roman" panose="02020603050405020304"/>
                  <a:cs typeface="Times New Roman" panose="02020603050405020304"/>
                  <a:sym typeface="+mn-ea"/>
                </a:rPr>
                <a:t>y</a:t>
              </a:r>
              <a:r>
                <a:rPr lang="zh-CN" altLang="en-US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cs typeface="华文楷体" panose="02010600040101010101" charset="-122"/>
                  <a:sym typeface="+mn-ea"/>
                </a:rPr>
                <a:t>是</a:t>
              </a:r>
              <a:r>
                <a:rPr lang="en-US" sz="2800" i="1" kern="100" dirty="0" smtClean="0">
                  <a:solidFill>
                    <a:srgbClr val="FF0000"/>
                  </a:solidFill>
                  <a:latin typeface="Times New Roman" panose="02020603050405020304"/>
                  <a:cs typeface="Times New Roman" panose="02020603050405020304"/>
                  <a:sym typeface="+mn-ea"/>
                </a:rPr>
                <a:t>x</a:t>
              </a:r>
              <a:r>
                <a:rPr lang="zh-CN" altLang="en-US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cs typeface="华文楷体" panose="02010600040101010101" charset="-122"/>
                  <a:sym typeface="+mn-ea"/>
                </a:rPr>
                <a:t>的函数，</a:t>
              </a:r>
              <a:r>
                <a:rPr lang="en-US" sz="2800" i="1" kern="100" dirty="0" smtClean="0">
                  <a:solidFill>
                    <a:srgbClr val="FF0000"/>
                  </a:solidFill>
                  <a:latin typeface="Times New Roman" panose="02020603050405020304"/>
                  <a:cs typeface="Times New Roman" panose="02020603050405020304"/>
                  <a:sym typeface="+mn-ea"/>
                </a:rPr>
                <a:t>x</a:t>
              </a:r>
              <a:r>
                <a:rPr lang="zh-CN" altLang="en-US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cs typeface="华文楷体" panose="02010600040101010101" charset="-122"/>
                  <a:sym typeface="+mn-ea"/>
                </a:rPr>
                <a:t>是</a:t>
              </a:r>
              <a:r>
                <a:rPr lang="zh-CN" altLang="en-US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cs typeface="华文楷体" panose="02010600040101010101" charset="-122"/>
                  <a:sym typeface="宋体" panose="02010600030101010101" pitchFamily="2" charset="-122"/>
                </a:rPr>
                <a:t>自变量</a:t>
              </a:r>
              <a:r>
                <a:rPr lang="zh-CN" altLang="en-US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宋体" panose="02010600030101010101" pitchFamily="2" charset="-122"/>
                  <a:cs typeface="华文楷体" panose="02010600040101010101" charset="-122"/>
                  <a:sym typeface="宋体" panose="02010600030101010101" pitchFamily="2" charset="-122"/>
                </a:rPr>
                <a:t>.</a:t>
              </a:r>
              <a:endParaRPr lang="zh-CN" altLang="en-US" sz="28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华文楷体" panose="02010600040101010101" charset="-122"/>
                <a:sym typeface="宋体" panose="02010600030101010101" pitchFamily="2" charset="-122"/>
              </a:endParaRPr>
            </a:p>
            <a:p>
              <a:pPr>
                <a:spcBef>
                  <a:spcPct val="50000"/>
                </a:spcBef>
              </a:pPr>
              <a:endPara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4" name="圆角矩形 13"/>
            <p:cNvSpPr/>
            <p:nvPr>
              <p:custDataLst>
                <p:tags r:id="rId4"/>
              </p:custDataLst>
            </p:nvPr>
          </p:nvSpPr>
          <p:spPr>
            <a:xfrm>
              <a:off x="954" y="1858"/>
              <a:ext cx="17404" cy="191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06425" y="2719070"/>
            <a:ext cx="11075670" cy="1164493"/>
            <a:chOff x="954" y="1858"/>
            <a:chExt cx="17442" cy="3729"/>
          </a:xfrm>
        </p:grpSpPr>
        <p:sp>
          <p:nvSpPr>
            <p:cNvPr id="4" name="Text Box 31"/>
            <p:cNvSpPr txBox="1"/>
            <p:nvPr>
              <p:custDataLst>
                <p:tags r:id="rId5"/>
              </p:custDataLst>
            </p:nvPr>
          </p:nvSpPr>
          <p:spPr>
            <a:xfrm>
              <a:off x="1095" y="2140"/>
              <a:ext cx="17301" cy="34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华文楷体" panose="02010600040101010101" charset="-122"/>
                </a:rPr>
                <a:t>表示</a:t>
              </a:r>
              <a:r>
                <a:rPr lang="zh-CN" altLang="en-US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highlight>
                    <a:srgbClr val="FFFF00"/>
                  </a:highlight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华文楷体" panose="02010600040101010101" charset="-122"/>
                </a:rPr>
                <a:t>两个变量之间</a:t>
              </a:r>
              <a:r>
                <a:rPr lang="zh-CN" altLang="en-US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highlight>
                    <a:srgbClr val="FFFF00"/>
                  </a:highlight>
                  <a:uLnTx/>
                  <a:uFillTx/>
                  <a:latin typeface="宋体" panose="02010600030101010101" pitchFamily="2" charset="-122"/>
                  <a:cs typeface="华文楷体" panose="02010600040101010101" charset="-122"/>
                  <a:sym typeface="+mn-ea"/>
                </a:rPr>
                <a:t>函数关系</a:t>
              </a:r>
              <a:r>
                <a:rPr lang="zh-CN" altLang="en-US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宋体" panose="02010600030101010101" pitchFamily="2" charset="-122"/>
                  <a:cs typeface="华文楷体" panose="02010600040101010101" charset="-122"/>
                  <a:sym typeface="+mn-ea"/>
                </a:rPr>
                <a:t>的式子</a:t>
              </a:r>
              <a:r>
                <a:rPr lang="zh-CN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宋体" panose="02010600030101010101" pitchFamily="2" charset="-122"/>
                  <a:cs typeface="华文楷体" panose="02010600040101010101" charset="-122"/>
                  <a:sym typeface="+mn-ea"/>
                </a:rPr>
                <a:t>称为</a:t>
              </a:r>
              <a:r>
                <a:rPr lang="zh-CN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cs typeface="华文楷体" panose="02010600040101010101" charset="-122"/>
                  <a:sym typeface="+mn-ea"/>
                </a:rPr>
                <a:t>函数表达式</a:t>
              </a:r>
              <a:r>
                <a:rPr lang="zh-CN" altLang="en-US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宋体" panose="02010600030101010101" pitchFamily="2" charset="-122"/>
                  <a:cs typeface="华文楷体" panose="02010600040101010101" charset="-122"/>
                  <a:sym typeface="宋体" panose="02010600030101010101" pitchFamily="2" charset="-122"/>
                </a:rPr>
                <a:t>.</a:t>
              </a:r>
              <a:endParaRPr lang="zh-CN" altLang="en-US" sz="28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华文楷体" panose="02010600040101010101" charset="-122"/>
                <a:sym typeface="宋体" panose="02010600030101010101" pitchFamily="2" charset="-122"/>
              </a:endParaRPr>
            </a:p>
            <a:p>
              <a:pPr>
                <a:spcBef>
                  <a:spcPct val="50000"/>
                </a:spcBef>
              </a:pPr>
              <a:endPara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5" name="圆角矩形 4"/>
            <p:cNvSpPr/>
            <p:nvPr>
              <p:custDataLst>
                <p:tags r:id="rId6"/>
              </p:custDataLst>
            </p:nvPr>
          </p:nvSpPr>
          <p:spPr>
            <a:xfrm>
              <a:off x="954" y="1858"/>
              <a:ext cx="17404" cy="220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99440" y="3751580"/>
            <a:ext cx="11082020" cy="1645920"/>
            <a:chOff x="944" y="5558"/>
            <a:chExt cx="17452" cy="2592"/>
          </a:xfrm>
        </p:grpSpPr>
        <p:sp>
          <p:nvSpPr>
            <p:cNvPr id="6" name="Text Box 31"/>
            <p:cNvSpPr txBox="1"/>
            <p:nvPr>
              <p:custDataLst>
                <p:tags r:id="rId7"/>
              </p:custDataLst>
            </p:nvPr>
          </p:nvSpPr>
          <p:spPr>
            <a:xfrm>
              <a:off x="1096" y="5778"/>
              <a:ext cx="17301" cy="23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华文楷体" panose="02010600040101010101" charset="-122"/>
                </a:rPr>
                <a:t>在平面直角坐标系中，</a:t>
              </a:r>
              <a:r>
                <a:rPr lang="zh-CN" altLang="en-US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highlight>
                    <a:srgbClr val="FFFF00"/>
                  </a:highlight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华文楷体" panose="02010600040101010101" charset="-122"/>
                </a:rPr>
                <a:t>以函数的自变量的值为横坐标、对应的函数值为纵坐标的点所组成的图形</a:t>
              </a:r>
              <a:r>
                <a:rPr lang="zh-CN" altLang="en-US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华文楷体" panose="02010600040101010101" charset="-122"/>
                </a:rPr>
                <a:t>叫做这个</a:t>
              </a:r>
              <a:r>
                <a:rPr lang="zh-CN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cs typeface="华文楷体" panose="02010600040101010101" charset="-122"/>
                  <a:sym typeface="+mn-ea"/>
                </a:rPr>
                <a:t>函数的图像</a:t>
              </a:r>
              <a:r>
                <a:rPr lang="zh-CN" altLang="en-US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宋体" panose="02010600030101010101" pitchFamily="2" charset="-122"/>
                  <a:cs typeface="华文楷体" panose="02010600040101010101" charset="-122"/>
                  <a:sym typeface="宋体" panose="02010600030101010101" pitchFamily="2" charset="-122"/>
                </a:rPr>
                <a:t>.</a:t>
              </a:r>
              <a:endParaRPr lang="zh-CN" altLang="en-US" sz="28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华文楷体" panose="02010600040101010101" charset="-122"/>
                <a:sym typeface="宋体" panose="02010600030101010101" pitchFamily="2" charset="-122"/>
              </a:endParaRPr>
            </a:p>
            <a:p>
              <a:pPr>
                <a:spcBef>
                  <a:spcPct val="50000"/>
                </a:spcBef>
              </a:pPr>
              <a:endPara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8" name="圆角矩形 7"/>
            <p:cNvSpPr/>
            <p:nvPr>
              <p:custDataLst>
                <p:tags r:id="rId8"/>
              </p:custDataLst>
            </p:nvPr>
          </p:nvSpPr>
          <p:spPr>
            <a:xfrm>
              <a:off x="944" y="5558"/>
              <a:ext cx="17404" cy="191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5.1.1"/>
</p:tagLst>
</file>

<file path=ppt/tags/tag10.xml><?xml version="1.0" encoding="utf-8"?>
<p:tagLst xmlns:p="http://schemas.openxmlformats.org/presentationml/2006/main">
  <p:tag name="PA" val="v5.1.1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PA" val="v5.1.1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ODQxMDg0NzU3MTU2YTg0NzYyMjBmZDUxYmNlZjhkNmYifQ=="/>
</p:tagLst>
</file>

<file path=ppt/tags/tag12.xml><?xml version="1.0" encoding="utf-8"?>
<p:tagLst xmlns:p="http://schemas.openxmlformats.org/presentationml/2006/main">
  <p:tag name="PA" val="v5.1.1"/>
</p:tagLst>
</file>

<file path=ppt/tags/tag13.xml><?xml version="1.0" encoding="utf-8"?>
<p:tagLst xmlns:p="http://schemas.openxmlformats.org/presentationml/2006/main">
  <p:tag name="PA" val="v5.1.1"/>
</p:tagLst>
</file>

<file path=ppt/tags/tag14.xml><?xml version="1.0" encoding="utf-8"?>
<p:tagLst xmlns:p="http://schemas.openxmlformats.org/presentationml/2006/main">
  <p:tag name="PA" val="v5.1.1"/>
</p:tagLst>
</file>

<file path=ppt/tags/tag15.xml><?xml version="1.0" encoding="utf-8"?>
<p:tagLst xmlns:p="http://schemas.openxmlformats.org/presentationml/2006/main">
  <p:tag name="PA" val="v5.1.1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PA" val="v5.1.1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PA" val="v5.1.1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PA" val="v5.1.1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UNIT_PLACING_PICTURE_USER_VIEWPORT" val="{&quot;height&quot;:5401,&quot;width&quot;:10221}"/>
  <p:tag name="KSO_WM_BEAUTIFY_FLAG" val=""/>
</p:tagLst>
</file>

<file path=ppt/tags/tag5.xml><?xml version="1.0" encoding="utf-8"?>
<p:tagLst xmlns:p="http://schemas.openxmlformats.org/presentationml/2006/main">
  <p:tag name="PA" val="v5.1.1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PA" val="v5.1.1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PA" val="v5.1.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PA" val="v5.1.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PA" val="v5.1.1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第一课时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第一课时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一课时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一课时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一课时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一课时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一课时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一课时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一课时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一课时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一课时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一课时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一课时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2160</Words>
  <Application>WPS 演示</Application>
  <PresentationFormat>自定义</PresentationFormat>
  <Paragraphs>307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6" baseType="lpstr">
      <vt:lpstr>Arial</vt:lpstr>
      <vt:lpstr>宋体</vt:lpstr>
      <vt:lpstr>Wingdings</vt:lpstr>
      <vt:lpstr>Times New Roman</vt:lpstr>
      <vt:lpstr>Calibri</vt:lpstr>
      <vt:lpstr>黑体</vt:lpstr>
      <vt:lpstr>楷体</vt:lpstr>
      <vt:lpstr>仿宋</vt:lpstr>
      <vt:lpstr>微软雅黑</vt:lpstr>
      <vt:lpstr>华文楷体</vt:lpstr>
      <vt:lpstr>Times New Roman</vt:lpstr>
      <vt:lpstr>汉仪全唐诗简</vt:lpstr>
      <vt:lpstr>Calibri</vt:lpstr>
      <vt:lpstr>楷体_GB2312</vt:lpstr>
      <vt:lpstr>新宋体</vt:lpstr>
      <vt:lpstr>Arial Unicode MS</vt:lpstr>
      <vt:lpstr>Calibri Light</vt:lpstr>
      <vt:lpstr>Office 主题</vt:lpstr>
      <vt:lpstr>2_第一课时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rbm.xkw.com</dc:creator>
  <cp:lastModifiedBy>宁夏一地金</cp:lastModifiedBy>
  <cp:revision>177</cp:revision>
  <cp:lastPrinted>2021-01-13T18:48:00Z</cp:lastPrinted>
  <dcterms:created xsi:type="dcterms:W3CDTF">2021-01-13T18:48:00Z</dcterms:created>
  <dcterms:modified xsi:type="dcterms:W3CDTF">2023-12-08T08:08:28Z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5E4216F2519E424392C087F791D1D099_13</vt:lpwstr>
  </property>
  <property fmtid="{D5CDD505-2E9C-101B-9397-08002B2CF9AE}" pid="7" name="KSOProductBuildVer">
    <vt:lpwstr>2052-12.1.0.15712</vt:lpwstr>
  </property>
</Properties>
</file>