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6" r:id="rId2"/>
    <p:sldId id="297" r:id="rId3"/>
    <p:sldId id="298" r:id="rId4"/>
    <p:sldId id="340" r:id="rId5"/>
    <p:sldId id="259" r:id="rId6"/>
    <p:sldId id="299" r:id="rId7"/>
    <p:sldId id="285" r:id="rId8"/>
    <p:sldId id="300" r:id="rId9"/>
    <p:sldId id="289" r:id="rId10"/>
    <p:sldId id="291" r:id="rId11"/>
    <p:sldId id="338" r:id="rId12"/>
    <p:sldId id="339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A8018"/>
    <a:srgbClr val="66FF33"/>
    <a:srgbClr val="FF33CC"/>
    <a:srgbClr val="663300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2775" autoAdjust="0"/>
  </p:normalViewPr>
  <p:slideViewPr>
    <p:cSldViewPr>
      <p:cViewPr varScale="1">
        <p:scale>
          <a:sx n="80" d="100"/>
          <a:sy n="80" d="100"/>
        </p:scale>
        <p:origin x="147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5AA79E6-B13E-E255-AA7B-95C24BE47CB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5433D9CD-7CAB-1843-EC5B-3166D1A048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8C8E78EF-9070-7A6D-7994-68193358ECE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C03AA88A-4841-22A0-EF81-8AF28A29A7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5CB1A713-27DC-3481-5FBC-161A5A33A0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1C07C9A0-100A-59A5-50EC-CDCF84E26A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8493B5CD-B7C1-0210-5482-4645F1A40F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A89FAFE5-A777-9C2C-10FC-640878EA0F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9A8FC8DE-EE71-6A90-2AE2-EEDAC782CD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48874DCC-A114-0270-AD7D-D2EA650D6F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44C20731-40B8-4542-C8EA-3B13969DD3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3">
                <a:extLst>
                  <a:ext uri="{FF2B5EF4-FFF2-40B4-BE49-F238E27FC236}">
                    <a16:creationId xmlns:a16="http://schemas.microsoft.com/office/drawing/2014/main" id="{2751FA81-6B3B-ABB7-8214-E1EAAFAAFF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A2CCDE61-407B-9F54-DF07-8099F76414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5">
                <a:extLst>
                  <a:ext uri="{FF2B5EF4-FFF2-40B4-BE49-F238E27FC236}">
                    <a16:creationId xmlns:a16="http://schemas.microsoft.com/office/drawing/2014/main" id="{4087EC12-FFA5-A57F-8502-C84A91B711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809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09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3262592F-F59F-5445-BDBB-2B740AB25A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F1BDCD21-0E85-CA7A-5E5B-86E4310F10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2D99AB37-756B-FDFA-77C0-94D1B30E0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CB905-FBA7-4386-857E-C236A1968D9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4446201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33E20AB-E241-D634-DA37-CE38044037E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80BDA13-9852-1049-AA09-FC504DABA0D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67349-AE24-44F8-A8DA-7DFCDF8D4722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60629097-9002-B389-897F-BE2BF1F92C4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901450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D00C31B-1194-C708-AE11-1E5D4352F5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F8764F3-9D96-45C8-C9AF-CE29E325C0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EAC96-CD85-4BAE-ABC7-C7C0EB7550FA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263F107E-657D-4FC4-4D75-1709CD3D8C7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9519772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D31D4F1-BEC9-0A31-1F03-CBF76D5DF5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795164-DEBD-23E2-377B-C979223A30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324B5-E33C-4A8C-9B39-1B8CA13592A5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36B1A2E-F4DB-230D-4E4D-C557064607E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6026559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23A976-3D0D-E5EF-70E1-74BD038056A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EB66FD3-4500-19D3-76CA-F2E3CFB051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F93C9-396F-433C-B4EA-46B9BBFC592A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F6329CD-EDC4-9560-508F-21442AF1B73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939573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57AE888-B065-6254-3393-8AF0904C30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D690BF1-A241-C55E-FD57-177C07BFBF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99E5E-2F28-4506-AB25-393EC897873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5326D178-5841-1B5D-AED3-C5DF390770C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5194943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1242D7C-6D5C-6F0D-88A1-FD350943CE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8B22E16-4689-206E-265B-AAF80BA291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FDED5-9AA1-4AF2-85E7-A677A786C1BA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4246DA9D-55D8-9260-A725-6247D1F5F0E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1873114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2728F1-E34A-9242-7E76-27B0CA1D8C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0B1DF-9A48-011B-7F5B-03B436C8544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87EB2-2F6F-4DC7-9EBE-FD47839A423C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44B0393D-8AE3-FD09-91FB-87DC3014BB5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0309207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523524F-63CE-CDD3-1AAB-B8073E1725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942B2B2-D039-5731-AA05-5FDA405B55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1F6AD-B4BE-4E00-9557-CABFD3E9CD02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81298580-F1AC-190B-224A-FDE7A74EAD1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8703478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EADB460-9479-1A9B-82EA-4302559A99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779583A-AAE8-1C5B-C275-368C99DED4A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3E7BE-BC75-4C46-B0BB-9B7B3A211E0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8246706-A97E-78AC-88A0-6A92DBD1393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5479472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07B3A95-6B90-6BAA-F4C2-51AB4F3708D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8E6024C-B5CC-EA1B-5CCC-F786B21BFE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E10F8-B253-4F31-A989-B9DA01F51B68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F719F282-A528-8497-2ACC-FE97C390853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1970105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FFC5246B-AF71-1127-D52F-7E232F0342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5931A415-FE48-5A61-BF9C-FFBCC5D85A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fld id="{40FA037E-8A6B-4EE9-8F9B-85E9698B95E8}" type="slidenum">
              <a:rPr lang="en-US" altLang="zh-CN"/>
              <a:pPr/>
              <a:t>‹#›</a:t>
            </a:fld>
            <a:endParaRPr lang="en-US" altLang="zh-CN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7087CD83-618A-250F-CEE6-90C41973A4E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9877" name="Rectangle 5">
              <a:extLst>
                <a:ext uri="{FF2B5EF4-FFF2-40B4-BE49-F238E27FC236}">
                  <a16:creationId xmlns:a16="http://schemas.microsoft.com/office/drawing/2014/main" id="{73A5A0EF-7188-B04B-0F75-18C6910A0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79878" name="Rectangle 6">
              <a:extLst>
                <a:ext uri="{FF2B5EF4-FFF2-40B4-BE49-F238E27FC236}">
                  <a16:creationId xmlns:a16="http://schemas.microsoft.com/office/drawing/2014/main" id="{33A04579-D4F9-267E-CF97-42B16D078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79879" name="Rectangle 7">
              <a:extLst>
                <a:ext uri="{FF2B5EF4-FFF2-40B4-BE49-F238E27FC236}">
                  <a16:creationId xmlns:a16="http://schemas.microsoft.com/office/drawing/2014/main" id="{4DDD2C7B-60FB-46BC-A383-2760940F4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zh-CN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79880" name="Rectangle 8">
              <a:extLst>
                <a:ext uri="{FF2B5EF4-FFF2-40B4-BE49-F238E27FC236}">
                  <a16:creationId xmlns:a16="http://schemas.microsoft.com/office/drawing/2014/main" id="{4042E3E9-3BA9-D264-9A56-E7F991BFD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zh-CN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79881" name="Rectangle 9">
              <a:extLst>
                <a:ext uri="{FF2B5EF4-FFF2-40B4-BE49-F238E27FC236}">
                  <a16:creationId xmlns:a16="http://schemas.microsoft.com/office/drawing/2014/main" id="{53A9D1B9-0902-A38F-C095-1A1AEC420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zh-CN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79882" name="Rectangle 10">
              <a:extLst>
                <a:ext uri="{FF2B5EF4-FFF2-40B4-BE49-F238E27FC236}">
                  <a16:creationId xmlns:a16="http://schemas.microsoft.com/office/drawing/2014/main" id="{C4BDC5E9-A799-F9EF-F60C-D14679B73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zh-CN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79883" name="Rectangle 11">
              <a:extLst>
                <a:ext uri="{FF2B5EF4-FFF2-40B4-BE49-F238E27FC236}">
                  <a16:creationId xmlns:a16="http://schemas.microsoft.com/office/drawing/2014/main" id="{3465E41E-0E2B-137E-8F2B-DB9CA2011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79884" name="Rectangle 12">
              <a:extLst>
                <a:ext uri="{FF2B5EF4-FFF2-40B4-BE49-F238E27FC236}">
                  <a16:creationId xmlns:a16="http://schemas.microsoft.com/office/drawing/2014/main" id="{FB4B0A2D-0130-03D5-C35D-355D05782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zh-CN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79885" name="Rectangle 13">
              <a:extLst>
                <a:ext uri="{FF2B5EF4-FFF2-40B4-BE49-F238E27FC236}">
                  <a16:creationId xmlns:a16="http://schemas.microsoft.com/office/drawing/2014/main" id="{2B408C6C-5B4B-F1FC-9E17-C73A529E3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zh-CN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D782B661-4478-FDDE-9018-EC6BBA716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9530FA77-A28E-1FAE-60D2-34BF96AE3C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9888" name="Rectangle 16">
            <a:extLst>
              <a:ext uri="{FF2B5EF4-FFF2-40B4-BE49-F238E27FC236}">
                <a16:creationId xmlns:a16="http://schemas.microsoft.com/office/drawing/2014/main" id="{B197FEAF-120A-CCA6-3D00-E9E9D626D2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FE63E50-0422-9347-E35C-A39A92802EE6}"/>
              </a:ext>
            </a:extLst>
          </p:cNvPr>
          <p:cNvSpPr txBox="1"/>
          <p:nvPr/>
        </p:nvSpPr>
        <p:spPr>
          <a:xfrm>
            <a:off x="1143000" y="1524595"/>
            <a:ext cx="7162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4.3</a:t>
            </a: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凸透镜成像的规律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64757A4F-DBEC-5B3B-A8EF-99645ABF2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419600"/>
            <a:ext cx="3962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宋体" panose="02010600030101010101" pitchFamily="2" charset="-122"/>
              </a:rPr>
              <a:t>张家港市第二中学</a:t>
            </a:r>
          </a:p>
          <a:p>
            <a:pPr algn="ctr">
              <a:spcBef>
                <a:spcPct val="50000"/>
              </a:spcBef>
            </a:pPr>
            <a:r>
              <a:rPr lang="en-US" altLang="zh-CN" sz="2400" b="1" dirty="0">
                <a:latin typeface="宋体" panose="02010600030101010101" pitchFamily="2" charset="-122"/>
              </a:rPr>
              <a:t>2023.11.22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pic>
        <p:nvPicPr>
          <p:cNvPr id="7" name="图片 6" descr="北校区校徽">
            <a:extLst>
              <a:ext uri="{FF2B5EF4-FFF2-40B4-BE49-F238E27FC236}">
                <a16:creationId xmlns:a16="http://schemas.microsoft.com/office/drawing/2014/main" id="{06B647C2-A3D4-036F-B8DA-02BAFD3171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0995" y="4186705"/>
            <a:ext cx="1146810" cy="124855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F70029F-D782-967E-90EB-999084995919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768350"/>
            <a:ext cx="1982788" cy="641350"/>
          </a:xfrm>
          <a:noFill/>
        </p:spPr>
        <p:txBody>
          <a:bodyPr/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highlight>
                  <a:srgbClr val="00FF00"/>
                </a:highlight>
                <a:ea typeface="黑体" panose="02010609060101010101" pitchFamily="49" charset="-122"/>
              </a:rPr>
              <a:t>总结：</a:t>
            </a:r>
          </a:p>
        </p:txBody>
      </p:sp>
      <p:graphicFrame>
        <p:nvGraphicFramePr>
          <p:cNvPr id="48213" name="Group 85">
            <a:extLst>
              <a:ext uri="{FF2B5EF4-FFF2-40B4-BE49-F238E27FC236}">
                <a16:creationId xmlns:a16="http://schemas.microsoft.com/office/drawing/2014/main" id="{107DA29F-F6FA-7A65-8875-44FF55D79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445992"/>
              </p:ext>
            </p:extLst>
          </p:nvPr>
        </p:nvGraphicFramePr>
        <p:xfrm>
          <a:off x="762000" y="1447800"/>
          <a:ext cx="8128000" cy="3717701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2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物    距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像    距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正倒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大小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虚实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u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&gt; 2f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u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= 2f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 &lt; </a:t>
                      </a:r>
                      <a:r>
                        <a:rPr kumimoji="0" lang="en-US" altLang="zh-CN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u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&lt; 2f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u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= f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u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&lt; f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431" name="Text Box 47">
            <a:extLst>
              <a:ext uri="{FF2B5EF4-FFF2-40B4-BE49-F238E27FC236}">
                <a16:creationId xmlns:a16="http://schemas.microsoft.com/office/drawing/2014/main" id="{847538DA-9261-E9FB-E14A-66E12A896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凸透镜成像规律</a:t>
            </a:r>
          </a:p>
        </p:txBody>
      </p:sp>
      <p:sp>
        <p:nvSpPr>
          <p:cNvPr id="48191" name="Text Box 63">
            <a:extLst>
              <a:ext uri="{FF2B5EF4-FFF2-40B4-BE49-F238E27FC236}">
                <a16:creationId xmlns:a16="http://schemas.microsoft.com/office/drawing/2014/main" id="{B2391B7C-0F93-0FE8-2993-4BFCACEE3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038600"/>
            <a:ext cx="4975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/>
              <a:t>不             成              像</a:t>
            </a:r>
          </a:p>
        </p:txBody>
      </p:sp>
      <p:sp>
        <p:nvSpPr>
          <p:cNvPr id="16435" name="Line 67">
            <a:extLst>
              <a:ext uri="{FF2B5EF4-FFF2-40B4-BE49-F238E27FC236}">
                <a16:creationId xmlns:a16="http://schemas.microsoft.com/office/drawing/2014/main" id="{90FDA8E9-A1EC-1CC2-67C2-AC9CC07884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709319"/>
            <a:ext cx="9144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98" name="Text Box 70">
            <a:extLst>
              <a:ext uri="{FF2B5EF4-FFF2-40B4-BE49-F238E27FC236}">
                <a16:creationId xmlns:a16="http://schemas.microsoft.com/office/drawing/2014/main" id="{AB73CD57-07E9-42A9-2C0E-8370DEA66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09800"/>
            <a:ext cx="609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3300"/>
                </a:solidFill>
              </a:rPr>
              <a:t>f&lt;</a:t>
            </a:r>
            <a:r>
              <a:rPr lang="en-US" altLang="zh-CN" sz="2800" b="1" i="1" dirty="0">
                <a:solidFill>
                  <a:srgbClr val="FF3300"/>
                </a:solidFill>
              </a:rPr>
              <a:t>v</a:t>
            </a:r>
            <a:r>
              <a:rPr lang="en-US" altLang="zh-CN" sz="2800" b="1" dirty="0">
                <a:solidFill>
                  <a:srgbClr val="FF3300"/>
                </a:solidFill>
              </a:rPr>
              <a:t>&lt;2f     </a:t>
            </a:r>
            <a:r>
              <a:rPr lang="zh-CN" altLang="en-US" sz="2800" b="1" dirty="0"/>
              <a:t>倒 立        </a:t>
            </a:r>
            <a:r>
              <a:rPr lang="zh-CN" altLang="en-US" sz="2800" b="1" dirty="0">
                <a:solidFill>
                  <a:srgbClr val="FF3300"/>
                </a:solidFill>
              </a:rPr>
              <a:t>缩 小       </a:t>
            </a:r>
            <a:r>
              <a:rPr lang="zh-CN" altLang="en-US" sz="2800" b="1" dirty="0"/>
              <a:t>实 像 </a:t>
            </a:r>
          </a:p>
        </p:txBody>
      </p:sp>
      <p:sp>
        <p:nvSpPr>
          <p:cNvPr id="48200" name="Text Box 72">
            <a:extLst>
              <a:ext uri="{FF2B5EF4-FFF2-40B4-BE49-F238E27FC236}">
                <a16:creationId xmlns:a16="http://schemas.microsoft.com/office/drawing/2014/main" id="{5CCA59B1-96BC-9CF2-A764-3261962AB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819400"/>
            <a:ext cx="594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FF3300"/>
                </a:solidFill>
              </a:rPr>
              <a:t>v</a:t>
            </a:r>
            <a:r>
              <a:rPr lang="en-US" altLang="zh-CN" sz="2800" b="1" dirty="0">
                <a:solidFill>
                  <a:srgbClr val="FF3300"/>
                </a:solidFill>
              </a:rPr>
              <a:t> = 2f      </a:t>
            </a:r>
            <a:r>
              <a:rPr lang="zh-CN" altLang="en-US" sz="2800" b="1" dirty="0"/>
              <a:t>倒 立        等 大       实 像</a:t>
            </a:r>
          </a:p>
        </p:txBody>
      </p:sp>
      <p:sp>
        <p:nvSpPr>
          <p:cNvPr id="48203" name="Text Box 75">
            <a:extLst>
              <a:ext uri="{FF2B5EF4-FFF2-40B4-BE49-F238E27FC236}">
                <a16:creationId xmlns:a16="http://schemas.microsoft.com/office/drawing/2014/main" id="{9212CD3C-7E7D-EB54-DDCF-D6070E95C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429000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FF3300"/>
                </a:solidFill>
              </a:rPr>
              <a:t>v</a:t>
            </a:r>
            <a:r>
              <a:rPr lang="en-US" altLang="zh-CN" sz="2800" b="1" dirty="0">
                <a:solidFill>
                  <a:srgbClr val="FF3300"/>
                </a:solidFill>
              </a:rPr>
              <a:t> &gt; 2f      </a:t>
            </a:r>
            <a:r>
              <a:rPr lang="zh-CN" altLang="en-US" sz="2800" b="1" dirty="0"/>
              <a:t>倒 立        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放 大</a:t>
            </a:r>
            <a:r>
              <a:rPr lang="zh-CN" altLang="en-US" sz="2800" b="1" dirty="0">
                <a:solidFill>
                  <a:schemeClr val="accent2"/>
                </a:solidFill>
              </a:rPr>
              <a:t> </a:t>
            </a:r>
            <a:r>
              <a:rPr lang="zh-CN" altLang="en-US" sz="2800" b="1" dirty="0"/>
              <a:t>      实 像</a:t>
            </a:r>
          </a:p>
        </p:txBody>
      </p:sp>
      <p:sp>
        <p:nvSpPr>
          <p:cNvPr id="48204" name="Text Box 76">
            <a:extLst>
              <a:ext uri="{FF2B5EF4-FFF2-40B4-BE49-F238E27FC236}">
                <a16:creationId xmlns:a16="http://schemas.microsoft.com/office/drawing/2014/main" id="{7D530B94-9418-EE98-9D69-0D6355374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648200"/>
            <a:ext cx="454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</a:rPr>
              <a:t>正 立       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放 大</a:t>
            </a:r>
            <a:r>
              <a:rPr lang="zh-CN" altLang="en-US" sz="2800" b="1" dirty="0">
                <a:solidFill>
                  <a:schemeClr val="accent2"/>
                </a:solidFill>
              </a:rPr>
              <a:t> </a:t>
            </a:r>
            <a:r>
              <a:rPr lang="zh-CN" altLang="en-US" sz="2800" b="1" dirty="0">
                <a:solidFill>
                  <a:srgbClr val="FF3300"/>
                </a:solidFill>
              </a:rPr>
              <a:t>       虚 像</a:t>
            </a:r>
          </a:p>
        </p:txBody>
      </p:sp>
    </p:spTree>
    <p:extLst>
      <p:ext uri="{BB962C8B-B14F-4D97-AF65-F5344CB8AC3E}">
        <p14:creationId xmlns:p14="http://schemas.microsoft.com/office/powerpoint/2010/main" val="28032578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91" grpId="0"/>
      <p:bldP spid="48198" grpId="0"/>
      <p:bldP spid="48200" grpId="0"/>
      <p:bldP spid="48203" grpId="0"/>
      <p:bldP spid="482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F7C1D68-8532-0B17-89C6-7884617A7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093012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600" b="1" dirty="0">
                <a:highlight>
                  <a:srgbClr val="00FF00"/>
                </a:highlight>
              </a:rPr>
              <a:t>思考：</a:t>
            </a:r>
            <a:endParaRPr kumimoji="1" lang="en-US" altLang="zh-CN" sz="2800" dirty="0">
              <a:highlight>
                <a:srgbClr val="00FF00"/>
              </a:highligh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3CCBE5C-13D3-7513-1BCD-72F45962F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890113"/>
            <a:ext cx="701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600" b="1" dirty="0"/>
              <a:t>自制幻灯机的成像原理是什么？</a:t>
            </a:r>
            <a:endParaRPr kumimoji="1" lang="en-US" altLang="zh-CN" sz="36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BC517D-05EB-0CDA-21A9-1342EE28E718}"/>
              </a:ext>
            </a:extLst>
          </p:cNvPr>
          <p:cNvSpPr txBox="1"/>
          <p:nvPr/>
        </p:nvSpPr>
        <p:spPr>
          <a:xfrm>
            <a:off x="57150" y="2787311"/>
            <a:ext cx="9391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r>
              <a:rPr kumimoji="0" lang="zh-CN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利用</a:t>
            </a: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f &lt; </a:t>
            </a:r>
            <a:r>
              <a:rPr kumimoji="0" lang="en-US" altLang="zh-CN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u</a:t>
            </a: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 &lt; 2f  </a:t>
            </a:r>
            <a:r>
              <a:rPr kumimoji="0" lang="zh-CN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，</a:t>
            </a: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 </a:t>
            </a:r>
            <a:r>
              <a:rPr lang="en-US" altLang="zh-CN" sz="3600" b="1" i="1" dirty="0">
                <a:solidFill>
                  <a:srgbClr val="FF3300"/>
                </a:solidFill>
              </a:rPr>
              <a:t>v</a:t>
            </a:r>
            <a:r>
              <a:rPr lang="en-US" altLang="zh-CN" sz="3600" b="1" dirty="0">
                <a:solidFill>
                  <a:srgbClr val="FF3300"/>
                </a:solidFill>
              </a:rPr>
              <a:t> &gt; 2f  </a:t>
            </a:r>
            <a:r>
              <a:rPr lang="zh-CN" altLang="en-US" sz="3600" b="1" dirty="0">
                <a:solidFill>
                  <a:srgbClr val="FF3300"/>
                </a:solidFill>
              </a:rPr>
              <a:t>，</a:t>
            </a:r>
            <a:r>
              <a:rPr lang="zh-CN" altLang="en-US" sz="3600" b="1" dirty="0"/>
              <a:t>成倒立放大实像</a:t>
            </a:r>
            <a:r>
              <a:rPr kumimoji="0" lang="en-US" altLang="zh-CN" sz="36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宋体" pitchFamily="2" charset="-122"/>
              </a:rPr>
              <a:t>  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14F77B8-3497-BC0F-A1D6-8CB81E6C2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581400"/>
            <a:ext cx="4038600" cy="312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58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104817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A43F278-591F-BA47-DF17-6E4277E9512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83470" y="838200"/>
            <a:ext cx="16810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复习</a:t>
            </a:r>
            <a:endParaRPr lang="zh-CN" altLang="en-US" sz="4000" b="1" dirty="0"/>
          </a:p>
        </p:txBody>
      </p:sp>
      <p:sp>
        <p:nvSpPr>
          <p:cNvPr id="3" name="Text Box 37">
            <a:extLst>
              <a:ext uri="{FF2B5EF4-FFF2-40B4-BE49-F238E27FC236}">
                <a16:creationId xmlns:a16="http://schemas.microsoft.com/office/drawing/2014/main" id="{40F8AE7A-B786-62F4-20C3-0745A01E137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1905000"/>
            <a:ext cx="655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SzTx/>
              <a:buFontTx/>
              <a:buNone/>
              <a:defRPr sz="20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4000" dirty="0">
                <a:solidFill>
                  <a:schemeClr val="tx1"/>
                </a:solidFill>
                <a:sym typeface="华文楷体" panose="02010600040101010101" pitchFamily="2" charset="-122"/>
              </a:rPr>
              <a:t>1.  </a:t>
            </a:r>
            <a:r>
              <a:rPr lang="zh-CN" altLang="en-US" sz="4000" dirty="0">
                <a:solidFill>
                  <a:schemeClr val="tx1"/>
                </a:solidFill>
                <a:sym typeface="华文楷体" panose="02010600040101010101" pitchFamily="2" charset="-122"/>
              </a:rPr>
              <a:t>平面镜成像</a:t>
            </a:r>
            <a:endParaRPr lang="en-US" altLang="zh-CN" sz="4000" dirty="0">
              <a:solidFill>
                <a:schemeClr val="tx1"/>
              </a:solidFill>
              <a:sym typeface="华文楷体" panose="02010600040101010101" pitchFamily="2" charset="-122"/>
            </a:endParaRPr>
          </a:p>
          <a:p>
            <a:r>
              <a:rPr lang="en-US" altLang="zh-CN" sz="4000" dirty="0">
                <a:solidFill>
                  <a:schemeClr val="tx1"/>
                </a:solidFill>
                <a:sym typeface="华文楷体" panose="02010600040101010101" pitchFamily="2" charset="-122"/>
              </a:rPr>
              <a:t>2.  </a:t>
            </a:r>
            <a:r>
              <a:rPr lang="zh-CN" altLang="en-US" sz="4000" dirty="0">
                <a:solidFill>
                  <a:schemeClr val="tx1"/>
                </a:solidFill>
                <a:sym typeface="华文楷体" panose="02010600040101010101" pitchFamily="2" charset="-122"/>
              </a:rPr>
              <a:t>小孔成像</a:t>
            </a:r>
          </a:p>
        </p:txBody>
      </p:sp>
    </p:spTree>
    <p:extLst>
      <p:ext uri="{BB962C8B-B14F-4D97-AF65-F5344CB8AC3E}">
        <p14:creationId xmlns:p14="http://schemas.microsoft.com/office/powerpoint/2010/main" val="2552528554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A43F278-591F-BA47-DF17-6E4277E9512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4800" y="2360759"/>
            <a:ext cx="8001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</a:rPr>
              <a:t>思考：</a:t>
            </a:r>
            <a:endParaRPr lang="en-US" altLang="zh-CN" sz="4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" pitchFamily="34" charset="0"/>
            </a:endParaRPr>
          </a:p>
          <a:p>
            <a:r>
              <a:rPr lang="en-US" altLang="zh-CN" sz="4000" b="1" dirty="0"/>
              <a:t>       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</a:rPr>
              <a:t>你认为可以如何调节？</a:t>
            </a:r>
          </a:p>
        </p:txBody>
      </p:sp>
      <p:sp>
        <p:nvSpPr>
          <p:cNvPr id="3" name="Text Box 37">
            <a:extLst>
              <a:ext uri="{FF2B5EF4-FFF2-40B4-BE49-F238E27FC236}">
                <a16:creationId xmlns:a16="http://schemas.microsoft.com/office/drawing/2014/main" id="{40F8AE7A-B786-62F4-20C3-0745A01E137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729543"/>
            <a:ext cx="8610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SzTx/>
              <a:buFontTx/>
              <a:buNone/>
              <a:defRPr sz="20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itchFamily="34" charset="0"/>
              </a:defRPr>
            </a:lvl1pPr>
            <a:lvl2pPr marL="742950" indent="-285750">
              <a:spcBef>
                <a:spcPts val="700"/>
              </a:spcBef>
              <a:buSzTx/>
              <a:buChar char="–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700"/>
              </a:spcBef>
              <a:buSzTx/>
              <a:buChar char="•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SzTx/>
              <a:buChar char="–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SzTx/>
              <a:buChar char="»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Tx/>
              <a:buChar char="»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CN" altLang="en-US" sz="4000" dirty="0">
                <a:solidFill>
                  <a:srgbClr val="FF0000"/>
                </a:solidFill>
                <a:sym typeface="华文楷体" panose="02010600040101010101" pitchFamily="2" charset="-122"/>
              </a:rPr>
              <a:t>猜一猜：</a:t>
            </a:r>
            <a:endParaRPr lang="en-US" altLang="zh-CN" sz="4000" dirty="0">
              <a:solidFill>
                <a:srgbClr val="FF0000"/>
              </a:solidFill>
              <a:sym typeface="华文楷体" panose="02010600040101010101" pitchFamily="2" charset="-122"/>
            </a:endParaRPr>
          </a:p>
          <a:p>
            <a:r>
              <a:rPr lang="en-US" altLang="zh-CN" sz="4000" dirty="0">
                <a:solidFill>
                  <a:schemeClr val="tx1"/>
                </a:solidFill>
                <a:sym typeface="华文楷体" panose="02010600040101010101" pitchFamily="2" charset="-122"/>
              </a:rPr>
              <a:t>       </a:t>
            </a:r>
            <a:r>
              <a:rPr lang="zh-CN" altLang="en-US" sz="3600" dirty="0">
                <a:solidFill>
                  <a:schemeClr val="tx1"/>
                </a:solidFill>
                <a:sym typeface="华文楷体" panose="02010600040101010101" pitchFamily="2" charset="-122"/>
              </a:rPr>
              <a:t>幻灯机成的像，能否调大或调小？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26A4EB1-6E95-ADC1-EF8C-04835ADF3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587" y="4493302"/>
            <a:ext cx="2804084" cy="23646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042F324-0C37-73E7-24C5-9DD8C0F3B5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396255"/>
            <a:ext cx="2482290" cy="22678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3F279C8-A5F9-EC5C-0ADC-B82D93838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3991975"/>
            <a:ext cx="2671981" cy="23326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0867D47-F602-C393-EB18-B0337EF595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7441" y="4267200"/>
            <a:ext cx="2804085" cy="23326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845D254-9E22-CD97-F961-F56D9F7DE7E4}"/>
              </a:ext>
            </a:extLst>
          </p:cNvPr>
          <p:cNvSpPr txBox="1"/>
          <p:nvPr/>
        </p:nvSpPr>
        <p:spPr>
          <a:xfrm>
            <a:off x="1342587" y="1678932"/>
            <a:ext cx="4591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sym typeface="华文楷体" panose="02010600040101010101" pitchFamily="2" charset="-122"/>
              </a:rPr>
              <a:t>幻灯机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825252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F845A6EC-8633-7CCB-6392-7258693D7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26857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提出问题：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9741FA75-3DCE-15CE-BC89-D550C1C32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15107"/>
            <a:ext cx="28672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作出猜想：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AF2A0A3-32F6-9FAA-C95E-865CE94FC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33400"/>
            <a:ext cx="6629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凸透镜能成不同的像与什么因素有关呢？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AA3448B-4677-8822-F036-AC3675E32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815107"/>
            <a:ext cx="6934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凸透镜成像情况可能与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物体到凸透镜的距离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有关！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D6AD659-84ED-A6E3-AF3D-564982E45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77" y="3045562"/>
            <a:ext cx="4619431" cy="3505201"/>
          </a:xfrm>
          <a:prstGeom prst="rect">
            <a:avLst/>
          </a:prstGeom>
        </p:spPr>
      </p:pic>
      <p:sp>
        <p:nvSpPr>
          <p:cNvPr id="7" name="Text Box 33">
            <a:extLst>
              <a:ext uri="{FF2B5EF4-FFF2-40B4-BE49-F238E27FC236}">
                <a16:creationId xmlns:a16="http://schemas.microsoft.com/office/drawing/2014/main" id="{04898C80-7A75-F7D0-BAA9-B18987DAF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896060"/>
            <a:ext cx="274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</a:rPr>
              <a:t>信息快递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34C69A7-FBAC-B5C9-C4E4-CFB2990D76E9}"/>
              </a:ext>
            </a:extLst>
          </p:cNvPr>
          <p:cNvSpPr txBox="1"/>
          <p:nvPr/>
        </p:nvSpPr>
        <p:spPr>
          <a:xfrm>
            <a:off x="4056958" y="4958254"/>
            <a:ext cx="5101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物距</a:t>
            </a:r>
            <a:r>
              <a:rPr kumimoji="1"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(u)</a:t>
            </a:r>
            <a:r>
              <a:rPr kumimoji="1"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： </a:t>
            </a:r>
            <a:r>
              <a:rPr kumimoji="1" lang="zh-CN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物体 </a:t>
            </a:r>
            <a:r>
              <a:rPr kumimoji="1"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到 </a:t>
            </a:r>
            <a:r>
              <a:rPr kumimoji="1" lang="zh-CN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凸透镜 </a:t>
            </a:r>
            <a:r>
              <a:rPr kumimoji="1"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的距离；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95C67B3-A550-7CFB-B451-49EE1BEC223C}"/>
              </a:ext>
            </a:extLst>
          </p:cNvPr>
          <p:cNvSpPr txBox="1"/>
          <p:nvPr/>
        </p:nvSpPr>
        <p:spPr>
          <a:xfrm>
            <a:off x="4056958" y="5635006"/>
            <a:ext cx="5101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像距</a:t>
            </a:r>
            <a:r>
              <a:rPr kumimoji="1"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kumimoji="1"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kumimoji="1"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kumimoji="1"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： </a:t>
            </a:r>
            <a:r>
              <a:rPr kumimoji="1" lang="zh-CN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像 </a:t>
            </a:r>
            <a:r>
              <a:rPr kumimoji="1"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到 </a:t>
            </a:r>
            <a:r>
              <a:rPr kumimoji="1" lang="zh-CN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凸透镜 </a:t>
            </a:r>
            <a:r>
              <a:rPr kumimoji="1"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的距离。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179675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B51F894-47CB-66B9-1C42-6AB7DF007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544" y="381000"/>
            <a:ext cx="8839200" cy="71755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ea typeface="黑体" panose="02010609060101010101" pitchFamily="49" charset="-122"/>
              </a:rPr>
              <a:t>活动一：探究</a:t>
            </a:r>
            <a:r>
              <a:rPr lang="zh-TW" altLang="en-US" sz="4000" b="1" dirty="0">
                <a:solidFill>
                  <a:srgbClr val="FF0000"/>
                </a:solidFill>
                <a:ea typeface="黑体" panose="02010609060101010101" pitchFamily="49" charset="-122"/>
              </a:rPr>
              <a:t>凸透镜成像</a:t>
            </a:r>
            <a:r>
              <a:rPr lang="zh-CN" altLang="en-US" sz="4000" b="1" dirty="0">
                <a:solidFill>
                  <a:srgbClr val="FF0000"/>
                </a:solidFill>
                <a:ea typeface="黑体" panose="02010609060101010101" pitchFamily="49" charset="-122"/>
              </a:rPr>
              <a:t>的规律</a:t>
            </a:r>
            <a:r>
              <a:rPr lang="zh-CN" altLang="en-US" sz="4000" dirty="0"/>
              <a:t> </a:t>
            </a:r>
          </a:p>
        </p:txBody>
      </p:sp>
      <p:pic>
        <p:nvPicPr>
          <p:cNvPr id="4101" name="Picture 31" descr="DSC01262">
            <a:extLst>
              <a:ext uri="{FF2B5EF4-FFF2-40B4-BE49-F238E27FC236}">
                <a16:creationId xmlns:a16="http://schemas.microsoft.com/office/drawing/2014/main" id="{C8D1FE1D-204C-BB36-8454-86918756D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34936"/>
            <a:ext cx="7620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4" name="AutoShape 36">
            <a:extLst>
              <a:ext uri="{FF2B5EF4-FFF2-40B4-BE49-F238E27FC236}">
                <a16:creationId xmlns:a16="http://schemas.microsoft.com/office/drawing/2014/main" id="{B941464D-FB6E-0F0D-9C54-8EE8A7E5F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933474"/>
            <a:ext cx="1219200" cy="685800"/>
          </a:xfrm>
          <a:prstGeom prst="wedgeRoundRectCallout">
            <a:avLst>
              <a:gd name="adj1" fmla="val -54296"/>
              <a:gd name="adj2" fmla="val 1449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rgbClr val="FF3300"/>
                </a:solidFill>
              </a:rPr>
              <a:t>蜡烛</a:t>
            </a:r>
          </a:p>
        </p:txBody>
      </p:sp>
      <p:sp>
        <p:nvSpPr>
          <p:cNvPr id="7205" name="AutoShape 37">
            <a:extLst>
              <a:ext uri="{FF2B5EF4-FFF2-40B4-BE49-F238E27FC236}">
                <a16:creationId xmlns:a16="http://schemas.microsoft.com/office/drawing/2014/main" id="{6FA14B78-D8C0-9CC1-2EE1-47C052483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396343"/>
            <a:ext cx="2133600" cy="685800"/>
          </a:xfrm>
          <a:prstGeom prst="wedgeEllipseCallout">
            <a:avLst>
              <a:gd name="adj1" fmla="val 74630"/>
              <a:gd name="adj2" fmla="val 735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rgbClr val="FF3300"/>
                </a:solidFill>
              </a:rPr>
              <a:t>凸透镜</a:t>
            </a:r>
          </a:p>
        </p:txBody>
      </p:sp>
      <p:sp>
        <p:nvSpPr>
          <p:cNvPr id="7206" name="AutoShape 38">
            <a:extLst>
              <a:ext uri="{FF2B5EF4-FFF2-40B4-BE49-F238E27FC236}">
                <a16:creationId xmlns:a16="http://schemas.microsoft.com/office/drawing/2014/main" id="{3B108226-30CC-5885-715E-687F07DCE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901043"/>
            <a:ext cx="1371600" cy="533400"/>
          </a:xfrm>
          <a:prstGeom prst="wedgeRoundRectCallout">
            <a:avLst>
              <a:gd name="adj1" fmla="val 65741"/>
              <a:gd name="adj2" fmla="val 1610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rgbClr val="FF3300"/>
                </a:solidFill>
              </a:rPr>
              <a:t>光屏</a:t>
            </a:r>
          </a:p>
        </p:txBody>
      </p:sp>
      <p:sp>
        <p:nvSpPr>
          <p:cNvPr id="7208" name="AutoShape 40">
            <a:extLst>
              <a:ext uri="{FF2B5EF4-FFF2-40B4-BE49-F238E27FC236}">
                <a16:creationId xmlns:a16="http://schemas.microsoft.com/office/drawing/2014/main" id="{C38CA6EC-EAA4-3478-1EE1-40C30DA2E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2" y="5562600"/>
            <a:ext cx="3352800" cy="1219200"/>
          </a:xfrm>
          <a:prstGeom prst="wedgeEllipseCallout">
            <a:avLst>
              <a:gd name="adj1" fmla="val -88763"/>
              <a:gd name="adj2" fmla="val -532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rgbClr val="FF3300"/>
                </a:solidFill>
              </a:rPr>
              <a:t>光具座（带刻度尺）</a:t>
            </a: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8DB3A50B-5388-9BF0-E45C-A912755FF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79174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</a:t>
            </a:r>
            <a:r>
              <a:rPr kumimoji="1" lang="zh-TW" altLang="en-US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器材</a:t>
            </a:r>
            <a:r>
              <a:rPr kumimoji="1" lang="en-US" altLang="zh-CN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B51F894-47CB-66B9-1C42-6AB7DF007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544" y="381000"/>
            <a:ext cx="8839200" cy="71755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ea typeface="黑体" panose="02010609060101010101" pitchFamily="49" charset="-122"/>
              </a:rPr>
              <a:t>活动一：探究</a:t>
            </a:r>
            <a:r>
              <a:rPr lang="zh-TW" altLang="en-US" sz="4000" b="1" dirty="0">
                <a:solidFill>
                  <a:srgbClr val="FF0000"/>
                </a:solidFill>
                <a:ea typeface="黑体" panose="02010609060101010101" pitchFamily="49" charset="-122"/>
              </a:rPr>
              <a:t>凸透镜成像</a:t>
            </a:r>
            <a:r>
              <a:rPr lang="zh-CN" altLang="en-US" sz="4000" b="1" dirty="0">
                <a:solidFill>
                  <a:srgbClr val="FF0000"/>
                </a:solidFill>
                <a:ea typeface="黑体" panose="02010609060101010101" pitchFamily="49" charset="-122"/>
              </a:rPr>
              <a:t>的规律</a:t>
            </a:r>
            <a:r>
              <a:rPr lang="zh-CN" altLang="en-US" sz="4000" dirty="0"/>
              <a:t>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2B14CB5-B09E-979C-A7C1-8EF6DBB1A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" y="5181600"/>
            <a:ext cx="922374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600" b="1" dirty="0"/>
              <a:t>使</a:t>
            </a:r>
            <a:r>
              <a:rPr kumimoji="1" lang="zh-CN" altLang="en-US" sz="3600" b="1" u="sng" dirty="0">
                <a:solidFill>
                  <a:srgbClr val="FF3300"/>
                </a:solidFill>
              </a:rPr>
              <a:t>烛焰、光屏</a:t>
            </a:r>
            <a:r>
              <a:rPr kumimoji="1" lang="zh-CN" altLang="en-US" sz="3600" b="1" dirty="0"/>
              <a:t>的中心</a:t>
            </a:r>
            <a:r>
              <a:rPr kumimoji="1" lang="zh-CN" altLang="en-US" sz="3600" b="1" u="sng" dirty="0">
                <a:solidFill>
                  <a:srgbClr val="FF3300"/>
                </a:solidFill>
              </a:rPr>
              <a:t>位于凸透镜的主光轴上</a:t>
            </a:r>
            <a:r>
              <a:rPr kumimoji="1" lang="zh-CN" altLang="en-US" sz="3600" b="1" dirty="0"/>
              <a:t>。</a:t>
            </a:r>
            <a:endParaRPr kumimoji="1" lang="en-US" altLang="zh-CN" sz="3600" b="1" dirty="0"/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3600" b="1" dirty="0"/>
              <a:t>目的：使烛焰的</a:t>
            </a:r>
            <a:r>
              <a:rPr kumimoji="1" lang="zh-CN" altLang="en-US" sz="3600" b="1" u="sng" dirty="0">
                <a:solidFill>
                  <a:srgbClr val="FF3300"/>
                </a:solidFill>
              </a:rPr>
              <a:t>像成在光屏的中央</a:t>
            </a:r>
            <a:r>
              <a:rPr kumimoji="1" lang="en-US" altLang="zh-CN" sz="3600" b="1" dirty="0"/>
              <a:t>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9FEE1FD-95BC-0B19-7DF1-9ABA57EB3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194891"/>
            <a:ext cx="2895600" cy="397137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0B70B07-7DF1-82B1-DD43-D2DEF0198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95134"/>
            <a:ext cx="3048000" cy="39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746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6">
            <a:extLst>
              <a:ext uri="{FF2B5EF4-FFF2-40B4-BE49-F238E27FC236}">
                <a16:creationId xmlns:a16="http://schemas.microsoft.com/office/drawing/2014/main" id="{E2A43507-0E7A-C48E-8B67-79158AE31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16050"/>
            <a:ext cx="78486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37CF7DAD-9FA3-9D52-23D3-CEC576E095E0}"/>
              </a:ext>
            </a:extLst>
          </p:cNvPr>
          <p:cNvGrpSpPr>
            <a:grpSpLocks/>
          </p:cNvGrpSpPr>
          <p:nvPr/>
        </p:nvGrpSpPr>
        <p:grpSpPr bwMode="auto">
          <a:xfrm>
            <a:off x="3054665" y="1808958"/>
            <a:ext cx="1143000" cy="708055"/>
            <a:chOff x="1837" y="3566"/>
            <a:chExt cx="862" cy="534"/>
          </a:xfrm>
        </p:grpSpPr>
        <p:grpSp>
          <p:nvGrpSpPr>
            <p:cNvPr id="5143" name="Group 4">
              <a:extLst>
                <a:ext uri="{FF2B5EF4-FFF2-40B4-BE49-F238E27FC236}">
                  <a16:creationId xmlns:a16="http://schemas.microsoft.com/office/drawing/2014/main" id="{9DEDD4AF-C27D-011E-155C-9AC2A63111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3612"/>
              <a:ext cx="862" cy="226"/>
              <a:chOff x="5430" y="1725"/>
              <a:chExt cx="1526" cy="455"/>
            </a:xfrm>
          </p:grpSpPr>
          <p:sp>
            <p:nvSpPr>
              <p:cNvPr id="5145" name="Line 5">
                <a:extLst>
                  <a:ext uri="{FF2B5EF4-FFF2-40B4-BE49-F238E27FC236}">
                    <a16:creationId xmlns:a16="http://schemas.microsoft.com/office/drawing/2014/main" id="{2A9AC29B-9BE3-D557-4E32-D015274D3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0" y="1725"/>
                <a:ext cx="0" cy="45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6" name="Line 6">
                <a:extLst>
                  <a:ext uri="{FF2B5EF4-FFF2-40B4-BE49-F238E27FC236}">
                    <a16:creationId xmlns:a16="http://schemas.microsoft.com/office/drawing/2014/main" id="{BE805B84-EEFB-1CD3-DA42-B22BCC240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55" y="1728"/>
                <a:ext cx="0" cy="45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7" name="Line 7">
                <a:extLst>
                  <a:ext uri="{FF2B5EF4-FFF2-40B4-BE49-F238E27FC236}">
                    <a16:creationId xmlns:a16="http://schemas.microsoft.com/office/drawing/2014/main" id="{F8CFA358-72E7-A508-A1A3-2770CAAC3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70" y="1955"/>
                <a:ext cx="486" cy="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8" name="Line 8">
                <a:extLst>
                  <a:ext uri="{FF2B5EF4-FFF2-40B4-BE49-F238E27FC236}">
                    <a16:creationId xmlns:a16="http://schemas.microsoft.com/office/drawing/2014/main" id="{05461F0D-A7C3-74BD-9B0B-F344F24D5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30" y="1947"/>
                <a:ext cx="486" cy="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144" name="Text Box 9">
              <a:extLst>
                <a:ext uri="{FF2B5EF4-FFF2-40B4-BE49-F238E27FC236}">
                  <a16:creationId xmlns:a16="http://schemas.microsoft.com/office/drawing/2014/main" id="{954303AE-ABAF-4982-07CD-F8E0EC4CC3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3566"/>
              <a:ext cx="272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4000" dirty="0">
                  <a:solidFill>
                    <a:schemeClr val="bg1"/>
                  </a:solidFill>
                  <a:latin typeface="Monotype Corsiva" pitchFamily="66" charset="0"/>
                </a:rPr>
                <a:t>u</a:t>
              </a:r>
            </a:p>
          </p:txBody>
        </p:sp>
      </p:grpSp>
      <p:grpSp>
        <p:nvGrpSpPr>
          <p:cNvPr id="5" name="Group 10">
            <a:extLst>
              <a:ext uri="{FF2B5EF4-FFF2-40B4-BE49-F238E27FC236}">
                <a16:creationId xmlns:a16="http://schemas.microsoft.com/office/drawing/2014/main" id="{5BCB75E7-B984-61FA-1342-D3BCAB7FAE27}"/>
              </a:ext>
            </a:extLst>
          </p:cNvPr>
          <p:cNvGrpSpPr>
            <a:grpSpLocks/>
          </p:cNvGrpSpPr>
          <p:nvPr/>
        </p:nvGrpSpPr>
        <p:grpSpPr bwMode="auto">
          <a:xfrm>
            <a:off x="4457700" y="1720850"/>
            <a:ext cx="1981200" cy="641350"/>
            <a:chOff x="2925" y="3525"/>
            <a:chExt cx="1406" cy="398"/>
          </a:xfrm>
        </p:grpSpPr>
        <p:grpSp>
          <p:nvGrpSpPr>
            <p:cNvPr id="5137" name="Group 11">
              <a:extLst>
                <a:ext uri="{FF2B5EF4-FFF2-40B4-BE49-F238E27FC236}">
                  <a16:creationId xmlns:a16="http://schemas.microsoft.com/office/drawing/2014/main" id="{0664BE74-CA62-7977-FAEE-315A3B4620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5" y="3649"/>
              <a:ext cx="1406" cy="179"/>
              <a:chOff x="5430" y="1725"/>
              <a:chExt cx="1526" cy="455"/>
            </a:xfrm>
          </p:grpSpPr>
          <p:sp>
            <p:nvSpPr>
              <p:cNvPr id="5139" name="Line 12">
                <a:extLst>
                  <a:ext uri="{FF2B5EF4-FFF2-40B4-BE49-F238E27FC236}">
                    <a16:creationId xmlns:a16="http://schemas.microsoft.com/office/drawing/2014/main" id="{33B5C215-10EC-CA90-DDCF-14F6597DE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0" y="1725"/>
                <a:ext cx="0" cy="45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" name="Line 13">
                <a:extLst>
                  <a:ext uri="{FF2B5EF4-FFF2-40B4-BE49-F238E27FC236}">
                    <a16:creationId xmlns:a16="http://schemas.microsoft.com/office/drawing/2014/main" id="{A85787B2-6B3E-2368-9E33-3C16CD63A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55" y="1728"/>
                <a:ext cx="0" cy="45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" name="Line 14">
                <a:extLst>
                  <a:ext uri="{FF2B5EF4-FFF2-40B4-BE49-F238E27FC236}">
                    <a16:creationId xmlns:a16="http://schemas.microsoft.com/office/drawing/2014/main" id="{A3C79628-1FEE-61A5-C435-CB89833223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70" y="1955"/>
                <a:ext cx="486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" name="Line 15">
                <a:extLst>
                  <a:ext uri="{FF2B5EF4-FFF2-40B4-BE49-F238E27FC236}">
                    <a16:creationId xmlns:a16="http://schemas.microsoft.com/office/drawing/2014/main" id="{4C301E53-E4BE-102C-9F8C-5368765EA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30" y="1947"/>
                <a:ext cx="486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138" name="Text Box 16">
              <a:extLst>
                <a:ext uri="{FF2B5EF4-FFF2-40B4-BE49-F238E27FC236}">
                  <a16:creationId xmlns:a16="http://schemas.microsoft.com/office/drawing/2014/main" id="{DD8720C8-79E6-3592-0962-806E662F8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6" y="3525"/>
              <a:ext cx="445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3600">
                  <a:solidFill>
                    <a:srgbClr val="FFFF00"/>
                  </a:solidFill>
                  <a:latin typeface="Monotype Corsiva" panose="03010101010201010101" pitchFamily="66" charset="0"/>
                </a:rPr>
                <a:t>v</a:t>
              </a:r>
            </a:p>
          </p:txBody>
        </p:sp>
      </p:grpSp>
      <p:sp>
        <p:nvSpPr>
          <p:cNvPr id="40985" name="AutoShape 25">
            <a:extLst>
              <a:ext uri="{FF2B5EF4-FFF2-40B4-BE49-F238E27FC236}">
                <a16:creationId xmlns:a16="http://schemas.microsoft.com/office/drawing/2014/main" id="{1EA5724F-379C-6E8C-F4C4-51E3BC7DC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3549650"/>
            <a:ext cx="1081088" cy="719138"/>
          </a:xfrm>
          <a:prstGeom prst="wedgeEllipseCallout">
            <a:avLst>
              <a:gd name="adj1" fmla="val 29588"/>
              <a:gd name="adj2" fmla="val -135431"/>
            </a:avLst>
          </a:prstGeom>
          <a:noFill/>
          <a:ln w="38100" algn="ctr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36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40986" name="AutoShape 26">
            <a:extLst>
              <a:ext uri="{FF2B5EF4-FFF2-40B4-BE49-F238E27FC236}">
                <a16:creationId xmlns:a16="http://schemas.microsoft.com/office/drawing/2014/main" id="{C110A582-823D-8E4B-D1FF-2388F371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3549650"/>
            <a:ext cx="1150938" cy="719138"/>
          </a:xfrm>
          <a:prstGeom prst="wedgeEllipseCallout">
            <a:avLst>
              <a:gd name="adj1" fmla="val 56620"/>
              <a:gd name="adj2" fmla="val -151102"/>
            </a:avLst>
          </a:prstGeom>
          <a:noFill/>
          <a:ln w="38100" algn="ctr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36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35</a:t>
            </a:r>
          </a:p>
        </p:txBody>
      </p:sp>
      <p:sp>
        <p:nvSpPr>
          <p:cNvPr id="40987" name="AutoShape 27">
            <a:extLst>
              <a:ext uri="{FF2B5EF4-FFF2-40B4-BE49-F238E27FC236}">
                <a16:creationId xmlns:a16="http://schemas.microsoft.com/office/drawing/2014/main" id="{168F6470-788D-491E-E812-9A9E163D7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3549650"/>
            <a:ext cx="1150938" cy="719138"/>
          </a:xfrm>
          <a:prstGeom prst="wedgeEllipseCallout">
            <a:avLst>
              <a:gd name="adj1" fmla="val 33310"/>
              <a:gd name="adj2" fmla="val -143597"/>
            </a:avLst>
          </a:prstGeom>
          <a:noFill/>
          <a:ln w="38100" algn="ctr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36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78</a:t>
            </a:r>
          </a:p>
        </p:txBody>
      </p:sp>
      <p:sp>
        <p:nvSpPr>
          <p:cNvPr id="40988" name="Text Box 28">
            <a:extLst>
              <a:ext uri="{FF2B5EF4-FFF2-40B4-BE49-F238E27FC236}">
                <a16:creationId xmlns:a16="http://schemas.microsoft.com/office/drawing/2014/main" id="{E6749DA7-73AF-280F-8118-96D3CDDA9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4616450"/>
            <a:ext cx="13716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>
                <a:latin typeface="Monotype Corsiva" pitchFamily="66" charset="0"/>
              </a:rPr>
              <a:t>u</a:t>
            </a:r>
            <a:r>
              <a:rPr kumimoji="1" lang="en-US" altLang="zh-CN" sz="3600" dirty="0">
                <a:latin typeface="Monotype Corsiva" pitchFamily="66" charset="0"/>
              </a:rPr>
              <a:t> </a:t>
            </a:r>
            <a:r>
              <a:rPr kumimoji="1"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=</a:t>
            </a:r>
          </a:p>
        </p:txBody>
      </p:sp>
      <p:sp>
        <p:nvSpPr>
          <p:cNvPr id="40989" name="Text Box 29">
            <a:extLst>
              <a:ext uri="{FF2B5EF4-FFF2-40B4-BE49-F238E27FC236}">
                <a16:creationId xmlns:a16="http://schemas.microsoft.com/office/drawing/2014/main" id="{5617F5B5-3289-8E18-0C1A-B71E933EB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4616450"/>
            <a:ext cx="15843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>
                <a:latin typeface="Monotype Corsiva" pitchFamily="66" charset="0"/>
              </a:rPr>
              <a:t>v</a:t>
            </a:r>
            <a:r>
              <a:rPr kumimoji="1" lang="en-US" altLang="zh-CN" sz="3600" dirty="0">
                <a:latin typeface="Monotype Corsiva" pitchFamily="66" charset="0"/>
              </a:rPr>
              <a:t> </a:t>
            </a:r>
            <a:r>
              <a:rPr kumimoji="1"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=</a:t>
            </a:r>
          </a:p>
        </p:txBody>
      </p:sp>
      <p:sp useBgFill="1">
        <p:nvSpPr>
          <p:cNvPr id="40990" name="Text Box 30">
            <a:extLst>
              <a:ext uri="{FF2B5EF4-FFF2-40B4-BE49-F238E27FC236}">
                <a16:creationId xmlns:a16="http://schemas.microsoft.com/office/drawing/2014/main" id="{B271F483-E908-C446-1060-694465B24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4616450"/>
            <a:ext cx="2743200" cy="57943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50</a:t>
            </a:r>
            <a:r>
              <a:rPr kumimoji="1" lang="en-US" altLang="zh-CN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-</a:t>
            </a:r>
            <a:r>
              <a:rPr kumimoji="1"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35</a:t>
            </a:r>
            <a:r>
              <a:rPr kumimoji="1" lang="en-US" altLang="zh-CN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=</a:t>
            </a:r>
            <a:r>
              <a:rPr kumimoji="1"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15(</a:t>
            </a:r>
            <a:r>
              <a:rPr kumimoji="1"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厘米</a:t>
            </a:r>
            <a:r>
              <a:rPr kumimoji="1"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 useBgFill="1">
        <p:nvSpPr>
          <p:cNvPr id="40991" name="Text Box 31">
            <a:extLst>
              <a:ext uri="{FF2B5EF4-FFF2-40B4-BE49-F238E27FC236}">
                <a16:creationId xmlns:a16="http://schemas.microsoft.com/office/drawing/2014/main" id="{CCCF8552-C9EF-0B86-F857-C99A00769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4540250"/>
            <a:ext cx="3352800" cy="6413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78-50=28(</a:t>
            </a:r>
            <a:r>
              <a:rPr kumimoji="1"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厘米</a:t>
            </a:r>
            <a:r>
              <a:rPr kumimoji="1"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936606B-613B-7C70-A65C-89996350E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544" y="381000"/>
            <a:ext cx="8839200" cy="71755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ea typeface="黑体" panose="02010609060101010101" pitchFamily="49" charset="-122"/>
              </a:rPr>
              <a:t>活动一：探究</a:t>
            </a:r>
            <a:r>
              <a:rPr lang="zh-TW" altLang="en-US" sz="4000" b="1" dirty="0">
                <a:solidFill>
                  <a:srgbClr val="FF0000"/>
                </a:solidFill>
                <a:ea typeface="黑体" panose="02010609060101010101" pitchFamily="49" charset="-122"/>
              </a:rPr>
              <a:t>凸透镜成像</a:t>
            </a:r>
            <a:r>
              <a:rPr lang="zh-CN" altLang="en-US" sz="4000" b="1" dirty="0">
                <a:solidFill>
                  <a:srgbClr val="FF0000"/>
                </a:solidFill>
                <a:ea typeface="黑体" panose="02010609060101010101" pitchFamily="49" charset="-122"/>
              </a:rPr>
              <a:t>的规律</a:t>
            </a:r>
            <a:r>
              <a:rPr lang="zh-CN" altLang="en-US" sz="4000" dirty="0"/>
              <a:t>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5" grpId="0" animBg="1"/>
      <p:bldP spid="40986" grpId="0" animBg="1"/>
      <p:bldP spid="40987" grpId="0" animBg="1"/>
      <p:bldP spid="40988" grpId="0"/>
      <p:bldP spid="40989" grpId="0"/>
      <p:bldP spid="40990" grpId="0" animBg="1"/>
      <p:bldP spid="409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936606B-613B-7C70-A65C-89996350E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544" y="381000"/>
            <a:ext cx="8839200" cy="71755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ea typeface="黑体" panose="02010609060101010101" pitchFamily="49" charset="-122"/>
              </a:rPr>
              <a:t>活动一：探究</a:t>
            </a:r>
            <a:r>
              <a:rPr lang="zh-TW" altLang="en-US" sz="4000" b="1" dirty="0">
                <a:solidFill>
                  <a:srgbClr val="FF0000"/>
                </a:solidFill>
                <a:ea typeface="黑体" panose="02010609060101010101" pitchFamily="49" charset="-122"/>
              </a:rPr>
              <a:t>凸透镜成像</a:t>
            </a:r>
            <a:r>
              <a:rPr lang="zh-CN" altLang="en-US" sz="4000" b="1" dirty="0">
                <a:solidFill>
                  <a:srgbClr val="FF0000"/>
                </a:solidFill>
                <a:ea typeface="黑体" panose="02010609060101010101" pitchFamily="49" charset="-122"/>
              </a:rPr>
              <a:t>的规律</a:t>
            </a:r>
            <a:r>
              <a:rPr lang="zh-CN" altLang="en-US" sz="4000" dirty="0"/>
              <a:t> 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C0DE255C-D872-68BC-BE0E-3D9D48052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093012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600" b="1" dirty="0">
                <a:highlight>
                  <a:srgbClr val="00FF00"/>
                </a:highlight>
              </a:rPr>
              <a:t>分组实验</a:t>
            </a:r>
            <a:endParaRPr kumimoji="1" lang="en-US" altLang="zh-CN" sz="2800" dirty="0">
              <a:highlight>
                <a:srgbClr val="00FF00"/>
              </a:highligh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A7958F4-5B35-DD4C-C19F-9FC1C0035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944" y="1689318"/>
            <a:ext cx="807365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/>
              <a:t>1.</a:t>
            </a:r>
            <a:r>
              <a:rPr kumimoji="1" lang="zh-CN" altLang="en-US" sz="3200" b="1" dirty="0"/>
              <a:t>分别找到</a:t>
            </a:r>
            <a:r>
              <a:rPr kumimoji="1" lang="en-US" altLang="zh-CN" sz="3200" b="1" dirty="0">
                <a:highlight>
                  <a:srgbClr val="FFFF00"/>
                </a:highlight>
              </a:rPr>
              <a:t>2</a:t>
            </a:r>
            <a:r>
              <a:rPr kumimoji="1" lang="zh-CN" altLang="en-US" sz="3200" b="1" dirty="0">
                <a:highlight>
                  <a:srgbClr val="FFFF00"/>
                </a:highlight>
              </a:rPr>
              <a:t>次</a:t>
            </a:r>
            <a:r>
              <a:rPr kumimoji="1" lang="zh-CN" altLang="en-US" sz="3200" b="1" dirty="0"/>
              <a:t>倒立缩小的像和</a:t>
            </a:r>
            <a:r>
              <a:rPr kumimoji="1" lang="en-US" altLang="zh-CN" sz="3200" b="1" dirty="0">
                <a:highlight>
                  <a:srgbClr val="FFFF00"/>
                </a:highlight>
              </a:rPr>
              <a:t>2</a:t>
            </a:r>
            <a:r>
              <a:rPr kumimoji="1" lang="zh-CN" altLang="en-US" sz="3200" b="1" dirty="0">
                <a:highlight>
                  <a:srgbClr val="FFFF00"/>
                </a:highlight>
              </a:rPr>
              <a:t>次</a:t>
            </a:r>
            <a:r>
              <a:rPr kumimoji="1" lang="zh-CN" altLang="en-US" sz="3200" b="1" dirty="0"/>
              <a:t>倒立放大的像，测量并记录物距</a:t>
            </a:r>
            <a:r>
              <a:rPr lang="en-US" altLang="zh-CN" sz="3200" i="1" kern="100" dirty="0"/>
              <a:t>u</a:t>
            </a:r>
            <a:r>
              <a:rPr kumimoji="1" lang="zh-CN" altLang="en-US" sz="3200" b="1" dirty="0"/>
              <a:t>和像距</a:t>
            </a:r>
            <a:r>
              <a:rPr lang="en-US" altLang="zh-CN" sz="3200" i="1" kern="100" dirty="0"/>
              <a:t>v</a:t>
            </a:r>
            <a:r>
              <a:rPr kumimoji="1" lang="zh-CN" altLang="en-US" sz="3200" b="1" dirty="0"/>
              <a:t>。</a:t>
            </a:r>
            <a:endParaRPr kumimoji="1" lang="en-US" altLang="zh-CN" sz="3200" b="1" dirty="0"/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/>
              <a:t>2.</a:t>
            </a:r>
            <a:r>
              <a:rPr kumimoji="1" lang="zh-CN" altLang="en-US" sz="3200" b="1" dirty="0"/>
              <a:t>实验中，改变物距，移动光屏找像。</a:t>
            </a:r>
            <a:endParaRPr kumimoji="1" lang="en-US" altLang="zh-CN" sz="3200" b="1" dirty="0"/>
          </a:p>
        </p:txBody>
      </p:sp>
      <p:graphicFrame>
        <p:nvGraphicFramePr>
          <p:cNvPr id="7" name="Group 41">
            <a:extLst>
              <a:ext uri="{FF2B5EF4-FFF2-40B4-BE49-F238E27FC236}">
                <a16:creationId xmlns:a16="http://schemas.microsoft.com/office/drawing/2014/main" id="{75BA2E59-91DC-2C2B-0552-195A0E4CD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087153"/>
              </p:ext>
            </p:extLst>
          </p:nvPr>
        </p:nvGraphicFramePr>
        <p:xfrm>
          <a:off x="502388" y="4227730"/>
          <a:ext cx="8187956" cy="2590800"/>
        </p:xfrm>
        <a:graphic>
          <a:graphicData uri="http://schemas.openxmlformats.org/drawingml/2006/table">
            <a:tbl>
              <a:tblPr/>
              <a:tblGrid>
                <a:gridCol w="216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4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7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像的性质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实验序号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物距</a:t>
                      </a:r>
                      <a:r>
                        <a:rPr lang="en-US" altLang="zh-CN" sz="2800" b="0" i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altLang="zh-CN" sz="2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/cm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像距</a:t>
                      </a:r>
                      <a:r>
                        <a:rPr lang="en-US" altLang="zh-CN" sz="2800" b="0" i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28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/cm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1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倒立、缩小的像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1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1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倒立、放大的像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03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706D9CB8-5E49-86DF-2318-E49662672C85}"/>
              </a:ext>
            </a:extLst>
          </p:cNvPr>
          <p:cNvSpPr txBox="1"/>
          <p:nvPr/>
        </p:nvSpPr>
        <p:spPr>
          <a:xfrm>
            <a:off x="1298944" y="3453825"/>
            <a:ext cx="7391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</a:rPr>
              <a:t>建议大家将</a:t>
            </a:r>
            <a:r>
              <a:rPr lang="en-US" altLang="zh-CN" sz="3200" b="1" dirty="0">
                <a:solidFill>
                  <a:srgbClr val="FF0000"/>
                </a:solidFill>
              </a:rPr>
              <a:t>F</a:t>
            </a:r>
            <a:r>
              <a:rPr lang="zh-CN" altLang="en-US" sz="3200" b="1" dirty="0">
                <a:solidFill>
                  <a:srgbClr val="FF0000"/>
                </a:solidFill>
              </a:rPr>
              <a:t>光源从远到近进行实验</a:t>
            </a:r>
            <a:r>
              <a:rPr lang="en-US" altLang="zh-CN" sz="3200" b="1" dirty="0">
                <a:solidFill>
                  <a:srgbClr val="FF0000"/>
                </a:solidFill>
              </a:rPr>
              <a:t>)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DD3DA87-E6D3-552B-13B2-840E1634AF4F}"/>
              </a:ext>
            </a:extLst>
          </p:cNvPr>
          <p:cNvSpPr txBox="1"/>
          <p:nvPr/>
        </p:nvSpPr>
        <p:spPr>
          <a:xfrm>
            <a:off x="6019800" y="4865739"/>
            <a:ext cx="16764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kumimoji="1" lang="en-US" altLang="zh-CN" sz="4000" b="1" i="1" dirty="0">
                <a:latin typeface="+mn-ea"/>
                <a:ea typeface="+mn-ea"/>
              </a:rPr>
              <a:t>u </a:t>
            </a:r>
            <a:r>
              <a:rPr kumimoji="1" lang="en-US" altLang="zh-CN" sz="4000" b="1" dirty="0">
                <a:latin typeface="+mn-ea"/>
                <a:ea typeface="+mn-ea"/>
              </a:rPr>
              <a:t>&gt; </a:t>
            </a:r>
            <a:r>
              <a:rPr kumimoji="1" lang="en-US" altLang="zh-CN" sz="4000" b="1" i="1" dirty="0">
                <a:latin typeface="+mn-ea"/>
                <a:ea typeface="+mn-ea"/>
              </a:rPr>
              <a:t>v</a:t>
            </a:r>
            <a:endParaRPr lang="zh-CN" altLang="en-US" sz="4000" i="1" dirty="0">
              <a:latin typeface="+mn-ea"/>
              <a:ea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24174E7-04D2-08B9-7FE4-0CB1BDD33A00}"/>
              </a:ext>
            </a:extLst>
          </p:cNvPr>
          <p:cNvSpPr txBox="1"/>
          <p:nvPr/>
        </p:nvSpPr>
        <p:spPr>
          <a:xfrm>
            <a:off x="6019800" y="5942212"/>
            <a:ext cx="16764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kumimoji="1" lang="en-US" altLang="zh-CN" sz="4000" b="1" i="1" dirty="0">
                <a:latin typeface="+mn-ea"/>
                <a:ea typeface="+mn-ea"/>
              </a:rPr>
              <a:t>u </a:t>
            </a:r>
            <a:r>
              <a:rPr kumimoji="1" lang="en-US" altLang="zh-CN" sz="4000" b="1" dirty="0">
                <a:latin typeface="+mn-ea"/>
                <a:ea typeface="+mn-ea"/>
              </a:rPr>
              <a:t>&lt; </a:t>
            </a:r>
            <a:r>
              <a:rPr kumimoji="1" lang="en-US" altLang="zh-CN" sz="4000" b="1" i="1" dirty="0">
                <a:latin typeface="+mn-ea"/>
                <a:ea typeface="+mn-ea"/>
              </a:rPr>
              <a:t>v</a:t>
            </a:r>
            <a:endParaRPr lang="zh-CN" altLang="en-US" sz="4000" i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156158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80" name="Group 200">
            <a:extLst>
              <a:ext uri="{FF2B5EF4-FFF2-40B4-BE49-F238E27FC236}">
                <a16:creationId xmlns:a16="http://schemas.microsoft.com/office/drawing/2014/main" id="{F5C0C920-A24D-9ABC-39CE-9BB49BE08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895752"/>
              </p:ext>
            </p:extLst>
          </p:nvPr>
        </p:nvGraphicFramePr>
        <p:xfrm>
          <a:off x="304800" y="1772046"/>
          <a:ext cx="8534400" cy="1158240"/>
        </p:xfrm>
        <a:graphic>
          <a:graphicData uri="http://schemas.openxmlformats.org/drawingml/2006/table">
            <a:tbl>
              <a:tblPr/>
              <a:tblGrid>
                <a:gridCol w="2409974">
                  <a:extLst>
                    <a:ext uri="{9D8B030D-6E8A-4147-A177-3AD203B41FA5}">
                      <a16:colId xmlns:a16="http://schemas.microsoft.com/office/drawing/2014/main" val="1932176782"/>
                    </a:ext>
                  </a:extLst>
                </a:gridCol>
                <a:gridCol w="1801302">
                  <a:extLst>
                    <a:ext uri="{9D8B030D-6E8A-4147-A177-3AD203B41FA5}">
                      <a16:colId xmlns:a16="http://schemas.microsoft.com/office/drawing/2014/main" val="4110702321"/>
                    </a:ext>
                  </a:extLst>
                </a:gridCol>
                <a:gridCol w="1945406">
                  <a:extLst>
                    <a:ext uri="{9D8B030D-6E8A-4147-A177-3AD203B41FA5}">
                      <a16:colId xmlns:a16="http://schemas.microsoft.com/office/drawing/2014/main" val="3288718030"/>
                    </a:ext>
                  </a:extLst>
                </a:gridCol>
                <a:gridCol w="2377718">
                  <a:extLst>
                    <a:ext uri="{9D8B030D-6E8A-4147-A177-3AD203B41FA5}">
                      <a16:colId xmlns:a16="http://schemas.microsoft.com/office/drawing/2014/main" val="1089126376"/>
                    </a:ext>
                  </a:extLst>
                </a:gridCol>
              </a:tblGrid>
              <a:tr h="510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像的性质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焦距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f/cm</a:t>
                      </a: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物距</a:t>
                      </a:r>
                      <a:r>
                        <a:rPr kumimoji="0" lang="en-US" altLang="zh-CN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像距</a:t>
                      </a:r>
                      <a:r>
                        <a:rPr kumimoji="0" lang="en-US" altLang="zh-CN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609432"/>
                  </a:ext>
                </a:extLst>
              </a:tr>
              <a:tr h="5412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ea typeface="楷体" panose="02010609060101010101" pitchFamily="49" charset="-122"/>
                        </a:rPr>
                        <a:t>倒立等大的像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147132"/>
                  </a:ext>
                </a:extLst>
              </a:tr>
            </a:tbl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A6D075CA-9212-2439-B626-D7BB691EBC40}"/>
              </a:ext>
            </a:extLst>
          </p:cNvPr>
          <p:cNvSpPr txBox="1">
            <a:spLocks noChangeArrowheads="1"/>
          </p:cNvSpPr>
          <p:nvPr/>
        </p:nvSpPr>
        <p:spPr>
          <a:xfrm>
            <a:off x="384544" y="381000"/>
            <a:ext cx="8839200" cy="7175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000" b="1" kern="0">
                <a:solidFill>
                  <a:srgbClr val="FF0000"/>
                </a:solidFill>
                <a:ea typeface="黑体" panose="02010609060101010101" pitchFamily="49" charset="-122"/>
              </a:rPr>
              <a:t>活动一：探究</a:t>
            </a:r>
            <a:r>
              <a:rPr lang="zh-TW" altLang="en-US" sz="4000" b="1" kern="0">
                <a:solidFill>
                  <a:srgbClr val="FF0000"/>
                </a:solidFill>
                <a:ea typeface="黑体" panose="02010609060101010101" pitchFamily="49" charset="-122"/>
              </a:rPr>
              <a:t>凸透镜成像</a:t>
            </a:r>
            <a:r>
              <a:rPr lang="zh-CN" altLang="en-US" sz="4000" b="1" kern="0">
                <a:solidFill>
                  <a:srgbClr val="FF0000"/>
                </a:solidFill>
                <a:ea typeface="黑体" panose="02010609060101010101" pitchFamily="49" charset="-122"/>
              </a:rPr>
              <a:t>的规律</a:t>
            </a:r>
            <a:r>
              <a:rPr lang="zh-CN" altLang="en-US" sz="4000" kern="0"/>
              <a:t> </a:t>
            </a:r>
            <a:endParaRPr lang="zh-CN" altLang="en-US" sz="4000" kern="0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A2F83CB-1AB8-086B-E80F-FC0EFCBB8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093012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600" b="1" dirty="0">
                <a:highlight>
                  <a:srgbClr val="00FF00"/>
                </a:highlight>
              </a:rPr>
              <a:t>分组实验</a:t>
            </a:r>
            <a:endParaRPr kumimoji="1" lang="en-US" altLang="zh-CN" sz="2800" dirty="0">
              <a:highlight>
                <a:srgbClr val="00FF00"/>
              </a:highligh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50C4607F-8996-0CE3-8C19-FAEC6FA1D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44" y="2994660"/>
            <a:ext cx="85344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ea typeface="楷体_GB2312" pitchFamily="49" charset="-122"/>
              </a:rPr>
              <a:t>       </a:t>
            </a:r>
            <a:r>
              <a:rPr lang="zh-CN" altLang="en-US" sz="3200" dirty="0">
                <a:ea typeface="楷体_GB2312" pitchFamily="49" charset="-122"/>
              </a:rPr>
              <a:t>将物距调到小于一倍焦距时，移动光屏，光屏上有像吗？</a:t>
            </a:r>
            <a:r>
              <a:rPr lang="zh-CN" altLang="en-US" sz="3200" u="sng" dirty="0">
                <a:ea typeface="楷体_GB2312" pitchFamily="49" charset="-122"/>
              </a:rPr>
              <a:t>              </a:t>
            </a:r>
            <a:r>
              <a:rPr lang="zh-CN" altLang="en-US" sz="3200" dirty="0">
                <a:ea typeface="楷体_GB2312" pitchFamily="49" charset="-122"/>
              </a:rPr>
              <a:t>；撤掉光屏，用眼睛从光屏这一侧通过透镜观察烛焰，你能看到它的像吗？   </a:t>
            </a:r>
            <a:r>
              <a:rPr lang="zh-CN" altLang="en-US" sz="3200" u="sng" dirty="0">
                <a:ea typeface="楷体_GB2312" pitchFamily="49" charset="-122"/>
              </a:rPr>
              <a:t>                                                     </a:t>
            </a:r>
            <a:r>
              <a:rPr lang="zh-CN" altLang="en-US" sz="3200" dirty="0">
                <a:ea typeface="楷体_GB2312" pitchFamily="49" charset="-122"/>
              </a:rPr>
              <a:t>。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EC9727C-143A-3865-05E6-D164F8C30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719479"/>
            <a:ext cx="617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</a:rPr>
              <a:t>即</a:t>
            </a:r>
            <a:r>
              <a:rPr lang="en-US" altLang="zh-CN" sz="3200" b="1" dirty="0">
                <a:solidFill>
                  <a:srgbClr val="FF3300"/>
                </a:solidFill>
              </a:rPr>
              <a:t>u</a:t>
            </a:r>
            <a:r>
              <a:rPr lang="en-US" altLang="zh-CN" sz="3200" b="1" dirty="0">
                <a:solidFill>
                  <a:srgbClr val="FF3300"/>
                </a:solidFill>
                <a:cs typeface="Arial" panose="020B0604020202020204" pitchFamily="34" charset="0"/>
              </a:rPr>
              <a:t>&lt;</a:t>
            </a:r>
            <a:r>
              <a:rPr lang="en-US" altLang="zh-CN" sz="3200" b="1" dirty="0">
                <a:solidFill>
                  <a:srgbClr val="FF3300"/>
                </a:solidFill>
              </a:rPr>
              <a:t>f</a:t>
            </a:r>
            <a:r>
              <a:rPr lang="zh-CN" altLang="en-US" sz="3200" b="1" dirty="0">
                <a:solidFill>
                  <a:srgbClr val="FF3300"/>
                </a:solidFill>
              </a:rPr>
              <a:t>时，看到正立放大的虚像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F4E3A928-3E41-6923-0983-5BD4A2A74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037" y="3500279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</a:rPr>
              <a:t>没有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6BF04ED2-9777-495A-3014-AF1FB8440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69" y="5423535"/>
            <a:ext cx="8534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ea typeface="楷体_GB2312" pitchFamily="49" charset="-122"/>
              </a:rPr>
              <a:t>       </a:t>
            </a:r>
            <a:r>
              <a:rPr lang="zh-CN" altLang="en-US" sz="3200" dirty="0">
                <a:ea typeface="楷体_GB2312" pitchFamily="49" charset="-122"/>
              </a:rPr>
              <a:t>将蜡烛放在焦点处，你还能在</a:t>
            </a:r>
            <a:r>
              <a:rPr lang="zh-CN" altLang="en-US" sz="3200" dirty="0">
                <a:highlight>
                  <a:srgbClr val="FFFF00"/>
                </a:highlight>
                <a:ea typeface="楷体_GB2312" pitchFamily="49" charset="-122"/>
              </a:rPr>
              <a:t>光屏上</a:t>
            </a:r>
            <a:r>
              <a:rPr lang="zh-CN" altLang="en-US" sz="3200" dirty="0">
                <a:ea typeface="楷体_GB2312" pitchFamily="49" charset="-122"/>
              </a:rPr>
              <a:t>看到像吗？</a:t>
            </a:r>
            <a:r>
              <a:rPr lang="zh-CN" altLang="en-US" sz="3200" u="sng" dirty="0">
                <a:ea typeface="楷体_GB2312" pitchFamily="49" charset="-122"/>
              </a:rPr>
              <a:t>            </a:t>
            </a:r>
            <a:r>
              <a:rPr lang="zh-CN" altLang="en-US" sz="3200" dirty="0">
                <a:ea typeface="楷体_GB2312" pitchFamily="49" charset="-122"/>
              </a:rPr>
              <a:t>。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F8CAA91B-2D79-3DAD-450B-6B1F110EC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5973445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</a:rPr>
              <a:t>不能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DFD977-B8B3-064F-EA01-99BD6408B1FC}"/>
              </a:ext>
            </a:extLst>
          </p:cNvPr>
          <p:cNvSpPr txBox="1"/>
          <p:nvPr/>
        </p:nvSpPr>
        <p:spPr>
          <a:xfrm>
            <a:off x="5181600" y="2316658"/>
            <a:ext cx="396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lain" startAt="20"/>
            </a:pPr>
            <a:r>
              <a:rPr lang="en-US" altLang="zh-CN" sz="3600" b="1" dirty="0">
                <a:solidFill>
                  <a:srgbClr val="FF0000"/>
                </a:solidFill>
                <a:ea typeface="楷体" panose="02010609060101010101" pitchFamily="49" charset="-122"/>
              </a:rPr>
              <a:t>           20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3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2593</TotalTime>
  <Words>485</Words>
  <Application>Microsoft Office PowerPoint</Application>
  <PresentationFormat>全屏显示(4:3)</PresentationFormat>
  <Paragraphs>88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黑体</vt:lpstr>
      <vt:lpstr>楷体</vt:lpstr>
      <vt:lpstr>楷体_GB2312</vt:lpstr>
      <vt:lpstr>宋体</vt:lpstr>
      <vt:lpstr>微软雅黑</vt:lpstr>
      <vt:lpstr>Arial</vt:lpstr>
      <vt:lpstr>Arial Black</vt:lpstr>
      <vt:lpstr>Monotype Corsiva</vt:lpstr>
      <vt:lpstr>Times New Roman</vt:lpstr>
      <vt:lpstr>Wingdings</vt:lpstr>
      <vt:lpstr>Pixel</vt:lpstr>
      <vt:lpstr>PowerPoint 演示文稿</vt:lpstr>
      <vt:lpstr>PowerPoint 演示文稿</vt:lpstr>
      <vt:lpstr>PowerPoint 演示文稿</vt:lpstr>
      <vt:lpstr>PowerPoint 演示文稿</vt:lpstr>
      <vt:lpstr>活动一：探究凸透镜成像的规律 </vt:lpstr>
      <vt:lpstr>活动一：探究凸透镜成像的规律 </vt:lpstr>
      <vt:lpstr>活动一：探究凸透镜成像的规律 </vt:lpstr>
      <vt:lpstr>活动一：探究凸透镜成像的规律 </vt:lpstr>
      <vt:lpstr>PowerPoint 演示文稿</vt:lpstr>
      <vt:lpstr>总结：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fifi563563</dc:creator>
  <cp:lastModifiedBy>563563 fifi</cp:lastModifiedBy>
  <cp:revision>152</cp:revision>
  <cp:lastPrinted>1601-01-01T00:00:00Z</cp:lastPrinted>
  <dcterms:created xsi:type="dcterms:W3CDTF">1601-01-01T00:00:00Z</dcterms:created>
  <dcterms:modified xsi:type="dcterms:W3CDTF">2023-11-22T04:56:41Z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