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538" r:id="rId2"/>
    <p:sldId id="625" r:id="rId3"/>
    <p:sldId id="629" r:id="rId4"/>
    <p:sldId id="634" r:id="rId5"/>
    <p:sldId id="612" r:id="rId6"/>
    <p:sldId id="614" r:id="rId7"/>
    <p:sldId id="624" r:id="rId8"/>
    <p:sldId id="613" r:id="rId9"/>
    <p:sldId id="615" r:id="rId10"/>
    <p:sldId id="637" r:id="rId11"/>
    <p:sldId id="631" r:id="rId12"/>
    <p:sldId id="632" r:id="rId13"/>
    <p:sldId id="635" r:id="rId14"/>
    <p:sldId id="610" r:id="rId15"/>
    <p:sldId id="611" r:id="rId16"/>
    <p:sldId id="626" r:id="rId17"/>
    <p:sldId id="616" r:id="rId18"/>
    <p:sldId id="617" r:id="rId19"/>
    <p:sldId id="618" r:id="rId20"/>
    <p:sldId id="630" r:id="rId21"/>
    <p:sldId id="619" r:id="rId22"/>
    <p:sldId id="628" r:id="rId23"/>
    <p:sldId id="623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D0D8E8"/>
    <a:srgbClr val="2D282E"/>
    <a:srgbClr val="0048AA"/>
    <a:srgbClr val="7E6278"/>
    <a:srgbClr val="FF3300"/>
    <a:srgbClr val="856E0F"/>
    <a:srgbClr val="EE1A1A"/>
    <a:srgbClr val="232E22"/>
    <a:srgbClr val="FCD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82500" autoAdjust="0"/>
  </p:normalViewPr>
  <p:slideViewPr>
    <p:cSldViewPr>
      <p:cViewPr varScale="1">
        <p:scale>
          <a:sx n="54" d="100"/>
          <a:sy n="54" d="100"/>
        </p:scale>
        <p:origin x="114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619" y="65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E7D5A-6DCE-4FAE-8811-A558040D05E7}" type="datetimeFigureOut">
              <a:rPr lang="zh-CN" altLang="en-US" smtClean="0"/>
              <a:pPr/>
              <a:t>2023/12/11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C4BD95-E8B2-46E8-B3A8-B522E606BC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B0C35-A8B9-4349-8DBF-AF7A6FE999DA}" type="datetimeFigureOut">
              <a:rPr lang="zh-CN" altLang="en-US" smtClean="0"/>
              <a:pPr/>
              <a:t>2023/12/11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54980-1FFF-4CF4-B94C-7035C955889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54980-1FFF-4CF4-B94C-7035C955889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431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位置、房价、本地就业机会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54980-1FFF-4CF4-B94C-7035C955889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640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54980-1FFF-4CF4-B94C-7035C955889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809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54980-1FFF-4CF4-B94C-7035C955889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187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①一个地区在发展初期，一般发展哪一类工业；</a:t>
            </a:r>
            <a:endParaRPr lang="en-US" altLang="zh-CN" dirty="0"/>
          </a:p>
          <a:p>
            <a:r>
              <a:rPr lang="zh-CN" altLang="en-US" dirty="0"/>
              <a:t>②大都市目前一般发展的是哪些类型的产业；</a:t>
            </a:r>
            <a:endParaRPr lang="en-US" altLang="zh-CN" dirty="0"/>
          </a:p>
          <a:p>
            <a:r>
              <a:rPr lang="zh-CN" altLang="en-US" dirty="0"/>
              <a:t>③大都市的组装产业怎么办？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54980-1FFF-4CF4-B94C-7035C955889B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998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①一个地区在发展初期，一般发展哪一类工业；</a:t>
            </a:r>
            <a:endParaRPr lang="en-US" altLang="zh-CN" dirty="0"/>
          </a:p>
          <a:p>
            <a:r>
              <a:rPr lang="zh-CN" altLang="en-US" dirty="0"/>
              <a:t>②大都市目前一般发展的是哪些类型的产业；</a:t>
            </a:r>
            <a:endParaRPr lang="en-US" altLang="zh-CN" dirty="0"/>
          </a:p>
          <a:p>
            <a:r>
              <a:rPr lang="zh-CN" altLang="en-US" dirty="0"/>
              <a:t>③大都市的组装产业怎么办？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054980-1FFF-4CF4-B94C-7035C955889B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501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1424" y="2636913"/>
            <a:ext cx="10363200" cy="1470025"/>
          </a:xfrm>
        </p:spPr>
        <p:txBody>
          <a:bodyPr/>
          <a:lstStyle>
            <a:lvl1pPr>
              <a:defRPr b="0">
                <a:latin typeface="汉仪超粗宋简" pitchFamily="49" charset="-122"/>
                <a:ea typeface="汉仪超粗宋简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4509120"/>
            <a:ext cx="8534400" cy="1129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0209" y="5786921"/>
            <a:ext cx="465630" cy="450391"/>
          </a:xfrm>
          <a:prstGeom prst="rect">
            <a:avLst/>
          </a:prstGeom>
        </p:spPr>
      </p:pic>
      <p:sp>
        <p:nvSpPr>
          <p:cNvPr id="13" name="灯片编号占位符 3">
            <a:extLst>
              <a:ext uri="{FF2B5EF4-FFF2-40B4-BE49-F238E27FC236}">
                <a16:creationId xmlns:a16="http://schemas.microsoft.com/office/drawing/2014/main" id="{CD087F01-906A-43CA-904D-E266768311D5}"/>
              </a:ext>
            </a:extLst>
          </p:cNvPr>
          <p:cNvSpPr txBox="1">
            <a:spLocks/>
          </p:cNvSpPr>
          <p:nvPr userDrawn="1"/>
        </p:nvSpPr>
        <p:spPr>
          <a:xfrm>
            <a:off x="580841" y="204937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60BA23-C41A-4FFB-9822-BE801188511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EBDC0-CC38-46C5-89C6-A7404E10479F}" type="datetimeFigureOut">
              <a:rPr lang="zh-CN" altLang="en-US" smtClean="0"/>
              <a:t>2023/12/11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D8B64-6DA0-4CB6-A29E-EED29E632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28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 userDrawn="1"/>
        </p:nvCxnSpPr>
        <p:spPr>
          <a:xfrm>
            <a:off x="11952651" y="116632"/>
            <a:ext cx="0" cy="61926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1" y="0"/>
            <a:ext cx="3167674" cy="6858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5360" y="116632"/>
            <a:ext cx="2592288" cy="15030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407023" y="116632"/>
            <a:ext cx="8305601" cy="6480720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buFont typeface="楷体_GB2312" pitchFamily="49" charset="-122"/>
              <a:buChar char="◆"/>
              <a:defRPr b="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" name="内容占位符 2"/>
          <p:cNvSpPr>
            <a:spLocks noGrp="1"/>
          </p:cNvSpPr>
          <p:nvPr>
            <p:ph idx="12"/>
          </p:nvPr>
        </p:nvSpPr>
        <p:spPr>
          <a:xfrm>
            <a:off x="239349" y="3717032"/>
            <a:ext cx="2688299" cy="2736304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Font typeface="楷体_GB2312" pitchFamily="49" charset="-122"/>
              <a:buChar char="◆"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457890"/>
            <a:ext cx="1679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29EA98F-9483-405A-9986-8B5BF82AAAE0}" type="slidenum">
              <a:rPr lang="zh-CN" altLang="en-US" sz="2000" b="1" smtClean="0">
                <a:solidFill>
                  <a:schemeClr val="bg1"/>
                </a:solidFill>
              </a:rPr>
              <a:pPr/>
              <a:t>‹#›</a:t>
            </a:fld>
            <a:endParaRPr lang="zh-CN" altLang="en-US" sz="2000" b="1" dirty="0">
              <a:solidFill>
                <a:schemeClr val="bg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0616" y="6381328"/>
            <a:ext cx="465630" cy="4503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灯片编号占位符 3">
            <a:extLst>
              <a:ext uri="{FF2B5EF4-FFF2-40B4-BE49-F238E27FC236}">
                <a16:creationId xmlns:a16="http://schemas.microsoft.com/office/drawing/2014/main" id="{07E3D17C-A683-4D40-B96C-69D99D53A229}"/>
              </a:ext>
            </a:extLst>
          </p:cNvPr>
          <p:cNvSpPr txBox="1">
            <a:spLocks/>
          </p:cNvSpPr>
          <p:nvPr userDrawn="1"/>
        </p:nvSpPr>
        <p:spPr>
          <a:xfrm>
            <a:off x="479376" y="260648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60BA23-C41A-4FFB-9822-BE801188511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id="{398DDFED-1B15-4E79-B460-DB3C1E87A641}"/>
              </a:ext>
            </a:extLst>
          </p:cNvPr>
          <p:cNvSpPr txBox="1">
            <a:spLocks/>
          </p:cNvSpPr>
          <p:nvPr userDrawn="1"/>
        </p:nvSpPr>
        <p:spPr>
          <a:xfrm>
            <a:off x="114298" y="264959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60BA23-C41A-4FFB-9822-BE801188511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37826" y="6356351"/>
            <a:ext cx="284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69A30F4C-0061-43BB-9107-333D3641DAF7}"/>
              </a:ext>
            </a:extLst>
          </p:cNvPr>
          <p:cNvSpPr txBox="1">
            <a:spLocks/>
          </p:cNvSpPr>
          <p:nvPr userDrawn="1"/>
        </p:nvSpPr>
        <p:spPr>
          <a:xfrm>
            <a:off x="576469" y="29049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C60BA23-C41A-4FFB-9822-BE801188511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4" name="内容占位符 2"/>
          <p:cNvSpPr>
            <a:spLocks noGrp="1"/>
          </p:cNvSpPr>
          <p:nvPr>
            <p:ph idx="1" hasCustomPrompt="1"/>
          </p:nvPr>
        </p:nvSpPr>
        <p:spPr>
          <a:xfrm>
            <a:off x="609600" y="264959"/>
            <a:ext cx="10972800" cy="5861205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856E0F"/>
              </a:buClr>
              <a:buFont typeface="Wingdings" panose="05000000000000000000" pitchFamily="2" charset="2"/>
              <a:buChar char="u"/>
              <a:defRPr sz="2800" b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2232" y="6311583"/>
            <a:ext cx="465630" cy="450391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298" y="264959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fld id="{FC60BA23-C41A-4FFB-9822-BE801188511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E6D6DEBA-5274-441F-A93D-FADBF4E6D6BE}"/>
              </a:ext>
            </a:extLst>
          </p:cNvPr>
          <p:cNvCxnSpPr>
            <a:cxnSpLocks/>
          </p:cNvCxnSpPr>
          <p:nvPr userDrawn="1"/>
        </p:nvCxnSpPr>
        <p:spPr>
          <a:xfrm>
            <a:off x="12115804" y="-6350"/>
            <a:ext cx="0" cy="6243662"/>
          </a:xfrm>
          <a:prstGeom prst="line">
            <a:avLst/>
          </a:prstGeom>
          <a:ln w="19050">
            <a:solidFill>
              <a:srgbClr val="856E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7C3BAE7F-3813-79D0-101B-FCFFF48B5F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298" y="253645"/>
            <a:ext cx="1351130" cy="6579749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536171" y="290492"/>
            <a:ext cx="8006679" cy="585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1BC0330-5FB8-4D86-A8E3-5832F3F54A3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2232" y="6311583"/>
            <a:ext cx="465630" cy="450391"/>
          </a:xfrm>
          <a:prstGeom prst="rect">
            <a:avLst/>
          </a:prstGeom>
        </p:spPr>
      </p:pic>
      <p:sp>
        <p:nvSpPr>
          <p:cNvPr id="12" name="灯片编号占位符 3">
            <a:extLst>
              <a:ext uri="{FF2B5EF4-FFF2-40B4-BE49-F238E27FC236}">
                <a16:creationId xmlns:a16="http://schemas.microsoft.com/office/drawing/2014/main" id="{ADB3728C-D58E-490E-B548-BFB250825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376" y="290492"/>
            <a:ext cx="648072" cy="370468"/>
          </a:xfrm>
          <a:prstGeom prst="rect">
            <a:avLst/>
          </a:prstGeom>
        </p:spPr>
        <p:txBody>
          <a:bodyPr/>
          <a:lstStyle>
            <a:lvl1pPr algn="ctr">
              <a:defRPr sz="1800" b="1">
                <a:solidFill>
                  <a:schemeClr val="bg1"/>
                </a:solidFill>
              </a:defRPr>
            </a:lvl1pPr>
          </a:lstStyle>
          <a:p>
            <a:fld id="{FC60BA23-C41A-4FFB-9822-BE801188511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183083D-C4E2-43F9-939F-68D779E454AE}"/>
              </a:ext>
            </a:extLst>
          </p:cNvPr>
          <p:cNvCxnSpPr>
            <a:cxnSpLocks/>
          </p:cNvCxnSpPr>
          <p:nvPr userDrawn="1"/>
        </p:nvCxnSpPr>
        <p:spPr>
          <a:xfrm>
            <a:off x="11856640" y="-6350"/>
            <a:ext cx="0" cy="6243662"/>
          </a:xfrm>
          <a:prstGeom prst="line">
            <a:avLst/>
          </a:prstGeom>
          <a:ln w="19050">
            <a:solidFill>
              <a:srgbClr val="2D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B4DE0BDC-1226-EE50-3497-EB13444FB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336" y="0"/>
            <a:ext cx="1351130" cy="1714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黑体" pitchFamily="49" charset="-122"/>
          <a:ea typeface="黑体" pitchFamily="49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1" kern="1200">
          <a:solidFill>
            <a:schemeClr val="tx1"/>
          </a:solidFill>
          <a:latin typeface="楷体_GB2312" pitchFamily="49" charset="-122"/>
          <a:ea typeface="楷体_GB2312" pitchFamily="49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file:///E:\&#65288;&#26032;&#25945;&#26448;&#65289;&#20154;&#25945;&#29256;&#39640;&#19977;&#24635;&#22797;&#20064;&#65288;&#22320;&#29702;&#65289;\&#25945;&#24072;\g89.TI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8.wdp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1.wdp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file:///D:\2&#25945;&#23398;\2022&#23626;-&#22320;&#29702;-&#26368;&#21518;&#38454;&#27573;&#35745;&#21010;\&#26280;&#38451;&#39640;&#19977;&#22320;&#29702;&#35843;&#30740;&#26448;&#26009;\2022&#24180;&#26280;&#38451;&#39640;&#19977;&#22320;&#29702;&#19987;&#39064;&#22797;&#20064;&#35762;&#20041;\317DL401.TI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F:\&#22320;&#29702;&#20849;&#29992;\22ELXGKDLW3-25.TIF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microsoft.com/office/2007/relationships/hdphoto" Target="../media/hdphoto3.wdp"/><Relationship Id="rId4" Type="http://schemas.openxmlformats.org/officeDocument/2006/relationships/image" Target="../media/image19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65D7E0D-F73F-6CAA-5DF2-B465034FB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334"/>
            <a:ext cx="12222816" cy="6875334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CE073BB-7790-4074-8D0A-667E7007FF61}"/>
              </a:ext>
            </a:extLst>
          </p:cNvPr>
          <p:cNvSpPr/>
          <p:nvPr/>
        </p:nvSpPr>
        <p:spPr>
          <a:xfrm>
            <a:off x="389603" y="4483504"/>
            <a:ext cx="11813481" cy="1415846"/>
          </a:xfrm>
          <a:prstGeom prst="rect">
            <a:avLst/>
          </a:prstGeom>
          <a:gradFill flip="none" rotWithShape="1">
            <a:gsLst>
              <a:gs pos="54000">
                <a:srgbClr val="2D282E"/>
              </a:gs>
              <a:gs pos="100000">
                <a:schemeClr val="bg1">
                  <a:alpha val="54000"/>
                </a:schemeClr>
              </a:gs>
            </a:gsLst>
            <a:lin ang="0" scaled="1"/>
            <a:tileRect/>
          </a:gra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95E2515-2D03-4529-85F7-B50318AF60B5}"/>
              </a:ext>
            </a:extLst>
          </p:cNvPr>
          <p:cNvSpPr/>
          <p:nvPr/>
        </p:nvSpPr>
        <p:spPr>
          <a:xfrm>
            <a:off x="-44245" y="4483504"/>
            <a:ext cx="338599" cy="1415846"/>
          </a:xfrm>
          <a:prstGeom prst="rect">
            <a:avLst/>
          </a:prstGeom>
          <a:solidFill>
            <a:srgbClr val="2D282E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33F4C81-C675-48B7-BBE1-EC1E7FDB7ECA}"/>
              </a:ext>
            </a:extLst>
          </p:cNvPr>
          <p:cNvSpPr txBox="1"/>
          <p:nvPr/>
        </p:nvSpPr>
        <p:spPr>
          <a:xfrm>
            <a:off x="591739" y="4541799"/>
            <a:ext cx="4493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latin typeface="方正小标宋_GBK" panose="03000509000000000000" pitchFamily="65" charset="-122"/>
                <a:ea typeface="方正小标宋_GBK" panose="03000509000000000000" pitchFamily="65" charset="-122"/>
              </a:rPr>
              <a:t>城市的辐射功能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0E111DA-473C-492D-A9E6-677CEBDBBDD8}"/>
              </a:ext>
            </a:extLst>
          </p:cNvPr>
          <p:cNvSpPr/>
          <p:nvPr/>
        </p:nvSpPr>
        <p:spPr>
          <a:xfrm>
            <a:off x="682105" y="5391846"/>
            <a:ext cx="2236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张家港市崇真中学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4E58EDC-BA21-4732-A888-35C1152C303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3375" y="5372796"/>
            <a:ext cx="1112301" cy="44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7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40F4D02-7726-4C4A-9705-963D952A95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408" y="692696"/>
            <a:ext cx="11314898" cy="489654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3101A5D-225C-4F1F-A60D-A553CCBB6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90490F3-4E71-47EE-8A98-F3B5AD342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5CBC6E1-D6DE-475A-9C96-044840108668}"/>
              </a:ext>
            </a:extLst>
          </p:cNvPr>
          <p:cNvSpPr/>
          <p:nvPr/>
        </p:nvSpPr>
        <p:spPr>
          <a:xfrm>
            <a:off x="4151784" y="1763247"/>
            <a:ext cx="5112568" cy="5856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1D7855B-B583-4B20-B5F4-45AC9246605C}"/>
              </a:ext>
            </a:extLst>
          </p:cNvPr>
          <p:cNvSpPr/>
          <p:nvPr/>
        </p:nvSpPr>
        <p:spPr>
          <a:xfrm rot="21436114">
            <a:off x="1072601" y="3656233"/>
            <a:ext cx="10704512" cy="10081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659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7F4A92-780F-4ABB-ACC9-87081901C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城市发展与腹地特征的关系：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34E87ED-7B0F-4F15-BF7D-F0FF08DF1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1916455-9BEA-42E9-AC81-CE216B482C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7528" y="2238212"/>
            <a:ext cx="4248472" cy="404313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019C45C-8B22-40B7-ADF1-EFB125DE0E1C}"/>
              </a:ext>
            </a:extLst>
          </p:cNvPr>
          <p:cNvSpPr txBox="1"/>
          <p:nvPr/>
        </p:nvSpPr>
        <p:spPr>
          <a:xfrm>
            <a:off x="1673388" y="908720"/>
            <a:ext cx="990901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600" dirty="0">
                <a:solidFill>
                  <a:srgbClr val="222222"/>
                </a:solidFill>
                <a:latin typeface="arial" panose="020B0604020202020204" pitchFamily="34" charset="0"/>
              </a:rPr>
              <a:t>长江下游滨江沿海地区是传统的商品棉基地。</a:t>
            </a:r>
            <a:r>
              <a:rPr lang="zh-CN" altLang="en-US" sz="2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在</a:t>
            </a:r>
            <a:r>
              <a:rPr lang="en-US" altLang="zh-CN" sz="2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1949-1979</a:t>
            </a:r>
            <a:r>
              <a:rPr lang="zh-CN" altLang="en-US" sz="2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年期间，长三角地区是我国轻工业最大的生产基地</a:t>
            </a:r>
            <a:r>
              <a:rPr lang="zh-CN" altLang="en-US" sz="2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。</a:t>
            </a:r>
            <a:r>
              <a:rPr lang="zh-CN" altLang="en-US" sz="2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以上海为中心的沪宁杭及其附近地区，是我国最大的</a:t>
            </a:r>
            <a:r>
              <a:rPr lang="zh-CN" altLang="en-US" sz="26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纺织工业</a:t>
            </a:r>
            <a:r>
              <a:rPr lang="zh-CN" altLang="en-US" sz="2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基地。</a:t>
            </a:r>
            <a:endParaRPr lang="en-US" altLang="zh-CN" sz="26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1406CEE-1AA9-4C65-B8A5-99F664BD7A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016" y="2238212"/>
            <a:ext cx="5342384" cy="400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49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0F7B25-F813-45E6-ABEA-95721C41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城市发展与腹地特征的关系：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0255672B-6B1B-44CB-A52C-FA3DB513D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7981344-2E08-4733-8017-EE6AFA4F6BD9}"/>
              </a:ext>
            </a:extLst>
          </p:cNvPr>
          <p:cNvSpPr txBox="1"/>
          <p:nvPr/>
        </p:nvSpPr>
        <p:spPr>
          <a:xfrm>
            <a:off x="1536171" y="877928"/>
            <a:ext cx="506388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kern="100" dirty="0">
                <a:effectLst/>
                <a:latin typeface="+mn-ea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effectLst/>
                <a:latin typeface="+mn-ea"/>
                <a:cs typeface="Times New Roman" panose="02020603050405020304" pitchFamily="18" charset="0"/>
              </a:rPr>
              <a:t>睡城</a:t>
            </a:r>
            <a:r>
              <a:rPr lang="en-US" altLang="zh-CN" sz="2800" kern="100" dirty="0">
                <a:effectLst/>
                <a:latin typeface="+mn-ea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effectLst/>
                <a:latin typeface="+mn-ea"/>
                <a:cs typeface="Times New Roman" panose="02020603050405020304" pitchFamily="18" charset="0"/>
              </a:rPr>
              <a:t>也称为</a:t>
            </a:r>
            <a:r>
              <a:rPr lang="en-US" altLang="zh-CN" sz="2800" kern="100" dirty="0">
                <a:effectLst/>
                <a:latin typeface="+mn-ea"/>
                <a:cs typeface="Times New Roman" panose="02020603050405020304" pitchFamily="18" charset="0"/>
              </a:rPr>
              <a:t>“</a:t>
            </a:r>
            <a:r>
              <a:rPr lang="zh-CN" altLang="zh-CN" sz="2800" kern="100" dirty="0">
                <a:effectLst/>
                <a:latin typeface="+mn-ea"/>
                <a:cs typeface="Times New Roman" panose="02020603050405020304" pitchFamily="18" charset="0"/>
              </a:rPr>
              <a:t>卧城</a:t>
            </a:r>
            <a:r>
              <a:rPr lang="en-US" altLang="zh-CN" sz="2800" kern="100" dirty="0">
                <a:effectLst/>
                <a:latin typeface="+mn-ea"/>
                <a:cs typeface="Times New Roman" panose="02020603050405020304" pitchFamily="18" charset="0"/>
              </a:rPr>
              <a:t>”</a:t>
            </a:r>
            <a:r>
              <a:rPr lang="zh-CN" altLang="zh-CN" sz="2800" kern="100" dirty="0">
                <a:effectLst/>
                <a:latin typeface="+mn-ea"/>
                <a:cs typeface="楷体_GB2312" panose="02010609030101010101" pitchFamily="49" charset="-122"/>
              </a:rPr>
              <a:t>，</a:t>
            </a:r>
            <a:r>
              <a:rPr lang="zh-CN" altLang="zh-CN" sz="2800" kern="100" dirty="0">
                <a:effectLst/>
                <a:latin typeface="+mn-ea"/>
                <a:cs typeface="Times New Roman" panose="02020603050405020304" pitchFamily="18" charset="0"/>
              </a:rPr>
              <a:t>指大城市周边的大型社区或居民点</a:t>
            </a:r>
            <a:r>
              <a:rPr lang="zh-CN" altLang="zh-CN" sz="2800" kern="100" dirty="0">
                <a:effectLst/>
                <a:latin typeface="+mn-ea"/>
                <a:cs typeface="楷体_GB2312" panose="02010609030101010101" pitchFamily="49" charset="-122"/>
              </a:rPr>
              <a:t>，</a:t>
            </a:r>
            <a:r>
              <a:rPr lang="zh-CN" altLang="en-US" sz="2800" kern="100" dirty="0">
                <a:effectLst/>
                <a:latin typeface="+mn-ea"/>
                <a:cs typeface="Times New Roman" panose="02020603050405020304" pitchFamily="18" charset="0"/>
              </a:rPr>
              <a:t>居住于此的人大都</a:t>
            </a:r>
            <a:r>
              <a:rPr lang="zh-CN" altLang="zh-CN" sz="2800" kern="100" dirty="0">
                <a:effectLst/>
                <a:latin typeface="+mn-ea"/>
                <a:cs typeface="楷体_GB2312" panose="02010609030101010101" pitchFamily="49" charset="-122"/>
              </a:rPr>
              <a:t>晚上回家睡觉，白天</a:t>
            </a:r>
            <a:r>
              <a:rPr lang="zh-CN" altLang="en-US" sz="2800" kern="100" dirty="0">
                <a:effectLst/>
                <a:latin typeface="+mn-ea"/>
                <a:cs typeface="楷体_GB2312" panose="02010609030101010101" pitchFamily="49" charset="-122"/>
              </a:rPr>
              <a:t>前往</a:t>
            </a:r>
            <a:r>
              <a:rPr lang="zh-CN" altLang="zh-CN" sz="2800" kern="100" dirty="0">
                <a:effectLst/>
                <a:latin typeface="+mn-ea"/>
                <a:cs typeface="楷体_GB2312" panose="02010609030101010101" pitchFamily="49" charset="-122"/>
              </a:rPr>
              <a:t>市中心上班。</a:t>
            </a:r>
            <a:endParaRPr lang="en-US" altLang="zh-CN" sz="2800" kern="100" dirty="0">
              <a:effectLst/>
              <a:latin typeface="+mn-ea"/>
              <a:cs typeface="楷体_GB2312" panose="02010609030101010101" pitchFamily="49" charset="-122"/>
            </a:endParaRPr>
          </a:p>
          <a:p>
            <a:endParaRPr lang="en-US" altLang="zh-CN" sz="2800" kern="100" dirty="0">
              <a:effectLst/>
              <a:latin typeface="+mn-ea"/>
              <a:cs typeface="楷体_GB2312" panose="02010609030101010101" pitchFamily="49" charset="-122"/>
            </a:endParaRPr>
          </a:p>
          <a:p>
            <a:r>
              <a:rPr lang="zh-CN" altLang="zh-CN" sz="2800" kern="100" dirty="0">
                <a:effectLst/>
                <a:latin typeface="+mn-ea"/>
                <a:cs typeface="楷体_GB2312" panose="02010609030101010101" pitchFamily="49" charset="-122"/>
              </a:rPr>
              <a:t>燕郊隶属于河北省三河市，为我国众多“睡城”中的典型代表。</a:t>
            </a:r>
            <a:endParaRPr lang="en-US" altLang="zh-CN" sz="2800" kern="100" dirty="0">
              <a:effectLst/>
              <a:latin typeface="+mn-ea"/>
              <a:cs typeface="楷体_GB2312" panose="02010609030101010101" pitchFamily="49" charset="-122"/>
            </a:endParaRPr>
          </a:p>
          <a:p>
            <a:endParaRPr lang="en-US" altLang="zh-CN" sz="2800" kern="100" dirty="0">
              <a:effectLst/>
              <a:latin typeface="+mn-ea"/>
              <a:cs typeface="楷体_GB2312" panose="02010609030101010101" pitchFamily="49" charset="-122"/>
            </a:endParaRPr>
          </a:p>
          <a:p>
            <a:r>
              <a:rPr lang="zh-CN" altLang="zh-CN" sz="2800" kern="100" dirty="0">
                <a:effectLst/>
                <a:latin typeface="+mn-ea"/>
                <a:cs typeface="楷体_GB2312" panose="02010609030101010101" pitchFamily="49" charset="-122"/>
              </a:rPr>
              <a:t>图为燕郊相对位置示意图。</a:t>
            </a:r>
            <a:endParaRPr lang="zh-CN" altLang="en-US" sz="2800" dirty="0">
              <a:latin typeface="+mn-ea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B691CA-8190-43F5-91A5-899396B44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2684" y="932506"/>
            <a:ext cx="4789716" cy="536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349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D7B964-F3E1-49FF-99DC-5E0D4A204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7398D1D-1072-433E-9934-2CFCFABBC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9E08757-D41A-44AA-AB63-046C1ECE3A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0593" y="4733085"/>
            <a:ext cx="8485847" cy="178030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3BCB27E-B1E0-4487-8A31-A33AFEFD4E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170" y="-1"/>
            <a:ext cx="8485847" cy="465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87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0AD374-A8C2-43B3-B1BE-AD127810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活动一：上海城市发展的区位条件及其功能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8BB4AB8-DBAC-4FA3-8F51-B0D8EF35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9D1C8CD-1DE5-2B0F-EC89-DE9B45AA2255}"/>
              </a:ext>
            </a:extLst>
          </p:cNvPr>
          <p:cNvSpPr txBox="1"/>
          <p:nvPr/>
        </p:nvSpPr>
        <p:spPr>
          <a:xfrm>
            <a:off x="1536171" y="984749"/>
            <a:ext cx="549593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600" b="1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材料一</a:t>
            </a:r>
            <a:r>
              <a:rPr lang="zh-CN" altLang="zh-CN" sz="26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 上海市位于长江三角洲的东南端，位居我国南北海岸线的中点以及长江的出海口。总人口</a:t>
            </a:r>
            <a:r>
              <a:rPr lang="en-US" altLang="zh-CN" sz="26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2475</a:t>
            </a:r>
            <a:r>
              <a:rPr lang="zh-CN" altLang="zh-CN" sz="26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万（</a:t>
            </a:r>
            <a:r>
              <a:rPr lang="en-US" altLang="zh-CN" sz="26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2022</a:t>
            </a:r>
            <a:r>
              <a:rPr lang="zh-CN" altLang="zh-CN" sz="26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年），是我国人口规模最大的城市。在鸦片战争以前，上海只是一个港口，城市规模还不如宁波，五口通商后，海港作用突显，上海仅用了不到</a:t>
            </a:r>
            <a:r>
              <a:rPr lang="en-US" altLang="zh-CN" sz="26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zh-CN" sz="26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年的时间，跃升为全国第一大港。到</a:t>
            </a:r>
            <a:r>
              <a:rPr lang="en-US" altLang="zh-CN" sz="26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zh-CN" sz="2600" kern="100" dirty="0">
                <a:effectLst/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世纪初，上海城市规模跃居全国第一。</a:t>
            </a:r>
            <a:endParaRPr lang="zh-CN" altLang="zh-CN" sz="26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723858-F803-4A46-B3DC-193B404F0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3179" y="802001"/>
            <a:ext cx="4736340" cy="421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6D3E802-FE59-8479-0E1C-3FB6E2B02C2E}"/>
              </a:ext>
            </a:extLst>
          </p:cNvPr>
          <p:cNvSpPr txBox="1"/>
          <p:nvPr/>
        </p:nvSpPr>
        <p:spPr>
          <a:xfrm>
            <a:off x="1536171" y="4990263"/>
            <a:ext cx="772818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5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altLang="zh-CN" sz="25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sz="2500" dirty="0"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：评价上海成为我国经济中心城市的区位条件。</a:t>
            </a:r>
            <a:endParaRPr lang="zh-CN" altLang="en-US" sz="2500" dirty="0"/>
          </a:p>
        </p:txBody>
      </p:sp>
      <p:sp>
        <p:nvSpPr>
          <p:cNvPr id="12" name="标注: 双弯曲线形 11">
            <a:extLst>
              <a:ext uri="{FF2B5EF4-FFF2-40B4-BE49-F238E27FC236}">
                <a16:creationId xmlns:a16="http://schemas.microsoft.com/office/drawing/2014/main" id="{40FAD905-3918-B02E-2D62-217DF9375590}"/>
              </a:ext>
            </a:extLst>
          </p:cNvPr>
          <p:cNvSpPr/>
          <p:nvPr/>
        </p:nvSpPr>
        <p:spPr>
          <a:xfrm>
            <a:off x="2344688" y="5464859"/>
            <a:ext cx="9237712" cy="612648"/>
          </a:xfrm>
          <a:prstGeom prst="borderCallout3">
            <a:avLst>
              <a:gd name="adj1" fmla="val 45887"/>
              <a:gd name="adj2" fmla="val -530"/>
              <a:gd name="adj3" fmla="val 45887"/>
              <a:gd name="adj4" fmla="val -6559"/>
              <a:gd name="adj5" fmla="val -659838"/>
              <a:gd name="adj6" fmla="val 19474"/>
              <a:gd name="adj7" fmla="val -663157"/>
              <a:gd name="adj8" fmla="val 43393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</a:rPr>
              <a:t>亚热带季风气候、地势平坦、土壤肥沃、水源充足，农业基础好；</a:t>
            </a:r>
          </a:p>
        </p:txBody>
      </p:sp>
      <p:sp>
        <p:nvSpPr>
          <p:cNvPr id="13" name="标注: 双弯曲线形 12">
            <a:extLst>
              <a:ext uri="{FF2B5EF4-FFF2-40B4-BE49-F238E27FC236}">
                <a16:creationId xmlns:a16="http://schemas.microsoft.com/office/drawing/2014/main" id="{78252609-A58F-5F62-BD90-49535D549FD0}"/>
              </a:ext>
            </a:extLst>
          </p:cNvPr>
          <p:cNvSpPr/>
          <p:nvPr/>
        </p:nvSpPr>
        <p:spPr>
          <a:xfrm>
            <a:off x="2344688" y="6157865"/>
            <a:ext cx="3895328" cy="612648"/>
          </a:xfrm>
          <a:prstGeom prst="borderCallout3">
            <a:avLst>
              <a:gd name="adj1" fmla="val 45887"/>
              <a:gd name="adj2" fmla="val -530"/>
              <a:gd name="adj3" fmla="val 45887"/>
              <a:gd name="adj4" fmla="val -6559"/>
              <a:gd name="adj5" fmla="val -655185"/>
              <a:gd name="adj6" fmla="val -5578"/>
              <a:gd name="adj7" fmla="val -654628"/>
              <a:gd name="adj8" fmla="val 4887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</a:rPr>
              <a:t>交通便利、地理位置优越；</a:t>
            </a:r>
          </a:p>
        </p:txBody>
      </p:sp>
      <p:sp>
        <p:nvSpPr>
          <p:cNvPr id="14" name="标注: 双弯曲线形 13">
            <a:extLst>
              <a:ext uri="{FF2B5EF4-FFF2-40B4-BE49-F238E27FC236}">
                <a16:creationId xmlns:a16="http://schemas.microsoft.com/office/drawing/2014/main" id="{004DCB95-E4EE-F519-18E1-24F0413E2EEB}"/>
              </a:ext>
            </a:extLst>
          </p:cNvPr>
          <p:cNvSpPr/>
          <p:nvPr/>
        </p:nvSpPr>
        <p:spPr>
          <a:xfrm>
            <a:off x="7899156" y="6157865"/>
            <a:ext cx="3666797" cy="612648"/>
          </a:xfrm>
          <a:prstGeom prst="borderCallout3">
            <a:avLst>
              <a:gd name="adj1" fmla="val 45887"/>
              <a:gd name="adj2" fmla="val -530"/>
              <a:gd name="adj3" fmla="val 45887"/>
              <a:gd name="adj4" fmla="val -6559"/>
              <a:gd name="adj5" fmla="val -653635"/>
              <a:gd name="adj6" fmla="val -75288"/>
              <a:gd name="adj7" fmla="val -655016"/>
              <a:gd name="adj8" fmla="val -24618"/>
            </a:avLst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</a:rPr>
              <a:t>人口众多、市场广阔</a:t>
            </a:r>
          </a:p>
        </p:txBody>
      </p:sp>
      <p:sp>
        <p:nvSpPr>
          <p:cNvPr id="16" name="标注: 双弯曲线形 15">
            <a:extLst>
              <a:ext uri="{FF2B5EF4-FFF2-40B4-BE49-F238E27FC236}">
                <a16:creationId xmlns:a16="http://schemas.microsoft.com/office/drawing/2014/main" id="{FE22407C-65EE-9099-58F9-BD208B3AB068}"/>
              </a:ext>
            </a:extLst>
          </p:cNvPr>
          <p:cNvSpPr/>
          <p:nvPr/>
        </p:nvSpPr>
        <p:spPr>
          <a:xfrm>
            <a:off x="9358345" y="4765791"/>
            <a:ext cx="2253990" cy="612648"/>
          </a:xfrm>
          <a:prstGeom prst="borderCallout3">
            <a:avLst>
              <a:gd name="adj1" fmla="val 45887"/>
              <a:gd name="adj2" fmla="val -530"/>
              <a:gd name="adj3" fmla="val 45887"/>
              <a:gd name="adj4" fmla="val -6559"/>
              <a:gd name="adj5" fmla="val -182226"/>
              <a:gd name="adj6" fmla="val -23656"/>
              <a:gd name="adj7" fmla="val -185545"/>
              <a:gd name="adj8" fmla="val 49880"/>
            </a:avLst>
          </a:prstGeom>
          <a:solidFill>
            <a:schemeClr val="bg1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</a:rPr>
              <a:t>矿产资源缺乏</a:t>
            </a:r>
          </a:p>
        </p:txBody>
      </p:sp>
      <p:sp>
        <p:nvSpPr>
          <p:cNvPr id="11" name="标注: 双弯曲线形 10">
            <a:extLst>
              <a:ext uri="{FF2B5EF4-FFF2-40B4-BE49-F238E27FC236}">
                <a16:creationId xmlns:a16="http://schemas.microsoft.com/office/drawing/2014/main" id="{927D72D1-5899-468F-9C94-2E655FFFEDFB}"/>
              </a:ext>
            </a:extLst>
          </p:cNvPr>
          <p:cNvSpPr/>
          <p:nvPr/>
        </p:nvSpPr>
        <p:spPr>
          <a:xfrm>
            <a:off x="10001772" y="239923"/>
            <a:ext cx="1564181" cy="612648"/>
          </a:xfrm>
          <a:prstGeom prst="borderCallout3">
            <a:avLst>
              <a:gd name="adj1" fmla="val 45887"/>
              <a:gd name="adj2" fmla="val -530"/>
              <a:gd name="adj3" fmla="val 45887"/>
              <a:gd name="adj4" fmla="val -6559"/>
              <a:gd name="adj5" fmla="val 575286"/>
              <a:gd name="adj6" fmla="val -266973"/>
              <a:gd name="adj7" fmla="val 579719"/>
              <a:gd name="adj8" fmla="val -536393"/>
            </a:avLst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chemeClr val="tx1"/>
                </a:solidFill>
              </a:rPr>
              <a:t>政策优越</a:t>
            </a:r>
          </a:p>
        </p:txBody>
      </p:sp>
    </p:spTree>
    <p:extLst>
      <p:ext uri="{BB962C8B-B14F-4D97-AF65-F5344CB8AC3E}">
        <p14:creationId xmlns:p14="http://schemas.microsoft.com/office/powerpoint/2010/main" val="261789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0AD374-A8C2-43B3-B1BE-AD127810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活动一：上海城市发展的区位条件及其功能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8BB4AB8-DBAC-4FA3-8F51-B0D8EF35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9D1C8CD-1DE5-2B0F-EC89-DE9B45AA2255}"/>
              </a:ext>
            </a:extLst>
          </p:cNvPr>
          <p:cNvSpPr txBox="1"/>
          <p:nvPr/>
        </p:nvSpPr>
        <p:spPr>
          <a:xfrm>
            <a:off x="1536171" y="984749"/>
            <a:ext cx="5495933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600" b="1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材料二 </a:t>
            </a:r>
            <a:r>
              <a:rPr lang="zh-CN" altLang="zh-CN" sz="2600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世界大都市的发展历程表明，中心城市对周边地区的影响，首先起主导作用的是积聚，即先把资源集中到中心城市，然后才是辐射带动，加快周边地区的发展。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723858-F803-4A46-B3DC-193B404F0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32104" y="799950"/>
            <a:ext cx="4736340" cy="421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357FDBB-D7BB-E33C-C5B4-0C17DF6CC907}"/>
              </a:ext>
            </a:extLst>
          </p:cNvPr>
          <p:cNvSpPr txBox="1"/>
          <p:nvPr/>
        </p:nvSpPr>
        <p:spPr>
          <a:xfrm>
            <a:off x="1536171" y="3156201"/>
            <a:ext cx="5495933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zh-CN" sz="2500" dirty="0">
                <a:ea typeface="宋体" panose="02010600030101010101" pitchFamily="2" charset="-122"/>
                <a:cs typeface="Times New Roman" panose="02020603050405020304" pitchFamily="18" charset="0"/>
              </a:rPr>
              <a:t>问题</a:t>
            </a:r>
            <a:r>
              <a:rPr lang="en-US" altLang="zh-CN" sz="2500" dirty="0"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sz="2500" dirty="0">
                <a:ea typeface="宋体" panose="02010600030101010101" pitchFamily="2" charset="-122"/>
                <a:cs typeface="Times New Roman" panose="02020603050405020304" pitchFamily="18" charset="0"/>
              </a:rPr>
              <a:t>：上海城市</a:t>
            </a:r>
            <a:r>
              <a:rPr lang="zh-CN" altLang="en-US" sz="2500" dirty="0">
                <a:ea typeface="宋体" panose="02010600030101010101" pitchFamily="2" charset="-122"/>
                <a:cs typeface="Times New Roman" panose="02020603050405020304" pitchFamily="18" charset="0"/>
              </a:rPr>
              <a:t>的发展进程中</a:t>
            </a:r>
            <a:r>
              <a:rPr lang="zh-CN" altLang="zh-CN" sz="2500" dirty="0">
                <a:ea typeface="宋体" panose="02010600030101010101" pitchFamily="2" charset="-122"/>
                <a:cs typeface="Times New Roman" panose="02020603050405020304" pitchFamily="18" charset="0"/>
              </a:rPr>
              <a:t>，哪些要素向上海积聚？上海形成了哪些突出的城市功能？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06B7D71-FBA8-ADD1-418C-8550E5107DAA}"/>
              </a:ext>
            </a:extLst>
          </p:cNvPr>
          <p:cNvSpPr txBox="1"/>
          <p:nvPr/>
        </p:nvSpPr>
        <p:spPr>
          <a:xfrm>
            <a:off x="1501479" y="4614693"/>
            <a:ext cx="636003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2800" dirty="0">
                <a:highlight>
                  <a:srgbClr val="FFFF00"/>
                </a:highlight>
                <a:ea typeface="宋体" panose="02010600030101010101" pitchFamily="2" charset="-122"/>
                <a:cs typeface="Times New Roman" panose="02020603050405020304" pitchFamily="18" charset="0"/>
              </a:rPr>
              <a:t>人口、矿产资源、资金、农产品等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800" dirty="0"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zh-CN" altLang="en-US" sz="2800" dirty="0">
                <a:highlight>
                  <a:srgbClr val="00FFFF"/>
                </a:highlight>
                <a:ea typeface="宋体" panose="02010600030101010101" pitchFamily="2" charset="-122"/>
                <a:cs typeface="Times New Roman" panose="02020603050405020304" pitchFamily="18" charset="0"/>
              </a:rPr>
              <a:t>生产、创新、集散、服务、管理等</a:t>
            </a:r>
            <a:r>
              <a:rPr lang="zh-CN" altLang="en-US" sz="2800" dirty="0"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800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8577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CF01DD-11EC-4F2A-A86E-594045D55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highlight>
                  <a:srgbClr val="FFFF00"/>
                </a:highlight>
              </a:rPr>
              <a:t>思考</a:t>
            </a:r>
            <a:r>
              <a:rPr lang="zh-CN" altLang="en-US" dirty="0"/>
              <a:t>：城市功能强弱的影响因素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0E69191-21B7-45AD-A508-6524AB9C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F0EC6473-2162-4095-AAA1-B283CB16C0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086273"/>
              </p:ext>
            </p:extLst>
          </p:nvPr>
        </p:nvGraphicFramePr>
        <p:xfrm>
          <a:off x="1703512" y="964446"/>
          <a:ext cx="9433048" cy="5303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9492">
                  <a:extLst>
                    <a:ext uri="{9D8B030D-6E8A-4147-A177-3AD203B41FA5}">
                      <a16:colId xmlns:a16="http://schemas.microsoft.com/office/drawing/2014/main" val="2044708351"/>
                    </a:ext>
                  </a:extLst>
                </a:gridCol>
                <a:gridCol w="3444348">
                  <a:extLst>
                    <a:ext uri="{9D8B030D-6E8A-4147-A177-3AD203B41FA5}">
                      <a16:colId xmlns:a16="http://schemas.microsoft.com/office/drawing/2014/main" val="3991798127"/>
                    </a:ext>
                  </a:extLst>
                </a:gridCol>
                <a:gridCol w="3469208">
                  <a:extLst>
                    <a:ext uri="{9D8B030D-6E8A-4147-A177-3AD203B41FA5}">
                      <a16:colId xmlns:a16="http://schemas.microsoft.com/office/drawing/2014/main" val="1607054340"/>
                    </a:ext>
                  </a:extLst>
                </a:gridCol>
              </a:tblGrid>
              <a:tr h="85507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dirty="0"/>
                        <a:t>城市功能分类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dirty="0"/>
                        <a:t>举例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dirty="0"/>
                        <a:t>城市功能体现方式</a:t>
                      </a:r>
                      <a:endParaRPr lang="en-US" altLang="zh-CN" sz="2600" dirty="0"/>
                    </a:p>
                    <a:p>
                      <a:pPr algn="ctr"/>
                      <a:r>
                        <a:rPr lang="zh-CN" altLang="en-US" sz="2000" dirty="0"/>
                        <a:t>（影响城市功能的因素）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19143"/>
                  </a:ext>
                </a:extLst>
              </a:tr>
              <a:tr h="88047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dirty="0"/>
                        <a:t>生产功能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600" dirty="0"/>
                        <a:t>上海经济发达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600" dirty="0"/>
                        <a:t>工业发达、经济发达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8257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dirty="0"/>
                        <a:t>创新功能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600" dirty="0"/>
                        <a:t>美国硅谷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600" dirty="0"/>
                        <a:t>科技实力、文化实力强，人才队伍多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00411"/>
                  </a:ext>
                </a:extLst>
              </a:tr>
              <a:tr h="9162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dirty="0"/>
                        <a:t>集散功能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600" dirty="0"/>
                        <a:t>上海地理位置优越、海陆空交通便利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600" dirty="0"/>
                        <a:t>地理位置优越、交通方式多样、便捷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1182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dirty="0"/>
                        <a:t>服务功能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600" dirty="0"/>
                        <a:t>商贸、金融、文化、旅游等发达城市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600" dirty="0"/>
                        <a:t>商贸、金融、文化、医疗等第三产业发达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7275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dirty="0"/>
                        <a:t>管理功能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600" dirty="0"/>
                        <a:t>改革开放初期的深圳</a:t>
                      </a:r>
                      <a:endParaRPr lang="en-US" altLang="zh-CN" sz="2600" dirty="0"/>
                    </a:p>
                    <a:p>
                      <a:r>
                        <a:rPr lang="zh-CN" altLang="en-US" sz="2600" dirty="0"/>
                        <a:t>上海自贸区、首都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600" dirty="0"/>
                        <a:t>提供制度参考、管理经验等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1247117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C5AC91F2-8E8F-4087-A651-898180D630AE}"/>
              </a:ext>
            </a:extLst>
          </p:cNvPr>
          <p:cNvSpPr/>
          <p:nvPr/>
        </p:nvSpPr>
        <p:spPr>
          <a:xfrm>
            <a:off x="7804578" y="1900520"/>
            <a:ext cx="3024336" cy="648072"/>
          </a:xfrm>
          <a:prstGeom prst="rect">
            <a:avLst/>
          </a:prstGeom>
          <a:solidFill>
            <a:srgbClr val="D0D8E8"/>
          </a:solidFill>
          <a:ln>
            <a:solidFill>
              <a:srgbClr val="D0D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CF26A95-1033-43FE-AE84-05F2B65030B0}"/>
              </a:ext>
            </a:extLst>
          </p:cNvPr>
          <p:cNvSpPr/>
          <p:nvPr/>
        </p:nvSpPr>
        <p:spPr>
          <a:xfrm>
            <a:off x="7752184" y="3608622"/>
            <a:ext cx="3024336" cy="792088"/>
          </a:xfrm>
          <a:prstGeom prst="rect">
            <a:avLst/>
          </a:prstGeom>
          <a:solidFill>
            <a:srgbClr val="D0D8E8"/>
          </a:solidFill>
          <a:ln>
            <a:solidFill>
              <a:srgbClr val="D0D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F467C2A-3610-402A-9240-A24C6F22BBE3}"/>
              </a:ext>
            </a:extLst>
          </p:cNvPr>
          <p:cNvSpPr/>
          <p:nvPr/>
        </p:nvSpPr>
        <p:spPr>
          <a:xfrm>
            <a:off x="7752184" y="5481009"/>
            <a:ext cx="3024336" cy="787021"/>
          </a:xfrm>
          <a:prstGeom prst="rect">
            <a:avLst/>
          </a:prstGeom>
          <a:solidFill>
            <a:srgbClr val="D0D8E8"/>
          </a:solidFill>
          <a:ln>
            <a:solidFill>
              <a:srgbClr val="D0D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F4E8174-C31A-4964-8F1B-4AF5AD3F7A70}"/>
              </a:ext>
            </a:extLst>
          </p:cNvPr>
          <p:cNvSpPr/>
          <p:nvPr/>
        </p:nvSpPr>
        <p:spPr>
          <a:xfrm>
            <a:off x="7803336" y="2753036"/>
            <a:ext cx="3169594" cy="792087"/>
          </a:xfrm>
          <a:prstGeom prst="rect">
            <a:avLst/>
          </a:prstGeom>
          <a:solidFill>
            <a:srgbClr val="E9EDF4"/>
          </a:solidFill>
          <a:ln>
            <a:solidFill>
              <a:srgbClr val="E9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4DFC833-BBD2-4D47-8797-9C40B484A7B4}"/>
              </a:ext>
            </a:extLst>
          </p:cNvPr>
          <p:cNvSpPr/>
          <p:nvPr/>
        </p:nvSpPr>
        <p:spPr>
          <a:xfrm>
            <a:off x="7752184" y="4576339"/>
            <a:ext cx="3024336" cy="792087"/>
          </a:xfrm>
          <a:prstGeom prst="rect">
            <a:avLst/>
          </a:prstGeom>
          <a:solidFill>
            <a:srgbClr val="E9EDF4"/>
          </a:solidFill>
          <a:ln>
            <a:solidFill>
              <a:srgbClr val="E9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458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0AD374-A8C2-43B3-B1BE-AD127810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活动二：上海的辐射功能及其影响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8BB4AB8-DBAC-4FA3-8F51-B0D8EF35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C3419CB-D905-2F9A-9FD1-1F4B145C32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4983" y="1433761"/>
            <a:ext cx="5953338" cy="44809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CE094B9-62B3-939E-32BE-D13313D20097}"/>
              </a:ext>
            </a:extLst>
          </p:cNvPr>
          <p:cNvSpPr txBox="1"/>
          <p:nvPr/>
        </p:nvSpPr>
        <p:spPr>
          <a:xfrm>
            <a:off x="1674983" y="943308"/>
            <a:ext cx="610154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sz="2600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材料三 长三角地区城市分布图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6CEA176-BB47-E2A1-008D-0275FC7406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987462"/>
              </p:ext>
            </p:extLst>
          </p:nvPr>
        </p:nvGraphicFramePr>
        <p:xfrm>
          <a:off x="7628320" y="1502934"/>
          <a:ext cx="3954080" cy="4166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481">
                  <a:extLst>
                    <a:ext uri="{9D8B030D-6E8A-4147-A177-3AD203B41FA5}">
                      <a16:colId xmlns:a16="http://schemas.microsoft.com/office/drawing/2014/main" val="4003330700"/>
                    </a:ext>
                  </a:extLst>
                </a:gridCol>
                <a:gridCol w="1212908">
                  <a:extLst>
                    <a:ext uri="{9D8B030D-6E8A-4147-A177-3AD203B41FA5}">
                      <a16:colId xmlns:a16="http://schemas.microsoft.com/office/drawing/2014/main" val="2955953557"/>
                    </a:ext>
                  </a:extLst>
                </a:gridCol>
                <a:gridCol w="858739">
                  <a:extLst>
                    <a:ext uri="{9D8B030D-6E8A-4147-A177-3AD203B41FA5}">
                      <a16:colId xmlns:a16="http://schemas.microsoft.com/office/drawing/2014/main" val="2876753735"/>
                    </a:ext>
                  </a:extLst>
                </a:gridCol>
                <a:gridCol w="859952">
                  <a:extLst>
                    <a:ext uri="{9D8B030D-6E8A-4147-A177-3AD203B41FA5}">
                      <a16:colId xmlns:a16="http://schemas.microsoft.com/office/drawing/2014/main" val="258901408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sz="2400" kern="100">
                          <a:effectLst/>
                        </a:rPr>
                        <a:t>城市</a:t>
                      </a:r>
                      <a:endParaRPr lang="zh-CN" sz="2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kern="100">
                          <a:effectLst/>
                        </a:rPr>
                        <a:t>城市等级</a:t>
                      </a:r>
                      <a:endParaRPr lang="zh-CN" sz="2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00" dirty="0">
                          <a:effectLst/>
                        </a:rPr>
                        <a:t>同类</a:t>
                      </a:r>
                      <a:r>
                        <a:rPr lang="zh-CN" sz="2400" kern="100" dirty="0">
                          <a:effectLst/>
                        </a:rPr>
                        <a:t>数量</a:t>
                      </a:r>
                      <a:endParaRPr lang="zh-CN" sz="2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kern="100">
                          <a:effectLst/>
                        </a:rPr>
                        <a:t>服务范围</a:t>
                      </a:r>
                      <a:endParaRPr lang="zh-CN" sz="2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9592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sz="2400" kern="100">
                          <a:effectLst/>
                        </a:rPr>
                        <a:t>上海</a:t>
                      </a:r>
                      <a:endParaRPr lang="zh-CN" sz="2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kern="100">
                          <a:effectLst/>
                        </a:rPr>
                        <a:t>超大城市</a:t>
                      </a:r>
                      <a:endParaRPr lang="zh-CN" sz="2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>
                          <a:effectLst/>
                        </a:rPr>
                        <a:t> </a:t>
                      </a:r>
                      <a:endParaRPr lang="zh-CN" sz="2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>
                          <a:effectLst/>
                        </a:rPr>
                        <a:t> </a:t>
                      </a:r>
                      <a:endParaRPr lang="zh-CN" sz="2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2319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sz="2400" kern="100">
                          <a:effectLst/>
                        </a:rPr>
                        <a:t>杨舍镇</a:t>
                      </a:r>
                      <a:endParaRPr lang="zh-CN" sz="2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kern="100">
                          <a:effectLst/>
                        </a:rPr>
                        <a:t>小城市</a:t>
                      </a:r>
                      <a:endParaRPr lang="zh-CN" sz="2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>
                          <a:effectLst/>
                        </a:rPr>
                        <a:t> </a:t>
                      </a:r>
                      <a:endParaRPr lang="zh-CN" sz="2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>
                          <a:effectLst/>
                        </a:rPr>
                        <a:t> </a:t>
                      </a:r>
                      <a:endParaRPr lang="zh-CN" sz="2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49023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sz="2400" kern="100">
                          <a:effectLst/>
                        </a:rPr>
                        <a:t>城市</a:t>
                      </a:r>
                      <a:endParaRPr lang="zh-CN" sz="2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kern="100">
                          <a:effectLst/>
                        </a:rPr>
                        <a:t>服务种类</a:t>
                      </a:r>
                      <a:endParaRPr lang="zh-CN" sz="2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400" kern="100">
                          <a:effectLst/>
                        </a:rPr>
                        <a:t>服务层次</a:t>
                      </a:r>
                      <a:endParaRPr lang="zh-CN" sz="2400" kern="1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2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2854543"/>
                  </a:ext>
                </a:extLst>
              </a:tr>
              <a:tr h="508812">
                <a:tc>
                  <a:txBody>
                    <a:bodyPr/>
                    <a:lstStyle/>
                    <a:p>
                      <a:pPr algn="ctr"/>
                      <a:r>
                        <a:rPr lang="zh-CN" sz="2400" kern="100">
                          <a:effectLst/>
                        </a:rPr>
                        <a:t>上海</a:t>
                      </a:r>
                      <a:endParaRPr lang="zh-CN" sz="2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2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>
                          <a:effectLst/>
                        </a:rPr>
                        <a:t> </a:t>
                      </a:r>
                      <a:endParaRPr lang="zh-CN" sz="2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2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3699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CN" sz="2400" kern="100">
                          <a:effectLst/>
                        </a:rPr>
                        <a:t>杨舍镇</a:t>
                      </a:r>
                      <a:endParaRPr lang="zh-CN" sz="2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2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>
                          <a:effectLst/>
                        </a:rPr>
                        <a:t> </a:t>
                      </a:r>
                      <a:endParaRPr lang="zh-CN" sz="24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kern="100" dirty="0">
                          <a:effectLst/>
                        </a:rPr>
                        <a:t> </a:t>
                      </a:r>
                      <a:endParaRPr lang="zh-CN" sz="24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6609564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14ECA7A2-1D08-A995-AB71-431B9E5AC0B7}"/>
              </a:ext>
            </a:extLst>
          </p:cNvPr>
          <p:cNvSpPr txBox="1"/>
          <p:nvPr/>
        </p:nvSpPr>
        <p:spPr>
          <a:xfrm>
            <a:off x="10135588" y="2348880"/>
            <a:ext cx="115288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solidFill>
                  <a:srgbClr val="FF0000"/>
                </a:solidFill>
              </a:rPr>
              <a:t>少    大</a:t>
            </a:r>
            <a:endParaRPr lang="en-US" altLang="zh-CN" sz="2600" dirty="0">
              <a:solidFill>
                <a:srgbClr val="FF0000"/>
              </a:solidFill>
            </a:endParaRPr>
          </a:p>
          <a:p>
            <a:endParaRPr lang="en-US" altLang="zh-CN" sz="2600" dirty="0">
              <a:solidFill>
                <a:srgbClr val="FF0000"/>
              </a:solidFill>
            </a:endParaRPr>
          </a:p>
          <a:p>
            <a:r>
              <a:rPr lang="zh-CN" altLang="en-US" sz="2600" dirty="0">
                <a:solidFill>
                  <a:srgbClr val="FF0000"/>
                </a:solidFill>
              </a:rPr>
              <a:t>多    小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6AEC6E6-97CD-9C98-261C-0450C2375543}"/>
              </a:ext>
            </a:extLst>
          </p:cNvPr>
          <p:cNvSpPr txBox="1"/>
          <p:nvPr/>
        </p:nvSpPr>
        <p:spPr>
          <a:xfrm>
            <a:off x="8865603" y="4386957"/>
            <a:ext cx="165141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600" dirty="0">
                <a:solidFill>
                  <a:srgbClr val="FF0000"/>
                </a:solidFill>
              </a:rPr>
              <a:t>多          高</a:t>
            </a:r>
            <a:endParaRPr lang="en-US" altLang="zh-CN" sz="2600" dirty="0">
              <a:solidFill>
                <a:srgbClr val="FF0000"/>
              </a:solidFill>
            </a:endParaRPr>
          </a:p>
          <a:p>
            <a:r>
              <a:rPr lang="en-US" altLang="zh-CN" sz="2600" dirty="0">
                <a:solidFill>
                  <a:srgbClr val="FF0000"/>
                </a:solidFill>
              </a:rPr>
              <a:t>  </a:t>
            </a:r>
          </a:p>
          <a:p>
            <a:r>
              <a:rPr lang="zh-CN" altLang="en-US" sz="2600" dirty="0">
                <a:solidFill>
                  <a:srgbClr val="FF0000"/>
                </a:solidFill>
              </a:rPr>
              <a:t>少          低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2AC36E5-74D2-CB03-EA0B-192B40F69695}"/>
              </a:ext>
            </a:extLst>
          </p:cNvPr>
          <p:cNvSpPr txBox="1"/>
          <p:nvPr/>
        </p:nvSpPr>
        <p:spPr>
          <a:xfrm>
            <a:off x="1749569" y="5165229"/>
            <a:ext cx="5730549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600" dirty="0"/>
              <a:t>唯一的超大城市，国际经济、金融、贸易、航运中心，是区域发展的龙头和区域协作的纽带，在长三角城市群中处于中心地位。</a:t>
            </a:r>
            <a:endParaRPr lang="en-US" altLang="zh-CN" sz="26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1A11E12-1C0B-3D6A-BB98-59D07CBCC66D}"/>
              </a:ext>
            </a:extLst>
          </p:cNvPr>
          <p:cNvSpPr txBox="1"/>
          <p:nvPr/>
        </p:nvSpPr>
        <p:spPr>
          <a:xfrm>
            <a:off x="1749568" y="4627331"/>
            <a:ext cx="5730549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600" dirty="0"/>
              <a:t>上海在长三角城市群中的地位：</a:t>
            </a:r>
            <a:endParaRPr lang="en-US" altLang="zh-CN" sz="2600" dirty="0"/>
          </a:p>
        </p:txBody>
      </p:sp>
    </p:spTree>
    <p:extLst>
      <p:ext uri="{BB962C8B-B14F-4D97-AF65-F5344CB8AC3E}">
        <p14:creationId xmlns:p14="http://schemas.microsoft.com/office/powerpoint/2010/main" val="3880769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1850E0CF-82B1-E511-1918-ED769D614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046560"/>
              </p:ext>
            </p:extLst>
          </p:nvPr>
        </p:nvGraphicFramePr>
        <p:xfrm>
          <a:off x="1487488" y="0"/>
          <a:ext cx="10585176" cy="6629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2636">
                  <a:extLst>
                    <a:ext uri="{9D8B030D-6E8A-4147-A177-3AD203B41FA5}">
                      <a16:colId xmlns:a16="http://schemas.microsoft.com/office/drawing/2014/main" val="873366783"/>
                    </a:ext>
                  </a:extLst>
                </a:gridCol>
                <a:gridCol w="898272">
                  <a:extLst>
                    <a:ext uri="{9D8B030D-6E8A-4147-A177-3AD203B41FA5}">
                      <a16:colId xmlns:a16="http://schemas.microsoft.com/office/drawing/2014/main" val="2378668550"/>
                    </a:ext>
                  </a:extLst>
                </a:gridCol>
                <a:gridCol w="4091780">
                  <a:extLst>
                    <a:ext uri="{9D8B030D-6E8A-4147-A177-3AD203B41FA5}">
                      <a16:colId xmlns:a16="http://schemas.microsoft.com/office/drawing/2014/main" val="4109178488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8380813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55368130"/>
                    </a:ext>
                  </a:extLst>
                </a:gridCol>
              </a:tblGrid>
              <a:tr h="1061151">
                <a:tc>
                  <a:txBody>
                    <a:bodyPr/>
                    <a:lstStyle/>
                    <a:p>
                      <a:pPr algn="ctr"/>
                      <a:r>
                        <a:rPr lang="zh-CN" sz="2200" kern="100">
                          <a:effectLst/>
                        </a:rPr>
                        <a:t>城市的辐射功能</a:t>
                      </a:r>
                      <a:endParaRPr lang="zh-CN" sz="2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200" kern="100">
                          <a:effectLst/>
                        </a:rPr>
                        <a:t>对应城市功能</a:t>
                      </a:r>
                      <a:endParaRPr lang="zh-CN" sz="2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200" kern="100">
                          <a:effectLst/>
                        </a:rPr>
                        <a:t>上海的相关辐射功能评价</a:t>
                      </a:r>
                      <a:endParaRPr lang="zh-CN" sz="2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200" kern="100">
                          <a:effectLst/>
                        </a:rPr>
                        <a:t>对腹地的影响</a:t>
                      </a:r>
                      <a:endParaRPr lang="zh-CN" sz="2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200" kern="100">
                          <a:effectLst/>
                        </a:rPr>
                        <a:t>辐射功能发挥对上海的影响</a:t>
                      </a:r>
                      <a:endParaRPr lang="zh-CN" sz="2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4513684"/>
                  </a:ext>
                </a:extLst>
              </a:tr>
              <a:tr h="1143713">
                <a:tc>
                  <a:txBody>
                    <a:bodyPr/>
                    <a:lstStyle/>
                    <a:p>
                      <a:pPr algn="ctr"/>
                      <a:r>
                        <a:rPr lang="zh-CN" sz="2200" kern="100">
                          <a:effectLst/>
                        </a:rPr>
                        <a:t>产业带动功能</a:t>
                      </a:r>
                      <a:endParaRPr lang="zh-CN" sz="2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200" kern="100">
                          <a:effectLst/>
                        </a:rPr>
                        <a:t>生产</a:t>
                      </a:r>
                      <a:endParaRPr lang="zh-CN" sz="2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zh-CN" sz="2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上海经济实力雄厚，通过产业分工与产业转移，形成优势产业体系，带动腹地经济发展</a:t>
                      </a:r>
                      <a:r>
                        <a:rPr lang="en-US" sz="2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altLang="en-US" sz="2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200" kern="100" dirty="0">
                          <a:effectLst/>
                        </a:rPr>
                        <a:t>承接产业转移，形成分工合作，促进经济发展</a:t>
                      </a:r>
                      <a:endParaRPr lang="zh-CN" sz="2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2200" kern="100" dirty="0">
                          <a:effectLst/>
                        </a:rPr>
                        <a:t> </a:t>
                      </a:r>
                      <a:r>
                        <a:rPr lang="zh-CN" altLang="zh-CN" sz="2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通过技术创新和产业转移，有利于大都市产业、资金等寻找新的发展机会，促进自身产业升级；</a:t>
                      </a:r>
                      <a:endParaRPr lang="zh-CN" altLang="en-US" sz="2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24045"/>
                  </a:ext>
                </a:extLst>
              </a:tr>
              <a:tr h="736110">
                <a:tc>
                  <a:txBody>
                    <a:bodyPr/>
                    <a:lstStyle/>
                    <a:p>
                      <a:pPr algn="ctr"/>
                      <a:r>
                        <a:rPr lang="zh-CN" sz="2200" kern="100">
                          <a:effectLst/>
                        </a:rPr>
                        <a:t>科技创新功能</a:t>
                      </a:r>
                      <a:endParaRPr lang="zh-CN" sz="2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200" kern="100">
                          <a:effectLst/>
                        </a:rPr>
                        <a:t>创新</a:t>
                      </a:r>
                      <a:endParaRPr lang="zh-CN" sz="2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上海文化繁荣，高等院校和科研院所多，人才多，创新能力强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200" kern="100">
                          <a:effectLst/>
                        </a:rPr>
                        <a:t>更新观念，提升技术水平</a:t>
                      </a:r>
                      <a:endParaRPr lang="zh-CN" sz="2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47222"/>
                  </a:ext>
                </a:extLst>
              </a:tr>
              <a:tr h="1451477">
                <a:tc>
                  <a:txBody>
                    <a:bodyPr/>
                    <a:lstStyle/>
                    <a:p>
                      <a:pPr algn="ctr"/>
                      <a:r>
                        <a:rPr lang="zh-CN" sz="2200" kern="100">
                          <a:effectLst/>
                        </a:rPr>
                        <a:t>交通枢纽功能</a:t>
                      </a:r>
                      <a:endParaRPr lang="zh-CN" sz="2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200" kern="100">
                          <a:effectLst/>
                        </a:rPr>
                        <a:t>集散</a:t>
                      </a:r>
                      <a:endParaRPr lang="zh-CN" sz="2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海陆空交通便利，腹地范围广，有利于人流、物流集散，提升辐射功能、扩大辐射范围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200" kern="100" dirty="0">
                          <a:effectLst/>
                        </a:rPr>
                        <a:t>加强对外联系，扩大消费市场</a:t>
                      </a:r>
                      <a:endParaRPr lang="zh-CN" sz="2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发达的交通和通讯网络，有利于形成分工合作，优化生产要素配置，降低成本，提高效率；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4935572"/>
                  </a:ext>
                </a:extLst>
              </a:tr>
              <a:tr h="1985022">
                <a:tc>
                  <a:txBody>
                    <a:bodyPr/>
                    <a:lstStyle/>
                    <a:p>
                      <a:pPr algn="ctr"/>
                      <a:r>
                        <a:rPr lang="zh-CN" sz="2200" kern="100">
                          <a:effectLst/>
                        </a:rPr>
                        <a:t>都市核心功能</a:t>
                      </a:r>
                      <a:endParaRPr lang="zh-CN" sz="2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200" kern="100">
                          <a:effectLst/>
                        </a:rPr>
                        <a:t>服务</a:t>
                      </a:r>
                    </a:p>
                    <a:p>
                      <a:pPr algn="ctr"/>
                      <a:r>
                        <a:rPr lang="zh-CN" sz="2200" kern="100">
                          <a:effectLst/>
                        </a:rPr>
                        <a:t>管理</a:t>
                      </a:r>
                      <a:endParaRPr lang="zh-CN" sz="2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sz="2200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①</a:t>
                      </a:r>
                      <a:r>
                        <a:rPr lang="zh-CN" altLang="zh-CN" sz="2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上海城市等级高，服务种类多、层次高，辐射功能强；</a:t>
                      </a:r>
                      <a:r>
                        <a:rPr lang="zh-CN" altLang="en-US" sz="2200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②</a:t>
                      </a:r>
                      <a:r>
                        <a:rPr lang="zh-CN" altLang="zh-CN" sz="2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上海政策优越，通过制度先行先试，为其他地区提供参考；</a:t>
                      </a:r>
                      <a:r>
                        <a:rPr lang="zh-CN" altLang="en-US" sz="2200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③</a:t>
                      </a:r>
                      <a:r>
                        <a:rPr lang="zh-CN" altLang="zh-CN" sz="2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通过分散城市职能，建设卫星城，促进腹地城镇化。</a:t>
                      </a:r>
                      <a:r>
                        <a:rPr lang="en-US" sz="2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altLang="en-US" sz="2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获得资金及管理经验，</a:t>
                      </a:r>
                    </a:p>
                    <a:p>
                      <a:pPr algn="just"/>
                      <a:r>
                        <a:rPr lang="zh-CN" altLang="en-US" sz="2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提升城镇化水平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200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①</a:t>
                      </a:r>
                      <a:r>
                        <a:rPr lang="zh-CN" altLang="en-US" sz="2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提升自身现代服务业的层次、能力和水平。</a:t>
                      </a:r>
                      <a:r>
                        <a:rPr lang="zh-CN" altLang="en-US" sz="2200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②</a:t>
                      </a:r>
                      <a:r>
                        <a:rPr lang="zh-CN" altLang="en-US" sz="2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通过分散城市职能，缓解中心城市、缓解城市化带来的问题。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3648945"/>
                  </a:ext>
                </a:extLst>
              </a:tr>
            </a:tbl>
          </a:graphicData>
        </a:graphic>
      </p:graphicFrame>
      <p:sp>
        <p:nvSpPr>
          <p:cNvPr id="14" name="矩形 13">
            <a:extLst>
              <a:ext uri="{FF2B5EF4-FFF2-40B4-BE49-F238E27FC236}">
                <a16:creationId xmlns:a16="http://schemas.microsoft.com/office/drawing/2014/main" id="{8AC9A542-C205-4E3A-8D2E-94FA983257D0}"/>
              </a:ext>
            </a:extLst>
          </p:cNvPr>
          <p:cNvSpPr/>
          <p:nvPr/>
        </p:nvSpPr>
        <p:spPr>
          <a:xfrm>
            <a:off x="3647728" y="3314527"/>
            <a:ext cx="3960440" cy="1152128"/>
          </a:xfrm>
          <a:prstGeom prst="rect">
            <a:avLst/>
          </a:prstGeom>
          <a:solidFill>
            <a:srgbClr val="D0D8E8"/>
          </a:solidFill>
          <a:ln>
            <a:solidFill>
              <a:srgbClr val="D0D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CC8EED0B-A8C0-4306-99CD-2FC8141D0828}"/>
              </a:ext>
            </a:extLst>
          </p:cNvPr>
          <p:cNvSpPr/>
          <p:nvPr/>
        </p:nvSpPr>
        <p:spPr>
          <a:xfrm>
            <a:off x="9588860" y="2967261"/>
            <a:ext cx="2448272" cy="1584176"/>
          </a:xfrm>
          <a:prstGeom prst="rect">
            <a:avLst/>
          </a:prstGeom>
          <a:solidFill>
            <a:srgbClr val="D0D8E8"/>
          </a:solidFill>
          <a:ln>
            <a:solidFill>
              <a:srgbClr val="D0D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340F11A-8594-40B7-9C0B-7D7EE9F28B88}"/>
              </a:ext>
            </a:extLst>
          </p:cNvPr>
          <p:cNvSpPr/>
          <p:nvPr/>
        </p:nvSpPr>
        <p:spPr>
          <a:xfrm>
            <a:off x="3665074" y="2204865"/>
            <a:ext cx="3943094" cy="648071"/>
          </a:xfrm>
          <a:prstGeom prst="rect">
            <a:avLst/>
          </a:prstGeom>
          <a:solidFill>
            <a:srgbClr val="E9EDF4"/>
          </a:solidFill>
          <a:ln>
            <a:solidFill>
              <a:srgbClr val="E9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3E49403-D01D-405D-A282-F33B550F87E1}"/>
              </a:ext>
            </a:extLst>
          </p:cNvPr>
          <p:cNvSpPr/>
          <p:nvPr/>
        </p:nvSpPr>
        <p:spPr>
          <a:xfrm>
            <a:off x="7724853" y="2230718"/>
            <a:ext cx="1755523" cy="648071"/>
          </a:xfrm>
          <a:prstGeom prst="rect">
            <a:avLst/>
          </a:prstGeom>
          <a:solidFill>
            <a:srgbClr val="E9EDF4"/>
          </a:solidFill>
          <a:ln>
            <a:solidFill>
              <a:srgbClr val="E9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CAC4EBE-169E-4C09-A97D-28BCDBB0016B}"/>
              </a:ext>
            </a:extLst>
          </p:cNvPr>
          <p:cNvSpPr/>
          <p:nvPr/>
        </p:nvSpPr>
        <p:spPr>
          <a:xfrm>
            <a:off x="3681771" y="4637167"/>
            <a:ext cx="3943094" cy="1960185"/>
          </a:xfrm>
          <a:prstGeom prst="rect">
            <a:avLst/>
          </a:prstGeom>
          <a:solidFill>
            <a:srgbClr val="E9EDF4"/>
          </a:solidFill>
          <a:ln>
            <a:solidFill>
              <a:srgbClr val="E9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F2CAEDF-9DCB-4CF6-B4B0-55B964EDD440}"/>
              </a:ext>
            </a:extLst>
          </p:cNvPr>
          <p:cNvSpPr/>
          <p:nvPr/>
        </p:nvSpPr>
        <p:spPr>
          <a:xfrm>
            <a:off x="9624392" y="4634330"/>
            <a:ext cx="2448272" cy="1994724"/>
          </a:xfrm>
          <a:prstGeom prst="rect">
            <a:avLst/>
          </a:prstGeom>
          <a:solidFill>
            <a:srgbClr val="E9EDF4"/>
          </a:solidFill>
          <a:ln>
            <a:solidFill>
              <a:srgbClr val="E9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426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5DF3E2E-A0F3-DE43-EC03-C22A97F434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9079" y="1166392"/>
            <a:ext cx="6462331" cy="401255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B0AD374-A8C2-43B3-B1BE-AD127810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活动二：上海的辐射功能及其影响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8BB4AB8-DBAC-4FA3-8F51-B0D8EF35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E2051EB-12B8-AA00-3814-4FE64CF4BA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474" y="5065291"/>
            <a:ext cx="6192688" cy="165618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D6622A4-848A-861D-3AEC-0A8134D26317}"/>
              </a:ext>
            </a:extLst>
          </p:cNvPr>
          <p:cNvSpPr txBox="1"/>
          <p:nvPr/>
        </p:nvSpPr>
        <p:spPr>
          <a:xfrm>
            <a:off x="8041410" y="957816"/>
            <a:ext cx="3540990" cy="2893100"/>
          </a:xfrm>
          <a:prstGeom prst="rect">
            <a:avLst/>
          </a:prstGeom>
          <a:noFill/>
          <a:ln w="28575">
            <a:solidFill>
              <a:srgbClr val="2D282E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600" b="0" i="0" dirty="0">
                <a:solidFill>
                  <a:srgbClr val="333333"/>
                </a:solidFill>
                <a:effectLst/>
                <a:latin typeface="Helvetica Neue"/>
              </a:rPr>
              <a:t>宏碁集团创办人施振荣先生在</a:t>
            </a:r>
            <a:r>
              <a:rPr lang="en-US" altLang="zh-CN" sz="2600" b="0" i="0" dirty="0">
                <a:solidFill>
                  <a:srgbClr val="333333"/>
                </a:solidFill>
                <a:effectLst/>
                <a:latin typeface="Helvetica Neue"/>
              </a:rPr>
              <a:t>1992</a:t>
            </a:r>
            <a:r>
              <a:rPr lang="zh-CN" altLang="en-US" sz="2600" b="0" i="0" dirty="0">
                <a:solidFill>
                  <a:srgbClr val="333333"/>
                </a:solidFill>
                <a:effectLst/>
                <a:latin typeface="Helvetica Neue"/>
              </a:rPr>
              <a:t>年提出了有名的“</a:t>
            </a:r>
            <a:r>
              <a:rPr lang="zh-CN" altLang="en-US" sz="2600" b="0" i="0" u="sng" dirty="0">
                <a:solidFill>
                  <a:srgbClr val="333333"/>
                </a:solidFill>
                <a:effectLst/>
                <a:highlight>
                  <a:srgbClr val="E9EDF4"/>
                </a:highlight>
                <a:latin typeface="Helvetica Neue"/>
              </a:rPr>
              <a:t>产业微笑曲线</a:t>
            </a:r>
            <a:r>
              <a:rPr lang="zh-CN" altLang="en-US" sz="2600" b="0" i="0" dirty="0">
                <a:solidFill>
                  <a:srgbClr val="333333"/>
                </a:solidFill>
                <a:effectLst/>
                <a:latin typeface="Helvetica Neue"/>
              </a:rPr>
              <a:t>”（</a:t>
            </a:r>
            <a:r>
              <a:rPr lang="en-US" altLang="zh-CN" sz="2600" b="0" i="0" dirty="0" err="1">
                <a:solidFill>
                  <a:srgbClr val="333333"/>
                </a:solidFill>
                <a:effectLst/>
                <a:latin typeface="Helvetica Neue"/>
              </a:rPr>
              <a:t>SmilingCurve</a:t>
            </a:r>
            <a:r>
              <a:rPr lang="zh-CN" altLang="en-US" sz="2600" b="0" i="0" dirty="0">
                <a:solidFill>
                  <a:srgbClr val="333333"/>
                </a:solidFill>
                <a:effectLst/>
                <a:latin typeface="Helvetica Neue"/>
              </a:rPr>
              <a:t>）理论，以作为宏碁的策略方向。后成为台湾各产业的中长期发展策略之方向。</a:t>
            </a:r>
            <a:endParaRPr lang="zh-CN" altLang="en-US" sz="26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AEAD81A-9D73-4AFC-9CD0-82C82BC2F2D8}"/>
              </a:ext>
            </a:extLst>
          </p:cNvPr>
          <p:cNvSpPr txBox="1"/>
          <p:nvPr/>
        </p:nvSpPr>
        <p:spPr>
          <a:xfrm>
            <a:off x="2855641" y="818383"/>
            <a:ext cx="32403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FF"/>
                </a:highlight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产业转移和产业升级</a:t>
            </a:r>
            <a:endParaRPr lang="zh-CN" altLang="en-US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27246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BF51FEF-7F57-452C-A2F5-F9CB4728A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282" y="0"/>
            <a:ext cx="12214282" cy="689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361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BCD6F53-5107-1C54-6E33-A6FCC746A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496" y="264959"/>
            <a:ext cx="10022904" cy="4604201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000" b="0" i="0" dirty="0">
                <a:solidFill>
                  <a:srgbClr val="222222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蔚来汽车的长三角“包邮区”之旅</a:t>
            </a:r>
            <a:endParaRPr lang="en-US" altLang="zh-CN" sz="3000" b="0" i="0" dirty="0">
              <a:solidFill>
                <a:srgbClr val="222222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“目前，蔚来超过</a:t>
            </a:r>
            <a:r>
              <a:rPr lang="en-US" altLang="zh-CN" sz="2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70%</a:t>
            </a:r>
            <a:r>
              <a:rPr lang="zh-CN" altLang="en-US" sz="2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的产业链合作伙伴，都来自于距离合肥</a:t>
            </a:r>
            <a:r>
              <a:rPr lang="en-US" altLang="zh-CN" sz="2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600</a:t>
            </a:r>
            <a:r>
              <a:rPr lang="zh-CN" altLang="en-US" sz="2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公里的周边区域。”（蔚来</a:t>
            </a:r>
            <a:r>
              <a:rPr lang="en-US" altLang="zh-CN" sz="2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CEO</a:t>
            </a:r>
            <a:r>
              <a:rPr lang="zh-CN" altLang="en-US" sz="2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李斌）蔚来在合肥、上海、南京等地分别设立了核心业务单元。其中，</a:t>
            </a:r>
            <a:r>
              <a:rPr lang="zh-CN" altLang="en-US" sz="26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上海</a:t>
            </a:r>
            <a:r>
              <a:rPr lang="zh-CN" altLang="en-US" sz="2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是蔚来的</a:t>
            </a:r>
            <a:r>
              <a:rPr lang="zh-CN" altLang="en-US" sz="26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国际业务总部</a:t>
            </a:r>
            <a:r>
              <a:rPr lang="zh-CN" altLang="en-US" sz="2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和全球量产车</a:t>
            </a:r>
            <a:r>
              <a:rPr lang="zh-CN" altLang="en-US" sz="2600" b="0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研发中心</a:t>
            </a:r>
            <a:r>
              <a:rPr lang="zh-CN" altLang="en-US" sz="2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，南京主要布局</a:t>
            </a:r>
            <a:r>
              <a:rPr lang="zh-CN" altLang="en-US" sz="2600" b="0" i="0" u="sng" dirty="0">
                <a:solidFill>
                  <a:srgbClr val="222222"/>
                </a:solidFill>
                <a:effectLst/>
                <a:highlight>
                  <a:srgbClr val="E9EDF4"/>
                </a:highlight>
                <a:latin typeface="arial" panose="020B0604020202020204" pitchFamily="34" charset="0"/>
              </a:rPr>
              <a:t>整车试制线</a:t>
            </a:r>
            <a:r>
              <a:rPr lang="zh-CN" altLang="en-US" sz="2600" b="0" i="0" dirty="0">
                <a:solidFill>
                  <a:srgbClr val="222222"/>
                </a:solidFill>
                <a:effectLst/>
                <a:highlight>
                  <a:srgbClr val="E9EDF4"/>
                </a:highlight>
                <a:latin typeface="arial" panose="020B0604020202020204" pitchFamily="34" charset="0"/>
              </a:rPr>
              <a:t>、电驱动系统</a:t>
            </a:r>
            <a:r>
              <a:rPr lang="zh-CN" altLang="en-US" sz="2600" b="0" i="0" u="sng" dirty="0">
                <a:solidFill>
                  <a:srgbClr val="222222"/>
                </a:solidFill>
                <a:effectLst/>
                <a:highlight>
                  <a:srgbClr val="E9EDF4"/>
                </a:highlight>
                <a:latin typeface="arial" panose="020B0604020202020204" pitchFamily="34" charset="0"/>
              </a:rPr>
              <a:t>制造基地</a:t>
            </a:r>
            <a:r>
              <a:rPr lang="zh-CN" altLang="en-US" sz="2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。合肥是蔚来中国总部，建立了总部管理、研发、销售服务、供应链制造</a:t>
            </a:r>
            <a:r>
              <a:rPr lang="zh-CN" altLang="en-US" sz="2600" b="0" i="0" dirty="0">
                <a:solidFill>
                  <a:srgbClr val="222222"/>
                </a:solidFill>
                <a:effectLst/>
                <a:highlight>
                  <a:srgbClr val="E9EDF4"/>
                </a:highlight>
                <a:latin typeface="arial" panose="020B0604020202020204" pitchFamily="34" charset="0"/>
              </a:rPr>
              <a:t>一体化基地</a:t>
            </a:r>
            <a:r>
              <a:rPr lang="zh-CN" altLang="en-US" sz="2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。同时，合肥蔚来中国总部还承担了</a:t>
            </a:r>
            <a:r>
              <a:rPr lang="zh-CN" altLang="en-US" sz="2600" b="0" i="0" dirty="0">
                <a:solidFill>
                  <a:srgbClr val="222222"/>
                </a:solidFill>
                <a:effectLst/>
                <a:highlight>
                  <a:srgbClr val="E9EDF4"/>
                </a:highlight>
                <a:latin typeface="arial" panose="020B0604020202020204" pitchFamily="34" charset="0"/>
              </a:rPr>
              <a:t>整车与核心零部件制造重任</a:t>
            </a:r>
            <a:r>
              <a:rPr lang="zh-CN" altLang="en-US" sz="2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。“长三角成熟的产业链体系与区位优势，让蔚来可以推进近地化战略，大幅缩短了供货周期，优化了物流成本。”</a:t>
            </a:r>
            <a:endParaRPr lang="zh-CN" altLang="en-US" sz="26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867A8CC-0F8A-252A-FAEF-768455AD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A23-C41A-4FFB-9822-BE801188511F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20E7B78-8C03-6B65-80B7-477A0008A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2269" y="4465736"/>
            <a:ext cx="5400600" cy="2392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645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图片 4" descr="317DL401.TIF">
            <a:extLst>
              <a:ext uri="{FF2B5EF4-FFF2-40B4-BE49-F238E27FC236}">
                <a16:creationId xmlns:a16="http://schemas.microsoft.com/office/drawing/2014/main" id="{D1D50569-BA95-204F-242A-E35B6D304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email">
            <a:lum bright="-40000" contrast="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2106" y="990203"/>
            <a:ext cx="4794822" cy="427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FB0AD374-A8C2-43B3-B1BE-AD127810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活动二：上海的辐射功能及其影响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8BB4AB8-DBAC-4FA3-8F51-B0D8EF35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6F82523-1844-EEE7-EC22-317DD0AD1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A2C979A-A06C-8A13-B9D4-6CDF137D0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171" y="1237308"/>
            <a:ext cx="549593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昆山</a:t>
            </a:r>
            <a:r>
              <a:rPr kumimoji="0" lang="zh-CN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地处江苏东南部，早在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世纪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80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年代，就承接了上海溢出的劳动密集型产业，奠定了乡镇工业基础。上海的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星期天工程师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ea typeface="等线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奔波两地，对昆山经济发展起了很大助推作用，昆山第一家上市公司是由上海与昆山合作联办的。</a:t>
            </a:r>
            <a:endParaRPr kumimoji="0" lang="en-US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随着京沪高铁开通、上海地铁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号线延伸至昆山，以及上海、昆山公交卡通用，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2017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年有超过</a:t>
            </a:r>
            <a:r>
              <a:rPr kumimoji="0" lang="en-US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850</a:t>
            </a:r>
            <a:r>
              <a:rPr kumimoji="0" lang="zh-C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万人次的上海游客到昆山休闲旅游。</a:t>
            </a:r>
            <a:endParaRPr kumimoji="0" lang="zh-C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3000458-7C7C-DC54-E347-37C621830BD2}"/>
              </a:ext>
            </a:extLst>
          </p:cNvPr>
          <p:cNvSpPr txBox="1"/>
          <p:nvPr/>
        </p:nvSpPr>
        <p:spPr>
          <a:xfrm>
            <a:off x="1540572" y="4941168"/>
            <a:ext cx="100462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世纪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70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年代，上海发展成为我国的综合性工业基地，但到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80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年代，上海中心城市产业高度密集，城市化问题凸显。从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世纪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80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年代开始，上海淘汰落后产能，瞄准新兴产业，完成新一轮的产业结构调整和升级，朝着国际化大都市目标迈进。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6662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1850E0CF-82B1-E511-1918-ED769D614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115916"/>
              </p:ext>
            </p:extLst>
          </p:nvPr>
        </p:nvGraphicFramePr>
        <p:xfrm>
          <a:off x="1487488" y="0"/>
          <a:ext cx="10585176" cy="66290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2636">
                  <a:extLst>
                    <a:ext uri="{9D8B030D-6E8A-4147-A177-3AD203B41FA5}">
                      <a16:colId xmlns:a16="http://schemas.microsoft.com/office/drawing/2014/main" val="873366783"/>
                    </a:ext>
                  </a:extLst>
                </a:gridCol>
                <a:gridCol w="898272">
                  <a:extLst>
                    <a:ext uri="{9D8B030D-6E8A-4147-A177-3AD203B41FA5}">
                      <a16:colId xmlns:a16="http://schemas.microsoft.com/office/drawing/2014/main" val="2378668550"/>
                    </a:ext>
                  </a:extLst>
                </a:gridCol>
                <a:gridCol w="4091780">
                  <a:extLst>
                    <a:ext uri="{9D8B030D-6E8A-4147-A177-3AD203B41FA5}">
                      <a16:colId xmlns:a16="http://schemas.microsoft.com/office/drawing/2014/main" val="4109178488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8380813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55368130"/>
                    </a:ext>
                  </a:extLst>
                </a:gridCol>
              </a:tblGrid>
              <a:tr h="1061151">
                <a:tc>
                  <a:txBody>
                    <a:bodyPr/>
                    <a:lstStyle/>
                    <a:p>
                      <a:pPr algn="ctr"/>
                      <a:r>
                        <a:rPr lang="zh-CN" sz="2200" kern="100">
                          <a:effectLst/>
                        </a:rPr>
                        <a:t>城市的辐射功能</a:t>
                      </a:r>
                      <a:endParaRPr lang="zh-CN" sz="2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200" kern="100">
                          <a:effectLst/>
                        </a:rPr>
                        <a:t>对应城市功能</a:t>
                      </a:r>
                      <a:endParaRPr lang="zh-CN" sz="2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200" kern="100">
                          <a:effectLst/>
                        </a:rPr>
                        <a:t>上海的相关辐射功能评价</a:t>
                      </a:r>
                      <a:endParaRPr lang="zh-CN" sz="2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200" kern="100">
                          <a:effectLst/>
                        </a:rPr>
                        <a:t>对腹地的影响</a:t>
                      </a:r>
                      <a:endParaRPr lang="zh-CN" sz="2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200" kern="100">
                          <a:effectLst/>
                        </a:rPr>
                        <a:t>辐射功能发挥对上海的影响</a:t>
                      </a:r>
                      <a:endParaRPr lang="zh-CN" sz="2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4513684"/>
                  </a:ext>
                </a:extLst>
              </a:tr>
              <a:tr h="1143713">
                <a:tc>
                  <a:txBody>
                    <a:bodyPr/>
                    <a:lstStyle/>
                    <a:p>
                      <a:pPr algn="ctr"/>
                      <a:r>
                        <a:rPr lang="zh-CN" sz="2200" kern="100">
                          <a:effectLst/>
                        </a:rPr>
                        <a:t>产业带动功能</a:t>
                      </a:r>
                      <a:endParaRPr lang="zh-CN" sz="2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200" kern="100">
                          <a:effectLst/>
                        </a:rPr>
                        <a:t>生产</a:t>
                      </a:r>
                      <a:endParaRPr lang="zh-CN" sz="2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zh-CN" sz="2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上海经济实力雄厚，通过产业分工与产业转移，形成优势产业体系，带动腹地经济发展</a:t>
                      </a:r>
                      <a:r>
                        <a:rPr lang="en-US" sz="2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altLang="en-US" sz="2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200" kern="100" dirty="0">
                          <a:effectLst/>
                        </a:rPr>
                        <a:t>承接产业转移，形成分工合作，促进经济发展</a:t>
                      </a:r>
                      <a:endParaRPr lang="zh-CN" sz="2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en-US" sz="2200" kern="100" dirty="0">
                          <a:effectLst/>
                        </a:rPr>
                        <a:t> </a:t>
                      </a:r>
                      <a:r>
                        <a:rPr lang="zh-CN" altLang="zh-CN" sz="2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通过技术创新和产业转移，有利于大都市产业、资金等寻找新的发展机会，促进自身产业升级；</a:t>
                      </a:r>
                      <a:endParaRPr lang="zh-CN" altLang="en-US" sz="2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24045"/>
                  </a:ext>
                </a:extLst>
              </a:tr>
              <a:tr h="736110">
                <a:tc>
                  <a:txBody>
                    <a:bodyPr/>
                    <a:lstStyle/>
                    <a:p>
                      <a:pPr algn="ctr"/>
                      <a:r>
                        <a:rPr lang="zh-CN" sz="2200" kern="100">
                          <a:effectLst/>
                        </a:rPr>
                        <a:t>科技创新功能</a:t>
                      </a:r>
                      <a:endParaRPr lang="zh-CN" sz="2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200" kern="100">
                          <a:effectLst/>
                        </a:rPr>
                        <a:t>创新</a:t>
                      </a:r>
                      <a:endParaRPr lang="zh-CN" sz="2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上海文化繁荣，高等院校和科研院所多，人才多，创新能力强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200" kern="100">
                          <a:effectLst/>
                        </a:rPr>
                        <a:t>更新观念，提升技术水平</a:t>
                      </a:r>
                      <a:endParaRPr lang="zh-CN" sz="2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47222"/>
                  </a:ext>
                </a:extLst>
              </a:tr>
              <a:tr h="1451477">
                <a:tc>
                  <a:txBody>
                    <a:bodyPr/>
                    <a:lstStyle/>
                    <a:p>
                      <a:pPr algn="ctr"/>
                      <a:r>
                        <a:rPr lang="zh-CN" sz="2200" kern="100">
                          <a:effectLst/>
                        </a:rPr>
                        <a:t>交通枢纽功能</a:t>
                      </a:r>
                      <a:endParaRPr lang="zh-CN" sz="2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200" kern="100">
                          <a:effectLst/>
                        </a:rPr>
                        <a:t>集散</a:t>
                      </a:r>
                      <a:endParaRPr lang="zh-CN" sz="2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海陆空交通便利，腹地范围广，有利于人流、物流集散，提升辐射功能、扩大辐射范围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sz="2200" kern="100" dirty="0">
                          <a:effectLst/>
                        </a:rPr>
                        <a:t>加强对外联系，扩大消费市场</a:t>
                      </a:r>
                      <a:endParaRPr lang="zh-CN" sz="2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发达的交通和通讯网络，有利于形成分工合作，优化生产要素配置，降低成本，提高效率；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4935572"/>
                  </a:ext>
                </a:extLst>
              </a:tr>
              <a:tr h="1985022">
                <a:tc>
                  <a:txBody>
                    <a:bodyPr/>
                    <a:lstStyle/>
                    <a:p>
                      <a:pPr algn="ctr"/>
                      <a:r>
                        <a:rPr lang="zh-CN" sz="2200" kern="100">
                          <a:effectLst/>
                        </a:rPr>
                        <a:t>都市核心功能</a:t>
                      </a:r>
                      <a:endParaRPr lang="zh-CN" sz="2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2200" kern="100">
                          <a:effectLst/>
                        </a:rPr>
                        <a:t>服务</a:t>
                      </a:r>
                    </a:p>
                    <a:p>
                      <a:pPr algn="ctr"/>
                      <a:r>
                        <a:rPr lang="zh-CN" sz="2200" kern="100">
                          <a:effectLst/>
                        </a:rPr>
                        <a:t>管理</a:t>
                      </a:r>
                      <a:endParaRPr lang="zh-CN" sz="2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zh-CN" altLang="en-US" sz="2200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①</a:t>
                      </a:r>
                      <a:r>
                        <a:rPr lang="zh-CN" altLang="zh-CN" sz="2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上海城市等级高，服务种类多、层次高，辐射功能强；</a:t>
                      </a:r>
                      <a:r>
                        <a:rPr lang="zh-CN" altLang="en-US" sz="2200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②</a:t>
                      </a:r>
                      <a:r>
                        <a:rPr lang="zh-CN" altLang="zh-CN" sz="2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上海政策优越，通过制度先行先试，为其他地区提供参考；</a:t>
                      </a:r>
                      <a:r>
                        <a:rPr lang="zh-CN" altLang="en-US" sz="2200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③</a:t>
                      </a:r>
                      <a:r>
                        <a:rPr lang="zh-CN" altLang="zh-CN" sz="2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通过分散城市职能，建设卫星城，促进腹地城镇化。</a:t>
                      </a:r>
                      <a:r>
                        <a:rPr lang="en-US" sz="2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zh-CN" altLang="en-US" sz="2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获得资金、制度及</a:t>
                      </a:r>
                      <a:r>
                        <a:rPr lang="zh-CN" altLang="en-US" sz="22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管理经验。</a:t>
                      </a:r>
                      <a:endParaRPr lang="zh-CN" altLang="en-US" sz="22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zh-CN" altLang="en-US" sz="2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提升城镇化水平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200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①</a:t>
                      </a:r>
                      <a:r>
                        <a:rPr lang="zh-CN" altLang="en-US" sz="2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提升自身现代服务业的层次、能力和水平。</a:t>
                      </a:r>
                      <a:r>
                        <a:rPr lang="zh-CN" altLang="en-US" sz="2200" kern="1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②</a:t>
                      </a:r>
                      <a:r>
                        <a:rPr lang="zh-CN" altLang="en-US" sz="22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通过分散城市职能，缓解中心城市城市化带来的问题。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3648945"/>
                  </a:ext>
                </a:extLst>
              </a:tr>
            </a:tbl>
          </a:graphicData>
        </a:graphic>
      </p:graphicFrame>
      <p:sp>
        <p:nvSpPr>
          <p:cNvPr id="24" name="矩形 23">
            <a:extLst>
              <a:ext uri="{FF2B5EF4-FFF2-40B4-BE49-F238E27FC236}">
                <a16:creationId xmlns:a16="http://schemas.microsoft.com/office/drawing/2014/main" id="{8CAC4EBE-169E-4C09-A97D-28BCDBB0016B}"/>
              </a:ext>
            </a:extLst>
          </p:cNvPr>
          <p:cNvSpPr/>
          <p:nvPr/>
        </p:nvSpPr>
        <p:spPr>
          <a:xfrm>
            <a:off x="3665074" y="4615667"/>
            <a:ext cx="3943094" cy="2013387"/>
          </a:xfrm>
          <a:prstGeom prst="rect">
            <a:avLst/>
          </a:prstGeom>
          <a:solidFill>
            <a:srgbClr val="E9EDF4"/>
          </a:solidFill>
          <a:ln>
            <a:solidFill>
              <a:srgbClr val="E9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F2CAEDF-9DCB-4CF6-B4B0-55B964EDD440}"/>
              </a:ext>
            </a:extLst>
          </p:cNvPr>
          <p:cNvSpPr/>
          <p:nvPr/>
        </p:nvSpPr>
        <p:spPr>
          <a:xfrm>
            <a:off x="9624392" y="4642184"/>
            <a:ext cx="2448272" cy="1994724"/>
          </a:xfrm>
          <a:prstGeom prst="rect">
            <a:avLst/>
          </a:prstGeom>
          <a:solidFill>
            <a:srgbClr val="E9EDF4"/>
          </a:solidFill>
          <a:ln>
            <a:solidFill>
              <a:srgbClr val="E9ED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207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0AD374-A8C2-43B3-B1BE-AD127810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活动二：上海的辐射功能及其影响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8BB4AB8-DBAC-4FA3-8F51-B0D8EF35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2AC36E5-74D2-CB03-EA0B-192B40F69695}"/>
              </a:ext>
            </a:extLst>
          </p:cNvPr>
          <p:cNvSpPr txBox="1"/>
          <p:nvPr/>
        </p:nvSpPr>
        <p:spPr>
          <a:xfrm>
            <a:off x="1536171" y="4125565"/>
            <a:ext cx="10137635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600" dirty="0"/>
              <a:t>问题</a:t>
            </a:r>
            <a:r>
              <a:rPr lang="en-US" altLang="zh-CN" sz="2600" dirty="0"/>
              <a:t>5</a:t>
            </a:r>
            <a:r>
              <a:rPr lang="zh-CN" altLang="en-US" sz="2600" dirty="0"/>
              <a:t>：在带动区域发展过程中，上海比武汉有更突出的优势条件，归纳影响城市的辐射功能的因素，如何提升城市的辐射功能？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CAB57B5-F4F0-5C67-6044-72C448DDC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0241" name="图片 11">
            <a:extLst>
              <a:ext uri="{FF2B5EF4-FFF2-40B4-BE49-F238E27FC236}">
                <a16:creationId xmlns:a16="http://schemas.microsoft.com/office/drawing/2014/main" id="{CAD4D369-5172-CB9B-2E3A-FA0AE8C91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8001" y="891828"/>
            <a:ext cx="5253103" cy="28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3F361619-F662-48D3-AB76-02E91C35D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171" y="901712"/>
            <a:ext cx="4559829" cy="327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sz="2300" b="1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材料六 </a:t>
            </a:r>
            <a:r>
              <a:rPr lang="zh-CN" altLang="zh-CN" sz="2300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上海是我国</a:t>
            </a:r>
            <a:r>
              <a:rPr lang="en-US" altLang="zh-CN" sz="2300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1984</a:t>
            </a:r>
            <a:r>
              <a:rPr lang="zh-CN" altLang="en-US" sz="2300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年首批开放的沿海开放城市之一，目前世界</a:t>
            </a:r>
            <a:r>
              <a:rPr lang="en-US" altLang="zh-CN" sz="2300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500</a:t>
            </a:r>
            <a:r>
              <a:rPr lang="zh-CN" altLang="en-US" sz="2300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强企业已有</a:t>
            </a:r>
            <a:r>
              <a:rPr lang="en-US" altLang="zh-CN" sz="2300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400</a:t>
            </a:r>
            <a:r>
              <a:rPr lang="zh-CN" altLang="en-US" sz="2300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余家在此落户，上海已成为我国最大的经济中心，正向现代化国际大都市迈进。</a:t>
            </a:r>
            <a:r>
              <a:rPr lang="en-US" altLang="zh-CN" sz="2300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1992</a:t>
            </a:r>
            <a:r>
              <a:rPr lang="zh-CN" altLang="en-US" sz="2300" kern="100" dirty="0">
                <a:latin typeface="等线" panose="02010600030101010101" pitchFamily="2" charset="-122"/>
                <a:ea typeface="楷体" panose="02010609060101010101" pitchFamily="49" charset="-122"/>
                <a:cs typeface="Times New Roman" panose="02020603050405020304" pitchFamily="18" charset="0"/>
              </a:rPr>
              <a:t>年武汉成为长江沿岸开放的五个城市之一，现在已成为我国内陆地区重要的经济中心。图为长江中下游区域图。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5F1F0EA-F33C-2CDF-E382-66D1E756AF0F}"/>
              </a:ext>
            </a:extLst>
          </p:cNvPr>
          <p:cNvSpPr txBox="1"/>
          <p:nvPr/>
        </p:nvSpPr>
        <p:spPr>
          <a:xfrm>
            <a:off x="1457432" y="891828"/>
            <a:ext cx="10295112" cy="2015936"/>
          </a:xfrm>
          <a:prstGeom prst="rect">
            <a:avLst/>
          </a:prstGeom>
          <a:solidFill>
            <a:srgbClr val="E9EDF4"/>
          </a:solidFill>
        </p:spPr>
        <p:txBody>
          <a:bodyPr wrap="square">
            <a:spAutoFit/>
          </a:bodyPr>
          <a:lstStyle/>
          <a:p>
            <a:pPr algn="just"/>
            <a:r>
              <a:rPr lang="zh-CN" altLang="zh-CN" sz="2500" kern="100" dirty="0">
                <a:effectLst/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因素：</a:t>
            </a:r>
            <a:r>
              <a:rPr lang="zh-CN" altLang="zh-CN" sz="25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地理位置、交通条件、经济水平、人才队伍与科技实力（创新能力）、资源条件等。</a:t>
            </a:r>
            <a:endParaRPr lang="zh-CN" altLang="zh-CN" sz="25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/>
            <a:r>
              <a:rPr lang="zh-CN" altLang="zh-CN" sz="2500" kern="100" dirty="0">
                <a:effectLst/>
                <a:highlight>
                  <a:srgbClr val="FFFF00"/>
                </a:highligh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如何提升：</a:t>
            </a:r>
            <a:r>
              <a:rPr lang="zh-CN" altLang="zh-CN" sz="2500" kern="100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加快城市群建设，形成分工合作；进行产业升级，提升经济实力；加强基础设施建设，完善交通和通讯条件；吸引人才，促进科技创新；</a:t>
            </a:r>
            <a:endParaRPr lang="zh-CN" altLang="zh-CN" sz="25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59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CB60A55-2314-2C32-89E2-3807613497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55994" y="1331470"/>
            <a:ext cx="2386891" cy="3758699"/>
          </a:xfrm>
          <a:prstGeom prst="rect">
            <a:avLst/>
          </a:prstGeom>
        </p:spPr>
      </p:pic>
      <p:sp>
        <p:nvSpPr>
          <p:cNvPr id="2" name="内容占位符 1">
            <a:extLst>
              <a:ext uri="{FF2B5EF4-FFF2-40B4-BE49-F238E27FC236}">
                <a16:creationId xmlns:a16="http://schemas.microsoft.com/office/drawing/2014/main" id="{BB2B74C4-8374-7601-0921-2F2DABAD29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543" y="908720"/>
            <a:ext cx="6998568" cy="4604201"/>
          </a:xfrm>
        </p:spPr>
        <p:txBody>
          <a:bodyPr/>
          <a:lstStyle/>
          <a:p>
            <a:r>
              <a:rPr lang="zh-CN" altLang="en-US" dirty="0"/>
              <a:t>只要稍稍具有现代世界地理眼光的人，都会看中上海</a:t>
            </a:r>
            <a:r>
              <a:rPr lang="en-US" altLang="zh-CN" dirty="0"/>
              <a:t>……</a:t>
            </a:r>
            <a:r>
              <a:rPr lang="zh-CN" altLang="en-US" dirty="0"/>
              <a:t>它侧脸向东，面对着一个浩瀚的太平洋，而背后，则是一条横贯九城的万里长江。对于一个自足的中国而言，上海偏居一隅，不足为道；但对于开放的当代世界而言，它却俯瞰广远，吞吐万汇，处势不凡。</a:t>
            </a:r>
            <a:endParaRPr lang="en-US" altLang="zh-CN" dirty="0"/>
          </a:p>
          <a:p>
            <a:endParaRPr lang="en-US" altLang="zh-CN" dirty="0"/>
          </a:p>
          <a:p>
            <a:pPr marL="0" indent="0" algn="r">
              <a:buNone/>
            </a:pPr>
            <a:r>
              <a:rPr lang="en-US" altLang="zh-CN" dirty="0"/>
              <a:t>——</a:t>
            </a:r>
            <a:r>
              <a:rPr lang="zh-CN" altLang="en-US" dirty="0"/>
              <a:t>余秋雨</a:t>
            </a:r>
            <a:r>
              <a:rPr lang="en-US" altLang="zh-CN" dirty="0"/>
              <a:t>《</a:t>
            </a:r>
            <a:r>
              <a:rPr lang="zh-CN" altLang="en-US" dirty="0"/>
              <a:t>文化苦旅</a:t>
            </a:r>
            <a:r>
              <a:rPr lang="en-US" altLang="zh-CN" dirty="0"/>
              <a:t>》</a:t>
            </a:r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539C0AB-DB22-0BBD-B21F-DDA584AE4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0BA23-C41A-4FFB-9822-BE801188511F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6713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40F4D02-7726-4C4A-9705-963D952A95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408" y="692696"/>
            <a:ext cx="11314898" cy="489654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3101A5D-225C-4F1F-A60D-A553CCBB6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90490F3-4E71-47EE-8A98-F3B5AD342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5CBC6E1-D6DE-475A-9C96-044840108668}"/>
              </a:ext>
            </a:extLst>
          </p:cNvPr>
          <p:cNvSpPr/>
          <p:nvPr/>
        </p:nvSpPr>
        <p:spPr>
          <a:xfrm>
            <a:off x="4151784" y="1763247"/>
            <a:ext cx="5112568" cy="5856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8478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0AD374-A8C2-43B3-B1BE-AD127810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活动一：上海城市发展的区位条件及其功能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8BB4AB8-DBAC-4FA3-8F51-B0D8EF35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54B311C-E5E5-4DD5-BFE2-95EAADBD8F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171" y="4303691"/>
            <a:ext cx="3191677" cy="167698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3D53D99-2B03-4361-90F2-73735E29AE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227" y="917800"/>
            <a:ext cx="5578773" cy="320988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2F989A-3B3A-4768-BB9E-1C1C79CF9F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7848" y="4303691"/>
            <a:ext cx="2736306" cy="17376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BCEBFB1-818A-403B-8DBB-52D09773B3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6171" y="917800"/>
            <a:ext cx="2986198" cy="32096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8F2C92E-31C8-4325-BF94-A82CDE648CF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8858" y="917800"/>
            <a:ext cx="1945215" cy="320960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8E9611A-0A23-F028-70C3-EBE2F1009311}"/>
              </a:ext>
            </a:extLst>
          </p:cNvPr>
          <p:cNvSpPr txBox="1"/>
          <p:nvPr/>
        </p:nvSpPr>
        <p:spPr>
          <a:xfrm>
            <a:off x="7543998" y="4364225"/>
            <a:ext cx="4038402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/>
              <a:t>进入</a:t>
            </a:r>
            <a:r>
              <a:rPr lang="en-US" altLang="zh-CN" sz="2500" dirty="0"/>
              <a:t>21</a:t>
            </a:r>
            <a:r>
              <a:rPr lang="zh-CN" altLang="en-US" sz="2500" dirty="0"/>
              <a:t>世纪以来，上海形成了汽车造船、航空航天、电子、医药等庞大的产业集群，不仅生产规模庞大，而且表现出强劲的市场竞争力。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D26407D-81D8-4536-8532-CE2A43F6DCC7}"/>
              </a:ext>
            </a:extLst>
          </p:cNvPr>
          <p:cNvSpPr txBox="1"/>
          <p:nvPr/>
        </p:nvSpPr>
        <p:spPr>
          <a:xfrm>
            <a:off x="6240016" y="791364"/>
            <a:ext cx="613501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900" dirty="0"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工业体系、工业水平、经济发达程度</a:t>
            </a:r>
          </a:p>
        </p:txBody>
      </p:sp>
    </p:spTree>
    <p:extLst>
      <p:ext uri="{BB962C8B-B14F-4D97-AF65-F5344CB8AC3E}">
        <p14:creationId xmlns:p14="http://schemas.microsoft.com/office/powerpoint/2010/main" val="129611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0AD374-A8C2-43B3-B1BE-AD127810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活动一：上海城市发展的区位条件及其功能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8BB4AB8-DBAC-4FA3-8F51-B0D8EF35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3157CF4-C03F-F61A-A272-0AEED9B627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172" y="1052737"/>
            <a:ext cx="4130800" cy="86409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5EFABCF-CAAA-68AC-708D-916E8700EEDA}"/>
              </a:ext>
            </a:extLst>
          </p:cNvPr>
          <p:cNvSpPr txBox="1"/>
          <p:nvPr/>
        </p:nvSpPr>
        <p:spPr>
          <a:xfrm>
            <a:off x="1536172" y="2064030"/>
            <a:ext cx="4130800" cy="2015936"/>
          </a:xfrm>
          <a:prstGeom prst="rect">
            <a:avLst/>
          </a:prstGeom>
          <a:noFill/>
          <a:ln w="28575">
            <a:solidFill>
              <a:srgbClr val="0048AA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5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上海分院系统现有</a:t>
            </a:r>
            <a:r>
              <a:rPr lang="en-US" altLang="zh-CN" sz="25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sz="25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家研究机构，上海分院系统有</a:t>
            </a:r>
            <a:r>
              <a:rPr lang="en-US" altLang="zh-CN" sz="25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25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个国家重点实验室、</a:t>
            </a:r>
            <a:r>
              <a:rPr lang="en-US" altLang="zh-CN" sz="25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39</a:t>
            </a:r>
            <a:r>
              <a:rPr lang="zh-CN" altLang="en-US" sz="2500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个中科院重点实验室，并设有中科院上海教育基地。</a:t>
            </a:r>
            <a:endParaRPr lang="zh-CN" altLang="en-US" sz="25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A8B80D9-B3BF-AEAF-B684-C6306B7FFE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752" y="3710722"/>
            <a:ext cx="3024336" cy="945105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697155B5-7C64-96C5-242D-3FBD5EB12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248" y="4705252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4C6E8042-7AA3-2E04-5643-219570BAF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171" y="4175036"/>
            <a:ext cx="6366100" cy="25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4FBF280-02FD-1871-51D6-4C8BC0D7A2FD}"/>
              </a:ext>
            </a:extLst>
          </p:cNvPr>
          <p:cNvSpPr txBox="1"/>
          <p:nvPr/>
        </p:nvSpPr>
        <p:spPr>
          <a:xfrm>
            <a:off x="5789815" y="1078623"/>
            <a:ext cx="589557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2400" b="0" i="0" dirty="0">
                <a:effectLst/>
                <a:latin typeface="system-ui"/>
              </a:rPr>
              <a:t>上海目前的普通高校共</a:t>
            </a:r>
            <a:r>
              <a:rPr lang="en-US" altLang="zh-CN" sz="2400" b="0" i="0" dirty="0">
                <a:effectLst/>
                <a:highlight>
                  <a:srgbClr val="FFFF00"/>
                </a:highlight>
                <a:latin typeface="system-ui"/>
              </a:rPr>
              <a:t>65</a:t>
            </a:r>
            <a:r>
              <a:rPr lang="zh-CN" altLang="en-US" sz="2400" b="0" i="0" dirty="0">
                <a:effectLst/>
                <a:latin typeface="system-ui"/>
              </a:rPr>
              <a:t>所，其中本科</a:t>
            </a:r>
            <a:r>
              <a:rPr lang="en-US" altLang="zh-CN" sz="2400" b="0" i="0" dirty="0">
                <a:effectLst/>
                <a:latin typeface="system-ui"/>
              </a:rPr>
              <a:t>41</a:t>
            </a:r>
            <a:r>
              <a:rPr lang="zh-CN" altLang="en-US" sz="2400" b="0" i="0" dirty="0">
                <a:effectLst/>
                <a:latin typeface="system-ui"/>
              </a:rPr>
              <a:t>所、专科</a:t>
            </a:r>
            <a:r>
              <a:rPr lang="en-US" altLang="zh-CN" sz="2400" b="0" i="0" dirty="0">
                <a:effectLst/>
                <a:latin typeface="system-ui"/>
              </a:rPr>
              <a:t>24</a:t>
            </a:r>
            <a:r>
              <a:rPr lang="zh-CN" altLang="en-US" sz="2400" b="0" i="0" dirty="0">
                <a:effectLst/>
                <a:latin typeface="system-ui"/>
              </a:rPr>
              <a:t>所。</a:t>
            </a:r>
            <a:endParaRPr lang="en-US" altLang="zh-CN" sz="2400" b="0" i="0" dirty="0">
              <a:effectLst/>
              <a:latin typeface="system-ui"/>
            </a:endParaRPr>
          </a:p>
          <a:p>
            <a:pPr algn="just"/>
            <a:r>
              <a:rPr lang="en-US" altLang="zh-CN" sz="2400" b="1" i="0" dirty="0">
                <a:solidFill>
                  <a:srgbClr val="C00000"/>
                </a:solidFill>
                <a:effectLst/>
                <a:latin typeface="system-ui"/>
              </a:rPr>
              <a:t>985</a:t>
            </a:r>
            <a:r>
              <a:rPr lang="zh-CN" altLang="en-US" sz="2400" b="1" i="0" dirty="0">
                <a:solidFill>
                  <a:srgbClr val="C00000"/>
                </a:solidFill>
                <a:effectLst/>
                <a:latin typeface="system-ui"/>
              </a:rPr>
              <a:t>高校</a:t>
            </a:r>
            <a:r>
              <a:rPr lang="en-US" altLang="zh-CN" sz="2400" b="1" i="0" dirty="0">
                <a:solidFill>
                  <a:srgbClr val="C00000"/>
                </a:solidFill>
                <a:effectLst/>
                <a:latin typeface="system-ui"/>
              </a:rPr>
              <a:t>4</a:t>
            </a:r>
            <a:r>
              <a:rPr lang="zh-CN" altLang="en-US" sz="2400" b="1" i="0" dirty="0">
                <a:solidFill>
                  <a:srgbClr val="C00000"/>
                </a:solidFill>
                <a:effectLst/>
                <a:latin typeface="system-ui"/>
              </a:rPr>
              <a:t>所</a:t>
            </a:r>
            <a:r>
              <a:rPr lang="zh-CN" altLang="en-US" sz="2400" b="1" i="0" dirty="0">
                <a:effectLst/>
                <a:latin typeface="system-ui"/>
              </a:rPr>
              <a:t>：</a:t>
            </a:r>
            <a:r>
              <a:rPr lang="zh-CN" altLang="en-US" sz="2400" b="0" i="0" dirty="0">
                <a:effectLst/>
                <a:latin typeface="system-ui"/>
              </a:rPr>
              <a:t>复旦大学，上海交通大学、同济大学、华东师范大学</a:t>
            </a:r>
          </a:p>
          <a:p>
            <a:pPr algn="just"/>
            <a:r>
              <a:rPr lang="en-US" altLang="zh-CN" sz="2400" b="1" i="0" dirty="0">
                <a:solidFill>
                  <a:srgbClr val="C00000"/>
                </a:solidFill>
                <a:effectLst/>
                <a:latin typeface="system-ui"/>
              </a:rPr>
              <a:t>211</a:t>
            </a:r>
            <a:r>
              <a:rPr lang="zh-CN" altLang="en-US" sz="2400" b="1" i="0" dirty="0">
                <a:solidFill>
                  <a:srgbClr val="C00000"/>
                </a:solidFill>
                <a:effectLst/>
                <a:latin typeface="system-ui"/>
              </a:rPr>
              <a:t>大学</a:t>
            </a:r>
            <a:r>
              <a:rPr lang="en-US" altLang="zh-CN" sz="2400" b="1" i="0" dirty="0">
                <a:solidFill>
                  <a:srgbClr val="C00000"/>
                </a:solidFill>
                <a:effectLst/>
                <a:latin typeface="system-ui"/>
              </a:rPr>
              <a:t>6</a:t>
            </a:r>
            <a:r>
              <a:rPr lang="zh-CN" altLang="en-US" sz="2400" b="1" i="0" dirty="0">
                <a:solidFill>
                  <a:srgbClr val="C00000"/>
                </a:solidFill>
                <a:effectLst/>
                <a:latin typeface="system-ui"/>
              </a:rPr>
              <a:t>所</a:t>
            </a:r>
            <a:r>
              <a:rPr lang="zh-CN" altLang="en-US" sz="2400" b="1" i="0" dirty="0">
                <a:effectLst/>
                <a:latin typeface="system-ui"/>
              </a:rPr>
              <a:t>：</a:t>
            </a:r>
            <a:r>
              <a:rPr lang="zh-CN" altLang="en-US" sz="2400" b="0" i="0" dirty="0">
                <a:effectLst/>
                <a:latin typeface="system-ui"/>
              </a:rPr>
              <a:t>上财、上外、华理、东华、上大、海军大</a:t>
            </a:r>
          </a:p>
          <a:p>
            <a:pPr algn="just"/>
            <a:r>
              <a:rPr lang="zh-CN" altLang="en-US" sz="2400" b="1" i="0" dirty="0">
                <a:solidFill>
                  <a:srgbClr val="C00000"/>
                </a:solidFill>
                <a:effectLst/>
                <a:latin typeface="system-ui"/>
              </a:rPr>
              <a:t>一流学科高校</a:t>
            </a:r>
            <a:r>
              <a:rPr lang="en-US" altLang="zh-CN" sz="2400" b="1" i="0" dirty="0">
                <a:solidFill>
                  <a:srgbClr val="C00000"/>
                </a:solidFill>
                <a:effectLst/>
                <a:latin typeface="system-ui"/>
              </a:rPr>
              <a:t>5</a:t>
            </a:r>
            <a:r>
              <a:rPr lang="zh-CN" altLang="en-US" sz="2400" b="1" i="0" dirty="0">
                <a:solidFill>
                  <a:srgbClr val="C00000"/>
                </a:solidFill>
                <a:effectLst/>
                <a:latin typeface="system-ui"/>
              </a:rPr>
              <a:t>所</a:t>
            </a:r>
            <a:r>
              <a:rPr lang="zh-CN" altLang="en-US" sz="2400" b="1" i="0" dirty="0">
                <a:effectLst/>
                <a:latin typeface="system-ui"/>
              </a:rPr>
              <a:t>：</a:t>
            </a:r>
            <a:r>
              <a:rPr lang="zh-CN" altLang="en-US" sz="2400" b="0" i="0" dirty="0">
                <a:effectLst/>
                <a:latin typeface="system-ui"/>
              </a:rPr>
              <a:t>上科大、上音、上中医、上体、上海洋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ACC8934-1BD4-4B59-B657-EEE801D1A407}"/>
              </a:ext>
            </a:extLst>
          </p:cNvPr>
          <p:cNvSpPr txBox="1"/>
          <p:nvPr/>
        </p:nvSpPr>
        <p:spPr>
          <a:xfrm>
            <a:off x="9840416" y="609069"/>
            <a:ext cx="204414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900" dirty="0"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文化、人才</a:t>
            </a:r>
          </a:p>
        </p:txBody>
      </p:sp>
    </p:spTree>
    <p:extLst>
      <p:ext uri="{BB962C8B-B14F-4D97-AF65-F5344CB8AC3E}">
        <p14:creationId xmlns:p14="http://schemas.microsoft.com/office/powerpoint/2010/main" val="292599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0AD374-A8C2-43B3-B1BE-AD127810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活动一：上海城市发展的区位条件及其功能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8BB4AB8-DBAC-4FA3-8F51-B0D8EF35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2054" name="Picture 6" descr="上海及周边地区">
            <a:extLst>
              <a:ext uri="{FF2B5EF4-FFF2-40B4-BE49-F238E27FC236}">
                <a16:creationId xmlns:a16="http://schemas.microsoft.com/office/drawing/2014/main" id="{1A82C1D4-9753-B2BD-A89E-7DBC7DC13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2814" y="1874782"/>
            <a:ext cx="7104786" cy="498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72ED39F-38F5-AF42-9CA2-5F99646D5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366" y="290492"/>
            <a:ext cx="28575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66A9BD15-98E8-1E13-F312-5B7D1F32EB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45366" y="2373371"/>
            <a:ext cx="2857628" cy="170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F66BB20A-672B-A0E7-A5B6-BA0414BED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4371" y="4275281"/>
            <a:ext cx="2857629" cy="178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1DF2DA0-B287-5495-DCDF-79F67959EC9B}"/>
              </a:ext>
            </a:extLst>
          </p:cNvPr>
          <p:cNvSpPr txBox="1"/>
          <p:nvPr/>
        </p:nvSpPr>
        <p:spPr>
          <a:xfrm>
            <a:off x="1536171" y="802320"/>
            <a:ext cx="77982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500" dirty="0"/>
              <a:t>上海作为长江流域的门户，拥有高效率的综合交通运输网。有虹桥、浦东两大国际机场，我国吞吐量最大的港口上海港。大量的人流、物流在此集散。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C498B37-5AEA-4132-80FB-E58834B44AEB}"/>
              </a:ext>
            </a:extLst>
          </p:cNvPr>
          <p:cNvSpPr txBox="1"/>
          <p:nvPr/>
        </p:nvSpPr>
        <p:spPr>
          <a:xfrm>
            <a:off x="1550806" y="2176102"/>
            <a:ext cx="539121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900" dirty="0"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地理位置、交通方式、便捷程度</a:t>
            </a:r>
          </a:p>
        </p:txBody>
      </p:sp>
    </p:spTree>
    <p:extLst>
      <p:ext uri="{BB962C8B-B14F-4D97-AF65-F5344CB8AC3E}">
        <p14:creationId xmlns:p14="http://schemas.microsoft.com/office/powerpoint/2010/main" val="1740510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0AD374-A8C2-43B3-B1BE-AD127810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活动一：上海城市发展的区位条件及其功能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8BB4AB8-DBAC-4FA3-8F51-B0D8EF35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54C5CB7-34EC-D2B3-4C5A-4EB44F8E8E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1313" y="1691239"/>
            <a:ext cx="353676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4B78B38-FBD6-CC48-8FEF-0FB97C60A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3912" y="1122646"/>
            <a:ext cx="6387537" cy="355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携程">
            <a:extLst>
              <a:ext uri="{FF2B5EF4-FFF2-40B4-BE49-F238E27FC236}">
                <a16:creationId xmlns:a16="http://schemas.microsoft.com/office/drawing/2014/main" id="{9485E204-097C-3303-6CE7-1359503BB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3573" y="5028965"/>
            <a:ext cx="3283799" cy="124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88262745-2348-ADA8-E77B-FF9307279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8078" y="5002020"/>
            <a:ext cx="2164885" cy="127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46947DE7-68D7-77A8-4BDD-CBB85CC0EF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03670" y="5007291"/>
            <a:ext cx="2020718" cy="1265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2CDAEBBC-6DC2-8CAB-4DE9-3375CFE2D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90452" y="5028965"/>
            <a:ext cx="1486449" cy="124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EF2F89C-A99F-4785-96F9-22F37EB2FA5A}"/>
              </a:ext>
            </a:extLst>
          </p:cNvPr>
          <p:cNvSpPr txBox="1"/>
          <p:nvPr/>
        </p:nvSpPr>
        <p:spPr>
          <a:xfrm>
            <a:off x="1567543" y="985510"/>
            <a:ext cx="39523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00" dirty="0"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商贸、金融、教育、医疗、旅游等第三产业</a:t>
            </a:r>
          </a:p>
        </p:txBody>
      </p:sp>
    </p:spTree>
    <p:extLst>
      <p:ext uri="{BB962C8B-B14F-4D97-AF65-F5344CB8AC3E}">
        <p14:creationId xmlns:p14="http://schemas.microsoft.com/office/powerpoint/2010/main" val="1314531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0AD374-A8C2-43B3-B1BE-AD127810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活动一：上海城市发展的区位条件及其功能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8BB4AB8-DBAC-4FA3-8F51-B0D8EF35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70CC4A5-FD3E-B68E-986B-8F8CC9CD4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172" y="1052737"/>
            <a:ext cx="553923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FFC0305-F8BA-4354-B227-34F5629EC0C1}"/>
              </a:ext>
            </a:extLst>
          </p:cNvPr>
          <p:cNvSpPr txBox="1"/>
          <p:nvPr/>
        </p:nvSpPr>
        <p:spPr>
          <a:xfrm>
            <a:off x="7075405" y="1052737"/>
            <a:ext cx="46372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900" dirty="0">
                <a:highlight>
                  <a:srgbClr val="FFFF00"/>
                </a:highlight>
                <a:latin typeface="黑体" panose="02010609060101010101" pitchFamily="49" charset="-122"/>
                <a:ea typeface="黑体" panose="02010609060101010101" pitchFamily="49" charset="-122"/>
              </a:rPr>
              <a:t>政策优越，先行先试；提供制度参考和管理经验等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0FF148D-A946-46F9-A65F-DE6D4EC9E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880" y="3000289"/>
            <a:ext cx="6408712" cy="372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35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14473</TotalTime>
  <Words>2091</Words>
  <Application>Microsoft Office PowerPoint</Application>
  <PresentationFormat>宽屏</PresentationFormat>
  <Paragraphs>196</Paragraphs>
  <Slides>23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Helvetica Neue</vt:lpstr>
      <vt:lpstr>system-ui</vt:lpstr>
      <vt:lpstr>等线</vt:lpstr>
      <vt:lpstr>方正小标宋_GBK</vt:lpstr>
      <vt:lpstr>汉仪超粗宋简</vt:lpstr>
      <vt:lpstr>黑体</vt:lpstr>
      <vt:lpstr>楷体_GB2312</vt:lpstr>
      <vt:lpstr>宋体</vt:lpstr>
      <vt:lpstr>微软雅黑</vt:lpstr>
      <vt:lpstr>Arial</vt:lpstr>
      <vt:lpstr>Arial</vt:lpstr>
      <vt:lpstr>Calibri</vt:lpstr>
      <vt:lpstr>Courier New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活动一：上海城市发展的区位条件及其功能</vt:lpstr>
      <vt:lpstr>活动一：上海城市发展的区位条件及其功能</vt:lpstr>
      <vt:lpstr>活动一：上海城市发展的区位条件及其功能</vt:lpstr>
      <vt:lpstr>活动一：上海城市发展的区位条件及其功能</vt:lpstr>
      <vt:lpstr>活动一：上海城市发展的区位条件及其功能</vt:lpstr>
      <vt:lpstr>PowerPoint 演示文稿</vt:lpstr>
      <vt:lpstr>城市发展与腹地特征的关系：</vt:lpstr>
      <vt:lpstr>城市发展与腹地特征的关系：</vt:lpstr>
      <vt:lpstr>PowerPoint 演示文稿</vt:lpstr>
      <vt:lpstr>活动一：上海城市发展的区位条件及其功能</vt:lpstr>
      <vt:lpstr>活动一：上海城市发展的区位条件及其功能</vt:lpstr>
      <vt:lpstr>思考：城市功能强弱的影响因素</vt:lpstr>
      <vt:lpstr>活动二：上海的辐射功能及其影响</vt:lpstr>
      <vt:lpstr>PowerPoint 演示文稿</vt:lpstr>
      <vt:lpstr>活动二：上海的辐射功能及其影响</vt:lpstr>
      <vt:lpstr>PowerPoint 演示文稿</vt:lpstr>
      <vt:lpstr>活动二：上海的辐射功能及其影响</vt:lpstr>
      <vt:lpstr>PowerPoint 演示文稿</vt:lpstr>
      <vt:lpstr>活动二：上海的辐射功能及其影响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小 满</cp:lastModifiedBy>
  <cp:revision>1392</cp:revision>
  <dcterms:created xsi:type="dcterms:W3CDTF">2016-12-12T01:18:06Z</dcterms:created>
  <dcterms:modified xsi:type="dcterms:W3CDTF">2023-12-11T02:22:18Z</dcterms:modified>
</cp:coreProperties>
</file>