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8" r:id="rId9"/>
    <p:sldId id="270" r:id="rId10"/>
    <p:sldId id="273" r:id="rId11"/>
    <p:sldId id="277" r:id="rId12"/>
    <p:sldId id="278" r:id="rId13"/>
    <p:sldId id="276" r:id="rId14"/>
    <p:sldId id="274" r:id="rId15"/>
    <p:sldId id="275" r:id="rId16"/>
  </p:sldIdLst>
  <p:sldSz cx="12192000" cy="6858000"/>
  <p:notesSz cx="6858000" cy="9144000"/>
  <p:embeddedFontLst>
    <p:embeddedFont>
      <p:font typeface="方正鲁迅行书 简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黑体" panose="02010609060101010101" pitchFamily="49" charset="-122"/>
      <p:regular r:id="rId26"/>
    </p:embeddedFont>
    <p:embeddedFont>
      <p:font typeface="华文行楷" panose="02010800040101010101" pitchFamily="2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字魂87号-乾坤手书" panose="00000500000000000000" pitchFamily="2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6571E-0B48-404A-9CCF-7D7601BB7220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6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C5F0-A6CB-4E5F-90EA-A941CDBD82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48590" name="文本占位符 2"/>
          <p:cNvSpPr txBox="1"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r>
              <a:rPr lang="zh-CN" altLang="en-US"/>
              <a:t>设计意图：了解本课教学目标，便于学生在学习时有的放矢，在复习总结时有路可循。</a:t>
            </a:r>
          </a:p>
          <a:p>
            <a:pPr lvl="0"/>
            <a:r>
              <a:rPr lang="zh-CN" altLang="en-US"/>
              <a:t>出示的教学目标中，1.和2.是课堂活动的重点，在1.2.的活动中，可引导学生体会3.的内容。3.是对文章情感的认知和感受，可渗透在课堂之中。</a:t>
            </a:r>
          </a:p>
          <a:p>
            <a:pPr lvl="0"/>
            <a:r>
              <a:rPr lang="zh-CN" altLang="en-US"/>
              <a:t>操作建议：齐读。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1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1.jpe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6" Type="http://schemas.openxmlformats.org/officeDocument/2006/relationships/image" Target="../media/image1.jpe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2.jpeg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2.jpeg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.png"/><Relationship Id="rId5" Type="http://schemas.openxmlformats.org/officeDocument/2006/relationships/tags" Target="../tags/tag50.xml"/><Relationship Id="rId10" Type="http://schemas.openxmlformats.org/officeDocument/2006/relationships/image" Target="../media/image3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2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5" cstate="print"/>
          <a:srcRect l="-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83" name="组合 9"/>
          <p:cNvGrpSpPr/>
          <p:nvPr userDrawn="1">
            <p:custDataLst>
              <p:tags r:id="rId2"/>
            </p:custDataLst>
          </p:nvPr>
        </p:nvGrpSpPr>
        <p:grpSpPr>
          <a:xfrm>
            <a:off x="2841790" y="1914833"/>
            <a:ext cx="6214978" cy="1940110"/>
            <a:chOff x="2841790" y="1914833"/>
            <a:chExt cx="6214978" cy="1940110"/>
          </a:xfrm>
        </p:grpSpPr>
        <p:cxnSp>
          <p:nvCxnSpPr>
            <p:cNvPr id="3145730" name="直接连接符 10"/>
            <p:cNvCxnSpPr/>
            <p:nvPr>
              <p:custDataLst>
                <p:tags r:id="rId8"/>
              </p:custDataLst>
            </p:nvPr>
          </p:nvCxnSpPr>
          <p:spPr>
            <a:xfrm flipH="1">
              <a:off x="5286093" y="1914833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直接连接符 11"/>
            <p:cNvCxnSpPr/>
            <p:nvPr>
              <p:custDataLst>
                <p:tags r:id="rId9"/>
              </p:custDataLst>
            </p:nvPr>
          </p:nvCxnSpPr>
          <p:spPr>
            <a:xfrm flipH="1">
              <a:off x="4193871" y="3304763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直接连接符 12"/>
            <p:cNvCxnSpPr/>
            <p:nvPr>
              <p:custDataLst>
                <p:tags r:id="rId10"/>
              </p:custDataLst>
            </p:nvPr>
          </p:nvCxnSpPr>
          <p:spPr>
            <a:xfrm flipH="1">
              <a:off x="4433429" y="3145962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直接连接符 13"/>
            <p:cNvCxnSpPr/>
            <p:nvPr>
              <p:custDataLst>
                <p:tags r:id="rId11"/>
              </p:custDataLst>
            </p:nvPr>
          </p:nvCxnSpPr>
          <p:spPr>
            <a:xfrm flipH="1">
              <a:off x="2841790" y="3125609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11" name="弧形 14"/>
            <p:cNvSpPr/>
            <p:nvPr>
              <p:custDataLst>
                <p:tags r:id="rId12"/>
              </p:custDataLst>
            </p:nvPr>
          </p:nvSpPr>
          <p:spPr>
            <a:xfrm>
              <a:off x="7477434" y="2144570"/>
              <a:ext cx="1579334" cy="1579334"/>
            </a:xfrm>
            <a:prstGeom prst="arc">
              <a:avLst>
                <a:gd name="adj1" fmla="val 12163161"/>
                <a:gd name="adj2" fmla="val 1644455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13" name="弧形 18"/>
            <p:cNvSpPr/>
            <p:nvPr>
              <p:custDataLst>
                <p:tags r:id="rId13"/>
              </p:custDataLst>
            </p:nvPr>
          </p:nvSpPr>
          <p:spPr>
            <a:xfrm>
              <a:off x="7382026" y="2035987"/>
              <a:ext cx="1579334" cy="1579334"/>
            </a:xfrm>
            <a:prstGeom prst="arc">
              <a:avLst>
                <a:gd name="adj1" fmla="val 10655073"/>
                <a:gd name="adj2" fmla="val 490641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715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19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72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514599" y="2056869"/>
            <a:ext cx="7162802" cy="1579334"/>
          </a:xfrm>
        </p:spPr>
        <p:txBody>
          <a:bodyPr lIns="90000" tIns="46800" rIns="90000" bIns="46800" anchor="b" anchorCtr="1">
            <a:normAutofit/>
          </a:bodyPr>
          <a:lstStyle>
            <a:lvl1pPr algn="ctr">
              <a:defRPr sz="6000" spc="600" baseline="0"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2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3275773" y="3723904"/>
            <a:ext cx="5640454" cy="550179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日期占位符 2"/>
          <p:cNvSpPr>
            <a:spLocks noGrp="1"/>
          </p:cNvSpPr>
          <p:nvPr userDrawn="1"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13" name="页脚占位符 3"/>
          <p:cNvSpPr>
            <a:spLocks noGrp="1"/>
          </p:cNvSpPr>
          <p:nvPr userDrawn="1"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5" name="灯片编号占位符 4"/>
          <p:cNvSpPr>
            <a:spLocks noGrp="1"/>
          </p:cNvSpPr>
          <p:nvPr userDrawn="1"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17" name="内容占位符 6"/>
          <p:cNvSpPr>
            <a:spLocks noGrp="1"/>
          </p:cNvSpPr>
          <p:nvPr userDrawn="1"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1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6" cstate="print"/>
          <a:srcRect l="-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5" name="组合 10"/>
          <p:cNvGrpSpPr/>
          <p:nvPr userDrawn="1">
            <p:custDataLst>
              <p:tags r:id="rId2"/>
            </p:custDataLst>
          </p:nvPr>
        </p:nvGrpSpPr>
        <p:grpSpPr>
          <a:xfrm>
            <a:off x="2841790" y="1914833"/>
            <a:ext cx="7693902" cy="1940110"/>
            <a:chOff x="2841790" y="1914833"/>
            <a:chExt cx="7693902" cy="1940110"/>
          </a:xfrm>
        </p:grpSpPr>
        <p:sp>
          <p:nvSpPr>
            <p:cNvPr id="1048819" name="椭圆 11"/>
            <p:cNvSpPr/>
            <p:nvPr>
              <p:custDataLst>
                <p:tags r:id="rId8"/>
              </p:custDataLst>
            </p:nvPr>
          </p:nvSpPr>
          <p:spPr>
            <a:xfrm rot="1386248">
              <a:off x="8123146" y="1936673"/>
              <a:ext cx="2412546" cy="473574"/>
            </a:xfrm>
            <a:prstGeom prst="ellipse">
              <a:avLst/>
            </a:prstGeom>
            <a:solidFill>
              <a:srgbClr val="EEF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45738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4193871" y="3304763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直接连接符 13"/>
            <p:cNvCxnSpPr/>
            <p:nvPr>
              <p:custDataLst>
                <p:tags r:id="rId10"/>
              </p:custDataLst>
            </p:nvPr>
          </p:nvCxnSpPr>
          <p:spPr>
            <a:xfrm flipH="1">
              <a:off x="5286093" y="1914833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直接连接符 14"/>
            <p:cNvCxnSpPr/>
            <p:nvPr>
              <p:custDataLst>
                <p:tags r:id="rId11"/>
              </p:custDataLst>
            </p:nvPr>
          </p:nvCxnSpPr>
          <p:spPr>
            <a:xfrm flipH="1">
              <a:off x="4433429" y="3145962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直接连接符 15"/>
            <p:cNvCxnSpPr/>
            <p:nvPr>
              <p:custDataLst>
                <p:tags r:id="rId12"/>
              </p:custDataLst>
            </p:nvPr>
          </p:nvCxnSpPr>
          <p:spPr>
            <a:xfrm flipH="1">
              <a:off x="2841790" y="3125609"/>
              <a:ext cx="479116" cy="5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21" name="弧形 16"/>
            <p:cNvSpPr/>
            <p:nvPr>
              <p:custDataLst>
                <p:tags r:id="rId13"/>
              </p:custDataLst>
            </p:nvPr>
          </p:nvSpPr>
          <p:spPr>
            <a:xfrm>
              <a:off x="7477434" y="2144570"/>
              <a:ext cx="1579334" cy="1579334"/>
            </a:xfrm>
            <a:prstGeom prst="arc">
              <a:avLst>
                <a:gd name="adj1" fmla="val 12163161"/>
                <a:gd name="adj2" fmla="val 1644455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23" name="弧形 17"/>
            <p:cNvSpPr/>
            <p:nvPr>
              <p:custDataLst>
                <p:tags r:id="rId14"/>
              </p:custDataLst>
            </p:nvPr>
          </p:nvSpPr>
          <p:spPr>
            <a:xfrm>
              <a:off x="7382026" y="2035987"/>
              <a:ext cx="1579334" cy="1579334"/>
            </a:xfrm>
            <a:prstGeom prst="arc">
              <a:avLst>
                <a:gd name="adj1" fmla="val 10655073"/>
                <a:gd name="adj2" fmla="val 490641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82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2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31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220250" y="2144527"/>
            <a:ext cx="6753861" cy="1566477"/>
          </a:xfrm>
        </p:spPr>
        <p:txBody>
          <a:bodyPr vert="horz" lIns="90000" tIns="46800" rIns="90000" bIns="46800" rtlCol="0" anchor="b" anchorCtr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048833" name="文本占位符 25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579742" y="3778714"/>
            <a:ext cx="5970658" cy="481826"/>
          </a:xfrm>
        </p:spPr>
        <p:txBody>
          <a:bodyPr lIns="90000" tIns="46800" rIns="90000" bIns="46800" anchor="t" anchorCtr="1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37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39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4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845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84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49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51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853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矩形 7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48857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3200" dirty="0"/>
              <a:t>单击编辑标题</a:t>
            </a:r>
          </a:p>
        </p:txBody>
      </p:sp>
      <p:sp>
        <p:nvSpPr>
          <p:cNvPr id="1048859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6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863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865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67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4887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7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7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87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879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881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140" y="2791490"/>
            <a:ext cx="10965600" cy="34308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4888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8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89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891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893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95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4889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901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903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90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90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0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9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48917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2070000"/>
            <a:ext cx="9144000" cy="1656000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919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92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923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925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2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29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3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print"/>
          <a:srcRect l="-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4873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37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4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22152" y="2689990"/>
            <a:ext cx="4947694" cy="90883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4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22152" y="3754537"/>
            <a:ext cx="4947694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47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49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51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53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10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59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61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63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765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6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69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1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32436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73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email"/>
          <a:stretch>
            <a:fillRect/>
          </a:stretch>
        </p:blipFill>
        <p:spPr>
          <a:xfrm rot="3043711">
            <a:off x="925332" y="828133"/>
            <a:ext cx="4844848" cy="48448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97175" name="图片 12" descr="C:\Users\admin\Desktop\图片6.png图片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10722732" y="0"/>
            <a:ext cx="1469269" cy="2320916"/>
          </a:xfrm>
          <a:custGeom>
            <a:avLst/>
            <a:gdLst>
              <a:gd name="connsiteX0" fmla="*/ 1469269 w 1469269"/>
              <a:gd name="connsiteY0" fmla="*/ 0 h 2320916"/>
              <a:gd name="connsiteX1" fmla="*/ 0 w 1469269"/>
              <a:gd name="connsiteY1" fmla="*/ 0 h 2320916"/>
              <a:gd name="connsiteX2" fmla="*/ 0 w 1469269"/>
              <a:gd name="connsiteY2" fmla="*/ 2320916 h 2320916"/>
              <a:gd name="connsiteX3" fmla="*/ 1469269 w 1469269"/>
              <a:gd name="connsiteY3" fmla="*/ 2320916 h 23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269" h="2320916">
                <a:moveTo>
                  <a:pt x="1469269" y="0"/>
                </a:moveTo>
                <a:lnTo>
                  <a:pt x="0" y="0"/>
                </a:lnTo>
                <a:lnTo>
                  <a:pt x="0" y="2320916"/>
                </a:lnTo>
                <a:lnTo>
                  <a:pt x="1469269" y="2320916"/>
                </a:lnTo>
                <a:close/>
              </a:path>
            </a:pathLst>
          </a:custGeom>
        </p:spPr>
      </p:pic>
      <p:pic>
        <p:nvPicPr>
          <p:cNvPr id="20971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 rot="9338185" flipH="1" flipV="1">
            <a:off x="8764435" y="5614260"/>
            <a:ext cx="3302621" cy="1952675"/>
          </a:xfrm>
          <a:custGeom>
            <a:avLst/>
            <a:gdLst>
              <a:gd name="connsiteX0" fmla="*/ 3302621 w 3302621"/>
              <a:gd name="connsiteY0" fmla="*/ 0 h 1952675"/>
              <a:gd name="connsiteX1" fmla="*/ 3302621 w 3302621"/>
              <a:gd name="connsiteY1" fmla="*/ 1635689 h 1952675"/>
              <a:gd name="connsiteX2" fmla="*/ 3159072 w 3302621"/>
              <a:gd name="connsiteY2" fmla="*/ 1952675 h 1952675"/>
              <a:gd name="connsiteX3" fmla="*/ 0 w 3302621"/>
              <a:gd name="connsiteY3" fmla="*/ 522077 h 1952675"/>
              <a:gd name="connsiteX4" fmla="*/ 0 w 3302621"/>
              <a:gd name="connsiteY4" fmla="*/ 0 h 19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621" h="1952675">
                <a:moveTo>
                  <a:pt x="3302621" y="0"/>
                </a:moveTo>
                <a:lnTo>
                  <a:pt x="3302621" y="1635689"/>
                </a:lnTo>
                <a:lnTo>
                  <a:pt x="3159072" y="1952675"/>
                </a:lnTo>
                <a:lnTo>
                  <a:pt x="0" y="52207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48775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24361" y="443230"/>
            <a:ext cx="7398372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77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79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1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85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91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93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104879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2023/12/11</a:t>
            </a:fld>
            <a:endParaRPr lang="zh-CN" altLang="en-US" dirty="0"/>
          </a:p>
        </p:txBody>
      </p:sp>
      <p:sp>
        <p:nvSpPr>
          <p:cNvPr id="1048797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99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80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0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807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01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104870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707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709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accent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50" normalizeH="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9600" spc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突出中心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3371466" y="4074779"/>
            <a:ext cx="5640454" cy="55017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张家港市第六中学    吴然</a:t>
            </a:r>
          </a:p>
        </p:txBody>
      </p:sp>
      <p:sp>
        <p:nvSpPr>
          <p:cNvPr id="1048581" name="文本框 7"/>
          <p:cNvSpPr txBox="1"/>
          <p:nvPr/>
        </p:nvSpPr>
        <p:spPr>
          <a:xfrm>
            <a:off x="3053504" y="1507067"/>
            <a:ext cx="6084993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6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9025379" y="1269"/>
            <a:ext cx="3166711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8" name="微信公众号：初中语文匠"/>
          <p:cNvSpPr/>
          <p:nvPr/>
        </p:nvSpPr>
        <p:spPr>
          <a:xfrm>
            <a:off x="256541" y="309880"/>
            <a:ext cx="11329247" cy="6348307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5C8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9" name="微信公众号：初中语文匠"/>
          <p:cNvSpPr txBox="1"/>
          <p:nvPr/>
        </p:nvSpPr>
        <p:spPr>
          <a:xfrm>
            <a:off x="256540" y="469053"/>
            <a:ext cx="6683587" cy="588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瀑布的水逆流而上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蒲公英种子从远处飘回，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聚成伞的模样！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太阳从西边升起，落向东方！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子弹退回枪膛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运动员回到起跑线上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我交回录取通知书，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忘了十年寒窗！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厨房里飘来饭菜的香！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你把我的卷子签好名字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关掉电视，帮我把书包背上。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你还在我身旁！</a:t>
            </a:r>
          </a:p>
        </p:txBody>
      </p:sp>
      <p:sp>
        <p:nvSpPr>
          <p:cNvPr id="1048630" name="微信公众号：初中语文匠"/>
          <p:cNvSpPr txBox="1"/>
          <p:nvPr/>
        </p:nvSpPr>
        <p:spPr>
          <a:xfrm>
            <a:off x="5903807" y="469054"/>
            <a:ext cx="5681980" cy="708654"/>
          </a:xfrm>
          <a:prstGeom prst="rect">
            <a:avLst/>
          </a:prstGeom>
          <a:solidFill>
            <a:srgbClr val="5C8A67">
              <a:alpha val="87000"/>
            </a:srgbClr>
          </a:solidFill>
        </p:spPr>
        <p:txBody>
          <a:bodyPr wrap="square" lIns="162556" tIns="81277" rIns="162556" bIns="81277" rtlCol="0">
            <a:spAutoFit/>
          </a:bodyPr>
          <a:lstStyle/>
          <a:p>
            <a:r>
              <a:rPr lang="zh-CN" altLang="en-US" sz="3735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立意新颖</a:t>
            </a:r>
            <a:r>
              <a:rPr lang="zh-CN" altLang="en-US" sz="3200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：</a:t>
            </a:r>
            <a:r>
              <a:rPr lang="zh-CN" altLang="en-US" sz="3200" b="1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思念母亲</a:t>
            </a:r>
          </a:p>
        </p:txBody>
      </p:sp>
      <p:sp>
        <p:nvSpPr>
          <p:cNvPr id="1048631" name="微信公众号：初中语文匠"/>
          <p:cNvSpPr txBox="1"/>
          <p:nvPr/>
        </p:nvSpPr>
        <p:spPr>
          <a:xfrm>
            <a:off x="5903807" y="1386841"/>
            <a:ext cx="5682827" cy="1673855"/>
          </a:xfrm>
          <a:prstGeom prst="rect">
            <a:avLst/>
          </a:prstGeom>
          <a:solidFill>
            <a:srgbClr val="5C8A67">
              <a:alpha val="87000"/>
            </a:srgbClr>
          </a:solidFill>
        </p:spPr>
        <p:txBody>
          <a:bodyPr wrap="square" lIns="162556" tIns="81277" rIns="162556" bIns="81277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735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构思新颖：</a:t>
            </a:r>
            <a:r>
              <a:rPr lang="zh-CN" altLang="en-US" sz="3200" b="1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用回溯的写法，以各种不可能出现的现象，表达内心的渴望。</a:t>
            </a:r>
            <a:endParaRPr lang="zh-CN" altLang="en-US" sz="3735" dirty="0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48632" name="微信公众号：初中语文匠"/>
          <p:cNvSpPr txBox="1"/>
          <p:nvPr/>
        </p:nvSpPr>
        <p:spPr>
          <a:xfrm>
            <a:off x="5902961" y="3289300"/>
            <a:ext cx="5683673" cy="1191255"/>
          </a:xfrm>
          <a:prstGeom prst="rect">
            <a:avLst/>
          </a:prstGeom>
          <a:solidFill>
            <a:srgbClr val="5C8A67">
              <a:alpha val="87000"/>
            </a:srgbClr>
          </a:solidFill>
        </p:spPr>
        <p:txBody>
          <a:bodyPr wrap="square" lIns="162556" tIns="81277" rIns="162556" bIns="81277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735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选材新颖：</a:t>
            </a:r>
            <a:r>
              <a:rPr lang="zh-CN" altLang="en-US" sz="3200" b="1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精选母子的意象，再现生活细节，亲切感人</a:t>
            </a:r>
          </a:p>
        </p:txBody>
      </p:sp>
      <p:sp>
        <p:nvSpPr>
          <p:cNvPr id="1048633" name="微信公众号：初中语文匠"/>
          <p:cNvSpPr txBox="1">
            <a:spLocks noChangeArrowheads="1"/>
          </p:cNvSpPr>
          <p:nvPr/>
        </p:nvSpPr>
        <p:spPr bwMode="auto">
          <a:xfrm>
            <a:off x="5904654" y="4699848"/>
            <a:ext cx="5681980" cy="1673855"/>
          </a:xfrm>
          <a:prstGeom prst="rect">
            <a:avLst/>
          </a:prstGeom>
          <a:solidFill>
            <a:srgbClr val="5C8A67">
              <a:alpha val="87000"/>
            </a:srgbClr>
          </a:solidFill>
        </p:spPr>
        <p:txBody>
          <a:bodyPr vert="horz" wrap="square" lIns="162556" tIns="81277" rIns="162556" bIns="81277" numCol="1" rtlCol="0" anchor="t" anchorCtr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735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布局新颖：</a:t>
            </a:r>
            <a:r>
              <a:rPr lang="zh-CN" altLang="en-US" sz="3200" b="1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层层铺垫，结尾点题，产生强烈情感冲击力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 bldLvl="0" animBg="1"/>
      <p:bldP spid="1048631" grpId="0" bldLvl="0" animBg="1"/>
      <p:bldP spid="1048632" grpId="0" bldLvl="0" animBg="1"/>
      <p:bldP spid="104863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title"/>
          </p:nvPr>
        </p:nvSpPr>
        <p:spPr>
          <a:xfrm>
            <a:off x="382772" y="327911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活动二：小组合作，观视频，修改脚本</a:t>
            </a:r>
          </a:p>
        </p:txBody>
      </p:sp>
      <p:sp>
        <p:nvSpPr>
          <p:cNvPr id="1048621" name="内容占位符 2"/>
          <p:cNvSpPr>
            <a:spLocks noGrp="1"/>
          </p:cNvSpPr>
          <p:nvPr>
            <p:ph idx="1"/>
          </p:nvPr>
        </p:nvSpPr>
        <p:spPr>
          <a:xfrm>
            <a:off x="382772" y="952508"/>
            <a:ext cx="11139347" cy="53889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40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0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</a:t>
            </a:r>
            <a:r>
              <a:rPr lang="zh-CN" altLang="zh-CN" sz="40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“湖畔文学社”</a:t>
            </a:r>
            <a:r>
              <a:rPr lang="zh-CN" altLang="en-US" sz="40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给了大家这样一个入社测试题：</a:t>
            </a:r>
            <a:r>
              <a:rPr lang="zh-CN" altLang="en-US" sz="40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</a:rPr>
              <a:t>视频中哪些地方还不能较好的突出主旨？如果让你修改成一个完美的公益广告，你们准备怎样制作，用哪些手法更好突出主旨，把制作的理由写清楚。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D90B2-597A-4EB4-A25B-080B5A28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量化评价标准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0D1EDC-F53D-41B7-8679-3AF2E24D9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679181"/>
              </p:ext>
            </p:extLst>
          </p:nvPr>
        </p:nvGraphicFramePr>
        <p:xfrm>
          <a:off x="489098" y="1015409"/>
          <a:ext cx="11467214" cy="584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1795">
                  <a:extLst>
                    <a:ext uri="{9D8B030D-6E8A-4147-A177-3AD203B41FA5}">
                      <a16:colId xmlns:a16="http://schemas.microsoft.com/office/drawing/2014/main" val="3227970438"/>
                    </a:ext>
                  </a:extLst>
                </a:gridCol>
                <a:gridCol w="4545419">
                  <a:extLst>
                    <a:ext uri="{9D8B030D-6E8A-4147-A177-3AD203B41FA5}">
                      <a16:colId xmlns:a16="http://schemas.microsoft.com/office/drawing/2014/main" val="41405388"/>
                    </a:ext>
                  </a:extLst>
                </a:gridCol>
              </a:tblGrid>
              <a:tr h="1357379">
                <a:tc>
                  <a:txBody>
                    <a:bodyPr/>
                    <a:lstStyle/>
                    <a:p>
                      <a:pPr algn="ctr"/>
                      <a:endParaRPr lang="en-US" altLang="zh-CN" sz="3200" dirty="0"/>
                    </a:p>
                    <a:p>
                      <a:pPr algn="ctr"/>
                      <a:r>
                        <a:rPr lang="zh-CN" altLang="en-US" sz="3200" dirty="0"/>
                        <a:t>评价指标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200" dirty="0"/>
                    </a:p>
                    <a:p>
                      <a:pPr algn="ctr"/>
                      <a:r>
                        <a:rPr lang="zh-CN" altLang="en-US" sz="3200" dirty="0"/>
                        <a:t>星级（最高五星）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99268"/>
                  </a:ext>
                </a:extLst>
              </a:tr>
              <a:tr h="1121303">
                <a:tc>
                  <a:txBody>
                    <a:bodyPr/>
                    <a:lstStyle/>
                    <a:p>
                      <a:pPr algn="ctr"/>
                      <a:endParaRPr lang="en-US" altLang="zh-CN" sz="2800" b="1" i="0" kern="0" baseline="0" dirty="0">
                        <a:ln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等线" panose="02010600030101010101" pitchFamily="2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800" b="1" i="0" kern="0" baseline="0" dirty="0">
                          <a:ln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等线" panose="02010600030101010101" pitchFamily="2" charset="-122"/>
                          <a:ea typeface="楷体" panose="02010609060101010101" charset="-122"/>
                        </a:rPr>
                        <a:t>能更好地突出作品的主旨</a:t>
                      </a:r>
                      <a:endParaRPr lang="zh-CN" alt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97122"/>
                  </a:ext>
                </a:extLst>
              </a:tr>
              <a:tr h="1121303">
                <a:tc>
                  <a:txBody>
                    <a:bodyPr/>
                    <a:lstStyle/>
                    <a:p>
                      <a:pPr algn="ctr"/>
                      <a:endParaRPr lang="en-US" altLang="zh-CN" sz="2800" b="1" i="0" kern="0" baseline="0" dirty="0">
                        <a:ln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等线" panose="02010600030101010101" pitchFamily="2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800" b="1" i="0" kern="0" baseline="0" dirty="0">
                          <a:ln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等线" panose="02010600030101010101" pitchFamily="2" charset="-122"/>
                          <a:ea typeface="楷体" panose="02010609060101010101" charset="-122"/>
                        </a:rPr>
                        <a:t>展现的画面能贴近生活，有感染力</a:t>
                      </a:r>
                      <a:endParaRPr lang="zh-CN" alt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235690"/>
                  </a:ext>
                </a:extLst>
              </a:tr>
              <a:tr h="1121303">
                <a:tc>
                  <a:txBody>
                    <a:bodyPr/>
                    <a:lstStyle/>
                    <a:p>
                      <a:pPr algn="ctr"/>
                      <a:endParaRPr lang="en-US" altLang="zh-CN" sz="2800" b="1" i="0" kern="0" baseline="0" dirty="0">
                        <a:ln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等线" panose="02010600030101010101" pitchFamily="2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800" b="1" i="0" kern="0" baseline="0" dirty="0">
                          <a:ln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等线" panose="02010600030101010101" pitchFamily="2" charset="-122"/>
                          <a:ea typeface="楷体" panose="02010609060101010101" charset="-122"/>
                        </a:rPr>
                        <a:t>文字的呈现，要力求简明，有意蕴</a:t>
                      </a:r>
                      <a:endParaRPr lang="zh-CN" alt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30782"/>
                  </a:ext>
                </a:extLst>
              </a:tr>
              <a:tr h="1121303">
                <a:tc>
                  <a:txBody>
                    <a:bodyPr/>
                    <a:lstStyle/>
                    <a:p>
                      <a:pPr algn="ctr"/>
                      <a:endParaRPr lang="en-US" altLang="zh-CN" sz="2800" b="1" i="0" kern="0" baseline="0" dirty="0">
                        <a:ln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等线" panose="02010600030101010101" pitchFamily="2" charset="-122"/>
                        <a:ea typeface="楷体" panose="02010609060101010101" charset="-122"/>
                      </a:endParaRPr>
                    </a:p>
                    <a:p>
                      <a:pPr algn="ctr"/>
                      <a:r>
                        <a:rPr lang="zh-CN" altLang="en-US" sz="2800" b="1" i="0" kern="0" baseline="0" dirty="0">
                          <a:ln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等线" panose="02010600030101010101" pitchFamily="2" charset="-122"/>
                          <a:ea typeface="楷体" panose="02010609060101010101" charset="-122"/>
                        </a:rPr>
                        <a:t>鼓励有个性、有创意的表达</a:t>
                      </a:r>
                      <a:endParaRPr lang="zh-CN" alt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053755"/>
                  </a:ext>
                </a:extLst>
              </a:tr>
            </a:tbl>
          </a:graphicData>
        </a:graphic>
      </p:graphicFrame>
      <p:sp>
        <p:nvSpPr>
          <p:cNvPr id="4" name="五边形 17">
            <a:extLst>
              <a:ext uri="{FF2B5EF4-FFF2-40B4-BE49-F238E27FC236}">
                <a16:creationId xmlns:a16="http://schemas.microsoft.com/office/drawing/2014/main" id="{61ADA5DC-DFB0-43BD-AD48-8743230D0FC2}"/>
              </a:ext>
            </a:extLst>
          </p:cNvPr>
          <p:cNvSpPr/>
          <p:nvPr/>
        </p:nvSpPr>
        <p:spPr>
          <a:xfrm>
            <a:off x="532731" y="160508"/>
            <a:ext cx="2520000" cy="792000"/>
          </a:xfrm>
          <a:prstGeom prst="homePlate">
            <a:avLst>
              <a:gd name="adj" fmla="val 4249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评价</a:t>
            </a:r>
            <a:r>
              <a:rPr lang="zh-CN" altLang="en-US" sz="32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量表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957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9025379" y="1269"/>
            <a:ext cx="3166711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8" name="微信公众号：初中语文匠"/>
          <p:cNvSpPr/>
          <p:nvPr/>
        </p:nvSpPr>
        <p:spPr>
          <a:xfrm>
            <a:off x="256541" y="309880"/>
            <a:ext cx="11329247" cy="6348307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5C8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9" name="微信公众号：初中语文匠"/>
          <p:cNvSpPr txBox="1"/>
          <p:nvPr/>
        </p:nvSpPr>
        <p:spPr>
          <a:xfrm>
            <a:off x="256540" y="469053"/>
            <a:ext cx="6683587" cy="588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瀑布的水逆流而上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蒲公英种子从远处飘回，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聚成伞的模样！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太阳从西边升起，落向东方！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子弹退回枪膛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运动员回到起跑线上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我交回录取通知书，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忘了十年寒窗！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厨房里飘来饭菜的香！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你把我的卷子签好名字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关掉电视，帮我把书包背上。</a:t>
            </a:r>
            <a:b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</a:b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你还在我身旁！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10"/>
          <p:cNvPicPr/>
          <p:nvPr/>
        </p:nvPicPr>
        <p:blipFill>
          <a:blip r:embed="rId3"/>
          <a:srcRect l="10038"/>
          <a:stretch>
            <a:fillRect/>
          </a:stretch>
        </p:blipFill>
        <p:spPr>
          <a:xfrm>
            <a:off x="7752928" y="0"/>
            <a:ext cx="443907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34" name="矩形 1"/>
          <p:cNvSpPr/>
          <p:nvPr/>
        </p:nvSpPr>
        <p:spPr>
          <a:xfrm>
            <a:off x="591820" y="1082887"/>
            <a:ext cx="10236200" cy="5575300"/>
          </a:xfrm>
          <a:prstGeom prst="rect">
            <a:avLst/>
          </a:prstGeom>
          <a:solidFill>
            <a:schemeClr val="bg1">
              <a:alpha val="77000"/>
            </a:schemeClr>
          </a:solidFill>
          <a:ln w="19050">
            <a:solidFill>
              <a:srgbClr val="5C8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5" name="TextBox 18"/>
          <p:cNvSpPr txBox="1"/>
          <p:nvPr/>
        </p:nvSpPr>
        <p:spPr>
          <a:xfrm>
            <a:off x="1454135" y="186548"/>
            <a:ext cx="42976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作业：仿写一首小诗</a:t>
            </a:r>
          </a:p>
        </p:txBody>
      </p:sp>
      <p:sp>
        <p:nvSpPr>
          <p:cNvPr id="1048636" name="微信公众号：初中语文匠"/>
          <p:cNvSpPr txBox="1"/>
          <p:nvPr/>
        </p:nvSpPr>
        <p:spPr>
          <a:xfrm>
            <a:off x="4931834" y="1594274"/>
            <a:ext cx="5371253" cy="443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枯黄的叶子轻盈而上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珍珠似的雨滴从屋檐跳起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化成云的模样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火车从城市出发 开回家乡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信封藏回抽屉 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我把你的白发梳成青丝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叫缓岁月 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帮你把皱纹抚平</a:t>
            </a:r>
          </a:p>
          <a:p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柳公权楷书" panose="02010600010101010101" charset="-122"/>
              </a:rPr>
              <a:t>你就惊艳了时光</a:t>
            </a:r>
          </a:p>
        </p:txBody>
      </p:sp>
      <p:cxnSp>
        <p:nvCxnSpPr>
          <p:cNvPr id="3145728" name="微信公众号：初中语文匠"/>
          <p:cNvCxnSpPr/>
          <p:nvPr/>
        </p:nvCxnSpPr>
        <p:spPr>
          <a:xfrm>
            <a:off x="4637193" y="1314027"/>
            <a:ext cx="0" cy="5118947"/>
          </a:xfrm>
          <a:prstGeom prst="line">
            <a:avLst/>
          </a:prstGeom>
          <a:ln>
            <a:solidFill>
              <a:srgbClr val="1C3F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7" name="微信公众号：初中语文匠"/>
          <p:cNvSpPr txBox="1"/>
          <p:nvPr/>
        </p:nvSpPr>
        <p:spPr>
          <a:xfrm>
            <a:off x="957077" y="2335994"/>
            <a:ext cx="547260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仿意象、</a:t>
            </a:r>
          </a:p>
          <a:p>
            <a:pPr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仿细节，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以仿促新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0"/>
          <p:cNvSpPr>
            <a:spLocks noGrp="1"/>
          </p:cNvSpPr>
          <p:nvPr>
            <p:ph type="title"/>
          </p:nvPr>
        </p:nvSpPr>
        <p:spPr>
          <a:xfrm>
            <a:off x="847090" y="3236595"/>
            <a:ext cx="11344910" cy="1566545"/>
          </a:xfrm>
        </p:spPr>
        <p:txBody>
          <a:bodyPr>
            <a:noAutofit/>
          </a:bodyPr>
          <a:lstStyle/>
          <a:p>
            <a:r>
              <a:rPr lang="zh-CN" altLang="en-US" sz="6600">
                <a:latin typeface="方正鲁迅行书 简" panose="02000500000000000000" charset="-122"/>
                <a:ea typeface="方正鲁迅行书 简" panose="02000500000000000000" charset="-122"/>
              </a:rPr>
              <a:t>愿你带着明确的中心</a:t>
            </a:r>
            <a:br>
              <a:rPr lang="zh-CN" altLang="en-US" sz="6600">
                <a:latin typeface="方正鲁迅行书 简" panose="02000500000000000000" charset="-122"/>
                <a:ea typeface="方正鲁迅行书 简" panose="02000500000000000000" charset="-122"/>
              </a:rPr>
            </a:br>
            <a:r>
              <a:rPr lang="zh-CN" altLang="en-US" sz="6600">
                <a:latin typeface="方正鲁迅行书 简" panose="02000500000000000000" charset="-122"/>
                <a:ea typeface="方正鲁迅行书 简" panose="02000500000000000000" charset="-122"/>
              </a:rPr>
              <a:t>走向诗意的生活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文本框 53252"/>
          <p:cNvSpPr txBox="1"/>
          <p:nvPr/>
        </p:nvSpPr>
        <p:spPr>
          <a:xfrm>
            <a:off x="1137684" y="2220807"/>
            <a:ext cx="10394763" cy="28920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26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    </a:t>
            </a:r>
            <a:r>
              <a:rPr kumimoji="0" lang="zh-CN" altLang="en-US" sz="4265" b="0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中心，是文章中传达出来的作者的基本观点、态度、情感和意图，也就是作者写作的主旨所在。</a:t>
            </a:r>
          </a:p>
        </p:txBody>
      </p:sp>
      <p:sp>
        <p:nvSpPr>
          <p:cNvPr id="1048583" name="文本框 2"/>
          <p:cNvSpPr txBox="1"/>
          <p:nvPr/>
        </p:nvSpPr>
        <p:spPr>
          <a:xfrm>
            <a:off x="4707467" y="1266613"/>
            <a:ext cx="2744893" cy="7065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735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什么是中心</a:t>
            </a:r>
          </a:p>
        </p:txBody>
      </p:sp>
      <p:sp>
        <p:nvSpPr>
          <p:cNvPr id="1048584" name="五边形 17"/>
          <p:cNvSpPr/>
          <p:nvPr/>
        </p:nvSpPr>
        <p:spPr>
          <a:xfrm>
            <a:off x="730058" y="362784"/>
            <a:ext cx="2520000" cy="792000"/>
          </a:xfrm>
          <a:prstGeom prst="homePlate">
            <a:avLst>
              <a:gd name="adj" fmla="val 4249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写作指导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矩形 1"/>
          <p:cNvSpPr/>
          <p:nvPr/>
        </p:nvSpPr>
        <p:spPr>
          <a:xfrm>
            <a:off x="567171" y="1452496"/>
            <a:ext cx="11474451" cy="23046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借助学过的课文，学习并领会突出中心的基本方法。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.</a:t>
            </a:r>
            <a:r>
              <a:rPr kumimoji="0" lang="zh-CN" altLang="en-US" sz="36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积极参与写作实践，根据命题要求选材组材，突出文章中心。</a:t>
            </a:r>
          </a:p>
        </p:txBody>
      </p:sp>
      <p:sp>
        <p:nvSpPr>
          <p:cNvPr id="1048587" name="文本框 2"/>
          <p:cNvSpPr txBox="1"/>
          <p:nvPr/>
        </p:nvSpPr>
        <p:spPr>
          <a:xfrm>
            <a:off x="1474124" y="548640"/>
            <a:ext cx="276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学习目标</a:t>
            </a:r>
          </a:p>
        </p:txBody>
      </p:sp>
      <p:sp>
        <p:nvSpPr>
          <p:cNvPr id="1048588" name="五边形 17"/>
          <p:cNvSpPr/>
          <p:nvPr/>
        </p:nvSpPr>
        <p:spPr>
          <a:xfrm>
            <a:off x="730058" y="362784"/>
            <a:ext cx="2520000" cy="792000"/>
          </a:xfrm>
          <a:prstGeom prst="homePlate">
            <a:avLst>
              <a:gd name="adj" fmla="val 4249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学习目标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文本框 2"/>
          <p:cNvSpPr txBox="1"/>
          <p:nvPr/>
        </p:nvSpPr>
        <p:spPr>
          <a:xfrm>
            <a:off x="1042035" y="1119505"/>
            <a:ext cx="10541635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200" b="1" kern="0" dirty="0">
                <a:solidFill>
                  <a:schemeClr val="accent1"/>
                </a:solidFill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  </a:t>
            </a:r>
          </a:p>
          <a:p>
            <a:pPr algn="l"/>
            <a:r>
              <a:rPr lang="en-US" altLang="zh-CN" sz="4400" b="1" kern="0" dirty="0">
                <a:solidFill>
                  <a:schemeClr val="accent1"/>
                </a:solidFill>
                <a:effectLst/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       </a:t>
            </a:r>
            <a:r>
              <a:rPr lang="zh-CN" altLang="zh-CN" sz="44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学校准备成立一个“湖畔文学社”，想在同学们中间招募一批会读文、会品文、会写文、会制作短视频的社员，下面就让我们一起完成入社测试，追求属于你的诗和远方吧</a:t>
            </a:r>
            <a:r>
              <a:rPr lang="en-US" altLang="zh-CN" sz="4400" kern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!</a:t>
            </a:r>
          </a:p>
        </p:txBody>
      </p:sp>
      <p:sp>
        <p:nvSpPr>
          <p:cNvPr id="1048584" name="五边形 17"/>
          <p:cNvSpPr/>
          <p:nvPr>
            <p:custDataLst>
              <p:tags r:id="rId1"/>
            </p:custDataLst>
          </p:nvPr>
        </p:nvSpPr>
        <p:spPr>
          <a:xfrm>
            <a:off x="730058" y="362784"/>
            <a:ext cx="2520000" cy="792000"/>
          </a:xfrm>
          <a:prstGeom prst="homePlate">
            <a:avLst>
              <a:gd name="adj" fmla="val 4249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zh-CN" sz="3200" b="1" kern="0" dirty="0">
                <a:solidFill>
                  <a:schemeClr val="bg2"/>
                </a:solidFill>
                <a:effectLst/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创设情境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等线" panose="02010600030101010101" pitchFamily="2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内容占位符 2"/>
          <p:cNvSpPr>
            <a:spLocks noGrp="1"/>
          </p:cNvSpPr>
          <p:nvPr>
            <p:ph idx="1"/>
          </p:nvPr>
        </p:nvSpPr>
        <p:spPr>
          <a:xfrm>
            <a:off x="108858" y="1690688"/>
            <a:ext cx="119803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       </a:t>
            </a:r>
            <a:r>
              <a:rPr altLang="zh-CN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上周</a:t>
            </a:r>
            <a:r>
              <a:rPr lang="zh-CN" altLang="en-US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在</a:t>
            </a:r>
            <a:r>
              <a:rPr altLang="zh-CN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热播中央电视台主办的《主持人大赛》</a:t>
            </a:r>
          </a:p>
          <a:p>
            <a:pPr marL="0" indent="0">
              <a:buNone/>
            </a:pPr>
            <a:r>
              <a:rPr altLang="zh-CN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其中</a:t>
            </a:r>
            <a:r>
              <a:rPr altLang="zh-CN" sz="44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三分钟自我</a:t>
            </a:r>
            <a:r>
              <a:rPr lang="zh-CN" altLang="zh-CN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展示特别亮眼，</a:t>
            </a:r>
            <a:r>
              <a:rPr lang="zh-CN" altLang="en-US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老师挑选了一段，</a:t>
            </a:r>
            <a:r>
              <a:rPr lang="zh-CN" altLang="zh-CN" sz="4400" kern="0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等线" panose="02010600030101010101" pitchFamily="2" charset="-122"/>
                <a:ea typeface="楷体" panose="02010609060101010101" charset="-122"/>
                <a:cs typeface="宋体" panose="02010600030101010101" pitchFamily="2" charset="-122"/>
              </a:rPr>
              <a:t>我们一起欣赏，猜猜中心。</a:t>
            </a:r>
          </a:p>
        </p:txBody>
      </p:sp>
      <p:sp>
        <p:nvSpPr>
          <p:cNvPr id="1048584" name="五边形 17"/>
          <p:cNvSpPr/>
          <p:nvPr>
            <p:custDataLst>
              <p:tags r:id="rId1"/>
            </p:custDataLst>
          </p:nvPr>
        </p:nvSpPr>
        <p:spPr>
          <a:xfrm>
            <a:off x="730058" y="362784"/>
            <a:ext cx="3456000" cy="792000"/>
          </a:xfrm>
          <a:prstGeom prst="homePlate">
            <a:avLst>
              <a:gd name="adj" fmla="val 4249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dirty="0">
                <a:solidFill>
                  <a:schemeClr val="bg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观视频、猜主旨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1"/>
          <p:cNvSpPr>
            <a:spLocks noGrp="1"/>
          </p:cNvSpPr>
          <p:nvPr>
            <p:ph type="title"/>
          </p:nvPr>
        </p:nvSpPr>
        <p:spPr>
          <a:xfrm>
            <a:off x="510363" y="448550"/>
            <a:ext cx="10852237" cy="441964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活动一：探究突出中心的方法</a:t>
            </a:r>
          </a:p>
        </p:txBody>
      </p:sp>
      <p:graphicFrame>
        <p:nvGraphicFramePr>
          <p:cNvPr id="4194304" name="表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27155"/>
              </p:ext>
            </p:extLst>
          </p:nvPr>
        </p:nvGraphicFramePr>
        <p:xfrm>
          <a:off x="510363" y="1775637"/>
          <a:ext cx="11626703" cy="350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96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课文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散步</a:t>
                      </a:r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》</a:t>
                      </a:r>
                      <a:endParaRPr lang="zh-CN" altLang="en-US" sz="2400" b="1" kern="1200" dirty="0">
                        <a:solidFill>
                          <a:prstClr val="black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走一步，再走一步</a:t>
                      </a:r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》</a:t>
                      </a:r>
                      <a:endParaRPr lang="zh-CN" altLang="en-US" sz="2400" b="1" kern="1200" dirty="0">
                        <a:solidFill>
                          <a:prstClr val="black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秋天的怀念</a:t>
                      </a:r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》</a:t>
                      </a:r>
                      <a:endParaRPr lang="zh-CN" altLang="en-US" sz="2400" b="1" kern="1200" dirty="0">
                        <a:solidFill>
                          <a:prstClr val="black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妈妈，我一生的感动</a:t>
                      </a:r>
                      <a:r>
                        <a:rPr lang="en-US" altLang="zh-CN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》</a:t>
                      </a:r>
                      <a:endParaRPr lang="zh-CN" altLang="en-US" sz="2400" b="1" kern="1200" dirty="0">
                        <a:solidFill>
                          <a:prstClr val="black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5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5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prstClr val="black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突出中心的方法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矩形 7"/>
          <p:cNvSpPr/>
          <p:nvPr/>
        </p:nvSpPr>
        <p:spPr>
          <a:xfrm>
            <a:off x="485140" y="1567180"/>
            <a:ext cx="10922000" cy="413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highlight>
                  <a:srgbClr val="C0C0C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1.选材组材，围绕中心</a:t>
            </a:r>
            <a:b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highlight>
                  <a:srgbClr val="C0C0C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altLang="zh-CN" sz="3735" dirty="0" err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写文章首先确定中心,然后必须围绕中心选材组材</a:t>
            </a:r>
            <a:r>
              <a:rPr lang="en-US" altLang="zh-CN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这样才能</a:t>
            </a:r>
            <a:r>
              <a:rPr lang="en-US" altLang="zh-CN" sz="3735" dirty="0" err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有效地突出中心。如</a:t>
            </a:r>
            <a:r>
              <a:rPr lang="en-US" altLang="zh-CN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妈妈，我一生的感动</a:t>
            </a:r>
            <a:r>
              <a:rPr lang="en-US" altLang="zh-CN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en-US" altLang="zh-CN" sz="3735" dirty="0" err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围绕</a:t>
            </a:r>
            <a:r>
              <a:rPr lang="en-US" altLang="zh-CN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感动</a:t>
            </a:r>
            <a:r>
              <a:rPr lang="en-US" altLang="zh-CN" sz="3735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这一中心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，写</a:t>
            </a: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了突出妈妈孝顺、守信、坚强的品质的三组材料，很充分地突出了感动主题，妈妈就是我的老师。</a:t>
            </a:r>
            <a:endParaRPr kumimoji="0" lang="en-US" altLang="zh-CN" sz="3735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48602" name="文本框 3"/>
          <p:cNvSpPr txBox="1"/>
          <p:nvPr/>
        </p:nvSpPr>
        <p:spPr>
          <a:xfrm>
            <a:off x="4456007" y="670560"/>
            <a:ext cx="3197013" cy="7065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如何突出中心</a:t>
            </a:r>
          </a:p>
        </p:txBody>
      </p:sp>
      <p:sp>
        <p:nvSpPr>
          <p:cNvPr id="1048603" name="文本框 1"/>
          <p:cNvSpPr txBox="1"/>
          <p:nvPr/>
        </p:nvSpPr>
        <p:spPr>
          <a:xfrm>
            <a:off x="585894" y="347394"/>
            <a:ext cx="157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</a:rPr>
              <a:t>交流</a:t>
            </a:r>
          </a:p>
        </p:txBody>
      </p:sp>
      <p:sp>
        <p:nvSpPr>
          <p:cNvPr id="1048604" name="五边形 17"/>
          <p:cNvSpPr/>
          <p:nvPr/>
        </p:nvSpPr>
        <p:spPr>
          <a:xfrm>
            <a:off x="585894" y="391826"/>
            <a:ext cx="2520000" cy="792000"/>
          </a:xfrm>
          <a:prstGeom prst="homePlate">
            <a:avLst>
              <a:gd name="adj" fmla="val 42490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讨论交流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微信公众号：初中语文匠"/>
          <p:cNvSpPr>
            <a:spLocks noGrp="1"/>
          </p:cNvSpPr>
          <p:nvPr>
            <p:ph type="title"/>
          </p:nvPr>
        </p:nvSpPr>
        <p:spPr>
          <a:xfrm>
            <a:off x="669925" y="308610"/>
            <a:ext cx="10852150" cy="741680"/>
          </a:xfrm>
        </p:spPr>
        <p:txBody>
          <a:bodyPr/>
          <a:lstStyle/>
          <a:p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细节描写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之动作细节</a:t>
            </a:r>
            <a:endParaRPr lang="zh-CN" altLang="en-US" sz="3200" dirty="0">
              <a:solidFill>
                <a:schemeClr val="tx1"/>
              </a:solidFill>
              <a:latin typeface="字魂87号-乾坤手书" panose="00000500000000000000" charset="-122"/>
              <a:ea typeface="字魂87号-乾坤手书" panose="00000500000000000000" charset="-122"/>
            </a:endParaRPr>
          </a:p>
        </p:txBody>
      </p:sp>
      <p:sp>
        <p:nvSpPr>
          <p:cNvPr id="1048609" name="微信公众号：初中语文匠"/>
          <p:cNvSpPr>
            <a:spLocks noGrp="1"/>
          </p:cNvSpPr>
          <p:nvPr>
            <p:ph idx="1"/>
          </p:nvPr>
        </p:nvSpPr>
        <p:spPr>
          <a:xfrm>
            <a:off x="570691" y="1002030"/>
            <a:ext cx="11300460" cy="5420995"/>
          </a:xfrm>
        </p:spPr>
        <p:txBody>
          <a:bodyPr>
            <a:noAutofit/>
          </a:bodyPr>
          <a:lstStyle/>
          <a:p>
            <a:pPr marL="0" indent="0">
              <a:lnSpc>
                <a:spcPts val="3840"/>
              </a:lnSpc>
              <a:buNone/>
            </a:pPr>
            <a:r>
              <a:rPr sz="32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原稿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pPr marL="0" indent="0">
              <a:lnSpc>
                <a:spcPts val="3840"/>
              </a:lnSpc>
              <a:buNone/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我看见他戴着黑布小帽，穿着黑布大马褂，深青布棉袍，艰难地穿过铁道。 </a:t>
            </a:r>
          </a:p>
          <a:p>
            <a:pPr marL="0" indent="0">
              <a:lnSpc>
                <a:spcPts val="3840"/>
              </a:lnSpc>
              <a:buNone/>
            </a:pPr>
            <a:r>
              <a:rPr sz="32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修改稿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pPr marL="0" indent="0">
              <a:lnSpc>
                <a:spcPts val="3840"/>
              </a:lnSpc>
              <a:buNone/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我看见他戴着黑布小帽，穿着黑布大马褂，深青布棉袍，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蹒跚地走到铁道边，慢慢探身下去，尚不大难。可是他穿过铁道，要爬上那边月台，就不容易了。他用两手攀着上面，两脚再向上缩；他肥胖的身子向左微倾，显出努力的样子。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这时我看见他的背影，我的泪很快地流下来了。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AutoShape 11"/>
          <p:cNvSpPr>
            <a:spLocks noChangeArrowheads="1"/>
          </p:cNvSpPr>
          <p:nvPr/>
        </p:nvSpPr>
        <p:spPr bwMode="auto">
          <a:xfrm>
            <a:off x="5022243" y="599440"/>
            <a:ext cx="4692227" cy="9567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0226" tIns="62653" rIns="120226" bIns="62653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1.选材组材，围绕中心</a:t>
            </a:r>
          </a:p>
        </p:txBody>
      </p:sp>
      <p:sp>
        <p:nvSpPr>
          <p:cNvPr id="1048614" name="AutoShape 11"/>
          <p:cNvSpPr>
            <a:spLocks noChangeArrowheads="1"/>
          </p:cNvSpPr>
          <p:nvPr/>
        </p:nvSpPr>
        <p:spPr bwMode="auto">
          <a:xfrm>
            <a:off x="5022243" y="1761067"/>
            <a:ext cx="4692227" cy="9567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0226" tIns="62653" rIns="120226" bIns="62653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详略得当，显示中心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1048615" name="AutoShape 11"/>
          <p:cNvSpPr>
            <a:spLocks noChangeArrowheads="1"/>
          </p:cNvSpPr>
          <p:nvPr/>
        </p:nvSpPr>
        <p:spPr bwMode="auto">
          <a:xfrm>
            <a:off x="5022243" y="3035300"/>
            <a:ext cx="4692227" cy="9567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0226" tIns="62653" rIns="120226" bIns="62653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3.画龙点睛，点明中心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1048616" name="AutoShape 11"/>
          <p:cNvSpPr>
            <a:spLocks noChangeArrowheads="1"/>
          </p:cNvSpPr>
          <p:nvPr/>
        </p:nvSpPr>
        <p:spPr bwMode="auto">
          <a:xfrm>
            <a:off x="5022243" y="4211320"/>
            <a:ext cx="4692227" cy="9567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0226" tIns="62653" rIns="120226" bIns="62653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4.细节描写，凸显中心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1048617" name="AutoShape 11"/>
          <p:cNvSpPr>
            <a:spLocks noChangeArrowheads="1"/>
          </p:cNvSpPr>
          <p:nvPr/>
        </p:nvSpPr>
        <p:spPr bwMode="auto">
          <a:xfrm>
            <a:off x="5022243" y="5387340"/>
            <a:ext cx="4692227" cy="95673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0226" tIns="62653" rIns="120226" bIns="62653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反复扣题，强化中心</a:t>
            </a:r>
            <a:b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1048618" name="文本框 16"/>
          <p:cNvSpPr txBox="1"/>
          <p:nvPr/>
        </p:nvSpPr>
        <p:spPr>
          <a:xfrm>
            <a:off x="2573110" y="1783080"/>
            <a:ext cx="892297" cy="33789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265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如何突出中心</a:t>
            </a:r>
          </a:p>
        </p:txBody>
      </p:sp>
      <p:sp>
        <p:nvSpPr>
          <p:cNvPr id="1048619" name="左大括号 17"/>
          <p:cNvSpPr/>
          <p:nvPr/>
        </p:nvSpPr>
        <p:spPr>
          <a:xfrm>
            <a:off x="3978487" y="902547"/>
            <a:ext cx="629073" cy="5253567"/>
          </a:xfrm>
          <a:prstGeom prst="leftBrace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k5ODU1ZWE2NDc1ZjRkMWE5ZjgyY2U4NjUzZDkwY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63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14"/>
  <p:tag name="KSO_WM_TEMPLATE_THUMBS_INDEX" val="1、5、6、7、8、9、10、11、12、13、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BK_DARK_LIGHT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125">
      <a:dk1>
        <a:srgbClr val="000000"/>
      </a:dk1>
      <a:lt1>
        <a:srgbClr val="FFFFFF"/>
      </a:lt1>
      <a:dk2>
        <a:srgbClr val="EEF3F6"/>
      </a:dk2>
      <a:lt2>
        <a:srgbClr val="F7F8F9"/>
      </a:lt2>
      <a:accent1>
        <a:srgbClr val="66A172"/>
      </a:accent1>
      <a:accent2>
        <a:srgbClr val="749E6A"/>
      </a:accent2>
      <a:accent3>
        <a:srgbClr val="809865"/>
      </a:accent3>
      <a:accent4>
        <a:srgbClr val="8D9762"/>
      </a:accent4>
      <a:accent5>
        <a:srgbClr val="94905E"/>
      </a:accent5>
      <a:accent6>
        <a:srgbClr val="9C8D61"/>
      </a:accent6>
      <a:hlink>
        <a:srgbClr val="5650B7"/>
      </a:hlink>
      <a:folHlink>
        <a:srgbClr val="352949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25">
    <a:dk1>
      <a:srgbClr val="000000"/>
    </a:dk1>
    <a:lt1>
      <a:srgbClr val="FFFFFF"/>
    </a:lt1>
    <a:dk2>
      <a:srgbClr val="EEF3F6"/>
    </a:dk2>
    <a:lt2>
      <a:srgbClr val="F7F8F9"/>
    </a:lt2>
    <a:accent1>
      <a:srgbClr val="66A172"/>
    </a:accent1>
    <a:accent2>
      <a:srgbClr val="749E6A"/>
    </a:accent2>
    <a:accent3>
      <a:srgbClr val="809865"/>
    </a:accent3>
    <a:accent4>
      <a:srgbClr val="8D9762"/>
    </a:accent4>
    <a:accent5>
      <a:srgbClr val="94905E"/>
    </a:accent5>
    <a:accent6>
      <a:srgbClr val="9C8D61"/>
    </a:accent6>
    <a:hlink>
      <a:srgbClr val="5650B7"/>
    </a:hlink>
    <a:folHlink>
      <a:srgbClr val="35294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773</Words>
  <Application>Microsoft Office PowerPoint</Application>
  <PresentationFormat>宽屏</PresentationFormat>
  <Paragraphs>81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方正鲁迅行书 简</vt:lpstr>
      <vt:lpstr>楷体</vt:lpstr>
      <vt:lpstr>微软雅黑</vt:lpstr>
      <vt:lpstr>等线</vt:lpstr>
      <vt:lpstr>Calibri</vt:lpstr>
      <vt:lpstr>华文行楷</vt:lpstr>
      <vt:lpstr>字魂87号-乾坤手书</vt:lpstr>
      <vt:lpstr>黑体</vt:lpstr>
      <vt:lpstr>柳公权楷书</vt:lpstr>
      <vt:lpstr>Office 主题​​</vt:lpstr>
      <vt:lpstr>突出中心</vt:lpstr>
      <vt:lpstr>PowerPoint 演示文稿</vt:lpstr>
      <vt:lpstr>PowerPoint 演示文稿</vt:lpstr>
      <vt:lpstr>PowerPoint 演示文稿</vt:lpstr>
      <vt:lpstr>PowerPoint 演示文稿</vt:lpstr>
      <vt:lpstr>活动一：探究突出中心的方法</vt:lpstr>
      <vt:lpstr>PowerPoint 演示文稿</vt:lpstr>
      <vt:lpstr>细节描写之动作细节</vt:lpstr>
      <vt:lpstr>PowerPoint 演示文稿</vt:lpstr>
      <vt:lpstr>PowerPoint 演示文稿</vt:lpstr>
      <vt:lpstr>活动二：小组合作，观视频，修改脚本</vt:lpstr>
      <vt:lpstr>量化评价标准</vt:lpstr>
      <vt:lpstr>PowerPoint 演示文稿</vt:lpstr>
      <vt:lpstr>PowerPoint 演示文稿</vt:lpstr>
      <vt:lpstr>愿你带着明确的中心 走向诗意的生活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突出中心</dc:title>
  <dc:creator>R</dc:creator>
  <cp:lastModifiedBy>吴 然</cp:lastModifiedBy>
  <cp:revision>25</cp:revision>
  <dcterms:created xsi:type="dcterms:W3CDTF">2023-11-12T07:36:24Z</dcterms:created>
  <dcterms:modified xsi:type="dcterms:W3CDTF">2023-12-11T04:22:34Z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3F55A862B01449C882806D97A97CAC3A_13</vt:lpwstr>
  </property>
  <property fmtid="{D5CDD505-2E9C-101B-9397-08002B2CF9AE}" pid="3" name="KSOProductBuildVer">
    <vt:lpwstr>2052-12.1.0.15712</vt:lpwstr>
  </property>
</Properties>
</file>