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2.xml" ContentType="application/vnd.openxmlformats-officedocument.them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846" r:id="rId2"/>
    <p:sldId id="706" r:id="rId3"/>
    <p:sldId id="831" r:id="rId4"/>
    <p:sldId id="837" r:id="rId5"/>
    <p:sldId id="838" r:id="rId6"/>
    <p:sldId id="860" r:id="rId7"/>
    <p:sldId id="859" r:id="rId8"/>
    <p:sldId id="836" r:id="rId9"/>
    <p:sldId id="858" r:id="rId10"/>
    <p:sldId id="845" r:id="rId11"/>
    <p:sldId id="832" r:id="rId12"/>
    <p:sldId id="835" r:id="rId13"/>
    <p:sldId id="574" r:id="rId14"/>
  </p:sldIdLst>
  <p:sldSz cx="12192000" cy="6858000"/>
  <p:notesSz cx="6858000" cy="9144000"/>
  <p:custDataLst>
    <p:tags r:id="rId1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8" autoAdjust="0"/>
    <p:restoredTop sz="94660"/>
  </p:normalViewPr>
  <p:slideViewPr>
    <p:cSldViewPr snapToGrid="0">
      <p:cViewPr varScale="1">
        <p:scale>
          <a:sx n="93" d="100"/>
          <a:sy n="93" d="100"/>
        </p:scale>
        <p:origin x="54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714805-E4BD-4928-B9D6-588DE082BF6D}" type="datetimeFigureOut">
              <a:rPr lang="zh-CN" altLang="en-US" smtClean="0"/>
              <a:t>2023/11/29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F09E0C-225F-4A1E-8A1D-E7EA8F9280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首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checke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checke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9600" y="275167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9600" y="1600201"/>
            <a:ext cx="10972800" cy="45254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9600" y="275167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9600" y="1600201"/>
            <a:ext cx="5384800" cy="4525433"/>
          </a:xfrm>
          <a:prstGeom prst="rect">
            <a:avLst/>
          </a:prstGeo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197600" y="1600201"/>
            <a:ext cx="5384800" cy="4525433"/>
          </a:xfrm>
          <a:prstGeom prst="rect">
            <a:avLst/>
          </a:prstGeo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file:///D:\qq&#25991;&#20214;\712321467\Image\C2C\Image2\%7b75232B38-A165-1FB7-499C-2E1C792CACB5%7d.png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ags" Target="../tags/tag2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073743875" descr="学科网 zxxk.com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12" r:link="rId13"/>
          <a:stretch>
            <a:fillRect/>
          </a:stretch>
        </p:blipFill>
        <p:spPr>
          <a:xfrm>
            <a:off x="1117601" y="486834"/>
            <a:ext cx="12700" cy="12700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65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65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65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65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609600" algn="ctr" rtl="0" fontAlgn="base">
        <a:spcBef>
          <a:spcPct val="0"/>
        </a:spcBef>
        <a:spcAft>
          <a:spcPct val="0"/>
        </a:spcAft>
        <a:defRPr sz="5865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1219200" algn="ctr" rtl="0" fontAlgn="base">
        <a:spcBef>
          <a:spcPct val="0"/>
        </a:spcBef>
        <a:spcAft>
          <a:spcPct val="0"/>
        </a:spcAft>
        <a:defRPr sz="5865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828800" algn="ctr" rtl="0" fontAlgn="base">
        <a:spcBef>
          <a:spcPct val="0"/>
        </a:spcBef>
        <a:spcAft>
          <a:spcPct val="0"/>
        </a:spcAft>
        <a:defRPr sz="5865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2438400" algn="ctr" rtl="0" fontAlgn="base">
        <a:spcBef>
          <a:spcPct val="0"/>
        </a:spcBef>
        <a:spcAft>
          <a:spcPct val="0"/>
        </a:spcAft>
        <a:defRPr sz="5865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4.xml"/><Relationship Id="rId1" Type="http://schemas.openxmlformats.org/officeDocument/2006/relationships/tags" Target="../tags/tag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8482" y="785973"/>
            <a:ext cx="4128010" cy="385280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7434" y="846989"/>
            <a:ext cx="3766817" cy="514798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052" y="785973"/>
            <a:ext cx="3184456" cy="5286054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54683888"/>
              </p:ext>
            </p:extLst>
          </p:nvPr>
        </p:nvGraphicFramePr>
        <p:xfrm>
          <a:off x="1165860" y="991235"/>
          <a:ext cx="9599295" cy="42259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741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7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677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0230">
                <a:tc>
                  <a:txBody>
                    <a:bodyPr/>
                    <a:lstStyle/>
                    <a:p>
                      <a:pPr algn="l"/>
                      <a:r>
                        <a:rPr lang="zh-CN" sz="2400" kern="100" dirty="0">
                          <a:effectLst/>
                        </a:rPr>
                        <a:t>文章</a:t>
                      </a:r>
                      <a:endParaRPr lang="zh-CN" sz="24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sz="2400" kern="100">
                          <a:effectLst/>
                        </a:rPr>
                        <a:t>中心</a:t>
                      </a:r>
                      <a:endParaRPr lang="zh-CN" sz="24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sz="2400" kern="100" dirty="0">
                          <a:effectLst/>
                        </a:rPr>
                        <a:t>方法</a:t>
                      </a:r>
                      <a:endParaRPr lang="zh-CN" sz="24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8815">
                <a:tc>
                  <a:txBody>
                    <a:bodyPr/>
                    <a:lstStyle/>
                    <a:p>
                      <a:pPr algn="l"/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zh-CN" sz="2400" kern="100" dirty="0">
                        <a:effectLst/>
                      </a:endParaRPr>
                    </a:p>
                    <a:p>
                      <a:pPr algn="l"/>
                      <a:r>
                        <a:rPr lang="zh-CN" sz="2400" kern="100" dirty="0">
                          <a:effectLst/>
                        </a:rPr>
                        <a:t>《我们的书包》（其一）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zh-CN" sz="2000" kern="100" dirty="0">
                        <a:effectLst/>
                      </a:endParaRPr>
                    </a:p>
                    <a:p>
                      <a:pPr algn="l"/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zh-CN" sz="20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母爱的延续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sz="2000" b="1" kern="100" dirty="0">
                          <a:solidFill>
                            <a:srgbClr val="FF0000"/>
                          </a:solidFill>
                          <a:effectLst/>
                        </a:rPr>
                        <a:t>开门见山</a:t>
                      </a:r>
                      <a:endParaRPr lang="zh-CN" sz="2000" kern="100" dirty="0">
                        <a:effectLst/>
                      </a:endParaRPr>
                    </a:p>
                    <a:p>
                      <a:pPr algn="l"/>
                      <a:r>
                        <a:rPr lang="zh-CN" altLang="en-US" sz="2000" b="1" kern="100" dirty="0">
                          <a:solidFill>
                            <a:srgbClr val="FF0000"/>
                          </a:solidFill>
                          <a:effectLst/>
                        </a:rPr>
                        <a:t>卒章显旨</a:t>
                      </a:r>
                    </a:p>
                    <a:p>
                      <a:pPr algn="l"/>
                      <a:r>
                        <a:rPr lang="zh-CN" sz="2000" b="1" kern="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精心选材</a:t>
                      </a:r>
                      <a:endParaRPr lang="en-US" altLang="zh-CN" sz="20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zh-CN" altLang="en-US" sz="2000" b="1" kern="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详略得当</a:t>
                      </a:r>
                      <a:endParaRPr lang="zh-CN" sz="20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41120">
                <a:tc>
                  <a:txBody>
                    <a:bodyPr/>
                    <a:lstStyle/>
                    <a:p>
                      <a:pPr algn="l"/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zh-CN" sz="2000" kern="100" dirty="0">
                        <a:effectLst/>
                      </a:endParaRPr>
                    </a:p>
                    <a:p>
                      <a:pPr algn="l"/>
                      <a:r>
                        <a:rPr lang="zh-CN" sz="2400" kern="100" dirty="0">
                          <a:effectLst/>
                        </a:rPr>
                        <a:t>《</a:t>
                      </a:r>
                      <a:r>
                        <a:rPr lang="zh-CN" sz="2400" kern="100" dirty="0">
                          <a:effectLst/>
                          <a:sym typeface="+mn-ea"/>
                        </a:rPr>
                        <a:t>我们的书包</a:t>
                      </a:r>
                      <a:r>
                        <a:rPr lang="zh-CN" sz="2400" kern="100" dirty="0">
                          <a:effectLst/>
                        </a:rPr>
                        <a:t>》（其二）</a:t>
                      </a:r>
                      <a:endParaRPr lang="en-US" altLang="zh-CN" sz="2400" kern="100" dirty="0">
                        <a:effectLst/>
                      </a:endParaRPr>
                    </a:p>
                    <a:p>
                      <a:pPr algn="l"/>
                      <a:endParaRPr lang="en-US" altLang="zh-CN" sz="2400" kern="100" dirty="0">
                        <a:effectLst/>
                      </a:endParaRPr>
                    </a:p>
                    <a:p>
                      <a:pPr algn="l"/>
                      <a:endParaRPr lang="zh-CN" sz="2400" kern="100" dirty="0">
                        <a:effectLst/>
                      </a:endParaRPr>
                    </a:p>
                    <a:p>
                      <a:pPr algn="l"/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kern="100">
                          <a:effectLst/>
                        </a:rPr>
                        <a:t> </a:t>
                      </a:r>
                      <a:endParaRPr lang="zh-CN" sz="20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zh-CN" sz="20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</a:rPr>
                        <a:t>母爱的延续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zh-CN" sz="20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2000" b="1" kern="100" dirty="0">
                          <a:solidFill>
                            <a:srgbClr val="FF0000"/>
                          </a:solidFill>
                          <a:effectLst/>
                          <a:latin typeface="+mn-ea"/>
                          <a:cs typeface="+mn-ea"/>
                        </a:rPr>
                        <a:t>设置悬念</a:t>
                      </a:r>
                    </a:p>
                    <a:p>
                      <a:pPr algn="l"/>
                      <a:r>
                        <a:rPr lang="zh-CN" altLang="en-US" sz="2000" b="1" kern="100" dirty="0">
                          <a:solidFill>
                            <a:srgbClr val="FF0000"/>
                          </a:solidFill>
                          <a:effectLst/>
                          <a:latin typeface="+mn-ea"/>
                          <a:cs typeface="+mn-ea"/>
                        </a:rPr>
                        <a:t>适当留白</a:t>
                      </a:r>
                    </a:p>
                    <a:p>
                      <a:pPr algn="l"/>
                      <a:r>
                        <a:rPr lang="zh-CN" altLang="en-US" sz="2000" b="1" kern="100" dirty="0">
                          <a:solidFill>
                            <a:srgbClr val="FF0000"/>
                          </a:solidFill>
                          <a:effectLst/>
                          <a:latin typeface="+mn-ea"/>
                          <a:cs typeface="+mn-ea"/>
                        </a:rPr>
                        <a:t>变化顺序</a:t>
                      </a:r>
                    </a:p>
                    <a:p>
                      <a:pPr algn="l"/>
                      <a:endParaRPr lang="zh-CN" altLang="en-US" sz="2000" b="1" kern="100" dirty="0">
                        <a:solidFill>
                          <a:srgbClr val="FF0000"/>
                        </a:solidFill>
                        <a:effectLst/>
                        <a:latin typeface="+mn-ea"/>
                        <a:cs typeface="+mn-ea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-17946"/>
            <a:ext cx="1928733" cy="502445"/>
          </a:xfrm>
          <a:prstGeom prst="rect">
            <a:avLst/>
          </a:prstGeom>
          <a:solidFill>
            <a:srgbClr val="99FFCC"/>
          </a:solidFill>
          <a:ln w="6350" algn="ctr">
            <a:solidFill>
              <a:schemeClr val="accent2"/>
            </a:solidFill>
            <a:miter lim="800000"/>
          </a:ln>
        </p:spPr>
        <p:txBody>
          <a:bodyPr wrap="none">
            <a:spAutoFit/>
          </a:bodyPr>
          <a:lstStyle/>
          <a:p>
            <a:pPr defTabSz="12192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665" dirty="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/>
              </a:rPr>
              <a:t>  </a:t>
            </a:r>
            <a:r>
              <a:rPr lang="zh-CN" altLang="en-US" sz="2665" dirty="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/>
              </a:rPr>
              <a:t>作文修改</a:t>
            </a:r>
            <a:r>
              <a:rPr lang="en-US" altLang="zh-CN" sz="2665" dirty="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/>
              </a:rPr>
              <a:t> 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0" y="197144"/>
            <a:ext cx="12192000" cy="6617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zh-CN" sz="2400" b="1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我的书包</a:t>
            </a:r>
          </a:p>
          <a:p>
            <a:pPr indent="304800" algn="just"/>
            <a:r>
              <a:rPr lang="en-US" altLang="zh-CN" sz="20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zh-CN" altLang="zh-CN" sz="20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每天，我上学上课时，陪伴我的不仅是同学，还有一只书包。</a:t>
            </a:r>
          </a:p>
          <a:p>
            <a:pPr indent="304800" algn="just"/>
            <a:r>
              <a:rPr lang="en-US" altLang="zh-CN" sz="20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zh-CN" altLang="zh-CN" sz="20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现在我已经用这个书包快一年了。在六年级时，我有次考试得了高分，爸爸就同意了我拥有它。我还是挺爱惜它的。</a:t>
            </a:r>
          </a:p>
          <a:p>
            <a:pPr indent="304800" algn="just"/>
            <a:r>
              <a:rPr lang="en-US" altLang="zh-CN" sz="20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zh-CN" altLang="zh-CN" sz="20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我的书包很大，大到可以装下十几本书。在大的同时也很简约，没什么复杂繁琐的装饰，这倒让我更喜欢它。它是深蓝色的，一共有五层，里边还有许多分层的袋子，让我放东西找东西很方便。</a:t>
            </a:r>
          </a:p>
          <a:p>
            <a:pPr indent="304800" algn="just"/>
            <a:r>
              <a:rPr lang="en-US" altLang="zh-CN" sz="20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zh-CN" altLang="zh-CN" sz="20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我有时会将书包和其他人的书包对比，有些人的书包很好看，以至于太花哨；有些人的书包看起来挺正常，但是有些小，用起来里面的空间不足，这事就考验用的人怎么利用空间了，反过来看我的，用的时候十分放心。</a:t>
            </a:r>
          </a:p>
          <a:p>
            <a:pPr indent="304800" algn="just"/>
            <a:r>
              <a:rPr lang="en-US" altLang="zh-CN" sz="20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zh-CN" altLang="zh-CN" sz="20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这个书包自从和我上了初中以后，日子就变苦了！每天早晨，当它还在睡梦中时，突然被我给背起来了，它还没来得及准备，就拖着厚重的书被我强迫带走，当我下楼梯时，一颤一颤的，可在它的世界里，我没下一阶楼梯，它的身体就被书重击。到了学校，他终于可以休息一会儿了，我把书都放进书桌里，它则呆在课桌的底层。</a:t>
            </a:r>
          </a:p>
          <a:p>
            <a:pPr indent="304800" algn="just"/>
            <a:r>
              <a:rPr lang="en-US" altLang="zh-CN" sz="20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zh-CN" altLang="zh-CN" sz="20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到了放晚学时，书包又该“上班”了。一本本书放在书包里，拉上拉链，完美！背上书包走了，回家的路上，每个人都这么开心！</a:t>
            </a:r>
          </a:p>
          <a:p>
            <a:pPr indent="304800" algn="just"/>
            <a:r>
              <a:rPr lang="en-US" altLang="zh-CN" sz="20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zh-CN" altLang="zh-CN" sz="20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我最对不起我书包的一件事发生在六年级。那天下大暴雨，路上有很多水洼。放学了，我打着伞走着。走到一处水洼，我想跳过去，结果脚一滑，身子一仰，倒了。书包被我一百多斤的身躯压着，被无情的雨水弄脏了。啊！太抱歉了。</a:t>
            </a:r>
          </a:p>
          <a:p>
            <a:pPr indent="304800" algn="just"/>
            <a:r>
              <a:rPr lang="en-US" altLang="zh-CN" sz="20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zh-CN" altLang="zh-CN" sz="20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回到家，妈妈看着我书包脏了，说：“我帮你洗洗书包吧。”我悄悄地看着妈妈洗书包，妈妈对我唠叨起来：“你要爱惜书包，好好读书。”我说：“妈妈，我知道了。”妈妈洗了很久。</a:t>
            </a:r>
          </a:p>
          <a:p>
            <a:r>
              <a:rPr lang="zh-CN" altLang="zh-CN" sz="20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这个书包，担任了一个重大的责任！</a:t>
            </a:r>
            <a:endParaRPr lang="zh-CN" altLang="en-US" sz="2000" b="1" dirty="0"/>
          </a:p>
        </p:txBody>
      </p:sp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8482" y="785973"/>
            <a:ext cx="4128010" cy="385280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7434" y="846989"/>
            <a:ext cx="3766817" cy="514798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052" y="785973"/>
            <a:ext cx="3184456" cy="5286054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095565" y="1745256"/>
            <a:ext cx="7130627" cy="2862515"/>
          </a:xfrm>
          <a:prstGeom prst="rect">
            <a:avLst/>
          </a:prstGeom>
          <a:solidFill>
            <a:srgbClr val="99FFCC"/>
          </a:solidFill>
          <a:ln w="6350" algn="ctr">
            <a:solidFill>
              <a:schemeClr val="accent2"/>
            </a:solidFill>
            <a:miter lim="800000"/>
          </a:ln>
        </p:spPr>
        <p:txBody>
          <a:bodyPr wrap="square">
            <a:spAutoFit/>
          </a:bodyPr>
          <a:lstStyle/>
          <a:p>
            <a:pPr defTabSz="1219200" fontAlgn="base">
              <a:spcBef>
                <a:spcPct val="0"/>
              </a:spcBef>
              <a:spcAft>
                <a:spcPct val="0"/>
              </a:spcAft>
            </a:pPr>
            <a:endParaRPr lang="zh-CN" altLang="en-US" sz="2665" dirty="0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/>
            </a:endParaRPr>
          </a:p>
          <a:p>
            <a:pPr defTabSz="1219200" fontAlgn="base">
              <a:spcBef>
                <a:spcPct val="0"/>
              </a:spcBef>
              <a:spcAft>
                <a:spcPct val="0"/>
              </a:spcAft>
            </a:pPr>
            <a:r>
              <a:rPr lang="zh-CN" altLang="zh-CN" sz="54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道阻且长，行则将至，行而不辍，未来可期。</a:t>
            </a:r>
            <a:r>
              <a:rPr lang="zh-CN" altLang="en-US" sz="5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/>
              </a:rPr>
              <a:t>     </a:t>
            </a:r>
          </a:p>
          <a:p>
            <a:pPr defTabSz="121920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665" dirty="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/>
              </a:rPr>
              <a:t> </a:t>
            </a:r>
            <a:r>
              <a:rPr lang="en-US" altLang="zh-CN" sz="2665" dirty="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/>
              </a:rPr>
              <a:t>                                          </a:t>
            </a:r>
            <a:endParaRPr lang="zh-CN" altLang="en-US" sz="1865" b="1" dirty="0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/>
            </a:endParaRPr>
          </a:p>
          <a:p>
            <a:pPr defTabSz="1219200" fontAlgn="base">
              <a:spcBef>
                <a:spcPct val="0"/>
              </a:spcBef>
              <a:spcAft>
                <a:spcPct val="0"/>
              </a:spcAft>
            </a:pPr>
            <a:endParaRPr lang="zh-CN" altLang="en-US" sz="1865" b="1" dirty="0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/>
            </a:endParaRPr>
          </a:p>
        </p:txBody>
      </p:sp>
      <p:pic>
        <p:nvPicPr>
          <p:cNvPr id="56322" name="New picture"/>
          <p:cNvPicPr/>
          <p:nvPr>
            <p:custDataLst>
              <p:tags r:id="rId2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16239067" y="15477067"/>
            <a:ext cx="491067" cy="355600"/>
          </a:xfrm>
          <a:prstGeom prst="cube">
            <a:avLst/>
          </a:prstGeom>
        </p:spPr>
      </p:pic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790065" y="1856740"/>
            <a:ext cx="8611870" cy="1014730"/>
          </a:xfrm>
          <a:prstGeom prst="rect">
            <a:avLst/>
          </a:prstGeom>
          <a:solidFill>
            <a:srgbClr val="99FFCC"/>
          </a:solidFill>
          <a:ln w="6350" algn="ctr">
            <a:solidFill>
              <a:schemeClr val="accent2"/>
            </a:solidFill>
            <a:miter lim="800000"/>
          </a:ln>
        </p:spPr>
        <p:txBody>
          <a:bodyPr wrap="square">
            <a:spAutoFit/>
          </a:bodyPr>
          <a:lstStyle/>
          <a:p>
            <a:pPr defTabSz="121920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6000" dirty="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/>
              </a:rPr>
              <a:t>    写人叙事要突出中心</a:t>
            </a:r>
            <a:endParaRPr lang="en-US" altLang="zh-CN" sz="6000" dirty="0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786370" y="4516120"/>
            <a:ext cx="376618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张家港市崇实初级中学</a:t>
            </a:r>
            <a:r>
              <a:rPr lang="en-US" altLang="zh-CN" sz="2400" b="1"/>
              <a:t>   </a:t>
            </a:r>
          </a:p>
          <a:p>
            <a:r>
              <a:rPr lang="en-US" altLang="zh-CN" sz="2400" b="1"/>
              <a:t>                  </a:t>
            </a:r>
          </a:p>
          <a:p>
            <a:r>
              <a:rPr lang="en-US" altLang="zh-CN" sz="2400" b="1"/>
              <a:t>                     </a:t>
            </a:r>
            <a:r>
              <a:rPr lang="zh-CN" altLang="en-US" sz="2400" b="1"/>
              <a:t>徐洁</a:t>
            </a: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92219" y="500343"/>
            <a:ext cx="5995565" cy="923330"/>
          </a:xfrm>
          <a:prstGeom prst="rect">
            <a:avLst/>
          </a:prstGeom>
          <a:solidFill>
            <a:srgbClr val="99FFCC"/>
          </a:solidFill>
          <a:ln w="6350" algn="ctr">
            <a:solidFill>
              <a:schemeClr val="accent2"/>
            </a:solidFill>
            <a:miter lim="800000"/>
          </a:ln>
        </p:spPr>
        <p:txBody>
          <a:bodyPr wrap="square">
            <a:spAutoFit/>
          </a:bodyPr>
          <a:lstStyle/>
          <a:p>
            <a:pPr defTabSz="121920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5400" dirty="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/>
              </a:rPr>
              <a:t>    什么是中心？</a:t>
            </a:r>
            <a:endParaRPr lang="en-US" altLang="zh-CN" sz="5400" dirty="0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94197" y="1705510"/>
            <a:ext cx="9128589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zh-CN" alt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Arial" panose="020B0604020202020204"/>
              </a:rPr>
              <a:t>    中心就是文章中传达出来的作者的基本观点、态度、情感和意图，也就是作者写作文章的主旨所在。</a:t>
            </a:r>
            <a:endParaRPr lang="zh-CN" altLang="en-US" sz="4800" dirty="0"/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14747" y="4505218"/>
            <a:ext cx="47569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                                              </a:t>
            </a:r>
            <a:endParaRPr lang="zh-CN" altLang="en-US" dirty="0"/>
          </a:p>
        </p:txBody>
      </p:sp>
      <p:sp>
        <p:nvSpPr>
          <p:cNvPr id="6" name="矩形: 圆角 5"/>
          <p:cNvSpPr/>
          <p:nvPr/>
        </p:nvSpPr>
        <p:spPr>
          <a:xfrm>
            <a:off x="294525" y="753436"/>
            <a:ext cx="10791291" cy="29093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479460" y="1043880"/>
            <a:ext cx="10606356" cy="2214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Arial" panose="020B0604020202020204"/>
              </a:rPr>
              <a:t>某位学生期中考试作文开头：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Arial" panose="020B060402020202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Arial" panose="020B0604020202020204"/>
              </a:rPr>
              <a:t>         我们每个人去追求胜利都会不断努力和拼搏，最后很可能还是输，但不管结果怎么样，我都会很高兴。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Arial" panose="020B060402020202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华文行楷" panose="02010800040101010101" pitchFamily="2" charset="-122"/>
                <a:ea typeface="华文行楷" panose="02010800040101010101" pitchFamily="2" charset="-122"/>
                <a:cs typeface="Arial" panose="020B0604020202020204"/>
              </a:rPr>
              <a:t>                     辞不达意</a:t>
            </a:r>
            <a:endParaRPr kumimoji="0" lang="en-US" altLang="zh-CN" sz="5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华文行楷" panose="02010800040101010101" pitchFamily="2" charset="-122"/>
              <a:ea typeface="华文行楷" panose="02010800040101010101" pitchFamily="2" charset="-122"/>
              <a:cs typeface="Arial" panose="020B0604020202020204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936" y="303089"/>
            <a:ext cx="11486498" cy="6554912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685811" y="509624"/>
            <a:ext cx="11008748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800" b="1" dirty="0">
                <a:solidFill>
                  <a:srgbClr val="FFFF00"/>
                </a:solidFill>
                <a:latin typeface="Calibri" panose="020F0502020204030204"/>
                <a:ea typeface="宋体" panose="02010600030101010101" pitchFamily="2" charset="-122"/>
                <a:cs typeface="Arial" panose="020B0604020202020204"/>
              </a:rPr>
              <a:t>《</a:t>
            </a:r>
            <a:r>
              <a:rPr lang="zh-CN" altLang="en-US" sz="2800" b="1" dirty="0">
                <a:solidFill>
                  <a:srgbClr val="FFFF00"/>
                </a:solidFill>
                <a:latin typeface="Calibri" panose="020F0502020204030204"/>
                <a:ea typeface="宋体" panose="02010600030101010101" pitchFamily="2" charset="-122"/>
                <a:cs typeface="Arial" panose="020B0604020202020204"/>
              </a:rPr>
              <a:t>我们是一家人</a:t>
            </a:r>
            <a:r>
              <a:rPr lang="en-US" altLang="zh-CN" sz="2800" b="1" dirty="0">
                <a:solidFill>
                  <a:srgbClr val="FFFF00"/>
                </a:solidFill>
                <a:latin typeface="Calibri" panose="020F0502020204030204"/>
                <a:ea typeface="宋体" panose="02010600030101010101" pitchFamily="2" charset="-122"/>
                <a:cs typeface="Arial" panose="020B0604020202020204"/>
              </a:rPr>
              <a:t>》</a:t>
            </a:r>
            <a:r>
              <a:rPr lang="zh-CN" altLang="en-US" sz="2800" b="1" dirty="0">
                <a:solidFill>
                  <a:srgbClr val="FFFF00"/>
                </a:solidFill>
                <a:latin typeface="Calibri" panose="020F0502020204030204"/>
                <a:ea typeface="宋体" panose="02010600030101010101" pitchFamily="2" charset="-122"/>
                <a:cs typeface="Arial" panose="020B0604020202020204"/>
              </a:rPr>
              <a:t>：</a:t>
            </a:r>
            <a:endParaRPr lang="en-US" altLang="zh-CN" sz="2800" b="1" dirty="0">
              <a:solidFill>
                <a:srgbClr val="FFFF00"/>
              </a:solidFill>
              <a:latin typeface="Calibri" panose="020F0502020204030204"/>
              <a:ea typeface="宋体" panose="02010600030101010101" pitchFamily="2" charset="-122"/>
              <a:cs typeface="Arial" panose="020B060402020202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b="1" dirty="0">
                <a:solidFill>
                  <a:srgbClr val="FFFF00"/>
                </a:solidFill>
                <a:latin typeface="Calibri" panose="020F0502020204030204"/>
                <a:ea typeface="宋体" panose="02010600030101010101" pitchFamily="2" charset="-122"/>
                <a:cs typeface="Arial" panose="020B0604020202020204"/>
              </a:rPr>
              <a:t>         在体育课上，我和同学开玩笑，玩笑开过了头，她把我手弄受伤了，同学们都围了过来关心我，并带我找了老师，老师先让我去医务室消毒，然后把我们俩都教育了一番，老师后来又联系我们的家长把我带到了医院，医生检查下来需要打针，我十分自责，心想：“早知道就不逗她了，还给老师添麻烦。”老师在一旁静静的陪我打针才走，走之前还给我们买了一袋面包怕我们饿着。因为打完针要观察一小时，我和同学觉得无聊写起了作业</a:t>
            </a:r>
            <a:r>
              <a:rPr lang="en-US" altLang="zh-CN" sz="2800" b="1" dirty="0">
                <a:solidFill>
                  <a:srgbClr val="FFFF00"/>
                </a:solidFill>
                <a:latin typeface="Calibri" panose="020F0502020204030204"/>
                <a:ea typeface="宋体" panose="02010600030101010101" pitchFamily="2" charset="-122"/>
                <a:cs typeface="Arial" panose="020B0604020202020204"/>
              </a:rPr>
              <a:t>……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800" b="1" dirty="0">
                <a:solidFill>
                  <a:srgbClr val="FFFF00"/>
                </a:solidFill>
                <a:latin typeface="Calibri" panose="020F0502020204030204"/>
                <a:ea typeface="宋体" panose="02010600030101010101" pitchFamily="2" charset="-122"/>
                <a:cs typeface="Arial" panose="020B0604020202020204"/>
              </a:rPr>
              <a:t>……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b="1" dirty="0">
                <a:solidFill>
                  <a:srgbClr val="FFFF00"/>
                </a:solidFill>
                <a:latin typeface="Calibri" panose="020F0502020204030204"/>
                <a:ea typeface="宋体" panose="02010600030101010101" pitchFamily="2" charset="-122"/>
                <a:cs typeface="Arial" panose="020B0604020202020204"/>
              </a:rPr>
              <a:t>回到家晚饭后，我心想，老师对我这么好，但我有时却不听话真是不应该呀！告诉自己，现在一定要好好学习，找到一个好工作，来报答老师的教育之恩，不能再虚度光阴了，现在吃苦，长大才会幸福。</a:t>
            </a:r>
            <a:endParaRPr lang="en-US" altLang="zh-CN" sz="2800" b="1" dirty="0">
              <a:solidFill>
                <a:srgbClr val="FFFF00"/>
              </a:solidFill>
              <a:latin typeface="Calibri" panose="020F0502020204030204"/>
              <a:ea typeface="宋体" panose="02010600030101010101" pitchFamily="2" charset="-122"/>
              <a:cs typeface="Arial" panose="020B060402020202020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5400" b="1" dirty="0">
                <a:solidFill>
                  <a:schemeClr val="bg1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Arial" panose="020B0604020202020204"/>
              </a:rPr>
              <a:t>不知所云，一盘散沙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25437" y="233215"/>
            <a:ext cx="2497215" cy="523220"/>
          </a:xfrm>
          <a:prstGeom prst="rect">
            <a:avLst/>
          </a:prstGeom>
          <a:solidFill>
            <a:srgbClr val="99FFCC"/>
          </a:solidFill>
          <a:ln w="6350" algn="ctr">
            <a:solidFill>
              <a:schemeClr val="accent2"/>
            </a:solidFill>
            <a:miter lim="800000"/>
          </a:ln>
        </p:spPr>
        <p:txBody>
          <a:bodyPr wrap="square">
            <a:spAutoFit/>
          </a:bodyPr>
          <a:lstStyle/>
          <a:p>
            <a:pPr marL="0" marR="0" lvl="0" indent="0" algn="l" defTabSz="1219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/>
              </a:rPr>
              <a:t>向教材学习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Arial" panose="020B0604020202020204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2723707"/>
              </p:ext>
            </p:extLst>
          </p:nvPr>
        </p:nvGraphicFramePr>
        <p:xfrm>
          <a:off x="297951" y="991456"/>
          <a:ext cx="11573838" cy="57074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300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97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240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5079">
                <a:tc>
                  <a:txBody>
                    <a:bodyPr/>
                    <a:lstStyle/>
                    <a:p>
                      <a:pPr algn="l"/>
                      <a:r>
                        <a:rPr lang="zh-CN" sz="2400" kern="100" dirty="0">
                          <a:effectLst/>
                        </a:rPr>
                        <a:t>文章</a:t>
                      </a:r>
                      <a:endParaRPr lang="zh-CN" sz="24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sz="2400" kern="100">
                          <a:effectLst/>
                        </a:rPr>
                        <a:t>中心</a:t>
                      </a:r>
                      <a:endParaRPr lang="zh-CN" sz="24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sz="2400" kern="100" dirty="0">
                          <a:effectLst/>
                        </a:rPr>
                        <a:t>方法</a:t>
                      </a:r>
                      <a:endParaRPr lang="zh-CN" sz="24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6138">
                <a:tc>
                  <a:txBody>
                    <a:bodyPr/>
                    <a:lstStyle/>
                    <a:p>
                      <a:pPr algn="l"/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zh-CN" sz="2400" kern="100" dirty="0">
                        <a:effectLst/>
                      </a:endParaRPr>
                    </a:p>
                    <a:p>
                      <a:pPr algn="l"/>
                      <a:r>
                        <a:rPr lang="zh-CN" sz="2400" kern="100" dirty="0">
                          <a:effectLst/>
                        </a:rPr>
                        <a:t>《</a:t>
                      </a:r>
                      <a:r>
                        <a:rPr lang="zh-CN" altLang="en-US" sz="2400" kern="100" dirty="0">
                          <a:effectLst/>
                        </a:rPr>
                        <a:t>再塑生命的人</a:t>
                      </a:r>
                      <a:r>
                        <a:rPr lang="zh-CN" sz="2400" kern="100" dirty="0">
                          <a:effectLst/>
                        </a:rPr>
                        <a:t>》</a:t>
                      </a:r>
                      <a:endParaRPr lang="zh-CN" sz="24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zh-CN" sz="2000" kern="100" dirty="0">
                        <a:effectLst/>
                      </a:endParaRPr>
                    </a:p>
                    <a:p>
                      <a:pPr algn="l"/>
                      <a:r>
                        <a:rPr lang="zh-CN" altLang="en-US" sz="2000" kern="100" dirty="0">
                          <a:effectLst/>
                        </a:rPr>
                        <a:t>表达对莎莉文老师的赞美与感恩。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sz="2000" b="1" kern="100" dirty="0">
                          <a:solidFill>
                            <a:srgbClr val="FF0000"/>
                          </a:solidFill>
                          <a:effectLst/>
                        </a:rPr>
                        <a:t>开门见山，点明中心。</a:t>
                      </a:r>
                      <a:r>
                        <a:rPr lang="zh-CN" sz="2000" kern="100" dirty="0">
                          <a:effectLst/>
                        </a:rPr>
                        <a:t>如：“</a:t>
                      </a:r>
                      <a:r>
                        <a:rPr lang="zh-CN" altLang="en-US" sz="2000" kern="100" dirty="0">
                          <a:effectLst/>
                        </a:rPr>
                        <a:t>老师安妮</a:t>
                      </a:r>
                      <a:r>
                        <a:rPr lang="en-US" altLang="zh-CN" sz="2000" kern="100" dirty="0">
                          <a:effectLst/>
                        </a:rPr>
                        <a:t>.</a:t>
                      </a:r>
                      <a:r>
                        <a:rPr lang="zh-CN" altLang="en-US" sz="2000" kern="100" dirty="0">
                          <a:effectLst/>
                        </a:rPr>
                        <a:t>莎莉文来到我家这一天，是我一生中最重要的一天</a:t>
                      </a:r>
                      <a:r>
                        <a:rPr lang="zh-CN" sz="2000" kern="100" dirty="0">
                          <a:effectLst/>
                        </a:rPr>
                        <a:t>。”</a:t>
                      </a:r>
                    </a:p>
                    <a:p>
                      <a:pPr algn="l"/>
                      <a:r>
                        <a:rPr lang="zh-CN" altLang="en-US" sz="2000" b="1" kern="100" dirty="0">
                          <a:solidFill>
                            <a:srgbClr val="FF0000"/>
                          </a:solidFill>
                          <a:effectLst/>
                        </a:rPr>
                        <a:t>卒章显旨</a:t>
                      </a:r>
                      <a:r>
                        <a:rPr lang="zh-CN" sz="2000" b="1" kern="100" dirty="0">
                          <a:solidFill>
                            <a:srgbClr val="FF0000"/>
                          </a:solidFill>
                          <a:effectLst/>
                        </a:rPr>
                        <a:t>，深化中心。</a:t>
                      </a:r>
                      <a:r>
                        <a:rPr lang="zh-CN" sz="2000" kern="100" dirty="0">
                          <a:effectLst/>
                        </a:rPr>
                        <a:t>如：“</a:t>
                      </a:r>
                      <a:r>
                        <a:rPr lang="zh-CN" altLang="en-US" sz="2000" kern="100" dirty="0">
                          <a:effectLst/>
                        </a:rPr>
                        <a:t>那一天，我学会了</a:t>
                      </a:r>
                      <a:r>
                        <a:rPr lang="en-US" altLang="zh-CN" sz="2000" kern="100" dirty="0">
                          <a:effectLst/>
                          <a:latin typeface="+mn-ea"/>
                          <a:ea typeface="+mn-ea"/>
                        </a:rPr>
                        <a:t>……</a:t>
                      </a:r>
                      <a:r>
                        <a:rPr lang="zh-CN" altLang="en-US" sz="2000" kern="100" dirty="0">
                          <a:effectLst/>
                          <a:latin typeface="+mn-ea"/>
                          <a:ea typeface="+mn-ea"/>
                        </a:rPr>
                        <a:t>记得那个美好的夜晚</a:t>
                      </a:r>
                      <a:r>
                        <a:rPr kumimoji="0" lang="en-US" altLang="zh-CN" sz="20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宋体" panose="02010600030101010101" pitchFamily="2" charset="-122"/>
                          <a:ea typeface="+mn-ea"/>
                          <a:cs typeface="+mn-cs"/>
                        </a:rPr>
                        <a:t>……</a:t>
                      </a:r>
                      <a:r>
                        <a:rPr kumimoji="0" lang="zh-CN" altLang="en-US" sz="20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宋体" panose="02010600030101010101" pitchFamily="2" charset="-122"/>
                          <a:ea typeface="+mn-ea"/>
                          <a:cs typeface="+mn-cs"/>
                        </a:rPr>
                        <a:t>心中充满了喜悦</a:t>
                      </a:r>
                      <a:r>
                        <a:rPr kumimoji="0" lang="en-US" altLang="zh-CN" sz="20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宋体" panose="02010600030101010101" pitchFamily="2" charset="-122"/>
                          <a:ea typeface="+mn-ea"/>
                          <a:cs typeface="+mn-cs"/>
                        </a:rPr>
                        <a:t>……</a:t>
                      </a:r>
                      <a:r>
                        <a:rPr kumimoji="0" lang="zh-CN" altLang="en-US" sz="20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世界上还有比我更幸福的孩子吗？</a:t>
                      </a:r>
                      <a:r>
                        <a:rPr lang="zh-CN" sz="2000" kern="100" dirty="0">
                          <a:effectLst/>
                        </a:rPr>
                        <a:t>”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6138">
                <a:tc>
                  <a:txBody>
                    <a:bodyPr/>
                    <a:lstStyle/>
                    <a:p>
                      <a:pPr algn="l"/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zh-CN" sz="2400" kern="100" dirty="0">
                        <a:effectLst/>
                      </a:endParaRPr>
                    </a:p>
                    <a:p>
                      <a:pPr algn="l"/>
                      <a:r>
                        <a:rPr lang="zh-CN" sz="2400" kern="100" dirty="0">
                          <a:effectLst/>
                        </a:rPr>
                        <a:t>《</a:t>
                      </a:r>
                      <a:r>
                        <a:rPr lang="zh-CN" sz="2400" kern="100" dirty="0">
                          <a:effectLst/>
                          <a:sym typeface="+mn-ea"/>
                        </a:rPr>
                        <a:t>秋天的怀念</a:t>
                      </a:r>
                      <a:r>
                        <a:rPr lang="zh-CN" sz="2400" kern="100" dirty="0">
                          <a:effectLst/>
                        </a:rPr>
                        <a:t>》</a:t>
                      </a:r>
                    </a:p>
                    <a:p>
                      <a:pPr algn="l"/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zh-CN" sz="24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06138">
                <a:tc>
                  <a:txBody>
                    <a:bodyPr/>
                    <a:lstStyle/>
                    <a:p>
                      <a:pPr algn="l"/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zh-CN" sz="2400" kern="100" dirty="0">
                        <a:effectLst/>
                      </a:endParaRPr>
                    </a:p>
                    <a:p>
                      <a:pPr algn="l"/>
                      <a:r>
                        <a:rPr lang="zh-CN" sz="2400" kern="100" dirty="0">
                          <a:effectLst/>
                        </a:rPr>
                        <a:t>《走一步，再走一步》</a:t>
                      </a:r>
                    </a:p>
                    <a:p>
                      <a:pPr algn="l"/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zh-CN" sz="2400" kern="1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00" dirty="0">
                          <a:effectLst/>
                        </a:rPr>
                        <a:t> 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6138">
                <a:tc>
                  <a:txBody>
                    <a:bodyPr/>
                    <a:lstStyle/>
                    <a:p>
                      <a:pPr algn="l"/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zh-CN" sz="2400" kern="100" dirty="0">
                        <a:effectLst/>
                      </a:endParaRPr>
                    </a:p>
                    <a:p>
                      <a:pPr algn="l"/>
                      <a:r>
                        <a:rPr lang="zh-CN" sz="2400" kern="100" dirty="0">
                          <a:effectLst/>
                        </a:rPr>
                        <a:t>《植树的牧羊人》</a:t>
                      </a:r>
                    </a:p>
                    <a:p>
                      <a:pPr algn="l"/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zh-CN" sz="2400" kern="1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00" dirty="0">
                          <a:effectLst/>
                        </a:rPr>
                        <a:t> 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050506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25437" y="233215"/>
            <a:ext cx="2497215" cy="523220"/>
          </a:xfrm>
          <a:prstGeom prst="rect">
            <a:avLst/>
          </a:prstGeom>
          <a:solidFill>
            <a:srgbClr val="99FFCC"/>
          </a:solidFill>
          <a:ln w="6350" algn="ctr">
            <a:solidFill>
              <a:schemeClr val="accent2"/>
            </a:solidFill>
            <a:miter lim="800000"/>
          </a:ln>
        </p:spPr>
        <p:txBody>
          <a:bodyPr wrap="square">
            <a:spAutoFit/>
          </a:bodyPr>
          <a:lstStyle/>
          <a:p>
            <a:pPr marL="0" marR="0" lvl="0" indent="0" algn="l" defTabSz="1219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/>
              </a:rPr>
              <a:t>向教材学习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Arial" panose="020B0604020202020204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1602314"/>
              </p:ext>
            </p:extLst>
          </p:nvPr>
        </p:nvGraphicFramePr>
        <p:xfrm>
          <a:off x="297951" y="991456"/>
          <a:ext cx="11573838" cy="57205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300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97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240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5079">
                <a:tc>
                  <a:txBody>
                    <a:bodyPr/>
                    <a:lstStyle/>
                    <a:p>
                      <a:pPr algn="l"/>
                      <a:r>
                        <a:rPr lang="zh-CN" sz="2400" kern="100" dirty="0">
                          <a:effectLst/>
                        </a:rPr>
                        <a:t>文章</a:t>
                      </a:r>
                      <a:endParaRPr lang="zh-CN" sz="24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sz="2400" kern="100">
                          <a:effectLst/>
                        </a:rPr>
                        <a:t>中心</a:t>
                      </a:r>
                      <a:endParaRPr lang="zh-CN" sz="24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sz="2400" kern="100" dirty="0">
                          <a:effectLst/>
                        </a:rPr>
                        <a:t>方法</a:t>
                      </a:r>
                      <a:endParaRPr lang="zh-CN" sz="24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6138">
                <a:tc>
                  <a:txBody>
                    <a:bodyPr/>
                    <a:lstStyle/>
                    <a:p>
                      <a:pPr algn="l"/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zh-CN" sz="2400" kern="100" dirty="0">
                        <a:effectLst/>
                      </a:endParaRPr>
                    </a:p>
                    <a:p>
                      <a:pPr algn="l"/>
                      <a:r>
                        <a:rPr lang="zh-CN" sz="2400" kern="100" dirty="0">
                          <a:effectLst/>
                        </a:rPr>
                        <a:t>《</a:t>
                      </a:r>
                      <a:r>
                        <a:rPr lang="zh-CN" altLang="en-US" sz="2400" kern="100" dirty="0">
                          <a:effectLst/>
                        </a:rPr>
                        <a:t>再塑生命的人</a:t>
                      </a:r>
                      <a:r>
                        <a:rPr lang="zh-CN" sz="2400" kern="100" dirty="0">
                          <a:effectLst/>
                        </a:rPr>
                        <a:t>》</a:t>
                      </a:r>
                      <a:endParaRPr lang="zh-CN" sz="24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zh-CN" sz="2000" kern="100" dirty="0">
                        <a:effectLst/>
                      </a:endParaRPr>
                    </a:p>
                    <a:p>
                      <a:pPr algn="l"/>
                      <a:r>
                        <a:rPr lang="zh-CN" altLang="en-US" sz="2000" kern="100" dirty="0">
                          <a:effectLst/>
                        </a:rPr>
                        <a:t>表达对莎莉文老师的赞美与感恩。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sz="2000" b="1" kern="100" dirty="0">
                          <a:solidFill>
                            <a:srgbClr val="FF0000"/>
                          </a:solidFill>
                          <a:effectLst/>
                        </a:rPr>
                        <a:t>开门见山，点明中心。</a:t>
                      </a:r>
                      <a:r>
                        <a:rPr lang="zh-CN" sz="2000" kern="100" dirty="0">
                          <a:effectLst/>
                        </a:rPr>
                        <a:t>如：“</a:t>
                      </a:r>
                      <a:r>
                        <a:rPr lang="zh-CN" altLang="en-US" sz="2000" kern="100" dirty="0">
                          <a:effectLst/>
                        </a:rPr>
                        <a:t>老师安妮</a:t>
                      </a:r>
                      <a:r>
                        <a:rPr lang="en-US" altLang="zh-CN" sz="2000" kern="100" dirty="0">
                          <a:effectLst/>
                        </a:rPr>
                        <a:t>.</a:t>
                      </a:r>
                      <a:r>
                        <a:rPr lang="zh-CN" altLang="en-US" sz="2000" kern="100" dirty="0">
                          <a:effectLst/>
                        </a:rPr>
                        <a:t>莎莉文来到我家这一天，是我一生中最重要的一天</a:t>
                      </a:r>
                      <a:r>
                        <a:rPr lang="zh-CN" sz="2000" kern="100" dirty="0">
                          <a:effectLst/>
                        </a:rPr>
                        <a:t>。”</a:t>
                      </a:r>
                    </a:p>
                    <a:p>
                      <a:pPr algn="l"/>
                      <a:r>
                        <a:rPr lang="zh-CN" altLang="en-US" sz="2000" b="1" kern="100" dirty="0">
                          <a:solidFill>
                            <a:srgbClr val="FF0000"/>
                          </a:solidFill>
                          <a:effectLst/>
                        </a:rPr>
                        <a:t>卒章显旨</a:t>
                      </a:r>
                      <a:r>
                        <a:rPr lang="zh-CN" sz="2000" b="1" kern="100" dirty="0">
                          <a:solidFill>
                            <a:srgbClr val="FF0000"/>
                          </a:solidFill>
                          <a:effectLst/>
                        </a:rPr>
                        <a:t>，深化中心。</a:t>
                      </a:r>
                      <a:r>
                        <a:rPr lang="zh-CN" sz="2000" kern="100" dirty="0">
                          <a:effectLst/>
                        </a:rPr>
                        <a:t>如：“</a:t>
                      </a:r>
                      <a:r>
                        <a:rPr lang="zh-CN" altLang="en-US" sz="2000" kern="100" dirty="0">
                          <a:effectLst/>
                        </a:rPr>
                        <a:t>那一天，我学会了</a:t>
                      </a:r>
                      <a:r>
                        <a:rPr lang="en-US" altLang="zh-CN" sz="2000" kern="100" dirty="0">
                          <a:effectLst/>
                          <a:latin typeface="+mn-ea"/>
                          <a:ea typeface="+mn-ea"/>
                        </a:rPr>
                        <a:t>……</a:t>
                      </a:r>
                      <a:r>
                        <a:rPr lang="zh-CN" altLang="en-US" sz="2000" kern="100" dirty="0">
                          <a:effectLst/>
                          <a:latin typeface="+mn-ea"/>
                          <a:ea typeface="+mn-ea"/>
                        </a:rPr>
                        <a:t>记得那个美好的夜晚</a:t>
                      </a:r>
                      <a:r>
                        <a:rPr kumimoji="0" lang="en-US" altLang="zh-CN" sz="20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宋体" panose="02010600030101010101" pitchFamily="2" charset="-122"/>
                          <a:ea typeface="+mn-ea"/>
                          <a:cs typeface="+mn-cs"/>
                        </a:rPr>
                        <a:t>……</a:t>
                      </a:r>
                      <a:r>
                        <a:rPr kumimoji="0" lang="zh-CN" altLang="en-US" sz="20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宋体" panose="02010600030101010101" pitchFamily="2" charset="-122"/>
                          <a:ea typeface="+mn-ea"/>
                          <a:cs typeface="+mn-cs"/>
                        </a:rPr>
                        <a:t>心中充满了喜悦</a:t>
                      </a:r>
                      <a:r>
                        <a:rPr kumimoji="0" lang="en-US" altLang="zh-CN" sz="20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宋体" panose="02010600030101010101" pitchFamily="2" charset="-122"/>
                          <a:ea typeface="+mn-ea"/>
                          <a:cs typeface="+mn-cs"/>
                        </a:rPr>
                        <a:t>……</a:t>
                      </a:r>
                      <a:r>
                        <a:rPr kumimoji="0" lang="zh-CN" altLang="en-US" sz="20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世界上还有比我更幸福的孩子吗？</a:t>
                      </a:r>
                      <a:r>
                        <a:rPr lang="zh-CN" sz="2000" kern="100" dirty="0">
                          <a:effectLst/>
                        </a:rPr>
                        <a:t>”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6138">
                <a:tc>
                  <a:txBody>
                    <a:bodyPr/>
                    <a:lstStyle/>
                    <a:p>
                      <a:pPr algn="l"/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zh-CN" sz="2400" kern="100" dirty="0">
                        <a:effectLst/>
                      </a:endParaRPr>
                    </a:p>
                    <a:p>
                      <a:pPr algn="l"/>
                      <a:r>
                        <a:rPr lang="zh-CN" sz="2400" kern="100" dirty="0">
                          <a:effectLst/>
                        </a:rPr>
                        <a:t>《</a:t>
                      </a:r>
                      <a:r>
                        <a:rPr lang="zh-CN" sz="2400" kern="100" dirty="0">
                          <a:effectLst/>
                          <a:sym typeface="+mn-ea"/>
                        </a:rPr>
                        <a:t>秋天的怀念</a:t>
                      </a:r>
                      <a:r>
                        <a:rPr lang="zh-CN" sz="2400" kern="100" dirty="0">
                          <a:effectLst/>
                        </a:rPr>
                        <a:t>》</a:t>
                      </a:r>
                    </a:p>
                    <a:p>
                      <a:pPr algn="l"/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zh-CN" sz="24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zh-CN" sz="2000" kern="100" dirty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对母亲的感激、怀念，以及自己在母爱的关怀与感化下对生活重拾信心。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kern="100" dirty="0">
                          <a:effectLst/>
                        </a:rPr>
                        <a:t> </a:t>
                      </a:r>
                      <a:r>
                        <a:rPr lang="zh-CN" altLang="zh-CN" sz="2000" kern="100" dirty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如：开头“我可活什么劲儿！”结尾“我俩在一块儿，要好好活</a:t>
                      </a:r>
                      <a:r>
                        <a:rPr lang="en-US" altLang="zh-CN" sz="2000" kern="100" dirty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......</a:t>
                      </a:r>
                      <a:r>
                        <a:rPr lang="zh-CN" altLang="zh-CN" sz="2000" kern="100" dirty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”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06138">
                <a:tc>
                  <a:txBody>
                    <a:bodyPr/>
                    <a:lstStyle/>
                    <a:p>
                      <a:pPr algn="l"/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zh-CN" sz="2400" kern="100" dirty="0">
                        <a:effectLst/>
                      </a:endParaRPr>
                    </a:p>
                    <a:p>
                      <a:pPr algn="l"/>
                      <a:r>
                        <a:rPr lang="zh-CN" sz="2400" kern="100" dirty="0">
                          <a:effectLst/>
                        </a:rPr>
                        <a:t>《走一步，再走一步》</a:t>
                      </a:r>
                    </a:p>
                    <a:p>
                      <a:pPr algn="l"/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zh-CN" sz="2400" kern="1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zh-CN" sz="2000" kern="100" dirty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在父亲的帮助与教育下，克服内心的恐惧，收获了勇气与自信。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00" dirty="0">
                          <a:effectLst/>
                        </a:rPr>
                        <a:t> </a:t>
                      </a:r>
                      <a:r>
                        <a:rPr lang="zh-CN" altLang="zh-CN" sz="2000" kern="100" dirty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如：“爬悬崖</a:t>
                      </a:r>
                      <a:r>
                        <a:rPr lang="en-US" altLang="zh-CN" sz="2000" kern="100" dirty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--</a:t>
                      </a:r>
                      <a:r>
                        <a:rPr lang="zh-CN" altLang="zh-CN" sz="2000" kern="100" dirty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困悬崖</a:t>
                      </a:r>
                      <a:r>
                        <a:rPr lang="en-US" altLang="zh-CN" sz="2000" kern="100" dirty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--</a:t>
                      </a:r>
                      <a:r>
                        <a:rPr lang="zh-CN" altLang="zh-CN" sz="2000" kern="100" dirty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下悬崖”“胆怯</a:t>
                      </a:r>
                      <a:r>
                        <a:rPr lang="en-US" altLang="zh-CN" sz="2000" kern="100" dirty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--</a:t>
                      </a:r>
                      <a:r>
                        <a:rPr lang="zh-CN" altLang="zh-CN" sz="2000" kern="100" dirty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恐惧</a:t>
                      </a:r>
                      <a:r>
                        <a:rPr lang="en-US" altLang="zh-CN" sz="2000" kern="100" dirty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--</a:t>
                      </a:r>
                      <a:r>
                        <a:rPr lang="zh-CN" altLang="zh-CN" sz="2000" kern="100" dirty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冷静</a:t>
                      </a:r>
                      <a:r>
                        <a:rPr lang="en-US" altLang="zh-CN" sz="2000" kern="100" dirty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--</a:t>
                      </a:r>
                      <a:r>
                        <a:rPr lang="zh-CN" altLang="zh-CN" sz="2000" kern="100" dirty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自信”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6138">
                <a:tc>
                  <a:txBody>
                    <a:bodyPr/>
                    <a:lstStyle/>
                    <a:p>
                      <a:pPr algn="l"/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zh-CN" sz="2400" kern="100" dirty="0">
                        <a:effectLst/>
                      </a:endParaRPr>
                    </a:p>
                    <a:p>
                      <a:pPr algn="l"/>
                      <a:r>
                        <a:rPr lang="zh-CN" sz="2400" kern="100" dirty="0">
                          <a:effectLst/>
                        </a:rPr>
                        <a:t>《植树的牧羊人》</a:t>
                      </a:r>
                    </a:p>
                    <a:p>
                      <a:pPr algn="l"/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zh-CN" sz="2400" kern="1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00" dirty="0">
                          <a:effectLst/>
                        </a:rPr>
                        <a:t> </a:t>
                      </a:r>
                      <a:r>
                        <a:rPr lang="zh-CN" altLang="zh-CN" sz="2000" kern="100" dirty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牧羊人坚持不懈的植树创造了奇迹，赞扬牧羊人伟大无私的精神。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kern="100" dirty="0">
                          <a:effectLst/>
                        </a:rPr>
                        <a:t> </a:t>
                      </a:r>
                      <a:r>
                        <a:rPr lang="zh-CN" altLang="zh-CN" sz="2000" kern="100" dirty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如：文章写了与牧羊人的三次见面，第一次详写，第二次、第三次略写。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395774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25437" y="233215"/>
            <a:ext cx="2497215" cy="523220"/>
          </a:xfrm>
          <a:prstGeom prst="rect">
            <a:avLst/>
          </a:prstGeom>
          <a:solidFill>
            <a:srgbClr val="99FFCC"/>
          </a:solidFill>
          <a:ln w="6350" algn="ctr">
            <a:solidFill>
              <a:schemeClr val="accent2"/>
            </a:solidFill>
            <a:miter lim="800000"/>
          </a:ln>
        </p:spPr>
        <p:txBody>
          <a:bodyPr wrap="square">
            <a:spAutoFit/>
          </a:bodyPr>
          <a:lstStyle/>
          <a:p>
            <a:pPr defTabSz="121920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/>
              </a:rPr>
              <a:t>向教材学习</a:t>
            </a:r>
            <a:endParaRPr lang="en-US" altLang="zh-CN" sz="2800" dirty="0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7222956"/>
              </p:ext>
            </p:extLst>
          </p:nvPr>
        </p:nvGraphicFramePr>
        <p:xfrm>
          <a:off x="297951" y="991456"/>
          <a:ext cx="11573838" cy="57205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300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97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240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5079">
                <a:tc>
                  <a:txBody>
                    <a:bodyPr/>
                    <a:lstStyle/>
                    <a:p>
                      <a:pPr algn="l"/>
                      <a:r>
                        <a:rPr lang="zh-CN" sz="2400" kern="100" dirty="0">
                          <a:effectLst/>
                        </a:rPr>
                        <a:t>文章</a:t>
                      </a:r>
                      <a:endParaRPr lang="zh-CN" sz="24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sz="2400" kern="100">
                          <a:effectLst/>
                        </a:rPr>
                        <a:t>中心</a:t>
                      </a:r>
                      <a:endParaRPr lang="zh-CN" sz="24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sz="2400" kern="100" dirty="0">
                          <a:effectLst/>
                        </a:rPr>
                        <a:t>方法</a:t>
                      </a:r>
                      <a:endParaRPr lang="zh-CN" sz="24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6138">
                <a:tc>
                  <a:txBody>
                    <a:bodyPr/>
                    <a:lstStyle/>
                    <a:p>
                      <a:pPr algn="l"/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zh-CN" sz="2400" kern="100" dirty="0">
                        <a:effectLst/>
                      </a:endParaRPr>
                    </a:p>
                    <a:p>
                      <a:pPr algn="l"/>
                      <a:r>
                        <a:rPr lang="zh-CN" sz="2400" kern="100" dirty="0">
                          <a:effectLst/>
                        </a:rPr>
                        <a:t>《</a:t>
                      </a:r>
                      <a:r>
                        <a:rPr lang="zh-CN" altLang="en-US" sz="2400" kern="100" dirty="0">
                          <a:effectLst/>
                        </a:rPr>
                        <a:t>再塑生命的人</a:t>
                      </a:r>
                      <a:r>
                        <a:rPr lang="zh-CN" sz="2400" kern="100" dirty="0">
                          <a:effectLst/>
                        </a:rPr>
                        <a:t>》</a:t>
                      </a:r>
                      <a:endParaRPr lang="zh-CN" sz="24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zh-CN" sz="2000" kern="100" dirty="0">
                        <a:effectLst/>
                      </a:endParaRPr>
                    </a:p>
                    <a:p>
                      <a:pPr algn="l"/>
                      <a:r>
                        <a:rPr lang="zh-CN" altLang="en-US" sz="2000" kern="100" dirty="0">
                          <a:effectLst/>
                        </a:rPr>
                        <a:t>表达对莎莉文老师的赞美与感恩。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sz="2000" b="1" kern="100" dirty="0">
                          <a:solidFill>
                            <a:srgbClr val="FF0000"/>
                          </a:solidFill>
                          <a:effectLst/>
                        </a:rPr>
                        <a:t>开门见山，点明中心。</a:t>
                      </a:r>
                      <a:r>
                        <a:rPr lang="zh-CN" sz="2000" kern="100" dirty="0">
                          <a:effectLst/>
                        </a:rPr>
                        <a:t>如：“</a:t>
                      </a:r>
                      <a:r>
                        <a:rPr lang="zh-CN" altLang="en-US" sz="2000" kern="100" dirty="0">
                          <a:effectLst/>
                        </a:rPr>
                        <a:t>老师安妮</a:t>
                      </a:r>
                      <a:r>
                        <a:rPr lang="en-US" altLang="zh-CN" sz="2000" kern="100" dirty="0">
                          <a:effectLst/>
                        </a:rPr>
                        <a:t>.</a:t>
                      </a:r>
                      <a:r>
                        <a:rPr lang="zh-CN" altLang="en-US" sz="2000" kern="100" dirty="0">
                          <a:effectLst/>
                        </a:rPr>
                        <a:t>莎莉文来到我家这一天，是我一生中最重要的一天</a:t>
                      </a:r>
                      <a:r>
                        <a:rPr lang="zh-CN" sz="2000" kern="100" dirty="0">
                          <a:effectLst/>
                        </a:rPr>
                        <a:t>。”</a:t>
                      </a:r>
                    </a:p>
                    <a:p>
                      <a:pPr algn="l"/>
                      <a:r>
                        <a:rPr lang="zh-CN" altLang="en-US" sz="2000" b="1" kern="100" dirty="0">
                          <a:solidFill>
                            <a:srgbClr val="FF0000"/>
                          </a:solidFill>
                          <a:effectLst/>
                        </a:rPr>
                        <a:t>卒章显旨</a:t>
                      </a:r>
                      <a:r>
                        <a:rPr lang="zh-CN" sz="2000" b="1" kern="100" dirty="0">
                          <a:solidFill>
                            <a:srgbClr val="FF0000"/>
                          </a:solidFill>
                          <a:effectLst/>
                        </a:rPr>
                        <a:t>，深化中心。</a:t>
                      </a:r>
                      <a:r>
                        <a:rPr lang="zh-CN" sz="2000" kern="100" dirty="0">
                          <a:effectLst/>
                        </a:rPr>
                        <a:t>如：“</a:t>
                      </a:r>
                      <a:r>
                        <a:rPr lang="zh-CN" altLang="en-US" sz="2000" kern="100" dirty="0">
                          <a:effectLst/>
                        </a:rPr>
                        <a:t>那一天，我学会了</a:t>
                      </a:r>
                      <a:r>
                        <a:rPr lang="en-US" altLang="zh-CN" sz="2000" kern="100" dirty="0">
                          <a:effectLst/>
                          <a:latin typeface="+mn-ea"/>
                          <a:ea typeface="+mn-ea"/>
                        </a:rPr>
                        <a:t>……</a:t>
                      </a:r>
                      <a:r>
                        <a:rPr lang="zh-CN" altLang="en-US" sz="2000" kern="100" dirty="0">
                          <a:effectLst/>
                          <a:latin typeface="+mn-ea"/>
                          <a:ea typeface="+mn-ea"/>
                        </a:rPr>
                        <a:t>记得那个美好的夜晚</a:t>
                      </a:r>
                      <a:r>
                        <a:rPr kumimoji="0" lang="en-US" altLang="zh-CN" sz="20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宋体" panose="02010600030101010101" pitchFamily="2" charset="-122"/>
                          <a:ea typeface="+mn-ea"/>
                          <a:cs typeface="+mn-cs"/>
                        </a:rPr>
                        <a:t>……</a:t>
                      </a:r>
                      <a:r>
                        <a:rPr kumimoji="0" lang="zh-CN" altLang="en-US" sz="20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宋体" panose="02010600030101010101" pitchFamily="2" charset="-122"/>
                          <a:ea typeface="+mn-ea"/>
                          <a:cs typeface="+mn-cs"/>
                        </a:rPr>
                        <a:t>心中充满了喜悦</a:t>
                      </a:r>
                      <a:r>
                        <a:rPr kumimoji="0" lang="en-US" altLang="zh-CN" sz="20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宋体" panose="02010600030101010101" pitchFamily="2" charset="-122"/>
                          <a:ea typeface="+mn-ea"/>
                          <a:cs typeface="+mn-cs"/>
                        </a:rPr>
                        <a:t>……</a:t>
                      </a:r>
                      <a:r>
                        <a:rPr kumimoji="0" lang="zh-CN" altLang="en-US" sz="20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世界上还有比我更幸福的孩子吗？</a:t>
                      </a:r>
                      <a:r>
                        <a:rPr lang="zh-CN" sz="2000" kern="100" dirty="0">
                          <a:effectLst/>
                        </a:rPr>
                        <a:t>”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6138">
                <a:tc>
                  <a:txBody>
                    <a:bodyPr/>
                    <a:lstStyle/>
                    <a:p>
                      <a:pPr algn="l"/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zh-CN" sz="2400" kern="100" dirty="0">
                        <a:effectLst/>
                      </a:endParaRPr>
                    </a:p>
                    <a:p>
                      <a:pPr algn="l"/>
                      <a:r>
                        <a:rPr lang="zh-CN" sz="2400" kern="100" dirty="0">
                          <a:effectLst/>
                        </a:rPr>
                        <a:t>《</a:t>
                      </a:r>
                      <a:r>
                        <a:rPr lang="zh-CN" sz="2400" kern="100" dirty="0">
                          <a:effectLst/>
                          <a:sym typeface="+mn-ea"/>
                        </a:rPr>
                        <a:t>秋天的怀念</a:t>
                      </a:r>
                      <a:r>
                        <a:rPr lang="zh-CN" sz="2400" kern="100" dirty="0">
                          <a:effectLst/>
                        </a:rPr>
                        <a:t>》</a:t>
                      </a:r>
                    </a:p>
                    <a:p>
                      <a:pPr algn="l"/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zh-CN" sz="24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zh-CN" sz="2000" kern="100" dirty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对母亲的感激、怀念，以及自己在母爱的关怀与感化下对生活重拾信心。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kern="100" dirty="0">
                          <a:effectLst/>
                        </a:rPr>
                        <a:t> </a:t>
                      </a:r>
                      <a:r>
                        <a:rPr lang="zh-CN" altLang="zh-CN" sz="2000" kern="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对比强化，突出中心。</a:t>
                      </a:r>
                      <a:r>
                        <a:rPr lang="zh-CN" altLang="zh-CN" sz="2000" kern="100" dirty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如：开头“我可活什么劲儿！”结尾“我俩在一块儿，要好好活</a:t>
                      </a:r>
                      <a:r>
                        <a:rPr lang="en-US" altLang="zh-CN" sz="2000" kern="100" dirty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......</a:t>
                      </a:r>
                      <a:r>
                        <a:rPr lang="zh-CN" altLang="zh-CN" sz="2000" kern="100" dirty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”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06138">
                <a:tc>
                  <a:txBody>
                    <a:bodyPr/>
                    <a:lstStyle/>
                    <a:p>
                      <a:pPr algn="l"/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zh-CN" sz="2400" kern="100" dirty="0">
                        <a:effectLst/>
                      </a:endParaRPr>
                    </a:p>
                    <a:p>
                      <a:pPr algn="l"/>
                      <a:r>
                        <a:rPr lang="zh-CN" sz="2400" kern="100" dirty="0">
                          <a:effectLst/>
                        </a:rPr>
                        <a:t>《走一步，再走一步》</a:t>
                      </a:r>
                    </a:p>
                    <a:p>
                      <a:pPr algn="l"/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zh-CN" sz="2400" kern="1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zh-CN" sz="2000" kern="100" dirty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在父亲的帮助与教育下，克服内心的恐惧，收获了勇气与自信。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00" dirty="0">
                          <a:effectLst/>
                        </a:rPr>
                        <a:t> </a:t>
                      </a:r>
                      <a:r>
                        <a:rPr lang="zh-CN" altLang="zh-CN" sz="2000" kern="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设置线索，贯穿全文</a:t>
                      </a:r>
                      <a:r>
                        <a:rPr lang="zh-CN" altLang="zh-CN" sz="2000" kern="100" dirty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。如：“爬悬崖</a:t>
                      </a:r>
                      <a:r>
                        <a:rPr lang="en-US" altLang="zh-CN" sz="2000" kern="100" dirty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--</a:t>
                      </a:r>
                      <a:r>
                        <a:rPr lang="zh-CN" altLang="zh-CN" sz="2000" kern="100" dirty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困悬崖</a:t>
                      </a:r>
                      <a:r>
                        <a:rPr lang="en-US" altLang="zh-CN" sz="2000" kern="100" dirty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--</a:t>
                      </a:r>
                      <a:r>
                        <a:rPr lang="zh-CN" altLang="zh-CN" sz="2000" kern="100" dirty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下悬崖”“胆怯</a:t>
                      </a:r>
                      <a:r>
                        <a:rPr lang="en-US" altLang="zh-CN" sz="2000" kern="100" dirty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--</a:t>
                      </a:r>
                      <a:r>
                        <a:rPr lang="zh-CN" altLang="zh-CN" sz="2000" kern="100" dirty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恐惧</a:t>
                      </a:r>
                      <a:r>
                        <a:rPr lang="en-US" altLang="zh-CN" sz="2000" kern="100" dirty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--</a:t>
                      </a:r>
                      <a:r>
                        <a:rPr lang="zh-CN" altLang="zh-CN" sz="2000" kern="100" dirty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冷静</a:t>
                      </a:r>
                      <a:r>
                        <a:rPr lang="en-US" altLang="zh-CN" sz="2000" kern="100" dirty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--</a:t>
                      </a:r>
                      <a:r>
                        <a:rPr lang="zh-CN" altLang="zh-CN" sz="2000" kern="100" dirty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自信”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6138">
                <a:tc>
                  <a:txBody>
                    <a:bodyPr/>
                    <a:lstStyle/>
                    <a:p>
                      <a:pPr algn="l"/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zh-CN" sz="2400" kern="100" dirty="0">
                        <a:effectLst/>
                      </a:endParaRPr>
                    </a:p>
                    <a:p>
                      <a:pPr algn="l"/>
                      <a:r>
                        <a:rPr lang="zh-CN" sz="2400" kern="100" dirty="0">
                          <a:effectLst/>
                        </a:rPr>
                        <a:t>《植树的牧羊人》</a:t>
                      </a:r>
                    </a:p>
                    <a:p>
                      <a:pPr algn="l"/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zh-CN" sz="2400" kern="1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00" dirty="0">
                          <a:effectLst/>
                        </a:rPr>
                        <a:t> </a:t>
                      </a:r>
                      <a:r>
                        <a:rPr lang="zh-CN" altLang="zh-CN" sz="2000" kern="100" dirty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牧羊人坚持不懈的植树创造了奇迹，赞扬牧羊人伟大无私的精神。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kern="100" dirty="0">
                          <a:effectLst/>
                        </a:rPr>
                        <a:t> </a:t>
                      </a:r>
                      <a:r>
                        <a:rPr lang="zh-CN" altLang="zh-CN" sz="2000" kern="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精心选材，详略得当。</a:t>
                      </a:r>
                      <a:r>
                        <a:rPr lang="zh-CN" altLang="zh-CN" sz="2000" kern="100" dirty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如：文章写了与牧羊人的三次见面，第一次详写，第二次、第三次略写。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106536545"/>
              </p:ext>
            </p:extLst>
          </p:nvPr>
        </p:nvGraphicFramePr>
        <p:xfrm>
          <a:off x="1165860" y="991235"/>
          <a:ext cx="9599295" cy="44088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741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7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677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0230">
                <a:tc>
                  <a:txBody>
                    <a:bodyPr/>
                    <a:lstStyle/>
                    <a:p>
                      <a:pPr algn="l"/>
                      <a:r>
                        <a:rPr lang="zh-CN" sz="2400" kern="100" dirty="0">
                          <a:effectLst/>
                        </a:rPr>
                        <a:t>文章</a:t>
                      </a:r>
                      <a:endParaRPr lang="zh-CN" sz="24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sz="2400" kern="100">
                          <a:effectLst/>
                        </a:rPr>
                        <a:t>中心</a:t>
                      </a:r>
                      <a:endParaRPr lang="zh-CN" sz="24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sz="2400" kern="100" dirty="0">
                          <a:effectLst/>
                        </a:rPr>
                        <a:t>方法</a:t>
                      </a:r>
                      <a:endParaRPr lang="zh-CN" sz="24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8815">
                <a:tc>
                  <a:txBody>
                    <a:bodyPr/>
                    <a:lstStyle/>
                    <a:p>
                      <a:pPr algn="l"/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zh-CN" sz="2400" kern="100" dirty="0">
                        <a:effectLst/>
                      </a:endParaRPr>
                    </a:p>
                    <a:p>
                      <a:pPr algn="l"/>
                      <a:r>
                        <a:rPr lang="zh-CN" sz="2400" kern="100" dirty="0">
                          <a:effectLst/>
                        </a:rPr>
                        <a:t>《我们的书包》（其一）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zh-CN" sz="2000" kern="100" dirty="0">
                        <a:effectLst/>
                      </a:endParaRPr>
                    </a:p>
                    <a:p>
                      <a:pPr algn="l"/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endParaRPr lang="zh-CN" sz="20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41120">
                <a:tc>
                  <a:txBody>
                    <a:bodyPr/>
                    <a:lstStyle/>
                    <a:p>
                      <a:pPr algn="l"/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zh-CN" sz="2000" kern="100" dirty="0">
                        <a:effectLst/>
                      </a:endParaRPr>
                    </a:p>
                    <a:p>
                      <a:pPr algn="l"/>
                      <a:r>
                        <a:rPr lang="zh-CN" sz="2400" kern="100" dirty="0">
                          <a:effectLst/>
                        </a:rPr>
                        <a:t>《</a:t>
                      </a:r>
                      <a:r>
                        <a:rPr lang="zh-CN" sz="2400" kern="100" dirty="0">
                          <a:effectLst/>
                          <a:sym typeface="+mn-ea"/>
                        </a:rPr>
                        <a:t>我们的书包</a:t>
                      </a:r>
                      <a:r>
                        <a:rPr lang="zh-CN" sz="2400" kern="100" dirty="0">
                          <a:effectLst/>
                        </a:rPr>
                        <a:t>》（其二）</a:t>
                      </a:r>
                    </a:p>
                    <a:p>
                      <a:pPr algn="l"/>
                      <a:r>
                        <a:rPr lang="en-US" sz="2000" kern="100" dirty="0">
                          <a:effectLst/>
                        </a:rPr>
                        <a:t> </a:t>
                      </a:r>
                    </a:p>
                    <a:p>
                      <a:pPr algn="l"/>
                      <a:endParaRPr lang="en-US" alt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alt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kern="100">
                          <a:effectLst/>
                        </a:rPr>
                        <a:t> </a:t>
                      </a:r>
                      <a:endParaRPr lang="zh-CN" sz="20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zh-CN" sz="20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2000" b="1" kern="100" dirty="0">
                        <a:solidFill>
                          <a:srgbClr val="FF0000"/>
                        </a:solidFill>
                        <a:effectLst/>
                        <a:latin typeface="+mn-ea"/>
                        <a:cs typeface="+mn-ea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文本框 1">
            <a:extLst>
              <a:ext uri="{FF2B5EF4-FFF2-40B4-BE49-F238E27FC236}">
                <a16:creationId xmlns:a16="http://schemas.microsoft.com/office/drawing/2014/main" id="{60561A7D-4891-ED2A-E69E-3FD9673AD246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-17946"/>
            <a:ext cx="1928733" cy="502766"/>
          </a:xfrm>
          <a:prstGeom prst="rect">
            <a:avLst/>
          </a:prstGeom>
          <a:solidFill>
            <a:srgbClr val="99FFCC"/>
          </a:solidFill>
          <a:ln w="6350" algn="ctr">
            <a:solidFill>
              <a:schemeClr val="accent2"/>
            </a:solidFill>
            <a:miter lim="800000"/>
          </a:ln>
        </p:spPr>
        <p:txBody>
          <a:bodyPr wrap="none">
            <a:spAutoFit/>
          </a:bodyPr>
          <a:lstStyle/>
          <a:p>
            <a:pPr defTabSz="12192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665" dirty="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/>
              </a:rPr>
              <a:t>  </a:t>
            </a:r>
            <a:r>
              <a:rPr lang="zh-CN" altLang="en-US" sz="2665" dirty="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/>
              </a:rPr>
              <a:t>例文赏析</a:t>
            </a:r>
            <a:r>
              <a:rPr lang="en-US" altLang="zh-CN" sz="2665" dirty="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/>
              </a:rPr>
              <a:t> 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NWZhY2FkNGEwODM0NDk1YTMwOWQwZWFlZGNjZjE2ZDU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6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6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6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755*295"/>
  <p:tag name="TABLE_ENDDRAG_RECT" val="23*78*755*295"/>
  <p:tag name="KSO_WM_BEAUTIFY_FLAG" val="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5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755*295"/>
  <p:tag name="TABLE_ENDDRAG_RECT" val="23*78*755*29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54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04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0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5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4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4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4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4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4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6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66"/>
</p:tagLst>
</file>

<file path=ppt/theme/theme1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1433</Words>
  <Application>Microsoft Office PowerPoint</Application>
  <PresentationFormat>宽屏</PresentationFormat>
  <Paragraphs>136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1" baseType="lpstr">
      <vt:lpstr>等线</vt:lpstr>
      <vt:lpstr>黑体</vt:lpstr>
      <vt:lpstr>华文行楷</vt:lpstr>
      <vt:lpstr>宋体</vt:lpstr>
      <vt:lpstr>微软雅黑</vt:lpstr>
      <vt:lpstr>Arial</vt:lpstr>
      <vt:lpstr>Calibri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R</dc:creator>
  <cp:lastModifiedBy>全 李</cp:lastModifiedBy>
  <cp:revision>31</cp:revision>
  <dcterms:created xsi:type="dcterms:W3CDTF">2022-10-31T03:43:00Z</dcterms:created>
  <dcterms:modified xsi:type="dcterms:W3CDTF">2023-11-29T14:49:07Z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772471A2C0D740328D28400161FDC184_13</vt:lpwstr>
  </property>
  <property fmtid="{D5CDD505-2E9C-101B-9397-08002B2CF9AE}" pid="3" name="KSOProductBuildVer">
    <vt:lpwstr>2052-12.1.0.15712</vt:lpwstr>
  </property>
</Properties>
</file>