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430" r:id="rId5"/>
    <p:sldId id="309" r:id="rId7"/>
    <p:sldId id="382" r:id="rId8"/>
    <p:sldId id="289" r:id="rId9"/>
    <p:sldId id="384" r:id="rId10"/>
    <p:sldId id="262" r:id="rId11"/>
    <p:sldId id="445" r:id="rId12"/>
    <p:sldId id="446" r:id="rId13"/>
    <p:sldId id="324" r:id="rId14"/>
    <p:sldId id="360" r:id="rId15"/>
    <p:sldId id="361" r:id="rId16"/>
    <p:sldId id="268" r:id="rId17"/>
    <p:sldId id="456" r:id="rId18"/>
    <p:sldId id="316" r:id="rId19"/>
    <p:sldId id="314" r:id="rId20"/>
    <p:sldId id="315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6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6"/>
        <p:guide pos="387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80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image" Target="../media/image18.png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image" Target="../media/image21.png"/><Relationship Id="rId4" Type="http://schemas.openxmlformats.org/officeDocument/2006/relationships/tags" Target="../tags/tag249.xml"/><Relationship Id="rId38" Type="http://schemas.openxmlformats.org/officeDocument/2006/relationships/slideLayout" Target="../slideLayouts/slideLayout1.xml"/><Relationship Id="rId37" Type="http://schemas.openxmlformats.org/officeDocument/2006/relationships/tags" Target="../tags/tag277.xml"/><Relationship Id="rId36" Type="http://schemas.openxmlformats.org/officeDocument/2006/relationships/image" Target="../media/image20.png"/><Relationship Id="rId35" Type="http://schemas.openxmlformats.org/officeDocument/2006/relationships/tags" Target="../tags/tag276.xml"/><Relationship Id="rId34" Type="http://schemas.openxmlformats.org/officeDocument/2006/relationships/tags" Target="../tags/tag275.xml"/><Relationship Id="rId33" Type="http://schemas.openxmlformats.org/officeDocument/2006/relationships/tags" Target="../tags/tag274.xml"/><Relationship Id="rId32" Type="http://schemas.openxmlformats.org/officeDocument/2006/relationships/tags" Target="../tags/tag273.xml"/><Relationship Id="rId31" Type="http://schemas.openxmlformats.org/officeDocument/2006/relationships/tags" Target="../tags/tag272.xml"/><Relationship Id="rId30" Type="http://schemas.openxmlformats.org/officeDocument/2006/relationships/tags" Target="../tags/tag271.xml"/><Relationship Id="rId3" Type="http://schemas.openxmlformats.org/officeDocument/2006/relationships/tags" Target="../tags/tag248.xml"/><Relationship Id="rId29" Type="http://schemas.openxmlformats.org/officeDocument/2006/relationships/tags" Target="../tags/tag270.xml"/><Relationship Id="rId28" Type="http://schemas.openxmlformats.org/officeDocument/2006/relationships/tags" Target="../tags/tag269.xml"/><Relationship Id="rId27" Type="http://schemas.openxmlformats.org/officeDocument/2006/relationships/tags" Target="../tags/tag268.xml"/><Relationship Id="rId26" Type="http://schemas.openxmlformats.org/officeDocument/2006/relationships/tags" Target="../tags/tag267.xml"/><Relationship Id="rId25" Type="http://schemas.openxmlformats.org/officeDocument/2006/relationships/image" Target="../media/image17.png"/><Relationship Id="rId24" Type="http://schemas.openxmlformats.org/officeDocument/2006/relationships/tags" Target="../tags/tag266.xml"/><Relationship Id="rId23" Type="http://schemas.openxmlformats.org/officeDocument/2006/relationships/tags" Target="../tags/tag265.xml"/><Relationship Id="rId22" Type="http://schemas.openxmlformats.org/officeDocument/2006/relationships/tags" Target="../tags/tag264.xml"/><Relationship Id="rId21" Type="http://schemas.openxmlformats.org/officeDocument/2006/relationships/tags" Target="../tags/tag263.xml"/><Relationship Id="rId20" Type="http://schemas.openxmlformats.org/officeDocument/2006/relationships/tags" Target="../tags/tag262.xml"/><Relationship Id="rId2" Type="http://schemas.openxmlformats.org/officeDocument/2006/relationships/tags" Target="../tags/tag247.xml"/><Relationship Id="rId19" Type="http://schemas.openxmlformats.org/officeDocument/2006/relationships/tags" Target="../tags/tag261.xml"/><Relationship Id="rId18" Type="http://schemas.openxmlformats.org/officeDocument/2006/relationships/tags" Target="../tags/tag260.xml"/><Relationship Id="rId17" Type="http://schemas.openxmlformats.org/officeDocument/2006/relationships/tags" Target="../tags/tag259.xml"/><Relationship Id="rId16" Type="http://schemas.openxmlformats.org/officeDocument/2006/relationships/tags" Target="../tags/tag258.xml"/><Relationship Id="rId15" Type="http://schemas.openxmlformats.org/officeDocument/2006/relationships/tags" Target="../tags/tag257.xml"/><Relationship Id="rId14" Type="http://schemas.openxmlformats.org/officeDocument/2006/relationships/tags" Target="../tags/tag256.xml"/><Relationship Id="rId13" Type="http://schemas.openxmlformats.org/officeDocument/2006/relationships/tags" Target="../tags/tag255.xml"/><Relationship Id="rId12" Type="http://schemas.openxmlformats.org/officeDocument/2006/relationships/image" Target="../media/image19.png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9" Type="http://schemas.openxmlformats.org/officeDocument/2006/relationships/slideLayout" Target="../slideLayouts/slideLayout1.xml"/><Relationship Id="rId58" Type="http://schemas.openxmlformats.org/officeDocument/2006/relationships/tags" Target="../tags/tag326.xml"/><Relationship Id="rId57" Type="http://schemas.openxmlformats.org/officeDocument/2006/relationships/tags" Target="../tags/tag325.xml"/><Relationship Id="rId56" Type="http://schemas.openxmlformats.org/officeDocument/2006/relationships/tags" Target="../tags/tag324.xml"/><Relationship Id="rId55" Type="http://schemas.openxmlformats.org/officeDocument/2006/relationships/tags" Target="../tags/tag323.xml"/><Relationship Id="rId54" Type="http://schemas.openxmlformats.org/officeDocument/2006/relationships/tags" Target="../tags/tag322.xml"/><Relationship Id="rId53" Type="http://schemas.openxmlformats.org/officeDocument/2006/relationships/tags" Target="../tags/tag321.xml"/><Relationship Id="rId52" Type="http://schemas.openxmlformats.org/officeDocument/2006/relationships/tags" Target="../tags/tag320.xml"/><Relationship Id="rId51" Type="http://schemas.openxmlformats.org/officeDocument/2006/relationships/tags" Target="../tags/tag319.xml"/><Relationship Id="rId50" Type="http://schemas.openxmlformats.org/officeDocument/2006/relationships/tags" Target="../tags/tag318.xml"/><Relationship Id="rId5" Type="http://schemas.openxmlformats.org/officeDocument/2006/relationships/image" Target="../media/image23.png"/><Relationship Id="rId49" Type="http://schemas.openxmlformats.org/officeDocument/2006/relationships/tags" Target="../tags/tag317.xml"/><Relationship Id="rId48" Type="http://schemas.openxmlformats.org/officeDocument/2006/relationships/image" Target="../media/image20.png"/><Relationship Id="rId47" Type="http://schemas.openxmlformats.org/officeDocument/2006/relationships/tags" Target="../tags/tag316.xml"/><Relationship Id="rId46" Type="http://schemas.openxmlformats.org/officeDocument/2006/relationships/tags" Target="../tags/tag315.xml"/><Relationship Id="rId45" Type="http://schemas.openxmlformats.org/officeDocument/2006/relationships/tags" Target="../tags/tag314.xml"/><Relationship Id="rId44" Type="http://schemas.openxmlformats.org/officeDocument/2006/relationships/tags" Target="../tags/tag313.xml"/><Relationship Id="rId43" Type="http://schemas.openxmlformats.org/officeDocument/2006/relationships/tags" Target="../tags/tag312.xml"/><Relationship Id="rId42" Type="http://schemas.openxmlformats.org/officeDocument/2006/relationships/tags" Target="../tags/tag311.xml"/><Relationship Id="rId41" Type="http://schemas.openxmlformats.org/officeDocument/2006/relationships/tags" Target="../tags/tag310.xml"/><Relationship Id="rId40" Type="http://schemas.openxmlformats.org/officeDocument/2006/relationships/tags" Target="../tags/tag309.xml"/><Relationship Id="rId4" Type="http://schemas.openxmlformats.org/officeDocument/2006/relationships/tags" Target="../tags/tag280.xml"/><Relationship Id="rId39" Type="http://schemas.openxmlformats.org/officeDocument/2006/relationships/tags" Target="../tags/tag308.xml"/><Relationship Id="rId38" Type="http://schemas.openxmlformats.org/officeDocument/2006/relationships/tags" Target="../tags/tag307.xml"/><Relationship Id="rId37" Type="http://schemas.openxmlformats.org/officeDocument/2006/relationships/tags" Target="../tags/tag306.xml"/><Relationship Id="rId36" Type="http://schemas.openxmlformats.org/officeDocument/2006/relationships/tags" Target="../tags/tag305.xml"/><Relationship Id="rId35" Type="http://schemas.openxmlformats.org/officeDocument/2006/relationships/tags" Target="../tags/tag304.xml"/><Relationship Id="rId34" Type="http://schemas.openxmlformats.org/officeDocument/2006/relationships/tags" Target="../tags/tag303.xml"/><Relationship Id="rId33" Type="http://schemas.openxmlformats.org/officeDocument/2006/relationships/tags" Target="../tags/tag302.xml"/><Relationship Id="rId32" Type="http://schemas.openxmlformats.org/officeDocument/2006/relationships/tags" Target="../tags/tag301.xml"/><Relationship Id="rId31" Type="http://schemas.openxmlformats.org/officeDocument/2006/relationships/tags" Target="../tags/tag300.xml"/><Relationship Id="rId30" Type="http://schemas.openxmlformats.org/officeDocument/2006/relationships/tags" Target="../tags/tag299.xml"/><Relationship Id="rId3" Type="http://schemas.openxmlformats.org/officeDocument/2006/relationships/image" Target="../media/image22.png"/><Relationship Id="rId29" Type="http://schemas.openxmlformats.org/officeDocument/2006/relationships/tags" Target="../tags/tag298.xml"/><Relationship Id="rId28" Type="http://schemas.openxmlformats.org/officeDocument/2006/relationships/tags" Target="../tags/tag297.xml"/><Relationship Id="rId27" Type="http://schemas.openxmlformats.org/officeDocument/2006/relationships/image" Target="../media/image17.png"/><Relationship Id="rId26" Type="http://schemas.openxmlformats.org/officeDocument/2006/relationships/tags" Target="../tags/tag296.xml"/><Relationship Id="rId25" Type="http://schemas.openxmlformats.org/officeDocument/2006/relationships/tags" Target="../tags/tag295.xml"/><Relationship Id="rId24" Type="http://schemas.openxmlformats.org/officeDocument/2006/relationships/tags" Target="../tags/tag294.xml"/><Relationship Id="rId23" Type="http://schemas.openxmlformats.org/officeDocument/2006/relationships/tags" Target="../tags/tag293.xml"/><Relationship Id="rId22" Type="http://schemas.openxmlformats.org/officeDocument/2006/relationships/tags" Target="../tags/tag292.xml"/><Relationship Id="rId21" Type="http://schemas.openxmlformats.org/officeDocument/2006/relationships/tags" Target="../tags/tag291.xml"/><Relationship Id="rId20" Type="http://schemas.openxmlformats.org/officeDocument/2006/relationships/tags" Target="../tags/tag290.xml"/><Relationship Id="rId2" Type="http://schemas.openxmlformats.org/officeDocument/2006/relationships/tags" Target="../tags/tag279.xml"/><Relationship Id="rId19" Type="http://schemas.openxmlformats.org/officeDocument/2006/relationships/tags" Target="../tags/tag289.xml"/><Relationship Id="rId18" Type="http://schemas.openxmlformats.org/officeDocument/2006/relationships/tags" Target="../tags/tag288.xml"/><Relationship Id="rId17" Type="http://schemas.openxmlformats.org/officeDocument/2006/relationships/tags" Target="../tags/tag287.xml"/><Relationship Id="rId16" Type="http://schemas.openxmlformats.org/officeDocument/2006/relationships/image" Target="../media/image28.png"/><Relationship Id="rId15" Type="http://schemas.openxmlformats.org/officeDocument/2006/relationships/image" Target="../media/image27.png"/><Relationship Id="rId14" Type="http://schemas.openxmlformats.org/officeDocument/2006/relationships/image" Target="../media/image26.png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tags" Target="../tags/tag27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tags" Target="../tags/tag335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352.xml"/><Relationship Id="rId2" Type="http://schemas.openxmlformats.org/officeDocument/2006/relationships/tags" Target="../tags/tag334.xml"/><Relationship Id="rId19" Type="http://schemas.openxmlformats.org/officeDocument/2006/relationships/tags" Target="../tags/tag351.xml"/><Relationship Id="rId18" Type="http://schemas.openxmlformats.org/officeDocument/2006/relationships/tags" Target="../tags/tag350.xml"/><Relationship Id="rId17" Type="http://schemas.openxmlformats.org/officeDocument/2006/relationships/tags" Target="../tags/tag349.xml"/><Relationship Id="rId16" Type="http://schemas.openxmlformats.org/officeDocument/2006/relationships/tags" Target="../tags/tag348.xml"/><Relationship Id="rId15" Type="http://schemas.openxmlformats.org/officeDocument/2006/relationships/tags" Target="../tags/tag347.xml"/><Relationship Id="rId14" Type="http://schemas.openxmlformats.org/officeDocument/2006/relationships/tags" Target="../tags/tag346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image" Target="../media/image32.png"/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3" Type="http://schemas.openxmlformats.org/officeDocument/2006/relationships/image" Target="../media/image31.png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376.xml"/><Relationship Id="rId20" Type="http://schemas.openxmlformats.org/officeDocument/2006/relationships/tags" Target="../tags/tag375.xml"/><Relationship Id="rId2" Type="http://schemas.openxmlformats.org/officeDocument/2006/relationships/tags" Target="../tags/tag359.xml"/><Relationship Id="rId19" Type="http://schemas.openxmlformats.org/officeDocument/2006/relationships/tags" Target="../tags/tag374.xml"/><Relationship Id="rId18" Type="http://schemas.openxmlformats.org/officeDocument/2006/relationships/tags" Target="../tags/tag373.xml"/><Relationship Id="rId17" Type="http://schemas.openxmlformats.org/officeDocument/2006/relationships/tags" Target="../tags/tag372.xml"/><Relationship Id="rId16" Type="http://schemas.openxmlformats.org/officeDocument/2006/relationships/tags" Target="../tags/tag371.xml"/><Relationship Id="rId15" Type="http://schemas.openxmlformats.org/officeDocument/2006/relationships/tags" Target="../tags/tag370.xml"/><Relationship Id="rId14" Type="http://schemas.openxmlformats.org/officeDocument/2006/relationships/tags" Target="../tags/tag369.xml"/><Relationship Id="rId13" Type="http://schemas.openxmlformats.org/officeDocument/2006/relationships/tags" Target="../tags/tag368.xml"/><Relationship Id="rId12" Type="http://schemas.openxmlformats.org/officeDocument/2006/relationships/tags" Target="../tags/tag367.xml"/><Relationship Id="rId11" Type="http://schemas.openxmlformats.org/officeDocument/2006/relationships/tags" Target="../tags/tag366.xml"/><Relationship Id="rId10" Type="http://schemas.openxmlformats.org/officeDocument/2006/relationships/tags" Target="../tags/tag365.xml"/><Relationship Id="rId1" Type="http://schemas.openxmlformats.org/officeDocument/2006/relationships/tags" Target="../tags/tag35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7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8.xml"/><Relationship Id="rId3" Type="http://schemas.openxmlformats.org/officeDocument/2006/relationships/image" Target="../media/image36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79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.png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image" Target="../media/image3.pn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5.png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image" Target="../media/image4.png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image" Target="../media/image6.png"/><Relationship Id="rId3" Type="http://schemas.openxmlformats.org/officeDocument/2006/relationships/tags" Target="../tags/tag89.xml"/><Relationship Id="rId27" Type="http://schemas.openxmlformats.org/officeDocument/2006/relationships/notesSlide" Target="../notesSlides/notesSlide3.xml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9.png"/><Relationship Id="rId24" Type="http://schemas.openxmlformats.org/officeDocument/2006/relationships/tags" Target="../tags/tag105.xml"/><Relationship Id="rId23" Type="http://schemas.openxmlformats.org/officeDocument/2006/relationships/image" Target="../media/image8.png"/><Relationship Id="rId22" Type="http://schemas.openxmlformats.org/officeDocument/2006/relationships/tags" Target="../tags/tag104.xml"/><Relationship Id="rId21" Type="http://schemas.openxmlformats.org/officeDocument/2006/relationships/tags" Target="../tags/tag103.xml"/><Relationship Id="rId20" Type="http://schemas.openxmlformats.org/officeDocument/2006/relationships/image" Target="../media/image5.png"/><Relationship Id="rId2" Type="http://schemas.openxmlformats.org/officeDocument/2006/relationships/tags" Target="../tags/tag88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image" Target="../media/image7.png"/><Relationship Id="rId15" Type="http://schemas.openxmlformats.org/officeDocument/2006/relationships/tags" Target="../tags/tag99.xml"/><Relationship Id="rId14" Type="http://schemas.openxmlformats.org/officeDocument/2006/relationships/image" Target="../media/image4.png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7" Type="http://schemas.openxmlformats.org/officeDocument/2006/relationships/notesSlide" Target="../notesSlides/notesSlide4.xml"/><Relationship Id="rId66" Type="http://schemas.openxmlformats.org/officeDocument/2006/relationships/slideLayout" Target="../slideLayouts/slideLayout1.xml"/><Relationship Id="rId65" Type="http://schemas.openxmlformats.org/officeDocument/2006/relationships/tags" Target="../tags/tag177.xml"/><Relationship Id="rId64" Type="http://schemas.openxmlformats.org/officeDocument/2006/relationships/tags" Target="../tags/tag176.xml"/><Relationship Id="rId63" Type="http://schemas.openxmlformats.org/officeDocument/2006/relationships/tags" Target="../tags/tag175.xml"/><Relationship Id="rId62" Type="http://schemas.openxmlformats.org/officeDocument/2006/relationships/tags" Target="../tags/tag174.xml"/><Relationship Id="rId61" Type="http://schemas.openxmlformats.org/officeDocument/2006/relationships/tags" Target="../tags/tag173.xml"/><Relationship Id="rId60" Type="http://schemas.openxmlformats.org/officeDocument/2006/relationships/tags" Target="../tags/tag172.xml"/><Relationship Id="rId6" Type="http://schemas.openxmlformats.org/officeDocument/2006/relationships/tags" Target="../tags/tag125.xml"/><Relationship Id="rId59" Type="http://schemas.openxmlformats.org/officeDocument/2006/relationships/image" Target="../media/image16.png"/><Relationship Id="rId58" Type="http://schemas.openxmlformats.org/officeDocument/2006/relationships/tags" Target="../tags/tag171.xml"/><Relationship Id="rId57" Type="http://schemas.openxmlformats.org/officeDocument/2006/relationships/tags" Target="../tags/tag170.xml"/><Relationship Id="rId56" Type="http://schemas.openxmlformats.org/officeDocument/2006/relationships/tags" Target="../tags/tag169.xml"/><Relationship Id="rId55" Type="http://schemas.openxmlformats.org/officeDocument/2006/relationships/tags" Target="../tags/tag168.xml"/><Relationship Id="rId54" Type="http://schemas.openxmlformats.org/officeDocument/2006/relationships/tags" Target="../tags/tag167.xml"/><Relationship Id="rId53" Type="http://schemas.openxmlformats.org/officeDocument/2006/relationships/tags" Target="../tags/tag166.xml"/><Relationship Id="rId52" Type="http://schemas.openxmlformats.org/officeDocument/2006/relationships/image" Target="../media/image15.png"/><Relationship Id="rId51" Type="http://schemas.openxmlformats.org/officeDocument/2006/relationships/image" Target="../media/image14.png"/><Relationship Id="rId50" Type="http://schemas.openxmlformats.org/officeDocument/2006/relationships/image" Target="../media/image10.png"/><Relationship Id="rId5" Type="http://schemas.openxmlformats.org/officeDocument/2006/relationships/tags" Target="../tags/tag124.xml"/><Relationship Id="rId49" Type="http://schemas.openxmlformats.org/officeDocument/2006/relationships/tags" Target="../tags/tag165.xml"/><Relationship Id="rId48" Type="http://schemas.openxmlformats.org/officeDocument/2006/relationships/tags" Target="../tags/tag164.xml"/><Relationship Id="rId47" Type="http://schemas.openxmlformats.org/officeDocument/2006/relationships/tags" Target="../tags/tag163.xml"/><Relationship Id="rId46" Type="http://schemas.openxmlformats.org/officeDocument/2006/relationships/tags" Target="../tags/tag162.xml"/><Relationship Id="rId45" Type="http://schemas.openxmlformats.org/officeDocument/2006/relationships/tags" Target="../tags/tag161.xml"/><Relationship Id="rId44" Type="http://schemas.openxmlformats.org/officeDocument/2006/relationships/tags" Target="../tags/tag160.xml"/><Relationship Id="rId43" Type="http://schemas.openxmlformats.org/officeDocument/2006/relationships/tags" Target="../tags/tag159.xml"/><Relationship Id="rId42" Type="http://schemas.openxmlformats.org/officeDocument/2006/relationships/tags" Target="../tags/tag158.xml"/><Relationship Id="rId41" Type="http://schemas.openxmlformats.org/officeDocument/2006/relationships/tags" Target="../tags/tag157.xml"/><Relationship Id="rId40" Type="http://schemas.openxmlformats.org/officeDocument/2006/relationships/tags" Target="../tags/tag156.xml"/><Relationship Id="rId4" Type="http://schemas.openxmlformats.org/officeDocument/2006/relationships/tags" Target="../tags/tag123.xml"/><Relationship Id="rId39" Type="http://schemas.openxmlformats.org/officeDocument/2006/relationships/tags" Target="../tags/tag155.xml"/><Relationship Id="rId38" Type="http://schemas.openxmlformats.org/officeDocument/2006/relationships/tags" Target="../tags/tag154.xml"/><Relationship Id="rId37" Type="http://schemas.openxmlformats.org/officeDocument/2006/relationships/tags" Target="../tags/tag153.xml"/><Relationship Id="rId36" Type="http://schemas.openxmlformats.org/officeDocument/2006/relationships/image" Target="../media/image13.png"/><Relationship Id="rId35" Type="http://schemas.openxmlformats.org/officeDocument/2006/relationships/tags" Target="../tags/tag152.xml"/><Relationship Id="rId34" Type="http://schemas.openxmlformats.org/officeDocument/2006/relationships/tags" Target="../tags/tag151.xml"/><Relationship Id="rId33" Type="http://schemas.openxmlformats.org/officeDocument/2006/relationships/tags" Target="../tags/tag150.xml"/><Relationship Id="rId32" Type="http://schemas.openxmlformats.org/officeDocument/2006/relationships/tags" Target="../tags/tag149.xml"/><Relationship Id="rId31" Type="http://schemas.openxmlformats.org/officeDocument/2006/relationships/tags" Target="../tags/tag148.xml"/><Relationship Id="rId30" Type="http://schemas.openxmlformats.org/officeDocument/2006/relationships/image" Target="../media/image12.png"/><Relationship Id="rId3" Type="http://schemas.openxmlformats.org/officeDocument/2006/relationships/tags" Target="../tags/tag122.xml"/><Relationship Id="rId29" Type="http://schemas.openxmlformats.org/officeDocument/2006/relationships/tags" Target="../tags/tag147.xml"/><Relationship Id="rId28" Type="http://schemas.openxmlformats.org/officeDocument/2006/relationships/tags" Target="../tags/tag146.xml"/><Relationship Id="rId27" Type="http://schemas.openxmlformats.org/officeDocument/2006/relationships/tags" Target="../tags/tag145.xml"/><Relationship Id="rId26" Type="http://schemas.openxmlformats.org/officeDocument/2006/relationships/tags" Target="../tags/tag144.xml"/><Relationship Id="rId25" Type="http://schemas.openxmlformats.org/officeDocument/2006/relationships/tags" Target="../tags/tag143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tags" Target="../tags/tag121.xml"/><Relationship Id="rId19" Type="http://schemas.openxmlformats.org/officeDocument/2006/relationships/tags" Target="../tags/tag137.xml"/><Relationship Id="rId18" Type="http://schemas.openxmlformats.org/officeDocument/2006/relationships/tags" Target="../tags/tag136.xml"/><Relationship Id="rId17" Type="http://schemas.openxmlformats.org/officeDocument/2006/relationships/image" Target="../media/image11.png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image" Target="../media/image17.png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206.xml"/><Relationship Id="rId31" Type="http://schemas.openxmlformats.org/officeDocument/2006/relationships/tags" Target="../tags/tag205.xml"/><Relationship Id="rId30" Type="http://schemas.openxmlformats.org/officeDocument/2006/relationships/tags" Target="../tags/tag204.xml"/><Relationship Id="rId3" Type="http://schemas.openxmlformats.org/officeDocument/2006/relationships/tags" Target="../tags/tag180.xml"/><Relationship Id="rId29" Type="http://schemas.openxmlformats.org/officeDocument/2006/relationships/tags" Target="../tags/tag203.xml"/><Relationship Id="rId28" Type="http://schemas.openxmlformats.org/officeDocument/2006/relationships/tags" Target="../tags/tag202.xml"/><Relationship Id="rId27" Type="http://schemas.openxmlformats.org/officeDocument/2006/relationships/tags" Target="../tags/tag201.xml"/><Relationship Id="rId26" Type="http://schemas.openxmlformats.org/officeDocument/2006/relationships/tags" Target="../tags/tag200.xml"/><Relationship Id="rId25" Type="http://schemas.openxmlformats.org/officeDocument/2006/relationships/tags" Target="../tags/tag199.xml"/><Relationship Id="rId24" Type="http://schemas.openxmlformats.org/officeDocument/2006/relationships/tags" Target="../tags/tag198.xml"/><Relationship Id="rId23" Type="http://schemas.openxmlformats.org/officeDocument/2006/relationships/tags" Target="../tags/tag197.xml"/><Relationship Id="rId22" Type="http://schemas.openxmlformats.org/officeDocument/2006/relationships/tags" Target="../tags/tag196.xml"/><Relationship Id="rId21" Type="http://schemas.openxmlformats.org/officeDocument/2006/relationships/image" Target="../media/image19.png"/><Relationship Id="rId20" Type="http://schemas.openxmlformats.org/officeDocument/2006/relationships/tags" Target="../tags/tag195.xml"/><Relationship Id="rId2" Type="http://schemas.openxmlformats.org/officeDocument/2006/relationships/tags" Target="../tags/tag179.xml"/><Relationship Id="rId19" Type="http://schemas.openxmlformats.org/officeDocument/2006/relationships/tags" Target="../tags/tag194.xml"/><Relationship Id="rId18" Type="http://schemas.openxmlformats.org/officeDocument/2006/relationships/tags" Target="../tags/tag193.xml"/><Relationship Id="rId17" Type="http://schemas.openxmlformats.org/officeDocument/2006/relationships/image" Target="../media/image18.png"/><Relationship Id="rId16" Type="http://schemas.openxmlformats.org/officeDocument/2006/relationships/tags" Target="../tags/tag192.xml"/><Relationship Id="rId15" Type="http://schemas.openxmlformats.org/officeDocument/2006/relationships/tags" Target="../tags/tag191.xml"/><Relationship Id="rId14" Type="http://schemas.openxmlformats.org/officeDocument/2006/relationships/tags" Target="../tags/tag190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tags" Target="../tags/tag17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3" Type="http://schemas.openxmlformats.org/officeDocument/2006/relationships/slideLayout" Target="../slideLayouts/slideLayout1.xml"/><Relationship Id="rId42" Type="http://schemas.openxmlformats.org/officeDocument/2006/relationships/tags" Target="../tags/tag245.xml"/><Relationship Id="rId41" Type="http://schemas.openxmlformats.org/officeDocument/2006/relationships/tags" Target="../tags/tag244.xml"/><Relationship Id="rId40" Type="http://schemas.openxmlformats.org/officeDocument/2006/relationships/tags" Target="../tags/tag243.xml"/><Relationship Id="rId4" Type="http://schemas.openxmlformats.org/officeDocument/2006/relationships/tags" Target="../tags/tag210.xml"/><Relationship Id="rId39" Type="http://schemas.openxmlformats.org/officeDocument/2006/relationships/tags" Target="../tags/tag242.xml"/><Relationship Id="rId38" Type="http://schemas.openxmlformats.org/officeDocument/2006/relationships/tags" Target="../tags/tag241.xml"/><Relationship Id="rId37" Type="http://schemas.openxmlformats.org/officeDocument/2006/relationships/tags" Target="../tags/tag240.xml"/><Relationship Id="rId36" Type="http://schemas.openxmlformats.org/officeDocument/2006/relationships/tags" Target="../tags/tag239.xml"/><Relationship Id="rId35" Type="http://schemas.openxmlformats.org/officeDocument/2006/relationships/tags" Target="../tags/tag238.xml"/><Relationship Id="rId34" Type="http://schemas.openxmlformats.org/officeDocument/2006/relationships/tags" Target="../tags/tag237.xml"/><Relationship Id="rId33" Type="http://schemas.openxmlformats.org/officeDocument/2006/relationships/tags" Target="../tags/tag236.xml"/><Relationship Id="rId32" Type="http://schemas.openxmlformats.org/officeDocument/2006/relationships/tags" Target="../tags/tag235.xml"/><Relationship Id="rId31" Type="http://schemas.openxmlformats.org/officeDocument/2006/relationships/tags" Target="../tags/tag234.xml"/><Relationship Id="rId30" Type="http://schemas.openxmlformats.org/officeDocument/2006/relationships/image" Target="../media/image19.png"/><Relationship Id="rId3" Type="http://schemas.openxmlformats.org/officeDocument/2006/relationships/tags" Target="../tags/tag209.xml"/><Relationship Id="rId29" Type="http://schemas.openxmlformats.org/officeDocument/2006/relationships/tags" Target="../tags/tag233.xml"/><Relationship Id="rId28" Type="http://schemas.openxmlformats.org/officeDocument/2006/relationships/tags" Target="../tags/tag232.xml"/><Relationship Id="rId27" Type="http://schemas.openxmlformats.org/officeDocument/2006/relationships/tags" Target="../tags/tag231.xml"/><Relationship Id="rId26" Type="http://schemas.openxmlformats.org/officeDocument/2006/relationships/image" Target="../media/image21.png"/><Relationship Id="rId25" Type="http://schemas.openxmlformats.org/officeDocument/2006/relationships/tags" Target="../tags/tag230.xml"/><Relationship Id="rId24" Type="http://schemas.openxmlformats.org/officeDocument/2006/relationships/tags" Target="../tags/tag229.xml"/><Relationship Id="rId23" Type="http://schemas.openxmlformats.org/officeDocument/2006/relationships/tags" Target="../tags/tag228.xml"/><Relationship Id="rId22" Type="http://schemas.openxmlformats.org/officeDocument/2006/relationships/tags" Target="../tags/tag227.xml"/><Relationship Id="rId21" Type="http://schemas.openxmlformats.org/officeDocument/2006/relationships/tags" Target="../tags/tag226.xml"/><Relationship Id="rId20" Type="http://schemas.openxmlformats.org/officeDocument/2006/relationships/tags" Target="../tags/tag225.xml"/><Relationship Id="rId2" Type="http://schemas.openxmlformats.org/officeDocument/2006/relationships/tags" Target="../tags/tag208.xml"/><Relationship Id="rId19" Type="http://schemas.openxmlformats.org/officeDocument/2006/relationships/tags" Target="../tags/tag224.xml"/><Relationship Id="rId18" Type="http://schemas.openxmlformats.org/officeDocument/2006/relationships/tags" Target="../tags/tag223.xml"/><Relationship Id="rId17" Type="http://schemas.openxmlformats.org/officeDocument/2006/relationships/tags" Target="../tags/tag222.xml"/><Relationship Id="rId16" Type="http://schemas.openxmlformats.org/officeDocument/2006/relationships/tags" Target="../tags/tag221.xml"/><Relationship Id="rId15" Type="http://schemas.openxmlformats.org/officeDocument/2006/relationships/tags" Target="../tags/tag220.xml"/><Relationship Id="rId14" Type="http://schemas.openxmlformats.org/officeDocument/2006/relationships/image" Target="../media/image20.png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tags" Target="../tags/tag2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97455" y="966470"/>
            <a:ext cx="7218680" cy="3434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50"/>
              </a:spcBef>
            </a:pPr>
            <a:r>
              <a:rPr lang="zh-CN" altLang="zh-CN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课前准备：</a:t>
            </a:r>
            <a:endParaRPr lang="zh-CN" altLang="zh-CN" sz="36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ts val="50"/>
              </a:spcBef>
            </a:pPr>
            <a:r>
              <a:rPr lang="en-US" altLang="zh-CN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准备好笔、纸、三角板、圆规</a:t>
            </a:r>
            <a:endParaRPr lang="en-US" altLang="zh-CN" sz="3600" b="1" noProof="1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ts val="50"/>
              </a:spcBef>
            </a:pPr>
            <a:r>
              <a:rPr lang="en-US" altLang="zh-CN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认真讨论、积极发言、声音响亮</a:t>
            </a:r>
            <a:endParaRPr lang="zh-CN" altLang="en-US" sz="3600" b="1" noProof="1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ts val="50"/>
              </a:spcBef>
            </a:pPr>
            <a:r>
              <a:rPr lang="en-US" altLang="zh-CN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zh-CN" sz="3600" b="1" noProof="1">
                <a:solidFill>
                  <a:srgbClr val="3535FB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回忆圆的相关知识</a:t>
            </a:r>
            <a:endParaRPr lang="zh-CN" altLang="zh-CN" sz="3600" b="1" noProof="1">
              <a:solidFill>
                <a:srgbClr val="3535FB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>
            <p:custDataLst>
              <p:tags r:id="rId1"/>
            </p:custDataLst>
          </p:nvPr>
        </p:nvSpPr>
        <p:spPr>
          <a:xfrm>
            <a:off x="177800" y="5732145"/>
            <a:ext cx="3593465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解题策略：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角平分线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模型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Text Box 9"/>
          <p:cNvSpPr txBox="1"/>
          <p:nvPr>
            <p:custDataLst>
              <p:tags r:id="rId2"/>
            </p:custDataLst>
          </p:nvPr>
        </p:nvSpPr>
        <p:spPr>
          <a:xfrm>
            <a:off x="142879" y="125069"/>
            <a:ext cx="4162422" cy="645160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提升研学</a:t>
            </a:r>
            <a:r>
              <a:rPr lang="en-US" altLang="zh-CN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知识延申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2" name="文本框 24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557395" y="5118735"/>
                <a:ext cx="3420745" cy="61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ym typeface="+mn-ea"/>
                  </a:rPr>
                  <a:t>∠</a:t>
                </a:r>
                <a:r>
                  <a:rPr lang="en-US" altLang="zh-CN" sz="24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POQ </a:t>
                </a:r>
                <a:r>
                  <a:rPr lang="en-US" altLang="zh-CN" sz="24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=90°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−</m:t>
                    </m:r>
                  </m:oMath>
                </a14:m>
                <a:r>
                  <a:rPr lang="en-US" altLang="zh-CN" sz="24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>
                    <a:sym typeface="+mn-ea"/>
                  </a:rPr>
                  <a:t>∠</a:t>
                </a:r>
                <a:r>
                  <a:rPr lang="en-US" altLang="zh-CN" sz="24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ABC</a:t>
                </a:r>
                <a:endParaRPr lang="en-US" altLang="zh-CN" sz="24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42" name="文本框 24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557395" y="5118735"/>
                <a:ext cx="3420745" cy="6178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3" name="文本框 24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84835" y="5125085"/>
                <a:ext cx="3517265" cy="61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ym typeface="+mn-ea"/>
                  </a:rPr>
                  <a:t>∠</a:t>
                </a:r>
                <a:r>
                  <a:rPr lang="en-US" altLang="zh-CN" sz="24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POQ </a:t>
                </a:r>
                <a:r>
                  <a:rPr lang="en-US" altLang="zh-CN" sz="24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=90°+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>
                    <a:sym typeface="+mn-ea"/>
                  </a:rPr>
                  <a:t>∠</a:t>
                </a:r>
                <a:r>
                  <a:rPr lang="en-US" altLang="zh-CN" sz="24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ABC</a:t>
                </a:r>
                <a:endParaRPr lang="en-US" altLang="zh-CN" sz="24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43" name="文本框 24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584835" y="5125085"/>
                <a:ext cx="3517265" cy="6178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"/>
          <p:cNvSpPr txBox="1"/>
          <p:nvPr>
            <p:custDataLst>
              <p:tags r:id="rId9"/>
            </p:custDataLst>
          </p:nvPr>
        </p:nvSpPr>
        <p:spPr>
          <a:xfrm>
            <a:off x="177800" y="1231900"/>
            <a:ext cx="1167638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>
              <a:defRPr sz="28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ts val="4200"/>
              </a:lnSpc>
            </a:pPr>
            <a:r>
              <a:rPr lang="zh-CN" altLang="en-US" noProof="1"/>
              <a:t>（</a:t>
            </a:r>
            <a:r>
              <a:rPr lang="en-US" altLang="zh-CN" noProof="1"/>
              <a:t>2</a:t>
            </a:r>
            <a:r>
              <a:rPr lang="zh-CN" altLang="en-US" noProof="1"/>
              <a:t>）若</a:t>
            </a:r>
            <a:r>
              <a:rPr lang="zh-CN" altLang="en-US">
                <a:sym typeface="+mn-ea"/>
              </a:rPr>
              <a:t>过点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M </a:t>
            </a:r>
            <a:r>
              <a:rPr lang="zh-CN" altLang="en-US">
                <a:sym typeface="+mn-ea"/>
              </a:rPr>
              <a:t>作</a:t>
            </a:r>
            <a:r>
              <a:rPr lang="en-US" altLang="zh-CN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⊙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O </a:t>
            </a:r>
            <a:r>
              <a:rPr lang="zh-CN" altLang="en-US" dirty="0">
                <a:sym typeface="+mn-ea"/>
              </a:rPr>
              <a:t>的切线，分别交切线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AB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BC </a:t>
            </a:r>
            <a:r>
              <a:rPr lang="zh-CN" altLang="en-US" dirty="0">
                <a:sym typeface="+mn-ea"/>
              </a:rPr>
              <a:t>于点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P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Q</a:t>
            </a:r>
            <a:r>
              <a:rPr lang="zh-CN" altLang="en-US" dirty="0">
                <a:sym typeface="+mn-ea"/>
              </a:rPr>
              <a:t>，连接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OP</a:t>
            </a:r>
            <a:r>
              <a:rPr lang="zh-CN" altLang="en-US" dirty="0">
                <a:sym typeface="+mn-ea"/>
              </a:rPr>
              <a:t>，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OQ</a:t>
            </a:r>
            <a:r>
              <a:rPr lang="zh-CN" altLang="en-US" dirty="0">
                <a:sym typeface="+mn-ea"/>
              </a:rPr>
              <a:t>，</a:t>
            </a:r>
            <a:r>
              <a:rPr lang="zh-CN" altLang="en-US">
                <a:sym typeface="+mn-ea"/>
              </a:rPr>
              <a:t>当点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M </a:t>
            </a:r>
            <a:r>
              <a:rPr lang="zh-CN" altLang="en-US">
                <a:sym typeface="+mn-ea"/>
              </a:rPr>
              <a:t>在圆上运动时，求</a:t>
            </a:r>
            <a:r>
              <a:rPr lang="en-US" altLang="zh-CN">
                <a:sym typeface="+mn-ea"/>
              </a:rPr>
              <a:t>∠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POQ </a:t>
            </a:r>
            <a:r>
              <a:rPr lang="en-US" altLang="zh-CN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=___________.</a:t>
            </a:r>
            <a:endParaRPr lang="zh-CN" altLang="en-US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TextBox 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445" y="765175"/>
                <a:ext cx="12211050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altLang="en-US" b="1">
                    <a:sym typeface="+mn-ea"/>
                  </a:rPr>
                  <a:t>问题</a:t>
                </a:r>
                <a:r>
                  <a:rPr lang="en-US" altLang="zh-CN" b="1">
                    <a:sym typeface="+mn-ea"/>
                  </a:rPr>
                  <a:t>2 </a:t>
                </a:r>
                <a:r>
                  <a:rPr lang="zh-CN" altLang="en-US">
                    <a:sym typeface="+mn-ea"/>
                  </a:rPr>
                  <a:t>如图，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charset="0"/>
                        <a:sym typeface="+mn-ea"/>
                      </a:rPr>
                      <m:t>⊙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  <m:r>
                      <a:rPr lang="zh-CN" altLang="en-US">
                        <a:latin typeface="Cambria Math" panose="02040503050406030204" charset="0"/>
                        <a:sym typeface="+mn-ea"/>
                      </a:rPr>
                      <m:t>的半径为</m:t>
                    </m:r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∠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ABC </a:t>
                </a:r>
                <a:r>
                  <a:rPr lang="en-US" altLang="zh-CN">
                    <a:sym typeface="+mn-ea"/>
                  </a:rPr>
                  <a:t>=60</a:t>
                </a:r>
                <a14:m>
                  <m:oMath xmlns:m="http://schemas.openxmlformats.org/officeDocument/2006/math"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°，</m:t>
                    </m:r>
                    <m:r>
                      <a:rPr lang="zh-CN" altLang="en-US" i="1" noProof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若</m:t>
                    </m:r>
                  </m:oMath>
                </a14:m>
                <a:r>
                  <a:rPr lang="zh-CN" altLang="en-US" dirty="0">
                    <a:sym typeface="+mn-ea"/>
                  </a:rPr>
                  <a:t>在圆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上任意取一点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</a:t>
                </a:r>
                <a:r>
                  <a:rPr lang="en-US" altLang="zh-CN" dirty="0">
                    <a:sym typeface="+mn-ea"/>
                  </a:rPr>
                  <a:t>.</a:t>
                </a:r>
                <a:endParaRPr lang="zh-CN" altLang="en-US" noProof="1"/>
              </a:p>
            </p:txBody>
          </p:sp>
        </mc:Choice>
        <mc:Fallback>
          <p:sp>
            <p:nvSpPr>
              <p:cNvPr id="15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4445" y="765175"/>
                <a:ext cx="12211050" cy="6299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>
            <p:custDataLst>
              <p:tags r:id="rId13"/>
            </p:custDataLst>
          </p:nvPr>
        </p:nvSpPr>
        <p:spPr>
          <a:xfrm>
            <a:off x="647700" y="4883785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14"/>
            </p:custDataLst>
          </p:nvPr>
        </p:nvSpPr>
        <p:spPr>
          <a:xfrm>
            <a:off x="2195195" y="4885690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>
              <a:sym typeface="+mn-ea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962660" y="2244090"/>
            <a:ext cx="2754630" cy="2966720"/>
            <a:chOff x="1516" y="3534"/>
            <a:chExt cx="4338" cy="4672"/>
          </a:xfrm>
        </p:grpSpPr>
        <p:sp>
          <p:nvSpPr>
            <p:cNvPr id="6" name="文本框 5"/>
            <p:cNvSpPr txBox="1"/>
            <p:nvPr>
              <p:custDataLst>
                <p:tags r:id="rId15"/>
              </p:custDataLst>
            </p:nvPr>
          </p:nvSpPr>
          <p:spPr>
            <a:xfrm>
              <a:off x="4445" y="5599"/>
              <a:ext cx="581" cy="9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800"/>
                <a:t>.</a:t>
              </a:r>
              <a:endParaRPr lang="en-US" altLang="zh-CN" sz="2800"/>
            </a:p>
          </p:txBody>
        </p:sp>
        <p:sp>
          <p:nvSpPr>
            <p:cNvPr id="7" name="矩形 6"/>
            <p:cNvSpPr/>
            <p:nvPr>
              <p:custDataLst>
                <p:tags r:id="rId16"/>
              </p:custDataLst>
            </p:nvPr>
          </p:nvSpPr>
          <p:spPr>
            <a:xfrm rot="20280000">
              <a:off x="4530" y="6196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17"/>
              </p:custDataLst>
            </p:nvPr>
          </p:nvSpPr>
          <p:spPr>
            <a:xfrm rot="1860000">
              <a:off x="2556" y="6063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>
              <p:custDataLst>
                <p:tags r:id="rId18"/>
              </p:custDataLst>
            </p:nvPr>
          </p:nvSpPr>
          <p:spPr>
            <a:xfrm>
              <a:off x="3546" y="7562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>
              <p:custDataLst>
                <p:tags r:id="rId19"/>
              </p:custDataLst>
            </p:nvPr>
          </p:nvCxnSpPr>
          <p:spPr>
            <a:xfrm flipH="1" flipV="1">
              <a:off x="3605" y="3534"/>
              <a:ext cx="1897" cy="46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20"/>
              </p:custDataLst>
            </p:nvPr>
          </p:nvCxnSpPr>
          <p:spPr>
            <a:xfrm>
              <a:off x="1516" y="7731"/>
              <a:ext cx="4338" cy="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21"/>
              </p:custDataLst>
            </p:nvPr>
          </p:nvCxnSpPr>
          <p:spPr>
            <a:xfrm flipV="1">
              <a:off x="1516" y="3767"/>
              <a:ext cx="2527" cy="3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>
              <p:custDataLst>
                <p:tags r:id="rId22"/>
              </p:custDataLst>
            </p:nvPr>
          </p:nvSpPr>
          <p:spPr>
            <a:xfrm>
              <a:off x="2462" y="5484"/>
              <a:ext cx="2299" cy="22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4676" y="5683"/>
                  <a:ext cx="739" cy="61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:pPr algn="l">
                    <a:buClrTx/>
                    <a:buSzTx/>
                    <a:buFont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CN">
                    <a:sym typeface="+mn-ea"/>
                  </a:endParaRPr>
                </a:p>
              </p:txBody>
            </p:sp>
          </mc:Choice>
          <mc:Fallback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4"/>
                  </p:custDataLst>
                </p:nvPr>
              </p:nvSpPr>
              <p:spPr>
                <a:xfrm>
                  <a:off x="4676" y="5683"/>
                  <a:ext cx="739" cy="616"/>
                </a:xfrm>
                <a:prstGeom prst="rect">
                  <a:avLst/>
                </a:prstGeom>
                <a:blipFill rotWithShape="1">
                  <a:blip r:embed="rId2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连接符 23"/>
            <p:cNvCxnSpPr/>
            <p:nvPr>
              <p:custDataLst>
                <p:tags r:id="rId26"/>
              </p:custDataLst>
            </p:nvPr>
          </p:nvCxnSpPr>
          <p:spPr>
            <a:xfrm flipH="1">
              <a:off x="3540" y="4100"/>
              <a:ext cx="296" cy="25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27"/>
              </p:custDataLst>
            </p:nvPr>
          </p:nvCxnSpPr>
          <p:spPr>
            <a:xfrm flipH="1" flipV="1">
              <a:off x="3511" y="6637"/>
              <a:ext cx="1792" cy="1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>
              <p:custDataLst>
                <p:tags r:id="rId28"/>
              </p:custDataLst>
            </p:nvPr>
          </p:nvSpPr>
          <p:spPr>
            <a:xfrm>
              <a:off x="2190" y="5613"/>
              <a:ext cx="739" cy="54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C</a:t>
              </a:r>
              <a:endParaRPr lang="en-US" altLang="zh-CN">
                <a:sym typeface="+mn-ea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29"/>
              </p:custDataLst>
            </p:nvPr>
          </p:nvSpPr>
          <p:spPr>
            <a:xfrm>
              <a:off x="3667" y="6343"/>
              <a:ext cx="73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O</a:t>
              </a:r>
              <a:endParaRPr lang="en-US" altLang="zh-CN">
                <a:sym typeface="+mn-ea"/>
              </a:endParaRPr>
            </a:p>
          </p:txBody>
        </p:sp>
        <p:cxnSp>
          <p:nvCxnSpPr>
            <p:cNvPr id="36" name="直接连接符 35"/>
            <p:cNvCxnSpPr/>
            <p:nvPr>
              <p:custDataLst>
                <p:tags r:id="rId30"/>
              </p:custDataLst>
            </p:nvPr>
          </p:nvCxnSpPr>
          <p:spPr>
            <a:xfrm flipV="1">
              <a:off x="3546" y="6173"/>
              <a:ext cx="1109" cy="47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31"/>
              </p:custDataLst>
            </p:nvPr>
          </p:nvCxnSpPr>
          <p:spPr>
            <a:xfrm flipH="1" flipV="1">
              <a:off x="2606" y="6019"/>
              <a:ext cx="924" cy="62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32"/>
              </p:custDataLst>
            </p:nvPr>
          </p:nvCxnSpPr>
          <p:spPr>
            <a:xfrm>
              <a:off x="3546" y="6625"/>
              <a:ext cx="0" cy="109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>
              <p:custDataLst>
                <p:tags r:id="rId33"/>
              </p:custDataLst>
            </p:nvPr>
          </p:nvSpPr>
          <p:spPr>
            <a:xfrm>
              <a:off x="3314" y="6082"/>
              <a:ext cx="601" cy="8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800"/>
                <a:t>.</a:t>
              </a:r>
              <a:endParaRPr lang="en-US" altLang="zh-CN" sz="2800"/>
            </a:p>
          </p:txBody>
        </p:sp>
        <p:sp>
          <p:nvSpPr>
            <p:cNvPr id="40" name="文本框 39"/>
            <p:cNvSpPr txBox="1"/>
            <p:nvPr>
              <p:custDataLst>
                <p:tags r:id="rId34"/>
              </p:custDataLst>
            </p:nvPr>
          </p:nvSpPr>
          <p:spPr>
            <a:xfrm>
              <a:off x="3077" y="4028"/>
              <a:ext cx="838" cy="71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buClrTx/>
                <a:buSzTx/>
                <a:buFontTx/>
              </a:pPr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Q</a:t>
              </a:r>
              <a:endPara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endParaRPr>
            </a:p>
          </p:txBody>
        </p:sp>
      </p:grpSp>
      <p:sp>
        <p:nvSpPr>
          <p:cNvPr id="41" name="文本框 40"/>
          <p:cNvSpPr txBox="1"/>
          <p:nvPr>
            <p:custDataLst>
              <p:tags r:id="rId35"/>
            </p:custDataLst>
          </p:nvPr>
        </p:nvSpPr>
        <p:spPr>
          <a:xfrm>
            <a:off x="3106420" y="4900295"/>
            <a:ext cx="502920" cy="4286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P</a:t>
            </a:r>
            <a:endParaRPr lang="en-US" altLang="zh-CN">
              <a:sym typeface="+mn-ea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657090" y="4931410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151245" y="4959985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>
              <a:sym typeface="+mn-ea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772025" y="2438400"/>
            <a:ext cx="3000375" cy="2781300"/>
            <a:chOff x="7515" y="3840"/>
            <a:chExt cx="4725" cy="4380"/>
          </a:xfrm>
        </p:grpSpPr>
        <p:cxnSp>
          <p:nvCxnSpPr>
            <p:cNvPr id="108" name="直接连接符 107"/>
            <p:cNvCxnSpPr/>
            <p:nvPr/>
          </p:nvCxnSpPr>
          <p:spPr>
            <a:xfrm>
              <a:off x="7902" y="7778"/>
              <a:ext cx="4338" cy="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3" name="文本框 62"/>
            <p:cNvSpPr txBox="1"/>
            <p:nvPr/>
          </p:nvSpPr>
          <p:spPr>
            <a:xfrm>
              <a:off x="8692" y="6479"/>
              <a:ext cx="581" cy="9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800"/>
                <a:t>.</a:t>
              </a:r>
              <a:endParaRPr lang="en-US" altLang="zh-CN" sz="2800"/>
            </a:p>
          </p:txBody>
        </p:sp>
        <p:sp>
          <p:nvSpPr>
            <p:cNvPr id="64" name="矩形 63"/>
            <p:cNvSpPr/>
            <p:nvPr/>
          </p:nvSpPr>
          <p:spPr>
            <a:xfrm>
              <a:off x="9926" y="7610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 rot="4260000">
              <a:off x="8944" y="7017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 rot="1980000">
              <a:off x="8894" y="6171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490" y="5730"/>
              <a:ext cx="739" cy="54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C</a:t>
              </a:r>
              <a:endParaRPr lang="en-US" altLang="zh-CN">
                <a:sym typeface="+mn-ea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9897" y="6460"/>
              <a:ext cx="73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O</a:t>
              </a:r>
              <a:endParaRPr lang="en-US" altLang="zh-CN">
                <a:sym typeface="+mn-e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文本框 66"/>
                <p:cNvSpPr txBox="1"/>
                <p:nvPr/>
              </p:nvSpPr>
              <p:spPr>
                <a:xfrm>
                  <a:off x="8396" y="7025"/>
                  <a:ext cx="739" cy="61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:pPr algn="l">
                    <a:buClrTx/>
                    <a:buSzTx/>
                    <a:buFont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67" name="文本框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6" y="7025"/>
                  <a:ext cx="739" cy="616"/>
                </a:xfrm>
                <a:prstGeom prst="rect">
                  <a:avLst/>
                </a:prstGeom>
                <a:blipFill rotWithShape="1">
                  <a:blip r:embed="rId3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直接连接符 108"/>
            <p:cNvCxnSpPr/>
            <p:nvPr/>
          </p:nvCxnSpPr>
          <p:spPr>
            <a:xfrm flipV="1">
              <a:off x="7912" y="4181"/>
              <a:ext cx="2292" cy="3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10" name="椭圆 109"/>
            <p:cNvSpPr/>
            <p:nvPr/>
          </p:nvSpPr>
          <p:spPr>
            <a:xfrm>
              <a:off x="8848" y="5531"/>
              <a:ext cx="2299" cy="22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8664" y="6559"/>
              <a:ext cx="1275" cy="1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9218" y="6707"/>
              <a:ext cx="705" cy="1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9932" y="6700"/>
              <a:ext cx="0" cy="109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8969" y="6152"/>
              <a:ext cx="955" cy="535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8908" y="6682"/>
              <a:ext cx="1008" cy="377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 flipV="1">
              <a:off x="7515" y="3840"/>
              <a:ext cx="1890" cy="43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74" name="文本框 73"/>
            <p:cNvSpPr txBox="1"/>
            <p:nvPr/>
          </p:nvSpPr>
          <p:spPr>
            <a:xfrm>
              <a:off x="7977" y="6234"/>
              <a:ext cx="871" cy="7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Q</a:t>
              </a:r>
              <a:endParaRPr lang="en-US" altLang="zh-CN">
                <a:sym typeface="+mn-ea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5574030" y="4946015"/>
            <a:ext cx="576580" cy="382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P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44" name="Rectangle 4"/>
          <p:cNvSpPr/>
          <p:nvPr>
            <p:custDataLst>
              <p:tags r:id="rId37"/>
            </p:custDataLst>
          </p:nvPr>
        </p:nvSpPr>
        <p:spPr>
          <a:xfrm>
            <a:off x="180975" y="6172200"/>
            <a:ext cx="4615815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数学思想：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数形结合、建模思想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1" animBg="1"/>
      <p:bldP spid="243" grpId="1"/>
      <p:bldP spid="242" grpId="1"/>
      <p:bldP spid="41" grpId="1"/>
      <p:bldP spid="102" grpId="1"/>
      <p:bldP spid="104" grpId="1"/>
      <p:bldP spid="7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4"/>
          <p:cNvSpPr/>
          <p:nvPr/>
        </p:nvSpPr>
        <p:spPr>
          <a:xfrm>
            <a:off x="187960" y="5996305"/>
            <a:ext cx="4517390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数学思想：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数形结合、分类讨论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6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34620" y="781050"/>
                <a:ext cx="11494770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altLang="en-US" b="1">
                    <a:sym typeface="+mn-ea"/>
                  </a:rPr>
                  <a:t>问题</a:t>
                </a:r>
                <a:r>
                  <a:rPr lang="en-US" altLang="zh-CN" b="1">
                    <a:sym typeface="+mn-ea"/>
                  </a:rPr>
                  <a:t>3 </a:t>
                </a:r>
                <a:r>
                  <a:rPr lang="zh-CN" altLang="en-US">
                    <a:sym typeface="+mn-ea"/>
                  </a:rPr>
                  <a:t>如图，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charset="0"/>
                        <a:sym typeface="+mn-ea"/>
                      </a:rPr>
                      <m:t>⊙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  <m:r>
                      <a:rPr lang="zh-CN" altLang="en-US">
                        <a:latin typeface="Cambria Math" panose="02040503050406030204" charset="0"/>
                        <a:sym typeface="+mn-ea"/>
                      </a:rPr>
                      <m:t>的半径为</m:t>
                    </m:r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sym typeface="+mn-ea"/>
                      </a:rPr>
                      <m:t>3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sym typeface="+mn-ea"/>
                      </a:rPr>
                      <m:t>cm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∠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ABC </a:t>
                </a:r>
                <a:r>
                  <a:rPr lang="en-US" altLang="zh-CN">
                    <a:sym typeface="+mn-ea"/>
                  </a:rPr>
                  <a:t>=60</a:t>
                </a:r>
                <a14:m>
                  <m:oMath xmlns:m="http://schemas.openxmlformats.org/officeDocument/2006/math"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°，</m:t>
                    </m:r>
                  </m:oMath>
                </a14:m>
                <a:r>
                  <a:rPr lang="zh-CN" altLang="en-US" dirty="0">
                    <a:sym typeface="+mn-ea"/>
                  </a:rPr>
                  <a:t>求</a:t>
                </a:r>
                <a:r>
                  <a:rPr>
                    <a:sym typeface="+mn-ea"/>
                  </a:rPr>
                  <a:t>△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BPQ </a:t>
                </a:r>
                <a:r>
                  <a:rPr lang="zh-CN" altLang="en-US">
                    <a:sym typeface="+mn-ea"/>
                  </a:rPr>
                  <a:t>的</a:t>
                </a:r>
                <a:r>
                  <a:rPr lang="zh-CN" altLang="en-US">
                    <a:sym typeface="+mn-ea"/>
                  </a:rPr>
                  <a:t>周长；</a:t>
                </a:r>
                <a:endParaRPr lang="zh-CN" altLang="en-US" noProof="1"/>
              </a:p>
            </p:txBody>
          </p:sp>
        </mc:Choice>
        <mc:Fallback>
          <p:sp>
            <p:nvSpPr>
              <p:cNvPr id="9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34620" y="781050"/>
                <a:ext cx="11494770" cy="6299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9"/>
          <p:cNvSpPr txBox="1"/>
          <p:nvPr>
            <p:custDataLst>
              <p:tags r:id="rId4"/>
            </p:custDataLst>
          </p:nvPr>
        </p:nvSpPr>
        <p:spPr>
          <a:xfrm>
            <a:off x="142879" y="125069"/>
            <a:ext cx="4162422" cy="645160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提升研学</a:t>
            </a:r>
            <a:r>
              <a:rPr lang="en-US" altLang="zh-CN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知识延申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9844405" y="3968750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O</a:t>
            </a:r>
            <a:endParaRPr lang="en-US" altLang="zh-CN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文本框 154"/>
              <p:cNvSpPr txBox="1"/>
              <p:nvPr/>
            </p:nvSpPr>
            <p:spPr>
              <a:xfrm>
                <a:off x="10705465" y="3291840"/>
                <a:ext cx="469265" cy="39116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>
                  <a:buClrTx/>
                  <a:buSzTx/>
                  <a:buFont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55" name="文本框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465" y="3291840"/>
                <a:ext cx="469265" cy="3911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组合 170"/>
          <p:cNvGrpSpPr/>
          <p:nvPr/>
        </p:nvGrpSpPr>
        <p:grpSpPr>
          <a:xfrm>
            <a:off x="8216900" y="2521585"/>
            <a:ext cx="3115310" cy="2673350"/>
            <a:chOff x="12940" y="3817"/>
            <a:chExt cx="4906" cy="4210"/>
          </a:xfrm>
        </p:grpSpPr>
        <p:sp>
          <p:nvSpPr>
            <p:cNvPr id="151" name="文本框 150"/>
            <p:cNvSpPr txBox="1"/>
            <p:nvPr>
              <p:custDataLst>
                <p:tags r:id="rId6"/>
              </p:custDataLst>
            </p:nvPr>
          </p:nvSpPr>
          <p:spPr>
            <a:xfrm>
              <a:off x="12940" y="7402"/>
              <a:ext cx="73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B</a:t>
              </a:r>
              <a:endPara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endParaRPr>
            </a:p>
          </p:txBody>
        </p:sp>
        <p:sp>
          <p:nvSpPr>
            <p:cNvPr id="152" name="文本框 151"/>
            <p:cNvSpPr txBox="1"/>
            <p:nvPr>
              <p:custDataLst>
                <p:tags r:id="rId7"/>
              </p:custDataLst>
            </p:nvPr>
          </p:nvSpPr>
          <p:spPr>
            <a:xfrm>
              <a:off x="14096" y="5366"/>
              <a:ext cx="739" cy="54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C</a:t>
              </a:r>
              <a:endParaRPr lang="en-US" altLang="zh-CN">
                <a:sym typeface="+mn-ea"/>
              </a:endParaRPr>
            </a:p>
          </p:txBody>
        </p:sp>
        <p:sp>
          <p:nvSpPr>
            <p:cNvPr id="153" name="文本框 152"/>
            <p:cNvSpPr txBox="1"/>
            <p:nvPr>
              <p:custDataLst>
                <p:tags r:id="rId8"/>
              </p:custDataLst>
            </p:nvPr>
          </p:nvSpPr>
          <p:spPr>
            <a:xfrm>
              <a:off x="15293" y="7447"/>
              <a:ext cx="73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A</a:t>
              </a:r>
              <a:endParaRPr lang="en-US" altLang="zh-CN">
                <a:sym typeface="+mn-ea"/>
              </a:endParaRPr>
            </a:p>
          </p:txBody>
        </p:sp>
        <p:cxnSp>
          <p:nvCxnSpPr>
            <p:cNvPr id="157" name="直接连接符 156"/>
            <p:cNvCxnSpPr/>
            <p:nvPr>
              <p:custDataLst>
                <p:tags r:id="rId9"/>
              </p:custDataLst>
            </p:nvPr>
          </p:nvCxnSpPr>
          <p:spPr>
            <a:xfrm>
              <a:off x="13508" y="7414"/>
              <a:ext cx="4338" cy="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>
              <p:custDataLst>
                <p:tags r:id="rId10"/>
              </p:custDataLst>
            </p:nvPr>
          </p:nvCxnSpPr>
          <p:spPr>
            <a:xfrm flipV="1">
              <a:off x="13518" y="3817"/>
              <a:ext cx="2292" cy="3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59" name="椭圆 158"/>
            <p:cNvSpPr/>
            <p:nvPr>
              <p:custDataLst>
                <p:tags r:id="rId11"/>
              </p:custDataLst>
            </p:nvPr>
          </p:nvSpPr>
          <p:spPr>
            <a:xfrm>
              <a:off x="14454" y="5167"/>
              <a:ext cx="2299" cy="22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65" name="直接连接符 164"/>
          <p:cNvCxnSpPr/>
          <p:nvPr/>
        </p:nvCxnSpPr>
        <p:spPr>
          <a:xfrm flipH="1" flipV="1">
            <a:off x="8676640" y="2964815"/>
            <a:ext cx="2461895" cy="746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7" name="文本框 166"/>
          <p:cNvSpPr txBox="1"/>
          <p:nvPr/>
        </p:nvSpPr>
        <p:spPr>
          <a:xfrm>
            <a:off x="9333865" y="2863215"/>
            <a:ext cx="553085" cy="484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Q</a:t>
            </a:r>
            <a:endParaRPr lang="en-US" altLang="zh-CN">
              <a:sym typeface="+mn-ea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10469880" y="4812030"/>
            <a:ext cx="576580" cy="382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P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9713595" y="3749040"/>
            <a:ext cx="381635" cy="518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cxnSp>
        <p:nvCxnSpPr>
          <p:cNvPr id="170" name="直接连接符 169"/>
          <p:cNvCxnSpPr/>
          <p:nvPr/>
        </p:nvCxnSpPr>
        <p:spPr>
          <a:xfrm flipV="1">
            <a:off x="10446385" y="3185795"/>
            <a:ext cx="360045" cy="2143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6" name="文本框 165"/>
          <p:cNvSpPr txBox="1"/>
          <p:nvPr/>
        </p:nvSpPr>
        <p:spPr>
          <a:xfrm>
            <a:off x="10586720" y="3229610"/>
            <a:ext cx="368935" cy="584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61340" y="5337810"/>
                <a:ext cx="331660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𝐵𝑃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𝐵𝑄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−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𝑃𝑄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2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𝐴𝐵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40" y="5337810"/>
                <a:ext cx="3316605" cy="4603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705985" y="5323205"/>
                <a:ext cx="316230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𝐵𝑃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𝐵𝑄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𝑃𝑄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2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𝐴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𝐵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985" y="5323205"/>
                <a:ext cx="3162300" cy="4603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093710" y="5337810"/>
                <a:ext cx="372935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𝐵𝑄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𝑃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 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𝑄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r>
                        <a:rPr lang="en-US" altLang="zh-CN" sz="2400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𝐵𝑃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710" y="5337810"/>
                <a:ext cx="3729355" cy="4603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0039350" y="2964815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E</a:t>
            </a:r>
            <a:endParaRPr lang="en-US" altLang="zh-CN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38155" y="4054475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F</a:t>
            </a:r>
            <a:endParaRPr lang="en-US" altLang="zh-CN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6"/>
              <p:cNvSpPr txBox="1"/>
              <p:nvPr/>
            </p:nvSpPr>
            <p:spPr>
              <a:xfrm>
                <a:off x="133350" y="1280160"/>
                <a:ext cx="11745595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altLang="en-US" b="1">
                    <a:solidFill>
                      <a:srgbClr val="FF0000"/>
                    </a:solidFill>
                    <a:sym typeface="+mn-ea"/>
                  </a:rPr>
                  <a:t>变</a:t>
                </a:r>
                <a:r>
                  <a:rPr lang="en-US" altLang="zh-CN" b="1">
                    <a:solidFill>
                      <a:srgbClr val="FF0000"/>
                    </a:solidFill>
                    <a:sym typeface="+mn-ea"/>
                  </a:rPr>
                  <a:t>1</a:t>
                </a:r>
                <a:r>
                  <a:rPr lang="zh-CN" altLang="en-US" b="1">
                    <a:solidFill>
                      <a:srgbClr val="FF0000"/>
                    </a:solidFill>
                    <a:sym typeface="+mn-ea"/>
                  </a:rPr>
                  <a:t>：</a:t>
                </a:r>
                <a:r>
                  <a:rPr lang="zh-CN" altLang="en-US">
                    <a:sym typeface="+mn-ea"/>
                  </a:rPr>
                  <a:t>左图中，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𝐵𝑃</m:t>
                    </m:r>
                    <m:r>
                      <a: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+</m:t>
                    </m:r>
                    <m:r>
                      <a: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𝐵𝑄</m:t>
                    </m:r>
                    <m:r>
                      <a: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+</m:t>
                    </m:r>
                    <m:r>
                      <a: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𝑃𝑄</m:t>
                    </m:r>
                    <m:r>
                      <a: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𝐴𝐵</m:t>
                    </m:r>
                  </m:oMath>
                </a14:m>
                <a:r>
                  <a:rPr lang="zh-CN" altLang="en-US">
                    <a:sym typeface="+mn-ea"/>
                  </a:rPr>
                  <a:t>是否成立？</a:t>
                </a:r>
                <a:endParaRPr lang="zh-CN" altLang="en-US" noProof="1"/>
              </a:p>
            </p:txBody>
          </p:sp>
        </mc:Choice>
        <mc:Fallback>
          <p:sp>
            <p:nvSpPr>
              <p:cNvPr id="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1280160"/>
                <a:ext cx="11745595" cy="6299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6"/>
              <p:cNvSpPr txBox="1"/>
              <p:nvPr/>
            </p:nvSpPr>
            <p:spPr>
              <a:xfrm>
                <a:off x="125095" y="1769745"/>
                <a:ext cx="11494770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altLang="en-US" b="1">
                    <a:solidFill>
                      <a:srgbClr val="FF0000"/>
                    </a:solidFill>
                    <a:sym typeface="+mn-ea"/>
                  </a:rPr>
                  <a:t>变</a:t>
                </a:r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charset="0"/>
                    <a:sym typeface="+mn-ea"/>
                  </a:rPr>
                  <a:t>2</a:t>
                </a:r>
                <a:r>
                  <a:rPr lang="zh-CN" altLang="en-US" dirty="0">
                    <a:solidFill>
                      <a:srgbClr val="FF0000"/>
                    </a:solidFill>
                    <a:latin typeface="Cambria Math" panose="02040503050406030204" charset="0"/>
                    <a:sym typeface="+mn-ea"/>
                  </a:rPr>
                  <a:t>：</a:t>
                </a:r>
                <a:r>
                  <a:rPr lang="zh-CN" altLang="en-US">
                    <a:sym typeface="+mn-ea"/>
                  </a:rPr>
                  <a:t>探究</a:t>
                </a:r>
                <a:r>
                  <a:rPr lang="zh-CN" altLang="en-US">
                    <a:sym typeface="+mn-ea"/>
                  </a:rPr>
                  <a:t>四边形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Q </a:t>
                </a:r>
                <a:r>
                  <a:rPr lang="zh-CN" altLang="en-US">
                    <a:sym typeface="+mn-ea"/>
                  </a:rPr>
                  <a:t>的四边的数量</a:t>
                </a:r>
                <a:r>
                  <a:rPr lang="zh-CN" altLang="en-US">
                    <a:sym typeface="+mn-ea"/>
                  </a:rPr>
                  <a:t>关系；</a:t>
                </a:r>
                <a:endParaRPr lang="zh-CN" altLang="en-US" noProof="1"/>
              </a:p>
            </p:txBody>
          </p:sp>
        </mc:Choice>
        <mc:Fallback>
          <p:sp>
            <p:nvSpPr>
              <p:cNvPr id="1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95" y="1769745"/>
                <a:ext cx="11494770" cy="6299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47700" y="4883785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195195" y="4885690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>
              <a:sym typeface="+mn-ea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962660" y="2244090"/>
            <a:ext cx="2754630" cy="2966720"/>
            <a:chOff x="1516" y="3534"/>
            <a:chExt cx="4338" cy="4672"/>
          </a:xfrm>
        </p:grpSpPr>
        <p:sp>
          <p:nvSpPr>
            <p:cNvPr id="47" name="文本框 46"/>
            <p:cNvSpPr txBox="1"/>
            <p:nvPr>
              <p:custDataLst>
                <p:tags r:id="rId17"/>
              </p:custDataLst>
            </p:nvPr>
          </p:nvSpPr>
          <p:spPr>
            <a:xfrm>
              <a:off x="4445" y="5599"/>
              <a:ext cx="581" cy="9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800"/>
                <a:t>.</a:t>
              </a:r>
              <a:endParaRPr lang="en-US" altLang="zh-CN" sz="2800"/>
            </a:p>
          </p:txBody>
        </p:sp>
        <p:sp>
          <p:nvSpPr>
            <p:cNvPr id="48" name="矩形 47"/>
            <p:cNvSpPr/>
            <p:nvPr>
              <p:custDataLst>
                <p:tags r:id="rId18"/>
              </p:custDataLst>
            </p:nvPr>
          </p:nvSpPr>
          <p:spPr>
            <a:xfrm rot="20280000">
              <a:off x="4530" y="6196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>
              <p:custDataLst>
                <p:tags r:id="rId19"/>
              </p:custDataLst>
            </p:nvPr>
          </p:nvSpPr>
          <p:spPr>
            <a:xfrm rot="1860000">
              <a:off x="2556" y="6063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>
              <p:custDataLst>
                <p:tags r:id="rId20"/>
              </p:custDataLst>
            </p:nvPr>
          </p:nvSpPr>
          <p:spPr>
            <a:xfrm>
              <a:off x="3546" y="7562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/>
            <p:nvPr>
              <p:custDataLst>
                <p:tags r:id="rId21"/>
              </p:custDataLst>
            </p:nvPr>
          </p:nvCxnSpPr>
          <p:spPr>
            <a:xfrm flipH="1" flipV="1">
              <a:off x="3605" y="3534"/>
              <a:ext cx="1897" cy="46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22"/>
              </p:custDataLst>
            </p:nvPr>
          </p:nvCxnSpPr>
          <p:spPr>
            <a:xfrm>
              <a:off x="1516" y="7731"/>
              <a:ext cx="4338" cy="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23"/>
              </p:custDataLst>
            </p:nvPr>
          </p:nvCxnSpPr>
          <p:spPr>
            <a:xfrm flipV="1">
              <a:off x="1516" y="3767"/>
              <a:ext cx="2527" cy="3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>
              <p:custDataLst>
                <p:tags r:id="rId24"/>
              </p:custDataLst>
            </p:nvPr>
          </p:nvSpPr>
          <p:spPr>
            <a:xfrm>
              <a:off x="2462" y="5484"/>
              <a:ext cx="2299" cy="22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文本框 54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4676" y="5683"/>
                  <a:ext cx="739" cy="61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:pPr algn="l">
                    <a:buClrTx/>
                    <a:buSzTx/>
                    <a:buFont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CN">
                    <a:sym typeface="+mn-ea"/>
                  </a:endParaRPr>
                </a:p>
              </p:txBody>
            </p:sp>
          </mc:Choice>
          <mc:Fallback>
            <p:sp>
              <p:nvSpPr>
                <p:cNvPr id="55" name="文本框 5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6"/>
                  </p:custDataLst>
                </p:nvPr>
              </p:nvSpPr>
              <p:spPr>
                <a:xfrm>
                  <a:off x="4676" y="5683"/>
                  <a:ext cx="739" cy="616"/>
                </a:xfrm>
                <a:prstGeom prst="rect">
                  <a:avLst/>
                </a:prstGeom>
                <a:blipFill rotWithShape="1">
                  <a:blip r:embed="rId2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接连接符 55"/>
            <p:cNvCxnSpPr/>
            <p:nvPr>
              <p:custDataLst>
                <p:tags r:id="rId28"/>
              </p:custDataLst>
            </p:nvPr>
          </p:nvCxnSpPr>
          <p:spPr>
            <a:xfrm flipH="1">
              <a:off x="3540" y="4100"/>
              <a:ext cx="296" cy="25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>
              <p:custDataLst>
                <p:tags r:id="rId29"/>
              </p:custDataLst>
            </p:nvPr>
          </p:nvCxnSpPr>
          <p:spPr>
            <a:xfrm flipH="1" flipV="1">
              <a:off x="3511" y="6637"/>
              <a:ext cx="1792" cy="1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>
              <p:custDataLst>
                <p:tags r:id="rId30"/>
              </p:custDataLst>
            </p:nvPr>
          </p:nvSpPr>
          <p:spPr>
            <a:xfrm>
              <a:off x="2190" y="5613"/>
              <a:ext cx="739" cy="54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C</a:t>
              </a:r>
              <a:endParaRPr lang="en-US" altLang="zh-CN">
                <a:sym typeface="+mn-ea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31"/>
              </p:custDataLst>
            </p:nvPr>
          </p:nvSpPr>
          <p:spPr>
            <a:xfrm>
              <a:off x="3667" y="6343"/>
              <a:ext cx="73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O</a:t>
              </a:r>
              <a:endParaRPr lang="en-US" altLang="zh-CN">
                <a:sym typeface="+mn-ea"/>
              </a:endParaRPr>
            </a:p>
          </p:txBody>
        </p:sp>
        <p:cxnSp>
          <p:nvCxnSpPr>
            <p:cNvPr id="60" name="直接连接符 59"/>
            <p:cNvCxnSpPr/>
            <p:nvPr>
              <p:custDataLst>
                <p:tags r:id="rId32"/>
              </p:custDataLst>
            </p:nvPr>
          </p:nvCxnSpPr>
          <p:spPr>
            <a:xfrm flipV="1">
              <a:off x="3546" y="6173"/>
              <a:ext cx="1109" cy="47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>
              <p:custDataLst>
                <p:tags r:id="rId33"/>
              </p:custDataLst>
            </p:nvPr>
          </p:nvCxnSpPr>
          <p:spPr>
            <a:xfrm flipH="1" flipV="1">
              <a:off x="2606" y="6019"/>
              <a:ext cx="924" cy="62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34"/>
              </p:custDataLst>
            </p:nvPr>
          </p:nvCxnSpPr>
          <p:spPr>
            <a:xfrm>
              <a:off x="3546" y="6625"/>
              <a:ext cx="0" cy="109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>
              <p:custDataLst>
                <p:tags r:id="rId35"/>
              </p:custDataLst>
            </p:nvPr>
          </p:nvSpPr>
          <p:spPr>
            <a:xfrm>
              <a:off x="3314" y="6082"/>
              <a:ext cx="601" cy="8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800"/>
                <a:t>.</a:t>
              </a:r>
              <a:endParaRPr lang="en-US" altLang="zh-CN" sz="2800"/>
            </a:p>
          </p:txBody>
        </p:sp>
        <p:sp>
          <p:nvSpPr>
            <p:cNvPr id="66" name="文本框 65"/>
            <p:cNvSpPr txBox="1"/>
            <p:nvPr>
              <p:custDataLst>
                <p:tags r:id="rId36"/>
              </p:custDataLst>
            </p:nvPr>
          </p:nvSpPr>
          <p:spPr>
            <a:xfrm>
              <a:off x="3077" y="4028"/>
              <a:ext cx="838" cy="71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buClrTx/>
                <a:buSzTx/>
                <a:buFontTx/>
              </a:pPr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Q</a:t>
              </a:r>
              <a:endPara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3106420" y="4900295"/>
            <a:ext cx="502920" cy="4286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P</a:t>
            </a:r>
            <a:endParaRPr lang="en-US" altLang="zh-CN">
              <a:sym typeface="+mn-ea"/>
            </a:endParaRPr>
          </a:p>
        </p:txBody>
      </p:sp>
      <p:sp>
        <p:nvSpPr>
          <p:cNvPr id="102" name="文本框 101"/>
          <p:cNvSpPr txBox="1"/>
          <p:nvPr>
            <p:custDataLst>
              <p:tags r:id="rId37"/>
            </p:custDataLst>
          </p:nvPr>
        </p:nvSpPr>
        <p:spPr>
          <a:xfrm>
            <a:off x="4657090" y="4931410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04" name="文本框 103"/>
          <p:cNvSpPr txBox="1"/>
          <p:nvPr>
            <p:custDataLst>
              <p:tags r:id="rId38"/>
            </p:custDataLst>
          </p:nvPr>
        </p:nvSpPr>
        <p:spPr>
          <a:xfrm>
            <a:off x="6151245" y="4959985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>
              <a:sym typeface="+mn-ea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772025" y="2438400"/>
            <a:ext cx="3000375" cy="2781300"/>
            <a:chOff x="7515" y="3840"/>
            <a:chExt cx="4725" cy="4380"/>
          </a:xfrm>
        </p:grpSpPr>
        <p:cxnSp>
          <p:nvCxnSpPr>
            <p:cNvPr id="108" name="直接连接符 107"/>
            <p:cNvCxnSpPr/>
            <p:nvPr>
              <p:custDataLst>
                <p:tags r:id="rId39"/>
              </p:custDataLst>
            </p:nvPr>
          </p:nvCxnSpPr>
          <p:spPr>
            <a:xfrm>
              <a:off x="7902" y="7778"/>
              <a:ext cx="4338" cy="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9" name="文本框 68"/>
            <p:cNvSpPr txBox="1"/>
            <p:nvPr>
              <p:custDataLst>
                <p:tags r:id="rId40"/>
              </p:custDataLst>
            </p:nvPr>
          </p:nvSpPr>
          <p:spPr>
            <a:xfrm>
              <a:off x="8692" y="6479"/>
              <a:ext cx="581" cy="9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800"/>
                <a:t>.</a:t>
              </a:r>
              <a:endParaRPr lang="en-US" altLang="zh-CN" sz="2800"/>
            </a:p>
          </p:txBody>
        </p:sp>
        <p:sp>
          <p:nvSpPr>
            <p:cNvPr id="72" name="矩形 71"/>
            <p:cNvSpPr/>
            <p:nvPr>
              <p:custDataLst>
                <p:tags r:id="rId41"/>
              </p:custDataLst>
            </p:nvPr>
          </p:nvSpPr>
          <p:spPr>
            <a:xfrm>
              <a:off x="9926" y="7610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>
              <p:custDataLst>
                <p:tags r:id="rId42"/>
              </p:custDataLst>
            </p:nvPr>
          </p:nvSpPr>
          <p:spPr>
            <a:xfrm rot="4260000">
              <a:off x="8944" y="7017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>
              <p:custDataLst>
                <p:tags r:id="rId43"/>
              </p:custDataLst>
            </p:nvPr>
          </p:nvSpPr>
          <p:spPr>
            <a:xfrm rot="1980000">
              <a:off x="8894" y="6171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3" name="文本框 102"/>
            <p:cNvSpPr txBox="1"/>
            <p:nvPr>
              <p:custDataLst>
                <p:tags r:id="rId44"/>
              </p:custDataLst>
            </p:nvPr>
          </p:nvSpPr>
          <p:spPr>
            <a:xfrm>
              <a:off x="8490" y="5730"/>
              <a:ext cx="739" cy="54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C</a:t>
              </a:r>
              <a:endParaRPr lang="en-US" altLang="zh-CN">
                <a:sym typeface="+mn-ea"/>
              </a:endParaRPr>
            </a:p>
          </p:txBody>
        </p:sp>
        <p:sp>
          <p:nvSpPr>
            <p:cNvPr id="75" name="文本框 74"/>
            <p:cNvSpPr txBox="1"/>
            <p:nvPr>
              <p:custDataLst>
                <p:tags r:id="rId45"/>
              </p:custDataLst>
            </p:nvPr>
          </p:nvSpPr>
          <p:spPr>
            <a:xfrm>
              <a:off x="9897" y="6460"/>
              <a:ext cx="73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O</a:t>
              </a:r>
              <a:endParaRPr lang="en-US" altLang="zh-CN">
                <a:sym typeface="+mn-e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文本框 75"/>
                <p:cNvSpPr txBox="1"/>
                <p:nvPr>
                  <p:custDataLst>
                    <p:tags r:id="rId46"/>
                  </p:custDataLst>
                </p:nvPr>
              </p:nvSpPr>
              <p:spPr>
                <a:xfrm>
                  <a:off x="8396" y="7025"/>
                  <a:ext cx="739" cy="61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:pPr algn="l">
                    <a:buClrTx/>
                    <a:buSzTx/>
                    <a:buFont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76" name="文本框 7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7"/>
                  </p:custDataLst>
                </p:nvPr>
              </p:nvSpPr>
              <p:spPr>
                <a:xfrm>
                  <a:off x="8396" y="7025"/>
                  <a:ext cx="739" cy="616"/>
                </a:xfrm>
                <a:prstGeom prst="rect">
                  <a:avLst/>
                </a:prstGeom>
                <a:blipFill rotWithShape="1">
                  <a:blip r:embed="rId4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直接连接符 108"/>
            <p:cNvCxnSpPr/>
            <p:nvPr>
              <p:custDataLst>
                <p:tags r:id="rId49"/>
              </p:custDataLst>
            </p:nvPr>
          </p:nvCxnSpPr>
          <p:spPr>
            <a:xfrm flipV="1">
              <a:off x="7912" y="4181"/>
              <a:ext cx="2292" cy="35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10" name="椭圆 109"/>
            <p:cNvSpPr/>
            <p:nvPr>
              <p:custDataLst>
                <p:tags r:id="rId50"/>
              </p:custDataLst>
            </p:nvPr>
          </p:nvSpPr>
          <p:spPr>
            <a:xfrm>
              <a:off x="8848" y="5531"/>
              <a:ext cx="2299" cy="22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1" name="直接连接符 110"/>
            <p:cNvCxnSpPr/>
            <p:nvPr>
              <p:custDataLst>
                <p:tags r:id="rId51"/>
              </p:custDataLst>
            </p:nvPr>
          </p:nvCxnSpPr>
          <p:spPr>
            <a:xfrm>
              <a:off x="8664" y="6559"/>
              <a:ext cx="1275" cy="1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>
              <p:custDataLst>
                <p:tags r:id="rId52"/>
              </p:custDataLst>
            </p:nvPr>
          </p:nvCxnSpPr>
          <p:spPr>
            <a:xfrm flipV="1">
              <a:off x="9218" y="6707"/>
              <a:ext cx="705" cy="1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>
              <p:custDataLst>
                <p:tags r:id="rId53"/>
              </p:custDataLst>
            </p:nvPr>
          </p:nvCxnSpPr>
          <p:spPr>
            <a:xfrm>
              <a:off x="9932" y="6700"/>
              <a:ext cx="0" cy="109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>
              <p:custDataLst>
                <p:tags r:id="rId54"/>
              </p:custDataLst>
            </p:nvPr>
          </p:nvCxnSpPr>
          <p:spPr>
            <a:xfrm>
              <a:off x="8969" y="6152"/>
              <a:ext cx="955" cy="535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>
              <p:custDataLst>
                <p:tags r:id="rId55"/>
              </p:custDataLst>
            </p:nvPr>
          </p:nvCxnSpPr>
          <p:spPr>
            <a:xfrm flipV="1">
              <a:off x="8908" y="6682"/>
              <a:ext cx="1008" cy="377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>
              <p:custDataLst>
                <p:tags r:id="rId56"/>
              </p:custDataLst>
            </p:nvPr>
          </p:nvCxnSpPr>
          <p:spPr>
            <a:xfrm flipH="1" flipV="1">
              <a:off x="7515" y="3840"/>
              <a:ext cx="1890" cy="43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2" name="文本框 81"/>
            <p:cNvSpPr txBox="1"/>
            <p:nvPr>
              <p:custDataLst>
                <p:tags r:id="rId57"/>
              </p:custDataLst>
            </p:nvPr>
          </p:nvSpPr>
          <p:spPr>
            <a:xfrm>
              <a:off x="7977" y="6234"/>
              <a:ext cx="871" cy="7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Q</a:t>
              </a:r>
              <a:endParaRPr lang="en-US" altLang="zh-CN">
                <a:sym typeface="+mn-ea"/>
              </a:endParaRPr>
            </a:p>
          </p:txBody>
        </p:sp>
      </p:grpSp>
      <p:sp>
        <p:nvSpPr>
          <p:cNvPr id="83" name="文本框 82"/>
          <p:cNvSpPr txBox="1"/>
          <p:nvPr>
            <p:custDataLst>
              <p:tags r:id="rId58"/>
            </p:custDataLst>
          </p:nvPr>
        </p:nvSpPr>
        <p:spPr>
          <a:xfrm>
            <a:off x="5574030" y="4946015"/>
            <a:ext cx="576580" cy="382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P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animBg="1"/>
      <p:bldP spid="166" grpId="0"/>
      <p:bldP spid="166" grpId="1"/>
      <p:bldP spid="155" grpId="1"/>
      <p:bldP spid="167" grpId="0"/>
      <p:bldP spid="167" grpId="1"/>
      <p:bldP spid="168" grpId="0"/>
      <p:bldP spid="168" grpId="1"/>
      <p:bldP spid="154" grpId="0"/>
      <p:bldP spid="154" grpId="1"/>
      <p:bldP spid="3" grpId="1"/>
      <p:bldP spid="4" grpId="1"/>
      <p:bldP spid="5" grpId="1"/>
      <p:bldP spid="2" grpId="0"/>
      <p:bldP spid="2" grpId="1"/>
      <p:bldP spid="6" grpId="0"/>
      <p:bldP spid="6" grpId="1"/>
      <p:bldP spid="169" grpId="0"/>
      <p:bldP spid="169" grpId="1"/>
      <p:bldP spid="7" grpId="0"/>
      <p:bldP spid="46" grpId="0"/>
      <p:bldP spid="68" grpId="0"/>
      <p:bldP spid="7" grpId="1"/>
      <p:bldP spid="46" grpId="1"/>
      <p:bldP spid="6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6"/>
              <p:cNvSpPr txBox="1"/>
              <p:nvPr/>
            </p:nvSpPr>
            <p:spPr>
              <a:xfrm>
                <a:off x="62865" y="765175"/>
                <a:ext cx="12061825" cy="17068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altLang="en-US" b="1">
                    <a:sym typeface="+mn-ea"/>
                  </a:rPr>
                  <a:t>（</a:t>
                </a:r>
                <a:r>
                  <a:rPr lang="en-US" altLang="zh-CN" b="1">
                    <a:sym typeface="+mn-ea"/>
                  </a:rPr>
                  <a:t>2021</a:t>
                </a:r>
                <a:r>
                  <a:rPr lang="zh-CN" altLang="en-US" b="1">
                    <a:sym typeface="+mn-ea"/>
                  </a:rPr>
                  <a:t>武汉中考模拟题）</a:t>
                </a:r>
                <a:r>
                  <a:rPr lang="zh-CN" altLang="en-US">
                    <a:sym typeface="+mn-ea"/>
                  </a:rPr>
                  <a:t>如图，已知</a:t>
                </a:r>
                <a:r>
                  <a:rPr lang="en-US" altLang="zh-CN">
                    <a:sym typeface="+mn-ea"/>
                  </a:rPr>
                  <a:t>∠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𝐴𝐵𝐶</m:t>
                    </m:r>
                    <m:r>
                      <a:rPr lang="en-US" altLang="zh-CN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sym typeface="+mn-ea"/>
                      </a:rPr>
                      <m:t>60</m:t>
                    </m:r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°，</m:t>
                    </m:r>
                    <m:r>
                      <a:rPr lang="zh-CN" altLang="en-US">
                        <a:latin typeface="Cambria Math" panose="02040503050406030204" charset="0"/>
                        <a:sym typeface="+mn-ea"/>
                      </a:rPr>
                      <m:t>半径为</m:t>
                    </m:r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sym typeface="+mn-ea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𝑐𝑚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sym typeface="+mn-ea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charset="0"/>
                        <a:sym typeface="+mn-ea"/>
                      </a:rPr>
                      <m:t>⊙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，</m:t>
                    </m:r>
                    <m:r>
                      <a:rPr lang="zh-CN" altLang="en-US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沿</m:t>
                    </m:r>
                  </m:oMath>
                </a14:m>
                <a:r>
                  <a:rPr lang="zh-CN" altLang="en-US" dirty="0">
                    <a:sym typeface="+mn-ea"/>
                  </a:rPr>
                  <a:t>边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AB </a:t>
                </a:r>
                <a:r>
                  <a:rPr lang="zh-CN" altLang="en-US" dirty="0">
                    <a:sym typeface="+mn-ea"/>
                  </a:rPr>
                  <a:t>从</a:t>
                </a:r>
                <a:r>
                  <a:rPr lang="zh-CN" altLang="en-US" dirty="0">
                    <a:sym typeface="+mn-ea"/>
                  </a:rPr>
                  <a:t>右向</a:t>
                </a:r>
                <a:r>
                  <a:rPr lang="zh-CN" altLang="en-US" dirty="0">
                    <a:sym typeface="+mn-ea"/>
                  </a:rPr>
                  <a:t>左平行移动，与边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AB </a:t>
                </a:r>
                <a:r>
                  <a:rPr lang="zh-CN" altLang="en-US" dirty="0">
                    <a:sym typeface="+mn-ea"/>
                  </a:rPr>
                  <a:t>相切的切点为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D</a:t>
                </a:r>
                <a:r>
                  <a:rPr lang="zh-CN" altLang="en-US" dirty="0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charset="0"/>
                        <a:sym typeface="+mn-ea"/>
                      </a:rPr>
                      <m:t>⊙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在移动到与边</a:t>
                </a:r>
                <a:r>
                  <a:rPr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BC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相交</a:t>
                </a:r>
                <a:r>
                  <a:rPr lang="zh-CN" altLang="en-US" dirty="0">
                    <a:sym typeface="+mn-ea"/>
                  </a:rPr>
                  <a:t>于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E</a:t>
                </a:r>
                <a:r>
                  <a:rPr lang="zh-CN" altLang="en-US" dirty="0">
                    <a:sym typeface="+mn-ea"/>
                  </a:rPr>
                  <a:t>、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dirty="0">
                    <a:sym typeface="+mn-ea"/>
                  </a:rPr>
                  <a:t>，若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EF </a:t>
                </a:r>
                <a:r>
                  <a:rPr lang="en-US" altLang="zh-CN" dirty="0">
                    <a:sym typeface="+mn-ea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charset="0"/>
                        <a:sym typeface="+mn-ea"/>
                      </a:rPr>
                      <m:t> </m:t>
                    </m:r>
                    <m:r>
                      <a:rPr lang="en-US" altLang="zh-CN" dirty="0">
                        <a:latin typeface="Cambria Math" panose="02040503050406030204" charset="0"/>
                        <a:sym typeface="+mn-ea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altLang="zh-CN" i="1" dirty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radPr>
                      <m:deg/>
                      <m:e>
                        <m:r>
                          <a:rPr lang="en-US" altLang="zh-CN" i="1" dirty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e>
                    </m:rad>
                    <m:r>
                      <a:rPr lang="en-US" altLang="zh-CN" i="1" dirty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𝑐𝑚</m:t>
                    </m:r>
                    <m:r>
                      <a:rPr lang="en-US" altLang="zh-CN" i="1" dirty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，</m:t>
                    </m:r>
                  </m:oMath>
                </a14:m>
                <a:r>
                  <a:rPr lang="zh-CN" altLang="en-US">
                    <a:sym typeface="+mn-ea"/>
                  </a:rPr>
                  <a:t>求线段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BD </a:t>
                </a:r>
                <a:r>
                  <a:rPr lang="zh-CN" altLang="en-US">
                    <a:sym typeface="+mn-ea"/>
                  </a:rPr>
                  <a:t>的</a:t>
                </a:r>
                <a:r>
                  <a:rPr lang="zh-CN" altLang="en-US">
                    <a:sym typeface="+mn-ea"/>
                  </a:rPr>
                  <a:t>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" y="765175"/>
                <a:ext cx="12061825" cy="170688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9"/>
          <p:cNvSpPr txBox="1"/>
          <p:nvPr>
            <p:custDataLst>
              <p:tags r:id="rId2"/>
            </p:custDataLst>
          </p:nvPr>
        </p:nvSpPr>
        <p:spPr>
          <a:xfrm>
            <a:off x="187964" y="146659"/>
            <a:ext cx="4162422" cy="645160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迁移再学</a:t>
            </a:r>
            <a:r>
              <a:rPr lang="en-US" altLang="zh-CN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直击中考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9052560" y="3385185"/>
            <a:ext cx="392430" cy="295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F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8652510" y="4787265"/>
            <a:ext cx="226187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V="1">
            <a:off x="8652510" y="2602865"/>
            <a:ext cx="1367790" cy="2192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6" name="椭圆 125"/>
          <p:cNvSpPr/>
          <p:nvPr/>
        </p:nvSpPr>
        <p:spPr>
          <a:xfrm>
            <a:off x="9154795" y="3566160"/>
            <a:ext cx="1220470" cy="122555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7" name="文本框 126"/>
          <p:cNvSpPr txBox="1"/>
          <p:nvPr>
            <p:custDataLst>
              <p:tags r:id="rId3"/>
            </p:custDataLst>
          </p:nvPr>
        </p:nvSpPr>
        <p:spPr>
          <a:xfrm>
            <a:off x="8292465" y="4742180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9521190" y="4787265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D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30" name="文本框 129"/>
          <p:cNvSpPr txBox="1"/>
          <p:nvPr>
            <p:custDataLst>
              <p:tags r:id="rId4"/>
            </p:custDataLst>
          </p:nvPr>
        </p:nvSpPr>
        <p:spPr>
          <a:xfrm>
            <a:off x="10800080" y="4796790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>
              <a:sym typeface="+mn-ea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9622790" y="3870960"/>
            <a:ext cx="318770" cy="443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134" name="文本框 133"/>
          <p:cNvSpPr txBox="1"/>
          <p:nvPr/>
        </p:nvSpPr>
        <p:spPr>
          <a:xfrm>
            <a:off x="9732010" y="4068445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O</a:t>
            </a:r>
            <a:endParaRPr lang="en-US" altLang="zh-CN" i="1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11845" y="4414641"/>
            <a:ext cx="392430" cy="29525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E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9585960" y="2440426"/>
            <a:ext cx="392430" cy="29525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0627360" y="4807585"/>
            <a:ext cx="441325" cy="357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198110" y="5066030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>
              <a:sym typeface="+mn-ea"/>
            </a:endParaRPr>
          </a:p>
        </p:txBody>
      </p:sp>
      <p:sp>
        <p:nvSpPr>
          <p:cNvPr id="8" name="Rectangle 4"/>
          <p:cNvSpPr/>
          <p:nvPr>
            <p:custDataLst>
              <p:tags r:id="rId8"/>
            </p:custDataLst>
          </p:nvPr>
        </p:nvSpPr>
        <p:spPr>
          <a:xfrm>
            <a:off x="142875" y="5855335"/>
            <a:ext cx="4547235" cy="523240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数学思想：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数形结合、分类讨论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5" y="5416550"/>
            <a:ext cx="3333115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解题策略：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弦半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三角形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20833 -9.25926e-05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40104 0.000277778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19792 -0.00185185 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24479 -0.00175926 " pathEditMode="relative" rAng="0" ptsTypes="">
                                      <p:cBhvr>
                                        <p:cTn id="12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4" grpId="0"/>
      <p:bldP spid="131" grpId="0"/>
      <p:bldP spid="126" grpId="1" animBg="1"/>
      <p:bldP spid="134" grpId="1"/>
      <p:bldP spid="131" grpId="1"/>
      <p:bldP spid="128" grpId="0"/>
      <p:bldP spid="128" grpId="1"/>
      <p:bldP spid="132" grpId="0"/>
      <p:bldP spid="3" grpId="0"/>
      <p:bldP spid="8" grpId="0" bldLvl="0" animBg="1"/>
      <p:bldP spid="8" grpId="1" animBg="1"/>
      <p:bldP spid="5" grpId="0" bldLvl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6"/>
              <p:cNvSpPr txBox="1"/>
              <p:nvPr/>
            </p:nvSpPr>
            <p:spPr>
              <a:xfrm>
                <a:off x="33020" y="765175"/>
                <a:ext cx="12148185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altLang="en-US">
                    <a:sym typeface="+mn-ea"/>
                  </a:rPr>
                  <a:t>已知</a:t>
                </a:r>
                <a:r>
                  <a:rPr lang="en-US" altLang="zh-CN">
                    <a:sym typeface="+mn-ea"/>
                  </a:rPr>
                  <a:t>∠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𝐴𝐵𝐶</m:t>
                    </m:r>
                    <m:r>
                      <a:rPr lang="en-US" altLang="zh-CN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sym typeface="+mn-ea"/>
                      </a:rPr>
                      <m:t>60</m:t>
                    </m:r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  <m:r>
                      <a:rPr lang="zh-CN" altLang="en-US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，</m:t>
                    </m:r>
                    <m:r>
                      <a:rPr lang="zh-CN" altLang="en-US">
                        <a:latin typeface="Cambria Math" panose="02040503050406030204" charset="0"/>
                        <a:sym typeface="+mn-ea"/>
                      </a:rPr>
                      <m:t>半径为</m:t>
                    </m:r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sym typeface="+mn-ea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sym typeface="+mn-ea"/>
                      </a:rPr>
                      <m:t>𝑐𝑚</m:t>
                    </m:r>
                    <m:r>
                      <a:rPr lang="zh-CN" altLang="en-US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的</m:t>
                    </m:r>
                    <m:r>
                      <a:rPr lang="en-US" altLang="zh-CN" b="1" dirty="0">
                        <a:latin typeface="Cambria Math" panose="02040503050406030204" charset="0"/>
                        <a:sym typeface="+mn-ea"/>
                      </a:rPr>
                      <m:t>⊙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，</m:t>
                    </m:r>
                  </m:oMath>
                </a14:m>
                <a:r>
                  <a:rPr lang="zh-CN" altLang="en-US" dirty="0">
                    <a:sym typeface="+mn-ea"/>
                  </a:rPr>
                  <a:t>若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EF </a:t>
                </a:r>
                <a:r>
                  <a:rPr lang="en-US" altLang="zh-CN" dirty="0">
                    <a:sym typeface="+mn-ea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charset="0"/>
                        <a:sym typeface="+mn-ea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altLang="zh-CN" i="1" dirty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radPr>
                      <m:deg/>
                      <m:e>
                        <m:r>
                          <a:rPr lang="en-US" altLang="zh-CN" i="1" dirty="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e>
                    </m:rad>
                    <m:r>
                      <a:rPr lang="en-US" altLang="zh-CN" i="1" dirty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𝑐𝑚</m:t>
                    </m:r>
                    <m:r>
                      <a:rPr lang="en-US" altLang="zh-CN" i="1" dirty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，</m:t>
                    </m:r>
                  </m:oMath>
                </a14:m>
                <a:r>
                  <a:rPr lang="zh-CN" altLang="en-US">
                    <a:sym typeface="+mn-ea"/>
                  </a:rPr>
                  <a:t>求线段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BD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的</a:t>
                </a:r>
                <a:r>
                  <a:rPr lang="zh-CN" altLang="en-US">
                    <a:sym typeface="+mn-ea"/>
                  </a:rPr>
                  <a:t>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" y="765175"/>
                <a:ext cx="12148185" cy="62992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/>
          <p:cNvSpPr/>
          <p:nvPr/>
        </p:nvSpPr>
        <p:spPr>
          <a:xfrm>
            <a:off x="142875" y="5855335"/>
            <a:ext cx="4547235" cy="523240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数学思想：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数形结合、分类讨论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Text Box 9"/>
          <p:cNvSpPr txBox="1"/>
          <p:nvPr>
            <p:custDataLst>
              <p:tags r:id="rId2"/>
            </p:custDataLst>
          </p:nvPr>
        </p:nvSpPr>
        <p:spPr>
          <a:xfrm>
            <a:off x="187964" y="146659"/>
            <a:ext cx="4162422" cy="645160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迁移再学</a:t>
            </a:r>
            <a:r>
              <a:rPr lang="en-US" altLang="zh-CN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直击中考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3"/>
            </p:custDataLst>
          </p:nvPr>
        </p:nvCxnSpPr>
        <p:spPr>
          <a:xfrm>
            <a:off x="7574280" y="4599940"/>
            <a:ext cx="3355340" cy="17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4"/>
            </p:custDataLst>
          </p:nvPr>
        </p:nvCxnSpPr>
        <p:spPr>
          <a:xfrm flipV="1">
            <a:off x="7574280" y="1837690"/>
            <a:ext cx="1783080" cy="2774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椭圆 36"/>
          <p:cNvSpPr/>
          <p:nvPr>
            <p:custDataLst>
              <p:tags r:id="rId5"/>
            </p:custDataLst>
          </p:nvPr>
        </p:nvSpPr>
        <p:spPr>
          <a:xfrm>
            <a:off x="6939280" y="2828290"/>
            <a:ext cx="1810385" cy="176657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>
            <p:custDataLst>
              <p:tags r:id="rId6"/>
            </p:custDataLst>
          </p:nvPr>
        </p:nvSpPr>
        <p:spPr>
          <a:xfrm>
            <a:off x="7268210" y="4598035"/>
            <a:ext cx="581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7331075" y="4167505"/>
            <a:ext cx="581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E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632700" y="4599940"/>
            <a:ext cx="581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D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8"/>
            </p:custDataLst>
          </p:nvPr>
        </p:nvSpPr>
        <p:spPr>
          <a:xfrm>
            <a:off x="8910955" y="1694180"/>
            <a:ext cx="581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9"/>
            </p:custDataLst>
          </p:nvPr>
        </p:nvSpPr>
        <p:spPr>
          <a:xfrm>
            <a:off x="10760710" y="4613275"/>
            <a:ext cx="581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321675" y="2609850"/>
            <a:ext cx="581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F</a:t>
            </a:r>
            <a:endParaRPr lang="en-US" altLang="zh-CN">
              <a:sym typeface="+mn-ea"/>
            </a:endParaRPr>
          </a:p>
        </p:txBody>
      </p:sp>
      <p:sp>
        <p:nvSpPr>
          <p:cNvPr id="46" name="文本框 45"/>
          <p:cNvSpPr txBox="1"/>
          <p:nvPr>
            <p:custDataLst>
              <p:tags r:id="rId10"/>
            </p:custDataLst>
          </p:nvPr>
        </p:nvSpPr>
        <p:spPr>
          <a:xfrm>
            <a:off x="7699375" y="3357245"/>
            <a:ext cx="473075" cy="639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49" name="文本框 48"/>
          <p:cNvSpPr txBox="1"/>
          <p:nvPr/>
        </p:nvSpPr>
        <p:spPr>
          <a:xfrm>
            <a:off x="8065770" y="3696970"/>
            <a:ext cx="581660" cy="425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M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849870" y="4083685"/>
            <a:ext cx="581660" cy="425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N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V="1">
            <a:off x="7848600" y="3727450"/>
            <a:ext cx="6350" cy="8763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7844155" y="3107690"/>
            <a:ext cx="708025" cy="61849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7400925" y="3544570"/>
            <a:ext cx="405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O</a:t>
            </a:r>
            <a:endParaRPr lang="en-US" altLang="zh-CN" i="1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1471295" y="4585335"/>
            <a:ext cx="5727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36065" y="4102100"/>
            <a:ext cx="5727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E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42210" y="4587875"/>
            <a:ext cx="5727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D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13"/>
            </p:custDataLst>
          </p:nvPr>
        </p:nvSpPr>
        <p:spPr>
          <a:xfrm>
            <a:off x="3139440" y="1620520"/>
            <a:ext cx="5727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4910455" y="4601210"/>
            <a:ext cx="5727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2639060" y="2398395"/>
            <a:ext cx="5727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F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16"/>
            </p:custDataLst>
          </p:nvPr>
        </p:nvCxnSpPr>
        <p:spPr>
          <a:xfrm>
            <a:off x="1772920" y="4587875"/>
            <a:ext cx="3303905" cy="18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7"/>
            </p:custDataLst>
          </p:nvPr>
        </p:nvCxnSpPr>
        <p:spPr>
          <a:xfrm flipV="1">
            <a:off x="1772920" y="1754505"/>
            <a:ext cx="1772285" cy="2845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椭圆 21"/>
          <p:cNvSpPr/>
          <p:nvPr>
            <p:custDataLst>
              <p:tags r:id="rId18"/>
            </p:custDataLst>
          </p:nvPr>
        </p:nvSpPr>
        <p:spPr>
          <a:xfrm>
            <a:off x="1746250" y="2816225"/>
            <a:ext cx="1798955" cy="177800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19"/>
            </p:custDataLst>
          </p:nvPr>
        </p:nvSpPr>
        <p:spPr>
          <a:xfrm>
            <a:off x="2511425" y="3347720"/>
            <a:ext cx="466090" cy="646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40" name="文本框 39"/>
          <p:cNvSpPr txBox="1"/>
          <p:nvPr/>
        </p:nvSpPr>
        <p:spPr>
          <a:xfrm>
            <a:off x="1955165" y="3277870"/>
            <a:ext cx="572770" cy="429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M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 flipV="1">
            <a:off x="2643505" y="3206750"/>
            <a:ext cx="5715" cy="13874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1974215" y="3705225"/>
            <a:ext cx="681355" cy="57975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406650" y="3554095"/>
            <a:ext cx="238125" cy="15113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4" name="文本框 133"/>
          <p:cNvSpPr txBox="1"/>
          <p:nvPr>
            <p:custDataLst>
              <p:tags r:id="rId20"/>
            </p:custDataLst>
          </p:nvPr>
        </p:nvSpPr>
        <p:spPr>
          <a:xfrm>
            <a:off x="2612390" y="3529965"/>
            <a:ext cx="479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O</a:t>
            </a:r>
            <a:endParaRPr lang="en-US" altLang="zh-CN" i="1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2505" y="2853055"/>
            <a:ext cx="572770" cy="429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N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828915" y="3710940"/>
            <a:ext cx="238125" cy="15113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40" grpId="0"/>
      <p:bldP spid="2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28"/>
          <p:cNvSpPr/>
          <p:nvPr>
            <p:custDataLst>
              <p:tags r:id="rId1"/>
            </p:custDataLst>
          </p:nvPr>
        </p:nvSpPr>
        <p:spPr>
          <a:xfrm>
            <a:off x="8176260" y="2360295"/>
            <a:ext cx="3268980" cy="3427730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圆角矩形 28"/>
          <p:cNvSpPr/>
          <p:nvPr>
            <p:custDataLst>
              <p:tags r:id="rId2"/>
            </p:custDataLst>
          </p:nvPr>
        </p:nvSpPr>
        <p:spPr>
          <a:xfrm>
            <a:off x="4337050" y="2360295"/>
            <a:ext cx="3268980" cy="3427730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20" name="圆角矩形 28"/>
          <p:cNvSpPr/>
          <p:nvPr/>
        </p:nvSpPr>
        <p:spPr>
          <a:xfrm>
            <a:off x="671830" y="2360295"/>
            <a:ext cx="3268980" cy="3427730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45" name="文本框 128023"/>
          <p:cNvSpPr txBox="1">
            <a:spLocks noChangeArrowheads="1"/>
          </p:cNvSpPr>
          <p:nvPr/>
        </p:nvSpPr>
        <p:spPr bwMode="auto">
          <a:xfrm>
            <a:off x="0" y="317"/>
            <a:ext cx="4876800" cy="701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Arial" panose="020B0604020202020204"/>
              </a:rPr>
              <a:t>　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Arial" panose="020B0604020202020204"/>
            </a:endParaRPr>
          </a:p>
        </p:txBody>
      </p:sp>
      <p:grpSp>
        <p:nvGrpSpPr>
          <p:cNvPr id="2" name="组合 43"/>
          <p:cNvGrpSpPr/>
          <p:nvPr/>
        </p:nvGrpSpPr>
        <p:grpSpPr>
          <a:xfrm>
            <a:off x="5280394" y="1110692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43"/>
          <p:cNvGrpSpPr/>
          <p:nvPr/>
        </p:nvGrpSpPr>
        <p:grpSpPr>
          <a:xfrm>
            <a:off x="1641495" y="1140810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53"/>
          <p:cNvGrpSpPr/>
          <p:nvPr/>
        </p:nvGrpSpPr>
        <p:grpSpPr>
          <a:xfrm>
            <a:off x="9086762" y="1110692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>
            <a:off x="2210603" y="2190813"/>
            <a:ext cx="373062" cy="373063"/>
          </a:xfrm>
          <a:prstGeom prst="ellipse">
            <a:avLst/>
          </a:prstGeom>
          <a:solidFill>
            <a:srgbClr val="04820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9658325" y="2164514"/>
            <a:ext cx="373063" cy="373062"/>
          </a:xfrm>
          <a:prstGeom prst="ellipse">
            <a:avLst/>
          </a:prstGeom>
          <a:solidFill>
            <a:srgbClr val="9A05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867615" y="1554677"/>
            <a:ext cx="995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48204"/>
                </a:solidFill>
                <a:latin typeface="微软雅黑" panose="020B0503020204020204" charset="-122"/>
                <a:ea typeface="微软雅黑" panose="020B0503020204020204" charset="-122"/>
              </a:rPr>
              <a:t>知识</a:t>
            </a:r>
            <a:endParaRPr lang="zh-CN" altLang="en-US" sz="3200" b="1" dirty="0">
              <a:solidFill>
                <a:srgbClr val="0482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312901" y="1554275"/>
            <a:ext cx="995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9A05A7"/>
                </a:solidFill>
                <a:latin typeface="微软雅黑" panose="020B0503020204020204" charset="-122"/>
                <a:ea typeface="微软雅黑" panose="020B0503020204020204" charset="-122"/>
              </a:rPr>
              <a:t>思想</a:t>
            </a:r>
            <a:endParaRPr lang="zh-CN" altLang="en-US" sz="3200" b="1">
              <a:solidFill>
                <a:srgbClr val="9A05A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23819" y="2163566"/>
            <a:ext cx="373062" cy="373062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5" name="TextBox 49"/>
          <p:cNvSpPr txBox="1">
            <a:spLocks noChangeArrowheads="1"/>
          </p:cNvSpPr>
          <p:nvPr/>
        </p:nvSpPr>
        <p:spPr bwMode="auto">
          <a:xfrm>
            <a:off x="8929370" y="3016250"/>
            <a:ext cx="1931670" cy="1936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2400" b="1" dirty="0">
                <a:latin typeface="+mn-ea"/>
                <a:ea typeface="+mn-ea"/>
              </a:rPr>
              <a:t>数形结合</a:t>
            </a:r>
            <a:endParaRPr lang="en-US" altLang="zh-CN" sz="2400" b="1" dirty="0">
              <a:latin typeface="+mn-ea"/>
              <a:ea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2400" b="1" dirty="0">
                <a:latin typeface="+mn-ea"/>
                <a:ea typeface="+mn-ea"/>
                <a:sym typeface="+mn-ea"/>
              </a:rPr>
              <a:t>分类讨论</a:t>
            </a:r>
            <a:endParaRPr lang="zh-CN" altLang="en-US" sz="2400" b="1" dirty="0">
              <a:latin typeface="+mn-ea"/>
              <a:ea typeface="+mn-ea"/>
              <a:sym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2400" b="1" dirty="0">
                <a:latin typeface="+mn-ea"/>
                <a:ea typeface="+mn-ea"/>
              </a:rPr>
              <a:t>特殊到一般</a:t>
            </a:r>
            <a:endParaRPr lang="zh-CN" altLang="en-US" sz="2400" b="1" dirty="0">
              <a:latin typeface="+mn-ea"/>
              <a:ea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2400" b="1" dirty="0">
                <a:latin typeface="+mn-ea"/>
                <a:ea typeface="+mn-ea"/>
                <a:sym typeface="+mn-ea"/>
              </a:rPr>
              <a:t>建模思想</a:t>
            </a:r>
            <a:endParaRPr lang="zh-CN" altLang="en-US" sz="2400" b="1" dirty="0">
              <a:latin typeface="+mn-ea"/>
              <a:ea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endParaRPr lang="zh-CN" altLang="en-US" sz="2400" b="1" dirty="0">
              <a:latin typeface="+mn-ea"/>
              <a:ea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endParaRPr lang="zh-CN" altLang="en-US" sz="2400" b="1" dirty="0">
              <a:latin typeface="+mn-ea"/>
              <a:ea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endParaRPr lang="zh-CN" altLang="en-US" sz="2400" b="1" dirty="0">
              <a:latin typeface="+mn-ea"/>
              <a:ea typeface="+mn-ea"/>
              <a:sym typeface="+mn-ea"/>
            </a:endParaRPr>
          </a:p>
        </p:txBody>
      </p:sp>
      <p:sp>
        <p:nvSpPr>
          <p:cNvPr id="26" name="TextBox 49"/>
          <p:cNvSpPr txBox="1">
            <a:spLocks noChangeArrowheads="1"/>
          </p:cNvSpPr>
          <p:nvPr/>
        </p:nvSpPr>
        <p:spPr bwMode="auto">
          <a:xfrm>
            <a:off x="4645660" y="3034665"/>
            <a:ext cx="2824480" cy="19183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2400" b="1" dirty="0">
                <a:latin typeface="+mn-ea"/>
                <a:ea typeface="+mn-ea"/>
              </a:rPr>
              <a:t>1.</a:t>
            </a:r>
            <a:r>
              <a:rPr lang="zh-CN" altLang="en-US" sz="2400" b="1" dirty="0">
                <a:latin typeface="+mn-ea"/>
                <a:ea typeface="+mn-ea"/>
                <a:sym typeface="+mn-ea"/>
              </a:rPr>
              <a:t>连半径，证垂直</a:t>
            </a:r>
            <a:endParaRPr lang="zh-CN" altLang="en-US" sz="2400" b="1" dirty="0">
              <a:latin typeface="+mn-ea"/>
              <a:ea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2400" b="1" dirty="0">
                <a:latin typeface="+mn-ea"/>
                <a:ea typeface="+mn-ea"/>
              </a:rPr>
              <a:t>2.作</a:t>
            </a:r>
            <a:r>
              <a:rPr lang="zh-CN" altLang="en-US" sz="2400" b="1" dirty="0">
                <a:latin typeface="+mn-ea"/>
                <a:ea typeface="+mn-ea"/>
                <a:sym typeface="+mn-ea"/>
              </a:rPr>
              <a:t>垂直，证半径</a:t>
            </a:r>
            <a:endParaRPr lang="zh-CN" altLang="en-US" sz="2400" b="1" dirty="0">
              <a:latin typeface="+mn-ea"/>
              <a:ea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400" b="1" dirty="0">
                <a:latin typeface="+mn-ea"/>
                <a:ea typeface="+mn-ea"/>
              </a:rPr>
              <a:t>3.</a:t>
            </a:r>
            <a:r>
              <a:rPr lang="zh-CN" altLang="en-US" sz="2400" b="1" dirty="0">
                <a:latin typeface="+mn-ea"/>
                <a:ea typeface="+mn-ea"/>
              </a:rPr>
              <a:t>角平分线</a:t>
            </a:r>
            <a:r>
              <a:rPr lang="zh-CN" altLang="en-US" sz="2400" b="1" dirty="0">
                <a:latin typeface="+mn-ea"/>
                <a:ea typeface="+mn-ea"/>
              </a:rPr>
              <a:t>模型</a:t>
            </a:r>
            <a:endParaRPr lang="zh-CN" altLang="en-US" sz="2400" b="1" dirty="0">
              <a:latin typeface="+mn-ea"/>
              <a:ea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400" b="1" dirty="0">
                <a:latin typeface="+mn-ea"/>
                <a:ea typeface="+mn-ea"/>
              </a:rPr>
              <a:t>4.</a:t>
            </a:r>
            <a:r>
              <a:rPr lang="zh-CN" altLang="en-US" sz="2400" b="1" dirty="0">
                <a:latin typeface="+mn-ea"/>
                <a:ea typeface="+mn-ea"/>
              </a:rPr>
              <a:t>弦半</a:t>
            </a:r>
            <a:r>
              <a:rPr lang="zh-CN" altLang="en-US" sz="2400" b="1" dirty="0">
                <a:latin typeface="+mn-ea"/>
                <a:ea typeface="+mn-ea"/>
              </a:rPr>
              <a:t>三角形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3" name="Text Box 9"/>
          <p:cNvSpPr txBox="1"/>
          <p:nvPr>
            <p:custDataLst>
              <p:tags r:id="rId3"/>
            </p:custDataLst>
          </p:nvPr>
        </p:nvSpPr>
        <p:spPr>
          <a:xfrm>
            <a:off x="142875" y="125095"/>
            <a:ext cx="4617720" cy="645160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归纳总结，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点石成金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92785" y="2991485"/>
            <a:ext cx="3324225" cy="200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sym typeface="+mn-ea"/>
              </a:rPr>
              <a:t>直线与圆的位置关系</a:t>
            </a:r>
            <a:endParaRPr lang="zh-CN" altLang="en-US" sz="2400" b="1" dirty="0">
              <a:solidFill>
                <a:schemeClr val="tx1"/>
              </a:solidFill>
              <a:latin typeface="+mn-ea"/>
              <a:sym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400" b="1" dirty="0">
                <a:latin typeface="+mn-ea"/>
                <a:sym typeface="+mn-ea"/>
              </a:rPr>
              <a:t>2.</a:t>
            </a:r>
            <a:r>
              <a:rPr lang="zh-CN" altLang="en-US" sz="2400" b="1" dirty="0">
                <a:latin typeface="+mn-ea"/>
                <a:sym typeface="+mn-ea"/>
              </a:rPr>
              <a:t>切线的判定与性质</a:t>
            </a:r>
            <a:endParaRPr lang="zh-CN" altLang="en-US" sz="2400" b="1" dirty="0">
              <a:latin typeface="+mn-ea"/>
              <a:sym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400" b="1" dirty="0">
                <a:latin typeface="+mn-ea"/>
                <a:sym typeface="+mn-ea"/>
              </a:rPr>
              <a:t>3.</a:t>
            </a:r>
            <a:r>
              <a:rPr lang="zh-CN" altLang="en-US" sz="2400" b="1" dirty="0">
                <a:latin typeface="+mn-ea"/>
                <a:sym typeface="+mn-ea"/>
              </a:rPr>
              <a:t>切线长定理</a:t>
            </a:r>
            <a:endParaRPr lang="zh-CN" altLang="en-US" sz="2400" b="1" dirty="0">
              <a:latin typeface="+mn-ea"/>
              <a:sym typeface="+mn-ea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2400" b="1" dirty="0">
                <a:latin typeface="+mn-ea"/>
                <a:sym typeface="+mn-ea"/>
              </a:rPr>
              <a:t>4.</a:t>
            </a:r>
            <a:r>
              <a:rPr lang="zh-CN" altLang="en-US" sz="2400" b="1" dirty="0">
                <a:latin typeface="+mn-ea"/>
                <a:sym typeface="+mn-ea"/>
              </a:rPr>
              <a:t>内切圆</a:t>
            </a:r>
            <a:endParaRPr lang="zh-CN" altLang="en-US" sz="2400" b="1" dirty="0">
              <a:latin typeface="+mn-ea"/>
              <a:sym typeface="+mn-ea"/>
            </a:endParaRPr>
          </a:p>
        </p:txBody>
      </p:sp>
      <p:sp>
        <p:nvSpPr>
          <p:cNvPr id="19" name="矩形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8372" y="1554593"/>
            <a:ext cx="995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CC3300"/>
                </a:solidFill>
                <a:latin typeface="微软雅黑" panose="020B0503020204020204" charset="-122"/>
                <a:ea typeface="微软雅黑" panose="020B0503020204020204" charset="-122"/>
              </a:rPr>
              <a:t>策略</a:t>
            </a:r>
            <a:endParaRPr lang="zh-CN" altLang="en-US" sz="3200" b="1" dirty="0">
              <a:solidFill>
                <a:srgbClr val="CC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6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90805" y="775335"/>
                <a:ext cx="12109450" cy="1168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en-US" noProof="1"/>
                  <a:t>1.</a:t>
                </a:r>
                <a:r>
                  <a:rPr lang="zh-CN" altLang="en-US" noProof="1"/>
                  <a:t>如图，四边形</a:t>
                </a:r>
                <a:r>
                  <a:rPr lang="en-US" altLang="zh-CN" i="1" noProof="1" dirty="0">
                    <a:latin typeface="Cambria Math" panose="02040503050406030204" charset="0"/>
                    <a:cs typeface="Cambria Math" panose="02040503050406030204" charset="0"/>
                  </a:rPr>
                  <a:t>ABCD </a:t>
                </a:r>
                <a:r>
                  <a:rPr lang="zh-CN" altLang="en-US" noProof="1" dirty="0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 b="1" dirty="0">
                    <a:sym typeface="+mn-ea"/>
                  </a:rPr>
                  <a:t>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</m:oMath>
                </a14:m>
                <a:r>
                  <a:rPr lang="zh-CN" altLang="en-US">
                    <a:sym typeface="+mn-ea"/>
                  </a:rPr>
                  <a:t>的内接四边形，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AB </a:t>
                </a:r>
                <a:r>
                  <a:rPr lang="zh-CN" altLang="en-US">
                    <a:sym typeface="+mn-ea"/>
                  </a:rPr>
                  <a:t>是直径，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 </a:t>
                </a:r>
                <a:r>
                  <a:rPr lang="zh-CN" altLang="en-US">
                    <a:sym typeface="+mn-ea"/>
                  </a:rPr>
                  <a:t>是</a:t>
                </a:r>
                <a:r>
                  <a:rPr>
                    <a:sym typeface="+mn-ea"/>
                  </a:rPr>
                  <a:t>弧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BD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的中点，过点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作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CE 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⊥ 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AD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交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AD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的延长线于点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E</a:t>
                </a:r>
                <a:r>
                  <a:rPr lang="en-US" altLang="zh-CN" noProof="1"/>
                  <a:t>.</a:t>
                </a:r>
                <a:endParaRPr lang="zh-CN" altLang="en-US" noProof="1"/>
              </a:p>
            </p:txBody>
          </p:sp>
        </mc:Choice>
        <mc:Fallback>
          <p:sp>
            <p:nvSpPr>
              <p:cNvPr id="2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90805" y="775335"/>
                <a:ext cx="12109450" cy="1168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53340" y="1760855"/>
                <a:ext cx="11952605" cy="6299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ts val="4200"/>
                  </a:lnSpc>
                </a:pP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（</a:t>
                </a:r>
                <a:r>
                  <a:rPr lang="en-US" altLang="zh-CN" sz="28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1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）求证：</a:t>
                </a:r>
                <a:r>
                  <a:rPr lang="en-US" altLang="zh-CN" sz="28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CE </a:t>
                </a:r>
                <a:r>
                  <a:rPr lang="zh-CN" altLang="en-US" sz="28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latin typeface="Cambria Math" panose="02040503050406030204" charset="0"/>
                        <a:sym typeface="+mn-ea"/>
                      </a:rPr>
                      <m:t>⊙</m:t>
                    </m:r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的切线</a:t>
                </a:r>
                <a:r>
                  <a:rPr lang="zh-CN" altLang="en-US" sz="28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；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-53340" y="1760855"/>
                <a:ext cx="11952605" cy="6299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/>
          <p:cNvCxnSpPr>
            <a:endCxn id="15" idx="6"/>
          </p:cNvCxnSpPr>
          <p:nvPr>
            <p:custDataLst>
              <p:tags r:id="rId7"/>
            </p:custDataLst>
          </p:nvPr>
        </p:nvCxnSpPr>
        <p:spPr>
          <a:xfrm flipV="1">
            <a:off x="8947785" y="3972560"/>
            <a:ext cx="2200910" cy="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1160125" y="3829050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8587105" y="3829050"/>
            <a:ext cx="392430" cy="346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11060430" y="4586605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9873615" y="3980180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O</a:t>
            </a:r>
            <a:endParaRPr lang="en-US" altLang="zh-CN" i="1"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10446686" y="2708409"/>
            <a:ext cx="392263" cy="2951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9024921" y="2849379"/>
            <a:ext cx="392263" cy="2951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D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78645" y="2226310"/>
            <a:ext cx="4362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E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951595" y="2900045"/>
            <a:ext cx="2197100" cy="214503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>
            <p:custDataLst>
              <p:tags r:id="rId14"/>
            </p:custDataLst>
          </p:nvPr>
        </p:nvCxnSpPr>
        <p:spPr>
          <a:xfrm flipV="1">
            <a:off x="8952230" y="3003550"/>
            <a:ext cx="1570990" cy="967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5" idx="6"/>
          </p:cNvCxnSpPr>
          <p:nvPr>
            <p:custDataLst>
              <p:tags r:id="rId15"/>
            </p:custDataLst>
          </p:nvPr>
        </p:nvCxnSpPr>
        <p:spPr>
          <a:xfrm flipH="1" flipV="1">
            <a:off x="10515600" y="2996565"/>
            <a:ext cx="633095" cy="975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0052050" y="2999105"/>
            <a:ext cx="473075" cy="9734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16"/>
            </p:custDataLst>
          </p:nvPr>
        </p:nvCxnSpPr>
        <p:spPr>
          <a:xfrm flipV="1">
            <a:off x="8947785" y="2557145"/>
            <a:ext cx="685800" cy="1413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17"/>
            </p:custDataLst>
          </p:nvPr>
        </p:nvCxnSpPr>
        <p:spPr>
          <a:xfrm>
            <a:off x="9629775" y="2557145"/>
            <a:ext cx="893445" cy="445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9911080" y="3606800"/>
            <a:ext cx="318770" cy="443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cxnSp>
        <p:nvCxnSpPr>
          <p:cNvPr id="34" name="直接连接符 33"/>
          <p:cNvCxnSpPr/>
          <p:nvPr>
            <p:custDataLst>
              <p:tags r:id="rId19"/>
            </p:custDataLst>
          </p:nvPr>
        </p:nvCxnSpPr>
        <p:spPr>
          <a:xfrm flipV="1">
            <a:off x="9346565" y="3003550"/>
            <a:ext cx="1180465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>
            <p:custDataLst>
              <p:tags r:id="rId20"/>
            </p:custDataLst>
          </p:nvPr>
        </p:nvSpPr>
        <p:spPr>
          <a:xfrm>
            <a:off x="-53340" y="2270125"/>
            <a:ext cx="11952605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42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）若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BC </a:t>
            </a:r>
            <a:r>
              <a:rPr lang="en-US" altLang="zh-CN" sz="2800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=6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AC </a:t>
            </a:r>
            <a:r>
              <a:rPr lang="en-US" altLang="zh-CN" sz="2800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=8</a:t>
            </a:r>
            <a:r>
              <a:rPr lang="zh-CN" altLang="en-US" sz="2800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，求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CE</a:t>
            </a:r>
            <a:r>
              <a:rPr lang="zh-CN" altLang="en-US" sz="2800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，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DE </a:t>
            </a:r>
            <a:r>
              <a:rPr lang="zh-CN" altLang="en-US" sz="2800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的长</a:t>
            </a:r>
            <a:r>
              <a:rPr lang="en-US" altLang="zh-CN" sz="2800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.</a:t>
            </a:r>
            <a:endParaRPr lang="en-US" altLang="zh-CN" sz="2800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4" name="Text Box 9"/>
          <p:cNvSpPr txBox="1"/>
          <p:nvPr>
            <p:custDataLst>
              <p:tags r:id="rId21"/>
            </p:custDataLst>
          </p:nvPr>
        </p:nvSpPr>
        <p:spPr>
          <a:xfrm>
            <a:off x="142875" y="125095"/>
            <a:ext cx="4617720" cy="645160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当堂训练，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及时评价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0" grpId="1"/>
      <p:bldP spid="22" grpId="1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文本框 38913"/>
          <p:cNvSpPr txBox="1"/>
          <p:nvPr/>
        </p:nvSpPr>
        <p:spPr>
          <a:xfrm>
            <a:off x="142875" y="770255"/>
            <a:ext cx="1168654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5000"/>
              </a:lnSpc>
            </a:pPr>
            <a:r>
              <a:rPr lang="en-US" sz="280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如图,已知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PA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PB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sz="2800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⊙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O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的两条切线，切点分别是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A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B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C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为优弧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AB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上一点，过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C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作</a:t>
            </a:r>
            <a:r>
              <a:rPr lang="en-US" altLang="zh-CN" sz="2800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⊙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O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的切线交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PA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PB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于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E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F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15" name="文本框 38914"/>
          <p:cNvSpPr txBox="1"/>
          <p:nvPr/>
        </p:nvSpPr>
        <p:spPr>
          <a:xfrm>
            <a:off x="142875" y="1806575"/>
            <a:ext cx="7620000" cy="629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（1）当∠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P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=50°时，则∠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EOF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sz="2800" u="sng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19" name="文本框 38918"/>
          <p:cNvSpPr txBox="1"/>
          <p:nvPr/>
        </p:nvSpPr>
        <p:spPr>
          <a:xfrm>
            <a:off x="5589905" y="1911985"/>
            <a:ext cx="10883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115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°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8920" name="图片 3891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0765" y="2924175"/>
            <a:ext cx="4648200" cy="288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1" name="图片 389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0140" y="3305175"/>
            <a:ext cx="1819275" cy="218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2" name="文本框 38921"/>
          <p:cNvSpPr txBox="1"/>
          <p:nvPr/>
        </p:nvSpPr>
        <p:spPr>
          <a:xfrm>
            <a:off x="142875" y="2327275"/>
            <a:ext cx="9343390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25000"/>
              </a:lnSpc>
              <a:spcBef>
                <a:spcPct val="50000"/>
              </a:spcBef>
              <a:buClrTx/>
              <a:buSzTx/>
              <a:buFontTx/>
            </a:pP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（2）若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PE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=4，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EF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=3，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PF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=5，则</a:t>
            </a:r>
            <a:r>
              <a:rPr lang="en-US" altLang="zh-CN" sz="2800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⊙</a:t>
            </a:r>
            <a:r>
              <a:rPr lang="en-US" altLang="zh-CN" sz="2800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O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的半径为</a:t>
            </a:r>
            <a:r>
              <a:rPr sz="2800" u="sng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23" name="文本框 38922"/>
          <p:cNvSpPr txBox="1"/>
          <p:nvPr/>
        </p:nvSpPr>
        <p:spPr>
          <a:xfrm>
            <a:off x="7898130" y="2327275"/>
            <a:ext cx="533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9"/>
          <p:cNvSpPr txBox="1"/>
          <p:nvPr>
            <p:custDataLst>
              <p:tags r:id="rId3"/>
            </p:custDataLst>
          </p:nvPr>
        </p:nvSpPr>
        <p:spPr>
          <a:xfrm>
            <a:off x="142875" y="125095"/>
            <a:ext cx="4617720" cy="645160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当堂训练，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及时评价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22" grpId="0"/>
      <p:bldP spid="389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14" name="图片 215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0" y="2755900"/>
            <a:ext cx="3981450" cy="3219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16" name="组合 21515"/>
          <p:cNvGrpSpPr/>
          <p:nvPr/>
        </p:nvGrpSpPr>
        <p:grpSpPr>
          <a:xfrm>
            <a:off x="142875" y="693738"/>
            <a:ext cx="11745913" cy="4216400"/>
            <a:chOff x="-870" y="437"/>
            <a:chExt cx="7399" cy="2656"/>
          </a:xfrm>
        </p:grpSpPr>
        <p:sp>
          <p:nvSpPr>
            <p:cNvPr id="21506" name="文本框 21505"/>
            <p:cNvSpPr txBox="1"/>
            <p:nvPr/>
          </p:nvSpPr>
          <p:spPr>
            <a:xfrm>
              <a:off x="-870" y="485"/>
              <a:ext cx="7399" cy="26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25000"/>
                </a:lnSpc>
                <a:spcBef>
                  <a:spcPct val="50000"/>
                </a:spcBef>
              </a:pPr>
              <a:r>
                <a:rPr 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.在平面直角坐标系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x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Oy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中, 一次函数</a:t>
              </a:r>
              <a:r>
                <a:rPr 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       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的图象与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x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轴、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y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轴分别相交于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A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B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两点，点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P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Q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同时从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A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点出发,其中点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P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沿射线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AB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运动,速度为每秒4个单位;点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Q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沿射线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AO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运动,速度为每秒5个单位</a:t>
              </a:r>
              <a:r>
                <a:rPr 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125000"/>
                </a:lnSpc>
                <a:spcBef>
                  <a:spcPct val="50000"/>
                </a:spcBef>
              </a:pP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(1)写出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A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点的坐标和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AB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的长;</a:t>
              </a:r>
              <a:endParaRPr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(2)当点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P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Q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运动了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t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秒时,以</a:t>
              </a:r>
              <a:endParaRPr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点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Q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为圆心,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PQ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为半径的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⊙Q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与</a:t>
              </a:r>
              <a:endParaRPr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y 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轴相切,求时间</a:t>
              </a:r>
              <a:r>
                <a:rPr lang="en-US" altLang="zh-CN" sz="28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rPr>
                <a:t>t</a:t>
              </a:r>
              <a:r>
                <a:rPr sz="280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21515" name="对象 21514"/>
            <p:cNvGraphicFramePr/>
            <p:nvPr/>
          </p:nvGraphicFramePr>
          <p:xfrm>
            <a:off x="2964" y="437"/>
            <a:ext cx="892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698500" imgH="393700" progId="Equation.DSMT4">
                    <p:embed/>
                  </p:oleObj>
                </mc:Choice>
                <mc:Fallback>
                  <p:oleObj name="" r:id="rId2" imgW="698500" imgH="3937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64" y="437"/>
                          <a:ext cx="892" cy="5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 Box 9"/>
          <p:cNvSpPr txBox="1"/>
          <p:nvPr>
            <p:custDataLst>
              <p:tags r:id="rId4"/>
            </p:custDataLst>
          </p:nvPr>
        </p:nvSpPr>
        <p:spPr>
          <a:xfrm>
            <a:off x="142875" y="125095"/>
            <a:ext cx="4617720" cy="645160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当堂训练，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及时评价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700" name="图片 296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2425" y="1330960"/>
            <a:ext cx="3914775" cy="293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297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095" y="1791970"/>
            <a:ext cx="4495800" cy="327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9"/>
          <p:cNvSpPr txBox="1"/>
          <p:nvPr>
            <p:custDataLst>
              <p:tags r:id="rId3"/>
            </p:custDataLst>
          </p:nvPr>
        </p:nvSpPr>
        <p:spPr>
          <a:xfrm>
            <a:off x="142875" y="98425"/>
            <a:ext cx="4617720" cy="645160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当堂训练，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及时评价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3"/>
          <p:cNvSpPr/>
          <p:nvPr/>
        </p:nvSpPr>
        <p:spPr>
          <a:xfrm>
            <a:off x="326393" y="276228"/>
            <a:ext cx="4537075" cy="1430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Cambria" panose="02040503050406030204" pitchFamily="18" charset="0"/>
                <a:ea typeface="楷体_GB2312" pitchFamily="49" charset="-122"/>
              </a:rPr>
              <a:t>初中数学九年级</a:t>
            </a: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Cambria" panose="02040503050406030204" pitchFamily="18" charset="0"/>
                <a:ea typeface="楷体_GB2312" pitchFamily="49" charset="-122"/>
              </a:rPr>
              <a:t>上册</a:t>
            </a:r>
            <a:endParaRPr lang="zh-CN" altLang="en-US" sz="3600" b="1" noProof="1">
              <a:effectLst>
                <a:outerShdw blurRad="38100" dist="38100" dir="2700000">
                  <a:srgbClr val="C0C0C0"/>
                </a:outerShdw>
              </a:effectLst>
              <a:latin typeface="Cambria" panose="02040503050406030204" pitchFamily="18" charset="0"/>
              <a:ea typeface="楷体_GB2312" pitchFamily="49" charset="-122"/>
            </a:endParaRPr>
          </a:p>
          <a:p>
            <a:pPr fontAlgn="base">
              <a:spcBef>
                <a:spcPts val="1800"/>
              </a:spcBef>
            </a:pP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Cambria" panose="02040503050406030204" pitchFamily="18" charset="0"/>
                <a:ea typeface="隶书" panose="02010509060101010101" pitchFamily="49" charset="-122"/>
              </a:rPr>
              <a:t>        （苏科版）</a:t>
            </a:r>
            <a:endParaRPr lang="zh-CN" altLang="en-US" sz="3600" b="1" noProof="1">
              <a:effectLst>
                <a:outerShdw blurRad="38100" dist="38100" dir="2700000">
                  <a:srgbClr val="C0C0C0"/>
                </a:outerShdw>
              </a:effectLst>
              <a:latin typeface="Cambria" panose="02040503050406030204" pitchFamily="18" charset="0"/>
              <a:ea typeface="隶书" panose="02010509060101010101" pitchFamily="49" charset="-122"/>
            </a:endParaRPr>
          </a:p>
        </p:txBody>
      </p:sp>
      <p:sp>
        <p:nvSpPr>
          <p:cNvPr id="4098" name="矩形 4100"/>
          <p:cNvSpPr/>
          <p:nvPr/>
        </p:nvSpPr>
        <p:spPr>
          <a:xfrm>
            <a:off x="1464310" y="2497455"/>
            <a:ext cx="8899525" cy="1751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《直线与圆的位置关系》复习课</a:t>
            </a:r>
            <a:endParaRPr lang="en-US" altLang="zh-CN" sz="4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endParaRPr lang="en-US" altLang="zh-CN" sz="36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执教：</a:t>
            </a:r>
            <a:r>
              <a:rPr lang="zh-CN" altLang="zh-CN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沈静洁</a:t>
            </a:r>
            <a:endParaRPr lang="zh-CN" altLang="zh-CN" sz="36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9" name="图片 4107" descr="常青藤实验中学标志（校徽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6156" y="5283204"/>
            <a:ext cx="4641850" cy="1402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10800000">
            <a:off x="10336530" y="3729355"/>
            <a:ext cx="121285" cy="111760"/>
          </a:xfrm>
          <a:prstGeom prst="rect">
            <a:avLst/>
          </a:prstGeom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Text Box 9"/>
          <p:cNvSpPr txBox="1"/>
          <p:nvPr>
            <p:custDataLst>
              <p:tags r:id="rId1"/>
            </p:custDataLst>
          </p:nvPr>
        </p:nvSpPr>
        <p:spPr>
          <a:xfrm>
            <a:off x="142879" y="125069"/>
            <a:ext cx="4518021" cy="646331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引导自学、知识再现</a:t>
            </a:r>
            <a:endParaRPr lang="en-US" altLang="zh-CN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1" name="TextBox 6"/>
          <p:cNvSpPr txBox="1"/>
          <p:nvPr/>
        </p:nvSpPr>
        <p:spPr>
          <a:xfrm>
            <a:off x="-51435" y="775335"/>
            <a:ext cx="11362690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>
              <a:defRPr sz="28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ts val="4200"/>
              </a:lnSpc>
            </a:pPr>
            <a:r>
              <a:rPr lang="zh-CN" b="1" noProof="1"/>
              <a:t>问题</a:t>
            </a:r>
            <a:r>
              <a:rPr lang="en-US" altLang="zh-CN" b="1" noProof="1"/>
              <a:t>1</a:t>
            </a:r>
            <a:r>
              <a:rPr lang="en-US" altLang="zh-CN" noProof="1"/>
              <a:t> </a:t>
            </a:r>
            <a:r>
              <a:rPr lang="zh-CN" altLang="en-US" noProof="1"/>
              <a:t>如图，已知</a:t>
            </a:r>
            <a:r>
              <a:rPr lang="en-US" altLang="zh-CN" noProof="1"/>
              <a:t>∠</a:t>
            </a:r>
            <a:r>
              <a:rPr lang="en-US" altLang="zh-CN" i="1" noProof="1">
                <a:latin typeface="Cambria Math" panose="02040503050406030204" charset="0"/>
                <a:cs typeface="Cambria Math" panose="02040503050406030204" charset="0"/>
              </a:rPr>
              <a:t>AOB </a:t>
            </a:r>
            <a:r>
              <a:rPr lang="en-US" altLang="zh-CN" noProof="1"/>
              <a:t>=90</a:t>
            </a:r>
            <a:r>
              <a:rPr lang="zh-CN" altLang="en-US" noProof="1"/>
              <a:t>°，</a:t>
            </a:r>
            <a:r>
              <a:rPr lang="en-US" altLang="zh-CN" i="1" noProof="1">
                <a:latin typeface="Cambria Math" panose="02040503050406030204" charset="0"/>
                <a:cs typeface="Cambria Math" panose="02040503050406030204" charset="0"/>
              </a:rPr>
              <a:t>OB </a:t>
            </a:r>
            <a:r>
              <a:rPr lang="en-US" altLang="zh-CN" noProof="1"/>
              <a:t>=3</a:t>
            </a:r>
            <a:r>
              <a:rPr lang="en-US" altLang="zh-CN" i="1" noProof="1">
                <a:latin typeface="Cambria Math" panose="02040503050406030204" charset="0"/>
                <a:cs typeface="Cambria Math" panose="02040503050406030204" charset="0"/>
              </a:rPr>
              <a:t>cm</a:t>
            </a:r>
            <a:r>
              <a:rPr lang="zh-CN" altLang="en-US" noProof="1"/>
              <a:t>，</a:t>
            </a:r>
            <a:r>
              <a:rPr lang="en-US" altLang="zh-CN" i="1" noProof="1">
                <a:latin typeface="Cambria Math" panose="02040503050406030204" charset="0"/>
                <a:cs typeface="Cambria Math" panose="02040503050406030204" charset="0"/>
              </a:rPr>
              <a:t>OA </a:t>
            </a:r>
            <a:r>
              <a:rPr lang="en-US" altLang="zh-CN" noProof="1"/>
              <a:t>=4</a:t>
            </a:r>
            <a:r>
              <a:rPr lang="en-US" altLang="zh-CN" i="1" noProof="1">
                <a:latin typeface="Cambria Math" panose="02040503050406030204" charset="0"/>
                <a:cs typeface="Cambria Math" panose="02040503050406030204" charset="0"/>
              </a:rPr>
              <a:t>cm</a:t>
            </a:r>
            <a:r>
              <a:rPr lang="zh-CN" altLang="en-US" noProof="1"/>
              <a:t>，</a:t>
            </a:r>
            <a:r>
              <a:rPr lang="en-US" altLang="zh-CN" b="1" dirty="0">
                <a:sym typeface="+mn-ea"/>
              </a:rPr>
              <a:t>⊙O</a:t>
            </a:r>
            <a:r>
              <a:rPr lang="zh-CN" altLang="en-US" noProof="1"/>
              <a:t>的半径为</a:t>
            </a:r>
            <a:r>
              <a:rPr lang="en-US" altLang="zh-CN" i="1" noProof="1">
                <a:latin typeface="Cambria Math" panose="02040503050406030204" charset="0"/>
                <a:cs typeface="Cambria Math" panose="02040503050406030204" charset="0"/>
              </a:rPr>
              <a:t>r</a:t>
            </a:r>
            <a:r>
              <a:rPr lang="en-US" altLang="zh-CN" noProof="1"/>
              <a:t>.</a:t>
            </a:r>
            <a:endParaRPr lang="zh-CN" altLang="en-US" noProof="1"/>
          </a:p>
        </p:txBody>
      </p:sp>
      <p:sp>
        <p:nvSpPr>
          <p:cNvPr id="5" name="TextBox 6"/>
          <p:cNvSpPr txBox="1"/>
          <p:nvPr>
            <p:custDataLst>
              <p:tags r:id="rId2"/>
            </p:custDataLst>
          </p:nvPr>
        </p:nvSpPr>
        <p:spPr>
          <a:xfrm>
            <a:off x="-51435" y="1405255"/>
            <a:ext cx="113626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>
              <a:defRPr sz="28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defTabSz="830580"/>
            <a:r>
              <a:rPr lang="zh-CN" altLang="en-US" noProof="1"/>
              <a:t>（</a:t>
            </a:r>
            <a:r>
              <a:rPr lang="zh-CN" altLang="en-US">
                <a:sym typeface="+mn-ea"/>
              </a:rPr>
              <a:t>1）当</a:t>
            </a:r>
            <a:r>
              <a:rPr lang="en-US" altLang="zh-CN" i="1">
                <a:latin typeface="Cambria Math" panose="02040503050406030204" charset="0"/>
                <a:cs typeface="Cambria Math" panose="02040503050406030204" charset="0"/>
                <a:sym typeface="+mn-ea"/>
              </a:rPr>
              <a:t>r </a:t>
            </a:r>
            <a:r>
              <a:rPr lang="zh-CN" altLang="en-US">
                <a:sym typeface="+mn-ea"/>
              </a:rPr>
              <a:t>满足</a:t>
            </a:r>
            <a:r>
              <a:rPr lang="zh-CN" altLang="en-US" u="sng">
                <a:sym typeface="+mn-ea"/>
              </a:rPr>
              <a:t>   </a:t>
            </a:r>
            <a:r>
              <a:rPr lang="en-US" altLang="zh-CN" u="sng">
                <a:sym typeface="+mn-ea"/>
              </a:rPr>
              <a:t>  </a:t>
            </a:r>
            <a:r>
              <a:rPr lang="zh-CN" altLang="en-US" u="sng">
                <a:sym typeface="+mn-ea"/>
              </a:rPr>
              <a:t>         </a:t>
            </a:r>
            <a:r>
              <a:rPr lang="zh-CN" altLang="en-US">
                <a:sym typeface="+mn-ea"/>
              </a:rPr>
              <a:t>时，⊙</a:t>
            </a:r>
            <a:r>
              <a:rPr lang="en-US" altLang="zh-CN" i="1">
                <a:latin typeface="Cambria Math" panose="02040503050406030204" charset="0"/>
                <a:cs typeface="Cambria Math" panose="02040503050406030204" charset="0"/>
                <a:sym typeface="+mn-ea"/>
              </a:rPr>
              <a:t>O</a:t>
            </a:r>
            <a:r>
              <a:rPr lang="zh-CN" altLang="en-US">
                <a:sym typeface="+mn-ea"/>
              </a:rPr>
              <a:t>与直线</a:t>
            </a:r>
            <a:r>
              <a:rPr lang="en-US" altLang="zh-CN" i="1">
                <a:latin typeface="Cambria Math" panose="02040503050406030204" charset="0"/>
                <a:cs typeface="Cambria Math" panose="02040503050406030204" charset="0"/>
                <a:sym typeface="+mn-ea"/>
              </a:rPr>
              <a:t>AB </a:t>
            </a:r>
            <a:r>
              <a:rPr lang="zh-CN" altLang="en-US">
                <a:sym typeface="+mn-ea"/>
              </a:rPr>
              <a:t>相离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ym typeface="+mn-ea"/>
            </a:endParaRPr>
          </a:p>
        </p:txBody>
      </p:sp>
      <p:sp>
        <p:nvSpPr>
          <p:cNvPr id="7" name="直角三角形 6"/>
          <p:cNvSpPr/>
          <p:nvPr/>
        </p:nvSpPr>
        <p:spPr>
          <a:xfrm rot="7320000">
            <a:off x="10261600" y="3092450"/>
            <a:ext cx="939165" cy="1506855"/>
          </a:xfrm>
          <a:prstGeom prst="rtTriangl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9029478" y="3845520"/>
            <a:ext cx="3139199" cy="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 rot="21480000">
            <a:off x="10291445" y="2722880"/>
            <a:ext cx="353695" cy="340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O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1544935" y="3846195"/>
            <a:ext cx="353695" cy="340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 rot="21480000">
            <a:off x="9587230" y="3843020"/>
            <a:ext cx="353695" cy="340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0334509" y="3055215"/>
            <a:ext cx="6350" cy="7899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231120" y="3844925"/>
            <a:ext cx="294005" cy="386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" name="TextBox 6"/>
          <p:cNvSpPr txBox="1"/>
          <p:nvPr>
            <p:custDataLst>
              <p:tags r:id="rId5"/>
            </p:custDataLst>
          </p:nvPr>
        </p:nvSpPr>
        <p:spPr>
          <a:xfrm>
            <a:off x="-44450" y="1918970"/>
            <a:ext cx="113626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>
              <a:defRPr sz="28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defTabSz="830580"/>
            <a:r>
              <a:rPr lang="en-US" altLang="zh-CN">
                <a:sym typeface="+mn-ea"/>
              </a:rPr>
              <a:t>     </a:t>
            </a:r>
            <a:r>
              <a:rPr lang="zh-CN" altLang="en-US">
                <a:sym typeface="+mn-ea"/>
              </a:rPr>
              <a:t>当</a:t>
            </a:r>
            <a:r>
              <a:rPr lang="en-US" altLang="zh-CN" i="1">
                <a:latin typeface="Cambria Math" panose="02040503050406030204" charset="0"/>
                <a:cs typeface="Cambria Math" panose="02040503050406030204" charset="0"/>
                <a:sym typeface="+mn-ea"/>
              </a:rPr>
              <a:t>r </a:t>
            </a:r>
            <a:r>
              <a:rPr lang="zh-CN" altLang="en-US">
                <a:sym typeface="+mn-ea"/>
              </a:rPr>
              <a:t>满足</a:t>
            </a:r>
            <a:r>
              <a:rPr lang="zh-CN" altLang="en-US" u="sng">
                <a:sym typeface="+mn-ea"/>
              </a:rPr>
              <a:t>              </a:t>
            </a:r>
            <a:r>
              <a:rPr lang="zh-CN" altLang="en-US">
                <a:sym typeface="+mn-ea"/>
              </a:rPr>
              <a:t>时，⊙</a:t>
            </a:r>
            <a:r>
              <a:rPr lang="en-US" altLang="zh-CN" i="1">
                <a:latin typeface="Cambria Math" panose="02040503050406030204" charset="0"/>
                <a:cs typeface="Cambria Math" panose="02040503050406030204" charset="0"/>
                <a:sym typeface="+mn-ea"/>
              </a:rPr>
              <a:t>O</a:t>
            </a:r>
            <a:r>
              <a:rPr lang="zh-CN" altLang="en-US">
                <a:sym typeface="+mn-ea"/>
              </a:rPr>
              <a:t>与直线</a:t>
            </a:r>
            <a:r>
              <a:rPr lang="en-US" altLang="zh-CN" i="1">
                <a:latin typeface="Cambria Math" panose="02040503050406030204" charset="0"/>
                <a:cs typeface="Cambria Math" panose="02040503050406030204" charset="0"/>
                <a:sym typeface="+mn-ea"/>
              </a:rPr>
              <a:t>AB </a:t>
            </a:r>
            <a:r>
              <a:rPr lang="zh-CN" altLang="en-US">
                <a:sym typeface="+mn-ea"/>
              </a:rPr>
              <a:t>相切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ym typeface="+mn-ea"/>
            </a:endParaRPr>
          </a:p>
        </p:txBody>
      </p:sp>
      <p:sp>
        <p:nvSpPr>
          <p:cNvPr id="3" name="TextBox 6"/>
          <p:cNvSpPr txBox="1"/>
          <p:nvPr>
            <p:custDataLst>
              <p:tags r:id="rId6"/>
            </p:custDataLst>
          </p:nvPr>
        </p:nvSpPr>
        <p:spPr>
          <a:xfrm>
            <a:off x="-44450" y="2406015"/>
            <a:ext cx="113626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>
              <a:defRPr sz="28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defTabSz="830580"/>
            <a:r>
              <a:rPr lang="en-US" altLang="zh-CN">
                <a:sym typeface="+mn-ea"/>
              </a:rPr>
              <a:t>     </a:t>
            </a:r>
            <a:r>
              <a:rPr lang="zh-CN" altLang="en-US">
                <a:sym typeface="+mn-ea"/>
              </a:rPr>
              <a:t>当</a:t>
            </a:r>
            <a:r>
              <a:rPr lang="en-US" altLang="zh-CN" i="1">
                <a:latin typeface="Cambria Math" panose="02040503050406030204" charset="0"/>
                <a:cs typeface="Cambria Math" panose="02040503050406030204" charset="0"/>
                <a:sym typeface="+mn-ea"/>
              </a:rPr>
              <a:t>r </a:t>
            </a:r>
            <a:r>
              <a:rPr lang="zh-CN" altLang="en-US">
                <a:sym typeface="+mn-ea"/>
              </a:rPr>
              <a:t>满足</a:t>
            </a:r>
            <a:r>
              <a:rPr lang="zh-CN" altLang="en-US" u="sng">
                <a:sym typeface="+mn-ea"/>
              </a:rPr>
              <a:t>              </a:t>
            </a:r>
            <a:r>
              <a:rPr lang="zh-CN" altLang="en-US">
                <a:sym typeface="+mn-ea"/>
              </a:rPr>
              <a:t>时，⊙</a:t>
            </a:r>
            <a:r>
              <a:rPr lang="en-US" altLang="zh-CN" i="1">
                <a:latin typeface="Cambria Math" panose="02040503050406030204" charset="0"/>
                <a:cs typeface="Cambria Math" panose="02040503050406030204" charset="0"/>
                <a:sym typeface="+mn-ea"/>
              </a:rPr>
              <a:t>O</a:t>
            </a:r>
            <a:r>
              <a:rPr lang="zh-CN" altLang="en-US">
                <a:sym typeface="+mn-ea"/>
              </a:rPr>
              <a:t>与直线</a:t>
            </a:r>
            <a:r>
              <a:rPr lang="en-US" altLang="zh-CN" i="1">
                <a:latin typeface="Cambria Math" panose="02040503050406030204" charset="0"/>
                <a:cs typeface="Cambria Math" panose="02040503050406030204" charset="0"/>
                <a:sym typeface="+mn-ea"/>
              </a:rPr>
              <a:t>AB </a:t>
            </a:r>
            <a:r>
              <a:rPr lang="zh-CN" altLang="en-US">
                <a:sym typeface="+mn-ea"/>
              </a:rPr>
              <a:t>相交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720580" y="2424430"/>
            <a:ext cx="1245870" cy="119126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486" name="文本框 20485"/>
          <p:cNvSpPr txBox="1"/>
          <p:nvPr>
            <p:custDataLst>
              <p:tags r:id="rId7"/>
            </p:custDataLst>
          </p:nvPr>
        </p:nvSpPr>
        <p:spPr>
          <a:xfrm>
            <a:off x="1926590" y="1311910"/>
            <a:ext cx="2971800" cy="574675"/>
          </a:xfrm>
          <a:prstGeom prst="rect">
            <a:avLst/>
          </a:prstGeom>
          <a:noFill/>
          <a:ln w="9525">
            <a:noFill/>
          </a:ln>
        </p:spPr>
        <p:txBody>
          <a:bodyPr lIns="83037" tIns="41518" rIns="83037" bIns="41518" anchor="t" anchorCtr="0">
            <a:spAutoFit/>
          </a:bodyPr>
          <a:p>
            <a:pPr algn="ctr" defTabSz="83058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0&lt;r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＜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2.4cm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7" name="文本框 20486"/>
          <p:cNvSpPr txBox="1"/>
          <p:nvPr>
            <p:custDataLst>
              <p:tags r:id="rId8"/>
            </p:custDataLst>
          </p:nvPr>
        </p:nvSpPr>
        <p:spPr>
          <a:xfrm>
            <a:off x="2490629" y="1838643"/>
            <a:ext cx="1737360" cy="574675"/>
          </a:xfrm>
          <a:prstGeom prst="rect">
            <a:avLst/>
          </a:prstGeom>
          <a:noFill/>
          <a:ln w="9525">
            <a:noFill/>
          </a:ln>
        </p:spPr>
        <p:txBody>
          <a:bodyPr wrap="none" lIns="83037" tIns="41518" rIns="83037" bIns="41518" anchor="t" anchorCtr="0">
            <a:spAutoFit/>
          </a:bodyPr>
          <a:p>
            <a:pPr algn="ctr" defTabSz="83058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 = 2.4cm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8" name="文本框 20487"/>
          <p:cNvSpPr txBox="1"/>
          <p:nvPr>
            <p:custDataLst>
              <p:tags r:id="rId9"/>
            </p:custDataLst>
          </p:nvPr>
        </p:nvSpPr>
        <p:spPr>
          <a:xfrm>
            <a:off x="2370773" y="2324735"/>
            <a:ext cx="2057400" cy="574675"/>
          </a:xfrm>
          <a:prstGeom prst="rect">
            <a:avLst/>
          </a:prstGeom>
          <a:noFill/>
          <a:ln w="9525">
            <a:noFill/>
          </a:ln>
        </p:spPr>
        <p:txBody>
          <a:bodyPr lIns="83037" tIns="41518" rIns="83037" bIns="41518" anchor="t" anchorCtr="0">
            <a:spAutoFit/>
          </a:bodyPr>
          <a:p>
            <a:pPr algn="ctr" defTabSz="83058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2.4cm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4"/>
              <p:cNvSpPr/>
              <p:nvPr>
                <p:custDataLst>
                  <p:tags r:id="rId10"/>
                </p:custDataLst>
              </p:nvPr>
            </p:nvSpPr>
            <p:spPr>
              <a:xfrm>
                <a:off x="120015" y="4919345"/>
                <a:ext cx="10623550" cy="1577340"/>
              </a:xfrm>
              <a:prstGeom prst="rect">
                <a:avLst/>
              </a:prstGeom>
              <a:noFill/>
              <a:ln w="349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知识点一：</a:t>
                </a:r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直线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𝒍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与</a:t>
                </a:r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⊙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𝑶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的位置关系：</a:t>
                </a:r>
                <a:endParaRPr lang="zh-CN" altLang="en-US" sz="2400" b="1" dirty="0">
                  <a:solidFill>
                    <a:srgbClr val="03039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endParaRPr>
              </a:p>
              <a:p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设</a:t>
                </a:r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⊙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𝑶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的半径为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𝒓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，圆心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𝑶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到直线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𝒍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的距离为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𝒅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，那么(1)直线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𝒍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和⊙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𝑶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相交⇔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𝒅</m:t>
                    </m:r>
                    <m:r>
                      <a:rPr lang="zh-CN" altLang="en-US" sz="2400" b="1" i="1" dirty="0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＜</m:t>
                    </m:r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 </m:t>
                    </m:r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𝒓</m:t>
                    </m:r>
                  </m:oMath>
                </a14:m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            </a:t>
                </a:r>
                <a:r>
                  <a:rPr lang="en-US" altLang="zh-C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                                                                 </a:t>
                </a:r>
                <a:r>
                  <a:rPr lang="zh-CN" alt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(2)直线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𝒍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和⊙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𝑶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相切⇔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𝒅</m:t>
                    </m:r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𝒓</m:t>
                    </m:r>
                  </m:oMath>
                </a14:m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     </a:t>
                </a:r>
                <a:r>
                  <a:rPr lang="en-US" altLang="zh-C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                                                                          </a:t>
                </a:r>
                <a:r>
                  <a:rPr lang="zh-CN" alt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(3)直线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𝒍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和⊙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3039F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𝑶</m:t>
                    </m:r>
                  </m:oMath>
                </a14:m>
                <a:r>
                  <a:rPr lang="zh-CN" altLang="en-US" sz="2400" b="1" dirty="0">
                    <a:solidFill>
                      <a:srgbClr val="03039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相离⇔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𝒅</m:t>
                    </m:r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 </m:t>
                    </m:r>
                    <m:r>
                      <a:rPr lang="zh-CN" altLang="en-US" sz="2400" b="1" i="1" dirty="0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＞</m:t>
                    </m:r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𝒓</m:t>
                    </m:r>
                  </m:oMath>
                </a14:m>
                <a:endParaRPr lang="en-US" altLang="zh-C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20015" y="4919345"/>
                <a:ext cx="10623550" cy="1577340"/>
              </a:xfrm>
              <a:prstGeom prst="rect">
                <a:avLst/>
              </a:prstGeom>
              <a:blipFill rotWithShape="1">
                <a:blip r:embed="rId12"/>
                <a:stretch>
                  <a:fillRect l="-167" t="-1127" r="-161" b="-1087"/>
                </a:stretch>
              </a:blipFill>
              <a:ln w="349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/>
          <p:cNvSpPr/>
          <p:nvPr/>
        </p:nvSpPr>
        <p:spPr>
          <a:xfrm>
            <a:off x="9479280" y="2182495"/>
            <a:ext cx="1710690" cy="16643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263380" y="1959610"/>
            <a:ext cx="2150110" cy="20961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20486" grpId="0"/>
      <p:bldP spid="20487" grpId="0"/>
      <p:bldP spid="20488" grpId="0"/>
      <p:bldP spid="16" grpId="0" bldLvl="0" animBg="1"/>
      <p:bldP spid="17" grpId="0"/>
      <p:bldP spid="16" grpId="1" animBg="1"/>
      <p:bldP spid="17" grpId="1"/>
      <p:bldP spid="19" grpId="0" bldLvl="0" animBg="1"/>
      <p:bldP spid="19" grpId="1" animBg="1"/>
      <p:bldP spid="4" grpId="0" animBg="1"/>
      <p:bldP spid="4" grpId="1" animBg="1"/>
      <p:bldP spid="6" grpId="0" bldLvl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9887585" y="4397375"/>
            <a:ext cx="318770" cy="443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13" name="Text Box 9"/>
          <p:cNvSpPr txBox="1"/>
          <p:nvPr>
            <p:custDataLst>
              <p:tags r:id="rId2"/>
            </p:custDataLst>
          </p:nvPr>
        </p:nvSpPr>
        <p:spPr>
          <a:xfrm>
            <a:off x="142879" y="125069"/>
            <a:ext cx="4518021" cy="646331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引导自学、知识再现</a:t>
            </a:r>
            <a:endParaRPr lang="en-US" altLang="zh-CN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-51435" y="1236345"/>
                <a:ext cx="11362690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noProof="1">
                    <a:solidFill>
                      <a:schemeClr val="tx1"/>
                    </a:solidFill>
                  </a:rPr>
                  <a:t>（</a:t>
                </a:r>
                <a:r>
                  <a:rPr lang="en-US" altLang="zh-CN" noProof="1">
                    <a:solidFill>
                      <a:schemeClr val="tx1"/>
                    </a:solidFill>
                  </a:rPr>
                  <a:t>2</a:t>
                </a:r>
                <a:r>
                  <a:rPr lang="zh-CN" altLang="en-US" noProof="1">
                    <a:solidFill>
                      <a:schemeClr val="tx1"/>
                    </a:solidFill>
                  </a:rPr>
                  <a:t>）在</a:t>
                </a:r>
                <a:r>
                  <a:rPr lang="en-US" altLang="zh-CN" b="1" dirty="0">
                    <a:sym typeface="+mn-ea"/>
                  </a:rPr>
                  <a:t>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  <m:r>
                      <a:rPr lang="zh-CN" altLang="en-US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上</m:t>
                    </m:r>
                  </m:oMath>
                </a14:m>
                <a:r>
                  <a:rPr lang="zh-CN" altLang="en-US" noProof="1"/>
                  <a:t>取一点</a:t>
                </a:r>
                <a:r>
                  <a:rPr lang="en-US" altLang="zh-CN" i="1" noProof="1" dirty="0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 noProof="1"/>
                  <a:t>，过点</a:t>
                </a:r>
                <a:r>
                  <a:rPr lang="en-US" altLang="zh-CN" i="1" noProof="1" dirty="0">
                    <a:latin typeface="Cambria Math" panose="02040503050406030204" charset="0"/>
                    <a:cs typeface="Cambria Math" panose="02040503050406030204" charset="0"/>
                  </a:rPr>
                  <a:t>A </a:t>
                </a:r>
                <a:r>
                  <a:rPr lang="zh-CN" altLang="en-US" noProof="1"/>
                  <a:t>作</a:t>
                </a:r>
                <a:r>
                  <a:rPr lang="en-US" altLang="zh-CN" b="1" dirty="0">
                    <a:sym typeface="+mn-ea"/>
                  </a:rPr>
                  <a:t>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的切线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𝑎</m:t>
                    </m:r>
                  </m:oMath>
                </a14:m>
                <a:r>
                  <a:rPr lang="en-US" altLang="zh-CN">
                    <a:sym typeface="+mn-ea"/>
                  </a:rPr>
                  <a:t>.</a:t>
                </a: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-51435" y="1236345"/>
                <a:ext cx="11362690" cy="6299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4"/>
          <p:cNvSpPr/>
          <p:nvPr>
            <p:custDataLst>
              <p:tags r:id="rId6"/>
            </p:custDataLst>
          </p:nvPr>
        </p:nvSpPr>
        <p:spPr>
          <a:xfrm>
            <a:off x="136525" y="5533390"/>
            <a:ext cx="4230370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知识点二：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切线的判定与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性质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7"/>
            </p:custDataLst>
          </p:nvPr>
        </p:nvSpPr>
        <p:spPr>
          <a:xfrm>
            <a:off x="9415145" y="3533775"/>
            <a:ext cx="1220470" cy="122555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883140" y="3829685"/>
            <a:ext cx="318770" cy="443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992360" y="4018280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O</a:t>
            </a:r>
            <a:endParaRPr lang="en-US" altLang="zh-CN" i="1"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029825" y="4645025"/>
            <a:ext cx="115570" cy="1155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9865995" y="4755515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11060430" y="4586605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11174730" y="4598035"/>
                <a:ext cx="39243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𝑎</m:t>
                      </m:r>
                    </m:oMath>
                  </m:oMathPara>
                </a14:m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730" y="4598035"/>
                <a:ext cx="392430" cy="3683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连接符 25"/>
          <p:cNvCxnSpPr/>
          <p:nvPr/>
        </p:nvCxnSpPr>
        <p:spPr>
          <a:xfrm flipH="1" flipV="1">
            <a:off x="10024745" y="4182745"/>
            <a:ext cx="3175" cy="593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9883140" y="3829050"/>
            <a:ext cx="318770" cy="443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-3175" y="771525"/>
                <a:ext cx="5548630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 algn="l">
                  <a:lnSpc>
                    <a:spcPts val="4200"/>
                  </a:lnSpc>
                </a:pPr>
                <a:r>
                  <a:rPr lang="zh-CN" b="1" noProof="1"/>
                  <a:t>问题</a:t>
                </a:r>
                <a:r>
                  <a:rPr lang="en-US" altLang="zh-CN" b="1" noProof="1"/>
                  <a:t>1</a:t>
                </a:r>
                <a:r>
                  <a:rPr lang="en-US" altLang="zh-CN" noProof="1"/>
                  <a:t> </a:t>
                </a:r>
                <a:r>
                  <a:rPr lang="zh-CN" altLang="en-US" noProof="1"/>
                  <a:t>如图，</a:t>
                </a:r>
                <a:r>
                  <a:rPr lang="en-US" altLang="zh-CN" b="1" dirty="0">
                    <a:sym typeface="+mn-ea"/>
                  </a:rPr>
                  <a:t>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</m:oMath>
                </a14:m>
                <a:r>
                  <a:rPr lang="zh-CN" altLang="en-US">
                    <a:sym typeface="+mn-ea"/>
                  </a:rPr>
                  <a:t>的半径为</a:t>
                </a:r>
                <a14:m>
                  <m:oMath xmlns:m="http://schemas.openxmlformats.org/officeDocument/2006/math"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noProof="1"/>
                  <a:t>.</a:t>
                </a:r>
                <a:endParaRPr lang="zh-CN" altLang="en-US" noProof="1"/>
              </a:p>
            </p:txBody>
          </p:sp>
        </mc:Choice>
        <mc:Fallback>
          <p:sp>
            <p:nvSpPr>
              <p:cNvPr id="51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-3175" y="771525"/>
                <a:ext cx="5548630" cy="6299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接连接符 1"/>
          <p:cNvCxnSpPr/>
          <p:nvPr/>
        </p:nvCxnSpPr>
        <p:spPr>
          <a:xfrm>
            <a:off x="8912860" y="4754880"/>
            <a:ext cx="226187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21" grpId="1"/>
      <p:bldP spid="19" grpId="0" bldLvl="0" animBg="1"/>
      <p:bldP spid="19" grpId="1" animBg="1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60000">
            <a:off x="9475470" y="3825875"/>
            <a:ext cx="115570" cy="1155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Text Box 9"/>
          <p:cNvSpPr txBox="1"/>
          <p:nvPr>
            <p:custDataLst>
              <p:tags r:id="rId1"/>
            </p:custDataLst>
          </p:nvPr>
        </p:nvSpPr>
        <p:spPr>
          <a:xfrm>
            <a:off x="142879" y="125069"/>
            <a:ext cx="4518021" cy="646331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引导自学、知识再现</a:t>
            </a:r>
            <a:endParaRPr lang="en-US" altLang="zh-CN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-51435" y="1236345"/>
                <a:ext cx="8070215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noProof="1">
                    <a:solidFill>
                      <a:schemeClr val="tx1"/>
                    </a:solidFill>
                  </a:rPr>
                  <a:t>（</a:t>
                </a:r>
                <a:r>
                  <a:rPr lang="en-US" altLang="zh-CN" noProof="1">
                    <a:solidFill>
                      <a:schemeClr val="tx1"/>
                    </a:solidFill>
                  </a:rPr>
                  <a:t>2</a:t>
                </a:r>
                <a:r>
                  <a:rPr lang="zh-CN" altLang="en-US" noProof="1">
                    <a:solidFill>
                      <a:schemeClr val="tx1"/>
                    </a:solidFill>
                  </a:rPr>
                  <a:t>）在</a:t>
                </a:r>
                <a:r>
                  <a:rPr lang="en-US" altLang="zh-CN" b="1" dirty="0">
                    <a:sym typeface="+mn-ea"/>
                  </a:rPr>
                  <a:t>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  <m:r>
                      <a:rPr lang="zh-CN" altLang="en-US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上</m:t>
                    </m:r>
                  </m:oMath>
                </a14:m>
                <a:r>
                  <a:rPr lang="zh-CN" altLang="en-US" noProof="1"/>
                  <a:t>取一点</a:t>
                </a:r>
                <a:r>
                  <a:rPr lang="en-US" altLang="zh-CN" i="1" noProof="1" dirty="0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 noProof="1"/>
                  <a:t>，过点</a:t>
                </a:r>
                <a:r>
                  <a:rPr lang="en-US" altLang="zh-CN" i="1" noProof="1" dirty="0">
                    <a:latin typeface="Cambria Math" panose="02040503050406030204" charset="0"/>
                    <a:cs typeface="Cambria Math" panose="02040503050406030204" charset="0"/>
                  </a:rPr>
                  <a:t>A </a:t>
                </a:r>
                <a:r>
                  <a:rPr lang="zh-CN" altLang="en-US" noProof="1"/>
                  <a:t>作</a:t>
                </a:r>
                <a:r>
                  <a:rPr lang="en-US" altLang="zh-CN" b="1" dirty="0">
                    <a:sym typeface="+mn-ea"/>
                  </a:rPr>
                  <a:t>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的切线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𝑎</m:t>
                    </m:r>
                  </m:oMath>
                </a14:m>
                <a:r>
                  <a:rPr lang="en-US" altLang="zh-CN">
                    <a:sym typeface="+mn-ea"/>
                  </a:rPr>
                  <a:t>.</a:t>
                </a: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-51435" y="1236345"/>
                <a:ext cx="8070215" cy="6299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4"/>
          <p:cNvSpPr/>
          <p:nvPr/>
        </p:nvSpPr>
        <p:spPr>
          <a:xfrm>
            <a:off x="137795" y="5969635"/>
            <a:ext cx="10007600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解题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策略：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）有点：连半径，证垂直；（</a:t>
            </a:r>
            <a:r>
              <a:rPr lang="en-US" altLang="zh-CN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）无点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作垂直，证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半径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7" name="Rectangle 4"/>
          <p:cNvSpPr/>
          <p:nvPr/>
        </p:nvSpPr>
        <p:spPr>
          <a:xfrm>
            <a:off x="130810" y="5532755"/>
            <a:ext cx="4230370" cy="436880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知识点二：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切线的判定与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性质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8912860" y="2567940"/>
            <a:ext cx="1382395" cy="2195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椭圆 13"/>
          <p:cNvSpPr/>
          <p:nvPr>
            <p:custDataLst>
              <p:tags r:id="rId5"/>
            </p:custDataLst>
          </p:nvPr>
        </p:nvSpPr>
        <p:spPr>
          <a:xfrm>
            <a:off x="9415145" y="3533775"/>
            <a:ext cx="1220470" cy="122555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706485" y="4753610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6"/>
            </p:custDataLst>
          </p:nvPr>
        </p:nvSpPr>
        <p:spPr>
          <a:xfrm>
            <a:off x="9883140" y="3829685"/>
            <a:ext cx="318770" cy="443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cxnSp>
        <p:nvCxnSpPr>
          <p:cNvPr id="46" name="直接连接符 45"/>
          <p:cNvCxnSpPr/>
          <p:nvPr/>
        </p:nvCxnSpPr>
        <p:spPr>
          <a:xfrm>
            <a:off x="9523730" y="3803650"/>
            <a:ext cx="504190" cy="379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>
            <p:custDataLst>
              <p:tags r:id="rId7"/>
            </p:custDataLst>
          </p:nvPr>
        </p:nvSpPr>
        <p:spPr>
          <a:xfrm>
            <a:off x="9992360" y="4018280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O</a:t>
            </a:r>
            <a:endParaRPr lang="en-US" altLang="zh-CN" i="1"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069371" y="3486284"/>
            <a:ext cx="392263" cy="2951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8938260" y="4192905"/>
            <a:ext cx="1089660" cy="5511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778240" y="4385310"/>
            <a:ext cx="318770" cy="443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9912985" y="4645025"/>
            <a:ext cx="115570" cy="1155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>
            <p:custDataLst>
              <p:tags r:id="rId9"/>
            </p:custDataLst>
          </p:nvPr>
        </p:nvCxnSpPr>
        <p:spPr>
          <a:xfrm>
            <a:off x="8912860" y="4754880"/>
            <a:ext cx="226187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9865995" y="4755515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11060430" y="4764405"/>
            <a:ext cx="392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1174730" y="4598035"/>
                <a:ext cx="39243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𝑎</m:t>
                      </m:r>
                    </m:oMath>
                  </m:oMathPara>
                </a14:m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1174730" y="4598035"/>
                <a:ext cx="392430" cy="3683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连接符 25"/>
          <p:cNvCxnSpPr/>
          <p:nvPr>
            <p:custDataLst>
              <p:tags r:id="rId15"/>
            </p:custDataLst>
          </p:nvPr>
        </p:nvCxnSpPr>
        <p:spPr>
          <a:xfrm flipH="1" flipV="1">
            <a:off x="10024745" y="4182745"/>
            <a:ext cx="3175" cy="593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6"/>
              <p:cNvSpPr txBox="1"/>
              <p:nvPr/>
            </p:nvSpPr>
            <p:spPr>
              <a:xfrm>
                <a:off x="241935" y="1716405"/>
                <a:ext cx="11416030" cy="1168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noProof="1">
                    <a:solidFill>
                      <a:srgbClr val="FF0000"/>
                    </a:solidFill>
                  </a:rPr>
                  <a:t>追问</a:t>
                </a:r>
                <a:r>
                  <a:rPr lang="en-US" altLang="zh-CN" noProof="1">
                    <a:solidFill>
                      <a:srgbClr val="FF0000"/>
                    </a:solidFill>
                  </a:rPr>
                  <a:t>1</a:t>
                </a:r>
                <a:r>
                  <a:rPr lang="zh-CN" noProof="1">
                    <a:solidFill>
                      <a:srgbClr val="FF0000"/>
                    </a:solidFill>
                  </a:rPr>
                  <a:t>：</a:t>
                </a:r>
                <a:r>
                  <a:rPr lang="zh-CN" altLang="en-US" noProof="1">
                    <a:solidFill>
                      <a:schemeClr val="tx1"/>
                    </a:solidFill>
                  </a:rPr>
                  <a:t>在直线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𝑎</m:t>
                    </m:r>
                    <m:r>
                      <a:rPr lang="zh-CN" altLang="en-US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上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取一点</a:t>
                </a:r>
                <a:r>
                  <a:rPr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B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（异于点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），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连接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OB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，作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直线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𝑙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sym typeface="+mn-ea"/>
                  </a:rPr>
                  <a:t>∠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1=</a:t>
                </a:r>
                <a:r>
                  <a:rPr lang="en-US" altLang="zh-CN">
                    <a:sym typeface="+mn-ea"/>
                  </a:rPr>
                  <a:t>∠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2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直线</a:t>
                </a:r>
                <a:r>
                  <a:rPr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BC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与</a:t>
                </a:r>
                <a:r>
                  <a:rPr lang="en-US" altLang="zh-CN" b="1" dirty="0">
                    <a:sym typeface="+mn-ea"/>
                  </a:rPr>
                  <a:t>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相切吗？</a:t>
                </a:r>
                <a:r>
                  <a:rPr lang="zh-CN" altLang="en-US" noProof="1"/>
                  <a:t>请说明理由</a:t>
                </a:r>
                <a:r>
                  <a:rPr lang="en-US" altLang="zh-CN">
                    <a:sym typeface="+mn-ea"/>
                  </a:rPr>
                  <a:t>.</a:t>
                </a: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" y="1716405"/>
                <a:ext cx="11416030" cy="11684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>
            <p:custDataLst>
              <p:tags r:id="rId17"/>
            </p:custDataLst>
          </p:nvPr>
        </p:nvSpPr>
        <p:spPr>
          <a:xfrm>
            <a:off x="9883140" y="3829050"/>
            <a:ext cx="318770" cy="443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-3175" y="771525"/>
                <a:ext cx="5548630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 algn="l">
                  <a:lnSpc>
                    <a:spcPts val="4200"/>
                  </a:lnSpc>
                </a:pPr>
                <a:r>
                  <a:rPr lang="zh-CN" b="1" noProof="1"/>
                  <a:t>问题</a:t>
                </a:r>
                <a:r>
                  <a:rPr lang="en-US" altLang="zh-CN" b="1" noProof="1"/>
                  <a:t>1</a:t>
                </a:r>
                <a:r>
                  <a:rPr lang="en-US" altLang="zh-CN" noProof="1"/>
                  <a:t> </a:t>
                </a:r>
                <a:r>
                  <a:rPr lang="zh-CN" altLang="en-US" noProof="1"/>
                  <a:t>如图，</a:t>
                </a:r>
                <a:r>
                  <a:rPr lang="en-US" altLang="zh-CN" b="1" dirty="0">
                    <a:sym typeface="+mn-ea"/>
                  </a:rPr>
                  <a:t>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</m:oMath>
                </a14:m>
                <a:r>
                  <a:rPr lang="zh-CN" altLang="en-US">
                    <a:sym typeface="+mn-ea"/>
                  </a:rPr>
                  <a:t>的半径为</a:t>
                </a:r>
                <a14:m>
                  <m:oMath xmlns:m="http://schemas.openxmlformats.org/officeDocument/2006/math"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noProof="1"/>
                  <a:t>.</a:t>
                </a:r>
                <a:endParaRPr lang="zh-CN" altLang="en-US" noProof="1"/>
              </a:p>
            </p:txBody>
          </p:sp>
        </mc:Choice>
        <mc:Fallback>
          <p:sp>
            <p:nvSpPr>
              <p:cNvPr id="51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-3175" y="771525"/>
                <a:ext cx="5548630" cy="6299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/>
          <p:cNvSpPr/>
          <p:nvPr/>
        </p:nvSpPr>
        <p:spPr>
          <a:xfrm>
            <a:off x="4361180" y="5533390"/>
            <a:ext cx="3263900" cy="43624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知识点三：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切线长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定理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233045" y="2741930"/>
                <a:ext cx="6097905" cy="1168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noProof="1">
                    <a:solidFill>
                      <a:srgbClr val="FF0000"/>
                    </a:solidFill>
                  </a:rPr>
                  <a:t>追问</a:t>
                </a:r>
                <a:r>
                  <a:rPr lang="en-US" altLang="zh-CN" noProof="1">
                    <a:solidFill>
                      <a:srgbClr val="FF0000"/>
                    </a:solidFill>
                  </a:rPr>
                  <a:t>2</a:t>
                </a:r>
                <a:r>
                  <a:rPr lang="zh-CN" noProof="1">
                    <a:solidFill>
                      <a:srgbClr val="FF0000"/>
                    </a:solidFill>
                  </a:rPr>
                  <a:t>：</a:t>
                </a:r>
                <a:r>
                  <a:rPr lang="zh-CN" noProof="1">
                    <a:solidFill>
                      <a:schemeClr val="tx1"/>
                    </a:solidFill>
                  </a:rPr>
                  <a:t>若</a:t>
                </a:r>
                <a:r>
                  <a:rPr lang="en-US" altLang="zh-CN" i="1" noProof="1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C </a:t>
                </a:r>
                <a:r>
                  <a:rPr lang="zh-CN" altLang="en-US" noProof="1">
                    <a:solidFill>
                      <a:schemeClr val="tx1"/>
                    </a:solidFill>
                  </a:rPr>
                  <a:t>为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直线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BC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与</a:t>
                </a:r>
                <a:r>
                  <a:rPr lang="en-US" altLang="zh-CN" b="1" dirty="0">
                    <a:sym typeface="+mn-ea"/>
                  </a:rPr>
                  <a:t>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切点，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  <a:p>
                <a:pPr>
                  <a:lnSpc>
                    <a:spcPts val="4200"/>
                  </a:lnSpc>
                </a:pPr>
                <a:r>
                  <a:rPr lang="en-US" altLang="zh-CN" i="1" noProof="1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AB </a:t>
                </a:r>
                <a:r>
                  <a:rPr lang="en-US" altLang="zh-CN" noProof="1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与</a:t>
                </a:r>
                <a:r>
                  <a:rPr lang="en-US" altLang="zh-CN" i="1" noProof="1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BC </a:t>
                </a:r>
                <a:r>
                  <a:rPr lang="zh-CN" altLang="en-US" noProof="1">
                    <a:solidFill>
                      <a:schemeClr val="tx1"/>
                    </a:solidFill>
                  </a:rPr>
                  <a:t>的数量关系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？</a:t>
                </a:r>
                <a:r>
                  <a:rPr lang="zh-CN" altLang="en-US" noProof="1"/>
                  <a:t>请说明理由</a:t>
                </a:r>
                <a:r>
                  <a:rPr lang="en-US" altLang="zh-CN">
                    <a:sym typeface="+mn-ea"/>
                  </a:rPr>
                  <a:t>.</a:t>
                </a: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233045" y="2741930"/>
                <a:ext cx="6097905" cy="116840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9887585" y="4397375"/>
            <a:ext cx="318770" cy="443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0278745" y="2255520"/>
                <a:ext cx="392430" cy="34925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𝑙</m:t>
                      </m:r>
                    </m:oMath>
                  </m:oMathPara>
                </a14:m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745" y="2255520"/>
                <a:ext cx="392430" cy="34925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弧形 9"/>
          <p:cNvSpPr/>
          <p:nvPr/>
        </p:nvSpPr>
        <p:spPr>
          <a:xfrm>
            <a:off x="8959850" y="4544695"/>
            <a:ext cx="195580" cy="16764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 rot="1920000">
            <a:off x="9033510" y="4614545"/>
            <a:ext cx="195580" cy="16764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22715" y="4312285"/>
            <a:ext cx="3924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solidFill>
                  <a:srgbClr val="FF0000"/>
                </a:solidFill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1</a:t>
            </a:r>
            <a:endParaRPr lang="en-US" altLang="zh-CN" i="1" dirty="0">
              <a:solidFill>
                <a:srgbClr val="FF0000"/>
              </a:solidFill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50985" y="4479925"/>
            <a:ext cx="3924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solidFill>
                  <a:srgbClr val="FF0000"/>
                </a:solidFill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2</a:t>
            </a:r>
            <a:endParaRPr lang="en-US" altLang="zh-CN" i="1" dirty="0">
              <a:solidFill>
                <a:srgbClr val="FF0000"/>
              </a:solidFill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5" grpId="0"/>
      <p:bldP spid="15" grpId="1"/>
      <p:bldP spid="37" grpId="1" animBg="1"/>
      <p:bldP spid="39" grpId="1" animBg="1"/>
      <p:bldP spid="17" grpId="0"/>
      <p:bldP spid="17" grpId="1"/>
      <p:bldP spid="21" grpId="1"/>
      <p:bldP spid="25" grpId="1"/>
      <p:bldP spid="18" grpId="1" animBg="1"/>
      <p:bldP spid="8" grpId="0" bldLvl="0" animBg="1"/>
      <p:bldP spid="8" grpId="1" animBg="1"/>
      <p:bldP spid="2" grpId="0" bldLvl="0" animBg="1"/>
      <p:bldP spid="2" grpId="1" animBg="1"/>
      <p:bldP spid="7" grpId="1"/>
      <p:bldP spid="44" grpId="1"/>
      <p:bldP spid="44" grpId="2"/>
      <p:bldP spid="5" grpId="1"/>
      <p:bldP spid="39" grpId="2" animBg="1"/>
      <p:bldP spid="16" grpId="0"/>
      <p:bldP spid="20" grpId="0"/>
      <p:bldP spid="16" grpId="1"/>
      <p:bldP spid="20" grpId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6"/>
              <p:cNvSpPr txBox="1"/>
              <p:nvPr/>
            </p:nvSpPr>
            <p:spPr>
              <a:xfrm>
                <a:off x="4445" y="765175"/>
                <a:ext cx="12211050" cy="1168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altLang="en-US" b="1">
                    <a:sym typeface="+mn-ea"/>
                  </a:rPr>
                  <a:t>问题</a:t>
                </a:r>
                <a:r>
                  <a:rPr lang="en-US" altLang="zh-CN" b="1">
                    <a:sym typeface="+mn-ea"/>
                  </a:rPr>
                  <a:t>2 </a:t>
                </a:r>
                <a:r>
                  <a:rPr lang="zh-CN" altLang="en-US">
                    <a:sym typeface="+mn-ea"/>
                  </a:rPr>
                  <a:t>如图，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charset="0"/>
                        <a:sym typeface="+mn-ea"/>
                      </a:rPr>
                      <m:t>⊙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  <m:r>
                      <a:rPr lang="zh-CN" altLang="en-US">
                        <a:latin typeface="Cambria Math" panose="02040503050406030204" charset="0"/>
                        <a:sym typeface="+mn-ea"/>
                      </a:rPr>
                      <m:t>的半径为</m:t>
                    </m:r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∠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ABC </a:t>
                </a:r>
                <a:r>
                  <a:rPr lang="en-US" altLang="zh-CN">
                    <a:sym typeface="+mn-ea"/>
                  </a:rPr>
                  <a:t>=60</a:t>
                </a:r>
                <a14:m>
                  <m:oMath xmlns:m="http://schemas.openxmlformats.org/officeDocument/2006/math"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°，</m:t>
                    </m:r>
                    <m:r>
                      <a:rPr lang="zh-CN" altLang="en-US" i="1" noProof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若</m:t>
                    </m:r>
                  </m:oMath>
                </a14:m>
                <a:r>
                  <a:rPr lang="zh-CN" altLang="en-US" dirty="0">
                    <a:sym typeface="+mn-ea"/>
                  </a:rPr>
                  <a:t>在圆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上任意取一点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（不与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、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重合）</a:t>
                </a:r>
                <a:r>
                  <a:rPr lang="en-US" altLang="zh-CN" dirty="0">
                    <a:sym typeface="+mn-ea"/>
                  </a:rPr>
                  <a:t>.</a:t>
                </a:r>
                <a:endParaRPr lang="zh-CN" altLang="en-US" noProof="1"/>
              </a:p>
            </p:txBody>
          </p:sp>
        </mc:Choice>
        <mc:Fallback>
          <p:sp>
            <p:nvSpPr>
              <p:cNvPr id="3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" y="765175"/>
                <a:ext cx="12211050" cy="1168400"/>
              </a:xfrm>
              <a:prstGeom prst="rect">
                <a:avLst/>
              </a:prstGeom>
              <a:blipFill rotWithShape="1">
                <a:blip r:embed="rId1"/>
                <a:stretch>
                  <a:fillRect r="-77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4"/>
          <p:cNvSpPr/>
          <p:nvPr/>
        </p:nvSpPr>
        <p:spPr>
          <a:xfrm>
            <a:off x="187960" y="6026785"/>
            <a:ext cx="4649470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数学思想：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数形结合、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分类讨论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0" name="Text Box 9"/>
          <p:cNvSpPr txBox="1"/>
          <p:nvPr>
            <p:custDataLst>
              <p:tags r:id="rId2"/>
            </p:custDataLst>
          </p:nvPr>
        </p:nvSpPr>
        <p:spPr>
          <a:xfrm>
            <a:off x="142879" y="125069"/>
            <a:ext cx="4162422" cy="646331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组织互学</a:t>
            </a:r>
            <a:r>
              <a:rPr lang="en-US" altLang="zh-CN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知识巩固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TextBox 6"/>
          <p:cNvSpPr txBox="1"/>
          <p:nvPr>
            <p:custDataLst>
              <p:tags r:id="rId3"/>
            </p:custDataLst>
          </p:nvPr>
        </p:nvSpPr>
        <p:spPr>
          <a:xfrm>
            <a:off x="-1270" y="1696085"/>
            <a:ext cx="11182985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>
              <a:defRPr sz="28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ts val="4200"/>
              </a:lnSpc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</a:t>
            </a:r>
            <a:r>
              <a:rPr lang="zh-CN" altLang="en-US" dirty="0">
                <a:sym typeface="+mn-ea"/>
              </a:rPr>
              <a:t>连接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AM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CM</a:t>
            </a:r>
            <a:r>
              <a:rPr lang="en-US" altLang="zh-CN" dirty="0">
                <a:sym typeface="+mn-ea"/>
              </a:rPr>
              <a:t>,</a:t>
            </a:r>
            <a:r>
              <a:rPr lang="zh-CN" altLang="en-US" dirty="0">
                <a:sym typeface="+mn-ea"/>
              </a:rPr>
              <a:t>则</a:t>
            </a:r>
            <a:r>
              <a:rPr lang="en-US" altLang="zh-CN">
                <a:sym typeface="+mn-ea"/>
              </a:rPr>
              <a:t>∠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AMC </a:t>
            </a:r>
            <a:r>
              <a:rPr lang="en-US" altLang="zh-CN">
                <a:sym typeface="+mn-ea"/>
              </a:rPr>
              <a:t>=_______</a:t>
            </a:r>
            <a:r>
              <a:rPr lang="zh-CN" altLang="en-US" noProof="1"/>
              <a:t>；</a:t>
            </a:r>
            <a:endParaRPr lang="zh-CN" altLang="en-US" noProof="1"/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8711565" y="3759835"/>
            <a:ext cx="453390" cy="323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9476105" y="5000625"/>
            <a:ext cx="45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7980045" y="4998720"/>
            <a:ext cx="45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>
          <a:xfrm>
            <a:off x="9630410" y="4177665"/>
            <a:ext cx="45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O</a:t>
            </a:r>
            <a:endParaRPr lang="en-US" altLang="zh-CN"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 rot="0">
            <a:off x="8380095" y="2807970"/>
            <a:ext cx="2663190" cy="2164715"/>
            <a:chOff x="14100" y="3346"/>
            <a:chExt cx="4338" cy="3632"/>
          </a:xfrm>
        </p:grpSpPr>
        <p:sp>
          <p:nvSpPr>
            <p:cNvPr id="35" name="椭圆 34"/>
            <p:cNvSpPr/>
            <p:nvPr>
              <p:custDataLst>
                <p:tags r:id="rId8"/>
              </p:custDataLst>
            </p:nvPr>
          </p:nvSpPr>
          <p:spPr>
            <a:xfrm>
              <a:off x="15046" y="4696"/>
              <a:ext cx="2299" cy="22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>
              <p:custDataLst>
                <p:tags r:id="rId9"/>
              </p:custDataLst>
            </p:nvPr>
          </p:nvCxnSpPr>
          <p:spPr>
            <a:xfrm flipV="1">
              <a:off x="14100" y="3346"/>
              <a:ext cx="2302" cy="3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>
              <p:custDataLst>
                <p:tags r:id="rId10"/>
              </p:custDataLst>
            </p:nvPr>
          </p:nvCxnSpPr>
          <p:spPr>
            <a:xfrm>
              <a:off x="14100" y="6943"/>
              <a:ext cx="4338" cy="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9504045" y="3980180"/>
            <a:ext cx="368935" cy="486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grpSp>
        <p:nvGrpSpPr>
          <p:cNvPr id="26" name="组合 25"/>
          <p:cNvGrpSpPr/>
          <p:nvPr/>
        </p:nvGrpSpPr>
        <p:grpSpPr>
          <a:xfrm>
            <a:off x="9001760" y="3948430"/>
            <a:ext cx="661670" cy="1013460"/>
            <a:chOff x="14152" y="6130"/>
            <a:chExt cx="1042" cy="1596"/>
          </a:xfrm>
        </p:grpSpPr>
        <p:sp>
          <p:nvSpPr>
            <p:cNvPr id="28" name="矩形 27"/>
            <p:cNvSpPr/>
            <p:nvPr>
              <p:custDataLst>
                <p:tags r:id="rId12"/>
              </p:custDataLst>
            </p:nvPr>
          </p:nvSpPr>
          <p:spPr>
            <a:xfrm>
              <a:off x="14983" y="7544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" name="直接连接符 2"/>
            <p:cNvCxnSpPr/>
            <p:nvPr>
              <p:custDataLst>
                <p:tags r:id="rId13"/>
              </p:custDataLst>
            </p:nvPr>
          </p:nvCxnSpPr>
          <p:spPr>
            <a:xfrm>
              <a:off x="14214" y="6130"/>
              <a:ext cx="980" cy="62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>
              <p:custDataLst>
                <p:tags r:id="rId14"/>
              </p:custDataLst>
            </p:nvPr>
          </p:nvCxnSpPr>
          <p:spPr>
            <a:xfrm flipH="1">
              <a:off x="15165" y="6747"/>
              <a:ext cx="8" cy="979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>
              <p:custDataLst>
                <p:tags r:id="rId15"/>
              </p:custDataLst>
            </p:nvPr>
          </p:nvSpPr>
          <p:spPr>
            <a:xfrm rot="1920000">
              <a:off x="14152" y="6172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>
            <p:custDataLst>
              <p:tags r:id="rId1"/>
            </p:custDataLst>
          </p:nvPr>
        </p:nvSpPr>
        <p:spPr>
          <a:xfrm>
            <a:off x="2143760" y="4817745"/>
            <a:ext cx="115570" cy="11557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4" name="直接连接符 73"/>
          <p:cNvCxnSpPr/>
          <p:nvPr>
            <p:custDataLst>
              <p:tags r:id="rId2"/>
            </p:custDataLst>
          </p:nvPr>
        </p:nvCxnSpPr>
        <p:spPr>
          <a:xfrm flipH="1">
            <a:off x="2256155" y="4290060"/>
            <a:ext cx="5080" cy="62166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2" name="矩形 71"/>
          <p:cNvSpPr/>
          <p:nvPr>
            <p:custDataLst>
              <p:tags r:id="rId3"/>
            </p:custDataLst>
          </p:nvPr>
        </p:nvSpPr>
        <p:spPr>
          <a:xfrm rot="2100000">
            <a:off x="1613535" y="3945255"/>
            <a:ext cx="115570" cy="11557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矩形 68"/>
          <p:cNvSpPr/>
          <p:nvPr>
            <p:custDataLst>
              <p:tags r:id="rId4"/>
            </p:custDataLst>
          </p:nvPr>
        </p:nvSpPr>
        <p:spPr>
          <a:xfrm>
            <a:off x="5932805" y="4815840"/>
            <a:ext cx="115570" cy="11557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1" name="直接连接符 70"/>
          <p:cNvCxnSpPr/>
          <p:nvPr>
            <p:custDataLst>
              <p:tags r:id="rId5"/>
            </p:custDataLst>
          </p:nvPr>
        </p:nvCxnSpPr>
        <p:spPr>
          <a:xfrm>
            <a:off x="5454015" y="3952875"/>
            <a:ext cx="612775" cy="33718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>
            <p:custDataLst>
              <p:tags r:id="rId6"/>
            </p:custDataLst>
          </p:nvPr>
        </p:nvCxnSpPr>
        <p:spPr>
          <a:xfrm flipH="1">
            <a:off x="6048375" y="4284345"/>
            <a:ext cx="5080" cy="62166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8" name="矩形 67"/>
          <p:cNvSpPr/>
          <p:nvPr>
            <p:custDataLst>
              <p:tags r:id="rId7"/>
            </p:custDataLst>
          </p:nvPr>
        </p:nvSpPr>
        <p:spPr>
          <a:xfrm rot="1740000">
            <a:off x="5415280" y="3970020"/>
            <a:ext cx="115570" cy="11557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Rectangle 4"/>
          <p:cNvSpPr/>
          <p:nvPr/>
        </p:nvSpPr>
        <p:spPr>
          <a:xfrm>
            <a:off x="187960" y="6007735"/>
            <a:ext cx="6471920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数学思想：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数形结合、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分类讨论、特殊到一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般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10075" y="2779171"/>
            <a:ext cx="3063510" cy="2531757"/>
            <a:chOff x="13711" y="2235"/>
            <a:chExt cx="4990" cy="4248"/>
          </a:xfrm>
        </p:grpSpPr>
        <p:grpSp>
          <p:nvGrpSpPr>
            <p:cNvPr id="2" name="组合 1"/>
            <p:cNvGrpSpPr/>
            <p:nvPr/>
          </p:nvGrpSpPr>
          <p:grpSpPr>
            <a:xfrm>
              <a:off x="13711" y="2235"/>
              <a:ext cx="4990" cy="4248"/>
              <a:chOff x="13711" y="2235"/>
              <a:chExt cx="4990" cy="4248"/>
            </a:xfrm>
          </p:grpSpPr>
          <p:sp>
            <p:nvSpPr>
              <p:cNvPr id="12" name="文本框 11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3711" y="5862"/>
                <a:ext cx="739" cy="6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>
                  <a:buClrTx/>
                  <a:buSzTx/>
                  <a:buFontTx/>
                </a:pPr>
                <a:r>
                  <a: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B</a:t>
                </a:r>
                <a:endPara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4951" y="3784"/>
                <a:ext cx="739" cy="54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>
                  <a:buClrTx/>
                  <a:buSzTx/>
                  <a:buFontTx/>
                </a:pPr>
                <a:r>
                  <a: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C</a:t>
                </a:r>
                <a:endPara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  <p:sp>
            <p:nvSpPr>
              <p:cNvPr id="14" name="文本框 1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6148" y="5865"/>
                <a:ext cx="739" cy="6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A</a:t>
                </a:r>
                <a:endPara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6358" y="4484"/>
                <a:ext cx="739" cy="6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O</a:t>
                </a:r>
                <a:endParaRPr lang="en-US" altLang="zh-CN">
                  <a:latin typeface="Calibri Light" panose="020F0302020204030204" charset="0"/>
                  <a:cs typeface="Calibri Light" panose="020F0302020204030204" charset="0"/>
                  <a:sym typeface="+mn-ea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4363" y="2235"/>
                <a:ext cx="4338" cy="3632"/>
                <a:chOff x="14363" y="2235"/>
                <a:chExt cx="4338" cy="3632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 rot="0">
                  <a:off x="14363" y="2235"/>
                  <a:ext cx="4338" cy="3632"/>
                  <a:chOff x="14100" y="3346"/>
                  <a:chExt cx="4338" cy="3632"/>
                </a:xfrm>
              </p:grpSpPr>
              <p:sp>
                <p:nvSpPr>
                  <p:cNvPr id="8" name="椭圆 7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15046" y="4696"/>
                    <a:ext cx="2299" cy="225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7" name="直接连接符 6"/>
                  <p:cNvCxnSpPr/>
                  <p:nvPr>
                    <p:custDataLst>
                      <p:tags r:id="rId13"/>
                    </p:custDataLst>
                  </p:nvPr>
                </p:nvCxnSpPr>
                <p:spPr>
                  <a:xfrm flipV="1">
                    <a:off x="14100" y="3346"/>
                    <a:ext cx="2302" cy="36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直接连接符 5"/>
                  <p:cNvCxnSpPr/>
                  <p:nvPr>
                    <p:custDataLst>
                      <p:tags r:id="rId14"/>
                    </p:custDataLst>
                  </p:nvPr>
                </p:nvCxnSpPr>
                <p:spPr>
                  <a:xfrm>
                    <a:off x="14100" y="6943"/>
                    <a:ext cx="4338" cy="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9" name="文本框 18"/>
                    <p:cNvSpPr txBox="1"/>
                    <p:nvPr>
                      <p:custDataLst>
                        <p:tags r:id="rId15"/>
                      </p:custDataLst>
                    </p:nvPr>
                  </p:nvSpPr>
                  <p:spPr>
                    <a:xfrm>
                      <a:off x="14817" y="5144"/>
                      <a:ext cx="739" cy="5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noAutofit/>
                    </a:bodyPr>
                    <a:p>
                      <a:pPr algn="l">
                        <a:buClrTx/>
                        <a:buSzTx/>
                        <a:buFontTx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  <a:sym typeface="+mn-ea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charset="0"/>
                                    <a:ea typeface="宋体" panose="02010600030101010101" pitchFamily="2" charset="-122"/>
                                    <a:cs typeface="Cambria Math" panose="02040503050406030204" charset="0"/>
                                    <a:sym typeface="+mn-ea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</a:pPr>
                      <a:endPara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endParaRPr>
                    </a:p>
                  </p:txBody>
                </p:sp>
              </mc:Choice>
              <mc:Fallback>
                <p:sp>
                  <p:nvSpPr>
                    <p:cNvPr id="19" name="文本框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14817" y="5144"/>
                      <a:ext cx="739" cy="542"/>
                    </a:xfrm>
                    <a:prstGeom prst="rect">
                      <a:avLst/>
                    </a:prstGeom>
                    <a:blipFill rotWithShape="1">
                      <a:blip r:embed="rId17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3" name="文本框 2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6152" y="4153"/>
                <a:ext cx="601" cy="81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2800"/>
                  <a:t>.</a:t>
                </a:r>
                <a:endParaRPr lang="en-US" altLang="zh-CN" sz="2800"/>
              </a:p>
            </p:txBody>
          </p:sp>
        </p:grpSp>
        <p:cxnSp>
          <p:nvCxnSpPr>
            <p:cNvPr id="20" name="直接连接符 19"/>
            <p:cNvCxnSpPr/>
            <p:nvPr>
              <p:custDataLst>
                <p:tags r:id="rId19"/>
              </p:custDataLst>
            </p:nvPr>
          </p:nvCxnSpPr>
          <p:spPr>
            <a:xfrm flipH="1">
              <a:off x="15399" y="4194"/>
              <a:ext cx="13" cy="9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15391" y="5164"/>
              <a:ext cx="1004" cy="6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594360" y="2778926"/>
            <a:ext cx="3063510" cy="2537717"/>
            <a:chOff x="13711" y="2225"/>
            <a:chExt cx="4990" cy="4258"/>
          </a:xfrm>
        </p:grpSpPr>
        <p:sp>
          <p:nvSpPr>
            <p:cNvPr id="48" name="文本框 47"/>
            <p:cNvSpPr txBox="1"/>
            <p:nvPr>
              <p:custDataLst>
                <p:tags r:id="rId21"/>
              </p:custDataLst>
            </p:nvPr>
          </p:nvSpPr>
          <p:spPr>
            <a:xfrm>
              <a:off x="14903" y="3784"/>
              <a:ext cx="739" cy="54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C</a:t>
              </a:r>
              <a:endPara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22"/>
              </p:custDataLst>
            </p:nvPr>
          </p:nvSpPr>
          <p:spPr>
            <a:xfrm>
              <a:off x="16148" y="5865"/>
              <a:ext cx="739" cy="6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buClrTx/>
                <a:buSzTx/>
                <a:buFontTx/>
              </a:pPr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A</a:t>
              </a:r>
              <a:endPara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3711" y="2225"/>
              <a:ext cx="4990" cy="4255"/>
              <a:chOff x="13711" y="2225"/>
              <a:chExt cx="4990" cy="4255"/>
            </a:xfrm>
          </p:grpSpPr>
          <p:sp>
            <p:nvSpPr>
              <p:cNvPr id="51" name="文本框 50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3711" y="5862"/>
                <a:ext cx="739" cy="6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>
                  <a:buClrTx/>
                  <a:buSzTx/>
                  <a:buFontTx/>
                </a:pPr>
                <a:r>
                  <a: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B</a:t>
                </a:r>
                <a:endPara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14363" y="2225"/>
                <a:ext cx="4338" cy="3628"/>
                <a:chOff x="14363" y="2225"/>
                <a:chExt cx="4338" cy="3628"/>
              </a:xfrm>
            </p:grpSpPr>
            <p:sp>
              <p:nvSpPr>
                <p:cNvPr id="54" name="文本框 53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16400" y="4484"/>
                  <a:ext cx="739" cy="61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i="1" dirty="0">
                      <a:latin typeface="Cambria Math" panose="02040503050406030204" charset="0"/>
                      <a:ea typeface="宋体" panose="02010600030101010101" pitchFamily="2" charset="-122"/>
                      <a:cs typeface="Cambria Math" panose="02040503050406030204" charset="0"/>
                      <a:sym typeface="+mn-ea"/>
                    </a:rPr>
                    <a:t>O</a:t>
                  </a:r>
                  <a:endParaRPr lang="en-US" altLang="zh-CN">
                    <a:sym typeface="+mn-ea"/>
                  </a:endParaRPr>
                </a:p>
              </p:txBody>
            </p:sp>
            <p:grpSp>
              <p:nvGrpSpPr>
                <p:cNvPr id="57" name="组合 56"/>
                <p:cNvGrpSpPr/>
                <p:nvPr/>
              </p:nvGrpSpPr>
              <p:grpSpPr>
                <a:xfrm>
                  <a:off x="14363" y="2225"/>
                  <a:ext cx="4338" cy="3628"/>
                  <a:chOff x="14363" y="2239"/>
                  <a:chExt cx="4338" cy="3628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 rot="0">
                    <a:off x="14363" y="2239"/>
                    <a:ext cx="4338" cy="3628"/>
                    <a:chOff x="14100" y="3350"/>
                    <a:chExt cx="4338" cy="3628"/>
                  </a:xfrm>
                </p:grpSpPr>
                <p:cxnSp>
                  <p:nvCxnSpPr>
                    <p:cNvPr id="60" name="直接连接符 59"/>
                    <p:cNvCxnSpPr/>
                    <p:nvPr>
                      <p:custDataLst>
                        <p:tags r:id="rId25"/>
                      </p:custDataLst>
                    </p:nvPr>
                  </p:nvCxnSpPr>
                  <p:spPr>
                    <a:xfrm flipV="1">
                      <a:off x="14100" y="3350"/>
                      <a:ext cx="2295" cy="360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1" name="椭圆 60"/>
                    <p:cNvSpPr/>
                    <p:nvPr>
                      <p:custDataLst>
                        <p:tags r:id="rId26"/>
                      </p:custDataLst>
                    </p:nvPr>
                  </p:nvSpPr>
                  <p:spPr>
                    <a:xfrm>
                      <a:off x="15046" y="4696"/>
                      <a:ext cx="2299" cy="225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style>
                    <a:lnRef idx="2">
                      <a:schemeClr val="accent1">
                        <a:lumMod val="75000"/>
                      </a:schemeClr>
                    </a:lnRef>
                    <a:fillRef idx="1">
                      <a:schemeClr val="accent1"/>
                    </a:fillRef>
                    <a:effectRef idx="0">
                      <a:srgbClr val="FFFFFF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59" name="直接连接符 58"/>
                    <p:cNvCxnSpPr/>
                    <p:nvPr>
                      <p:custDataLst>
                        <p:tags r:id="rId27"/>
                      </p:custDataLst>
                    </p:nvPr>
                  </p:nvCxnSpPr>
                  <p:spPr>
                    <a:xfrm>
                      <a:off x="14100" y="6943"/>
                      <a:ext cx="4338" cy="3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62" name="文本框 61"/>
                      <p:cNvSpPr txBox="1"/>
                      <p:nvPr>
                        <p:custDataLst>
                          <p:tags r:id="rId28"/>
                        </p:custDataLst>
                      </p:nvPr>
                    </p:nvSpPr>
                    <p:spPr>
                      <a:xfrm>
                        <a:off x="17512" y="3899"/>
                        <a:ext cx="739" cy="54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noAutofit/>
                      </a:bodyPr>
                      <a:p>
                        <a:pPr algn="l">
                          <a:buClrTx/>
                          <a:buSzTx/>
                          <a:buFontTx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  <a:sym typeface="+mn-ea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  <a:sym typeface="+mn-ea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zh-CN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62" name="文本框 6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>
                        <p:custDataLst>
                          <p:tags r:id="rId29"/>
                        </p:custDataLst>
                      </p:nvPr>
                    </p:nvSpPr>
                    <p:spPr>
                      <a:xfrm>
                        <a:off x="17512" y="3899"/>
                        <a:ext cx="739" cy="542"/>
                      </a:xfrm>
                      <a:prstGeom prst="rect">
                        <a:avLst/>
                      </a:prstGeom>
                      <a:blipFill rotWithShape="1">
                        <a:blip r:embed="rId30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63" name="直接连接符 62"/>
                <p:cNvCxnSpPr/>
                <p:nvPr>
                  <p:custDataLst>
                    <p:tags r:id="rId31"/>
                  </p:custDataLst>
                </p:nvPr>
              </p:nvCxnSpPr>
              <p:spPr>
                <a:xfrm>
                  <a:off x="15439" y="4155"/>
                  <a:ext cx="2094" cy="1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>
                  <p:custDataLst>
                    <p:tags r:id="rId32"/>
                  </p:custDataLst>
                </p:nvPr>
              </p:nvCxnSpPr>
              <p:spPr>
                <a:xfrm flipV="1">
                  <a:off x="16420" y="4325"/>
                  <a:ext cx="1117" cy="15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sp>
              <p:nvSpPr>
                <p:cNvPr id="55" name="文本框 54"/>
                <p:cNvSpPr txBox="1"/>
                <p:nvPr>
                  <p:custDataLst>
                    <p:tags r:id="rId33"/>
                  </p:custDataLst>
                </p:nvPr>
              </p:nvSpPr>
              <p:spPr>
                <a:xfrm>
                  <a:off x="16194" y="4153"/>
                  <a:ext cx="601" cy="8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r>
                    <a:rPr lang="en-US" altLang="zh-CN" sz="2800"/>
                    <a:t>.</a:t>
                  </a:r>
                  <a:endParaRPr lang="en-US" altLang="zh-CN" sz="2800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6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148590" y="2163445"/>
                <a:ext cx="11182985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altLang="en-US" noProof="1">
                    <a:solidFill>
                      <a:srgbClr val="FF0000"/>
                    </a:solidFill>
                  </a:rPr>
                  <a:t>变：</a:t>
                </a:r>
                <a:r>
                  <a:rPr lang="zh-CN" altLang="en-US" noProof="1"/>
                  <a:t>若</a:t>
                </a:r>
                <a:r>
                  <a:rPr lang="en-US" altLang="zh-CN" noProof="1"/>
                  <a:t>∠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ABC </a:t>
                </a:r>
                <a:r>
                  <a:rPr lang="en-US" altLang="zh-CN">
                    <a:sym typeface="+mn-ea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𝛼</m:t>
                    </m:r>
                  </m:oMath>
                </a14:m>
                <a:r>
                  <a:rPr lang="zh-CN" altLang="en-US">
                    <a:sym typeface="+mn-ea"/>
                  </a:rPr>
                  <a:t>，用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𝛼</m:t>
                    </m:r>
                    <m:r>
                      <a:rPr lang="zh-CN" altLang="en-US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直接表示</m:t>
                    </m:r>
                  </m:oMath>
                </a14:m>
                <a:r>
                  <a:rPr lang="en-US" altLang="zh-CN">
                    <a:sym typeface="+mn-ea"/>
                  </a:rPr>
                  <a:t>∠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AMC 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的度数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</a:t>
                </a:r>
                <a:endParaRPr lang="en-US" altLang="zh-CN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5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148590" y="2163445"/>
                <a:ext cx="11182985" cy="62992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6"/>
          <p:cNvSpPr txBox="1"/>
          <p:nvPr>
            <p:custDataLst>
              <p:tags r:id="rId37"/>
            </p:custDataLst>
          </p:nvPr>
        </p:nvSpPr>
        <p:spPr>
          <a:xfrm>
            <a:off x="-1270" y="1696085"/>
            <a:ext cx="11182985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>
              <a:defRPr sz="28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ts val="4200"/>
              </a:lnSpc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</a:t>
            </a:r>
            <a:r>
              <a:rPr lang="zh-CN" altLang="en-US" dirty="0">
                <a:sym typeface="+mn-ea"/>
              </a:rPr>
              <a:t>连接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AM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CM</a:t>
            </a:r>
            <a:r>
              <a:rPr lang="en-US" altLang="zh-CN" dirty="0">
                <a:sym typeface="+mn-ea"/>
              </a:rPr>
              <a:t>,</a:t>
            </a:r>
            <a:r>
              <a:rPr lang="zh-CN" altLang="en-US" dirty="0">
                <a:sym typeface="+mn-ea"/>
              </a:rPr>
              <a:t>则</a:t>
            </a:r>
            <a:r>
              <a:rPr lang="en-US" altLang="zh-CN">
                <a:sym typeface="+mn-ea"/>
              </a:rPr>
              <a:t>∠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AMC </a:t>
            </a:r>
            <a:r>
              <a:rPr lang="en-US" altLang="zh-CN">
                <a:sym typeface="+mn-ea"/>
              </a:rPr>
              <a:t>=_______</a:t>
            </a:r>
            <a:r>
              <a:rPr lang="zh-CN" altLang="en-US" noProof="1"/>
              <a:t>；</a:t>
            </a:r>
            <a:endParaRPr lang="zh-CN" altLang="en-US" noProof="1"/>
          </a:p>
        </p:txBody>
      </p:sp>
      <p:sp>
        <p:nvSpPr>
          <p:cNvPr id="40" name="Text Box 9"/>
          <p:cNvSpPr txBox="1"/>
          <p:nvPr>
            <p:custDataLst>
              <p:tags r:id="rId38"/>
            </p:custDataLst>
          </p:nvPr>
        </p:nvSpPr>
        <p:spPr>
          <a:xfrm>
            <a:off x="142879" y="125069"/>
            <a:ext cx="4162422" cy="646331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组织互学</a:t>
            </a:r>
            <a:r>
              <a:rPr lang="en-US" altLang="zh-CN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知识巩固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9"/>
            </p:custDataLst>
          </p:nvPr>
        </p:nvSpPr>
        <p:spPr>
          <a:xfrm>
            <a:off x="8711565" y="3759835"/>
            <a:ext cx="453390" cy="323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40"/>
            </p:custDataLst>
          </p:nvPr>
        </p:nvSpPr>
        <p:spPr>
          <a:xfrm>
            <a:off x="9476105" y="5000625"/>
            <a:ext cx="45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41"/>
            </p:custDataLst>
          </p:nvPr>
        </p:nvSpPr>
        <p:spPr>
          <a:xfrm>
            <a:off x="7980045" y="4998720"/>
            <a:ext cx="45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42"/>
            </p:custDataLst>
          </p:nvPr>
        </p:nvSpPr>
        <p:spPr>
          <a:xfrm>
            <a:off x="9630410" y="4177665"/>
            <a:ext cx="45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O</a:t>
            </a:r>
            <a:endParaRPr lang="en-US" altLang="zh-CN"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 rot="0">
            <a:off x="8380095" y="2807970"/>
            <a:ext cx="2663190" cy="2164715"/>
            <a:chOff x="14100" y="3346"/>
            <a:chExt cx="4338" cy="3632"/>
          </a:xfrm>
        </p:grpSpPr>
        <p:sp>
          <p:nvSpPr>
            <p:cNvPr id="35" name="椭圆 34"/>
            <p:cNvSpPr/>
            <p:nvPr>
              <p:custDataLst>
                <p:tags r:id="rId43"/>
              </p:custDataLst>
            </p:nvPr>
          </p:nvSpPr>
          <p:spPr>
            <a:xfrm>
              <a:off x="15046" y="4696"/>
              <a:ext cx="2299" cy="22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>
              <p:custDataLst>
                <p:tags r:id="rId44"/>
              </p:custDataLst>
            </p:nvPr>
          </p:nvCxnSpPr>
          <p:spPr>
            <a:xfrm flipV="1">
              <a:off x="14100" y="3346"/>
              <a:ext cx="2302" cy="3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45"/>
              </p:custDataLst>
            </p:nvPr>
          </p:nvCxnSpPr>
          <p:spPr>
            <a:xfrm>
              <a:off x="14100" y="6943"/>
              <a:ext cx="4338" cy="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cxnSp>
        <p:nvCxnSpPr>
          <p:cNvPr id="75" name="直接连接符 74"/>
          <p:cNvCxnSpPr/>
          <p:nvPr>
            <p:custDataLst>
              <p:tags r:id="rId46"/>
            </p:custDataLst>
          </p:nvPr>
        </p:nvCxnSpPr>
        <p:spPr>
          <a:xfrm>
            <a:off x="1655445" y="3928745"/>
            <a:ext cx="577850" cy="35941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>
            <p:custDataLst>
              <p:tags r:id="rId47"/>
            </p:custDataLst>
          </p:nvPr>
        </p:nvSpPr>
        <p:spPr>
          <a:xfrm>
            <a:off x="9504045" y="3980180"/>
            <a:ext cx="368935" cy="486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6"/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4445" y="765175"/>
                <a:ext cx="12211050" cy="11684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altLang="en-US" b="1">
                    <a:sym typeface="+mn-ea"/>
                  </a:rPr>
                  <a:t>问题</a:t>
                </a:r>
                <a:r>
                  <a:rPr lang="en-US" altLang="zh-CN" b="1">
                    <a:sym typeface="+mn-ea"/>
                  </a:rPr>
                  <a:t>2 </a:t>
                </a:r>
                <a:r>
                  <a:rPr lang="zh-CN" altLang="en-US">
                    <a:sym typeface="+mn-ea"/>
                  </a:rPr>
                  <a:t>如图，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charset="0"/>
                        <a:sym typeface="+mn-ea"/>
                      </a:rPr>
                      <m:t>⊙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  <m:r>
                      <a:rPr lang="zh-CN" altLang="en-US">
                        <a:latin typeface="Cambria Math" panose="02040503050406030204" charset="0"/>
                        <a:sym typeface="+mn-ea"/>
                      </a:rPr>
                      <m:t>的半径为</m:t>
                    </m:r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∠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ABC </a:t>
                </a:r>
                <a:r>
                  <a:rPr lang="en-US" altLang="zh-CN">
                    <a:sym typeface="+mn-ea"/>
                  </a:rPr>
                  <a:t>=60</a:t>
                </a:r>
                <a14:m>
                  <m:oMath xmlns:m="http://schemas.openxmlformats.org/officeDocument/2006/math"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°，</m:t>
                    </m:r>
                    <m:r>
                      <a:rPr lang="zh-CN" altLang="en-US" i="1" noProof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若</m:t>
                    </m:r>
                  </m:oMath>
                </a14:m>
                <a:r>
                  <a:rPr lang="zh-CN" altLang="en-US" dirty="0">
                    <a:sym typeface="+mn-ea"/>
                  </a:rPr>
                  <a:t>在圆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上任意取一点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（不与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、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重合）</a:t>
                </a:r>
                <a:r>
                  <a:rPr lang="en-US" altLang="zh-CN" dirty="0">
                    <a:sym typeface="+mn-ea"/>
                  </a:rPr>
                  <a:t>.</a:t>
                </a:r>
                <a:endParaRPr lang="zh-CN" altLang="en-US" noProof="1"/>
              </a:p>
            </p:txBody>
          </p:sp>
        </mc:Choice>
        <mc:Fallback>
          <p:sp>
            <p:nvSpPr>
              <p:cNvPr id="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4445" y="765175"/>
                <a:ext cx="12211050" cy="1168400"/>
              </a:xfrm>
              <a:prstGeom prst="rect">
                <a:avLst/>
              </a:prstGeom>
              <a:blipFill rotWithShape="1">
                <a:blip r:embed="rId50"/>
                <a:stretch>
                  <a:fillRect r="-77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/>
              <p:cNvSpPr txBox="1"/>
              <p:nvPr/>
            </p:nvSpPr>
            <p:spPr>
              <a:xfrm>
                <a:off x="424815" y="5220970"/>
                <a:ext cx="3729355" cy="61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ym typeface="+mn-ea"/>
                  </a:rPr>
                  <a:t>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sz="24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C </a:t>
                </a:r>
                <a:r>
                  <a:rPr lang="en-US" altLang="zh-CN" sz="24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=90°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−</m:t>
                    </m:r>
                  </m:oMath>
                </a14:m>
                <a:r>
                  <a:rPr lang="en-US" altLang="zh-CN" sz="24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𝛼</m:t>
                    </m:r>
                  </m:oMath>
                </a14:m>
                <a:endParaRPr lang="en-US" altLang="zh-CN" sz="24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80" name="文本框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" y="5220970"/>
                <a:ext cx="3729355" cy="617855"/>
              </a:xfrm>
              <a:prstGeom prst="rect">
                <a:avLst/>
              </a:prstGeom>
              <a:blipFill rotWithShape="1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文本框 80"/>
              <p:cNvSpPr txBox="1"/>
              <p:nvPr/>
            </p:nvSpPr>
            <p:spPr>
              <a:xfrm>
                <a:off x="4180205" y="5214620"/>
                <a:ext cx="3729355" cy="61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ym typeface="+mn-ea"/>
                  </a:rPr>
                  <a:t>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𝐴𝑀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 C </a:t>
                </a:r>
                <a:r>
                  <a:rPr lang="en-US" altLang="zh-CN" sz="24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=</a:t>
                </a:r>
                <a:r>
                  <a:rPr lang="en-US" altLang="zh-CN" sz="24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90°+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𝛼</m:t>
                    </m:r>
                  </m:oMath>
                </a14:m>
                <a:endParaRPr lang="en-US" altLang="zh-CN" sz="24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81" name="文本框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205" y="5214620"/>
                <a:ext cx="3729355" cy="617855"/>
              </a:xfrm>
              <a:prstGeom prst="rect">
                <a:avLst/>
              </a:prstGeom>
              <a:blipFill rotWithShape="1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组合 76"/>
          <p:cNvGrpSpPr/>
          <p:nvPr/>
        </p:nvGrpSpPr>
        <p:grpSpPr>
          <a:xfrm>
            <a:off x="8656320" y="3794125"/>
            <a:ext cx="2118995" cy="1161415"/>
            <a:chOff x="13632" y="6031"/>
            <a:chExt cx="3337" cy="18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文本框 52"/>
                <p:cNvSpPr txBox="1"/>
                <p:nvPr>
                  <p:custDataLst>
                    <p:tags r:id="rId53"/>
                  </p:custDataLst>
                </p:nvPr>
              </p:nvSpPr>
              <p:spPr>
                <a:xfrm>
                  <a:off x="16255" y="6031"/>
                  <a:ext cx="714" cy="50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:pPr algn="l">
                    <a:buClrTx/>
                    <a:buSzTx/>
                    <a:buFont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53" name="文本框 5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4"/>
                  </p:custDataLst>
                </p:nvPr>
              </p:nvSpPr>
              <p:spPr>
                <a:xfrm>
                  <a:off x="16255" y="6031"/>
                  <a:ext cx="714" cy="509"/>
                </a:xfrm>
                <a:prstGeom prst="rect">
                  <a:avLst/>
                </a:prstGeom>
                <a:blipFill rotWithShape="1">
                  <a:blip r:embed="rId3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接连接符 55"/>
            <p:cNvCxnSpPr/>
            <p:nvPr>
              <p:custDataLst>
                <p:tags r:id="rId55"/>
              </p:custDataLst>
            </p:nvPr>
          </p:nvCxnSpPr>
          <p:spPr>
            <a:xfrm>
              <a:off x="14241" y="6280"/>
              <a:ext cx="2050" cy="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56"/>
              </p:custDataLst>
            </p:nvPr>
          </p:nvCxnSpPr>
          <p:spPr>
            <a:xfrm flipV="1">
              <a:off x="15221" y="6444"/>
              <a:ext cx="1073" cy="1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文本框 65"/>
                <p:cNvSpPr txBox="1"/>
                <p:nvPr>
                  <p:custDataLst>
                    <p:tags r:id="rId57"/>
                  </p:custDataLst>
                </p:nvPr>
              </p:nvSpPr>
              <p:spPr>
                <a:xfrm>
                  <a:off x="13632" y="7177"/>
                  <a:ext cx="714" cy="50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:pPr algn="l">
                    <a:buClrTx/>
                    <a:buSzTx/>
                    <a:buFont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66" name="文本框 6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8"/>
                  </p:custDataLst>
                </p:nvPr>
              </p:nvSpPr>
              <p:spPr>
                <a:xfrm>
                  <a:off x="13632" y="7177"/>
                  <a:ext cx="714" cy="509"/>
                </a:xfrm>
                <a:prstGeom prst="rect">
                  <a:avLst/>
                </a:prstGeom>
                <a:blipFill rotWithShape="1">
                  <a:blip r:embed="rId5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直接连接符 66"/>
            <p:cNvCxnSpPr/>
            <p:nvPr>
              <p:custDataLst>
                <p:tags r:id="rId60"/>
              </p:custDataLst>
            </p:nvPr>
          </p:nvCxnSpPr>
          <p:spPr>
            <a:xfrm flipH="1">
              <a:off x="14219" y="6297"/>
              <a:ext cx="25" cy="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>
              <p:custDataLst>
                <p:tags r:id="rId61"/>
              </p:custDataLst>
            </p:nvPr>
          </p:nvCxnSpPr>
          <p:spPr>
            <a:xfrm flipH="1" flipV="1">
              <a:off x="14218" y="7207"/>
              <a:ext cx="993" cy="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9001760" y="3948430"/>
            <a:ext cx="661670" cy="1013460"/>
            <a:chOff x="14152" y="6130"/>
            <a:chExt cx="1042" cy="1596"/>
          </a:xfrm>
        </p:grpSpPr>
        <p:sp>
          <p:nvSpPr>
            <p:cNvPr id="28" name="矩形 27"/>
            <p:cNvSpPr/>
            <p:nvPr>
              <p:custDataLst>
                <p:tags r:id="rId62"/>
              </p:custDataLst>
            </p:nvPr>
          </p:nvSpPr>
          <p:spPr>
            <a:xfrm>
              <a:off x="14983" y="7544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/>
            <p:nvPr>
              <p:custDataLst>
                <p:tags r:id="rId63"/>
              </p:custDataLst>
            </p:nvPr>
          </p:nvCxnSpPr>
          <p:spPr>
            <a:xfrm>
              <a:off x="14214" y="6130"/>
              <a:ext cx="980" cy="62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64"/>
              </p:custDataLst>
            </p:nvPr>
          </p:nvCxnSpPr>
          <p:spPr>
            <a:xfrm flipH="1">
              <a:off x="15165" y="6747"/>
              <a:ext cx="8" cy="979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>
              <p:custDataLst>
                <p:tags r:id="rId65"/>
              </p:custDataLst>
            </p:nvPr>
          </p:nvSpPr>
          <p:spPr>
            <a:xfrm rot="1920000">
              <a:off x="14152" y="6172"/>
              <a:ext cx="182" cy="18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8" grpId="1" animBg="1"/>
      <p:bldP spid="69" grpId="0" bldLvl="0" animBg="1"/>
      <p:bldP spid="69" grpId="1" animBg="1"/>
      <p:bldP spid="68" grpId="0" bldLvl="0" animBg="1"/>
      <p:bldP spid="68" grpId="1" animBg="1"/>
      <p:bldP spid="73" grpId="0" bldLvl="0" animBg="1"/>
      <p:bldP spid="73" grpId="1" animBg="1"/>
      <p:bldP spid="72" grpId="0" bldLvl="0" animBg="1"/>
      <p:bldP spid="72" grpId="1" animBg="1"/>
      <p:bldP spid="80" grpId="1"/>
      <p:bldP spid="8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822575" y="3555365"/>
            <a:ext cx="368935" cy="584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32" name="矩形 31"/>
          <p:cNvSpPr/>
          <p:nvPr/>
        </p:nvSpPr>
        <p:spPr>
          <a:xfrm rot="20280000">
            <a:off x="2876550" y="3934460"/>
            <a:ext cx="115570" cy="11557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1860000">
            <a:off x="1623060" y="3850005"/>
            <a:ext cx="115570" cy="11557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251710" y="4801870"/>
            <a:ext cx="115570" cy="11557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TextBox 6"/>
          <p:cNvSpPr txBox="1"/>
          <p:nvPr/>
        </p:nvSpPr>
        <p:spPr>
          <a:xfrm>
            <a:off x="177800" y="1231900"/>
            <a:ext cx="1167638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>
              <a:defRPr sz="28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ts val="4200"/>
              </a:lnSpc>
            </a:pPr>
            <a:r>
              <a:rPr lang="zh-CN" altLang="en-US" noProof="1"/>
              <a:t>（</a:t>
            </a:r>
            <a:r>
              <a:rPr lang="en-US" altLang="zh-CN" noProof="1"/>
              <a:t>2</a:t>
            </a:r>
            <a:r>
              <a:rPr lang="zh-CN" altLang="en-US" noProof="1"/>
              <a:t>）若</a:t>
            </a:r>
            <a:r>
              <a:rPr lang="zh-CN" altLang="en-US">
                <a:sym typeface="+mn-ea"/>
              </a:rPr>
              <a:t>过点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M </a:t>
            </a:r>
            <a:r>
              <a:rPr lang="zh-CN" altLang="en-US">
                <a:sym typeface="+mn-ea"/>
              </a:rPr>
              <a:t>作</a:t>
            </a:r>
            <a:r>
              <a:rPr lang="en-US" altLang="zh-CN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⊙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O </a:t>
            </a:r>
            <a:r>
              <a:rPr lang="zh-CN" altLang="en-US" dirty="0">
                <a:sym typeface="+mn-ea"/>
              </a:rPr>
              <a:t>的切线，分别交切线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AB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BC </a:t>
            </a:r>
            <a:r>
              <a:rPr lang="zh-CN" altLang="en-US" dirty="0">
                <a:sym typeface="+mn-ea"/>
              </a:rPr>
              <a:t>于点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P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Q</a:t>
            </a:r>
            <a:r>
              <a:rPr lang="zh-CN" altLang="en-US" dirty="0">
                <a:sym typeface="+mn-ea"/>
              </a:rPr>
              <a:t>，连接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OP</a:t>
            </a:r>
            <a:r>
              <a:rPr lang="zh-CN" altLang="en-US" dirty="0">
                <a:sym typeface="+mn-ea"/>
              </a:rPr>
              <a:t>，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OQ</a:t>
            </a:r>
            <a:r>
              <a:rPr lang="zh-CN" altLang="en-US" dirty="0">
                <a:sym typeface="+mn-ea"/>
              </a:rPr>
              <a:t>，</a:t>
            </a:r>
            <a:r>
              <a:rPr lang="zh-CN" altLang="en-US">
                <a:sym typeface="+mn-ea"/>
              </a:rPr>
              <a:t>当点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M </a:t>
            </a:r>
            <a:r>
              <a:rPr lang="zh-CN" altLang="en-US">
                <a:sym typeface="+mn-ea"/>
              </a:rPr>
              <a:t>在圆上运动时，求</a:t>
            </a:r>
            <a:r>
              <a:rPr lang="en-US" altLang="zh-CN">
                <a:sym typeface="+mn-ea"/>
              </a:rPr>
              <a:t>∠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POQ </a:t>
            </a:r>
            <a:r>
              <a:rPr lang="en-US" altLang="zh-CN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=___________.</a:t>
            </a:r>
            <a:endParaRPr lang="zh-CN" altLang="en-US" noProof="1"/>
          </a:p>
        </p:txBody>
      </p:sp>
      <p:cxnSp>
        <p:nvCxnSpPr>
          <p:cNvPr id="12" name="直接连接符 11"/>
          <p:cNvCxnSpPr/>
          <p:nvPr/>
        </p:nvCxnSpPr>
        <p:spPr>
          <a:xfrm flipH="1" flipV="1">
            <a:off x="2289175" y="2244090"/>
            <a:ext cx="1204595" cy="2966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962660" y="4909185"/>
            <a:ext cx="275463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 flipV="1">
            <a:off x="962660" y="2392045"/>
            <a:ext cx="1604645" cy="2526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563370" y="3482340"/>
            <a:ext cx="1459865" cy="143192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969260" y="3608705"/>
                <a:ext cx="469265" cy="39116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>
                  <a:buClrTx/>
                  <a:buSzTx/>
                  <a:buFont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69260" y="3608705"/>
                <a:ext cx="469265" cy="3911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/>
          <p:cNvCxnSpPr/>
          <p:nvPr/>
        </p:nvCxnSpPr>
        <p:spPr>
          <a:xfrm flipH="1">
            <a:off x="2247900" y="2603500"/>
            <a:ext cx="187960" cy="1612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2229485" y="4214495"/>
            <a:ext cx="1137920" cy="717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0" name="文本框 179"/>
          <p:cNvSpPr txBox="1"/>
          <p:nvPr>
            <p:custDataLst>
              <p:tags r:id="rId7"/>
            </p:custDataLst>
          </p:nvPr>
        </p:nvSpPr>
        <p:spPr>
          <a:xfrm>
            <a:off x="647700" y="4883785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81" name="文本框 180"/>
          <p:cNvSpPr txBox="1"/>
          <p:nvPr>
            <p:custDataLst>
              <p:tags r:id="rId8"/>
            </p:custDataLst>
          </p:nvPr>
        </p:nvSpPr>
        <p:spPr>
          <a:xfrm>
            <a:off x="1390650" y="3564255"/>
            <a:ext cx="469265" cy="344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</a:t>
            </a:r>
            <a:endParaRPr lang="en-US" altLang="zh-CN">
              <a:sym typeface="+mn-ea"/>
            </a:endParaRPr>
          </a:p>
        </p:txBody>
      </p:sp>
      <p:sp>
        <p:nvSpPr>
          <p:cNvPr id="182" name="文本框 181"/>
          <p:cNvSpPr txBox="1"/>
          <p:nvPr>
            <p:custDataLst>
              <p:tags r:id="rId9"/>
            </p:custDataLst>
          </p:nvPr>
        </p:nvSpPr>
        <p:spPr>
          <a:xfrm>
            <a:off x="2195195" y="4885690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>
              <a:sym typeface="+mn-ea"/>
            </a:endParaRPr>
          </a:p>
        </p:txBody>
      </p:sp>
      <p:sp>
        <p:nvSpPr>
          <p:cNvPr id="184" name="文本框 183"/>
          <p:cNvSpPr txBox="1"/>
          <p:nvPr>
            <p:custDataLst>
              <p:tags r:id="rId10"/>
            </p:custDataLst>
          </p:nvPr>
        </p:nvSpPr>
        <p:spPr>
          <a:xfrm>
            <a:off x="2328545" y="4027805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O</a:t>
            </a:r>
            <a:endParaRPr lang="en-US" altLang="zh-CN">
              <a:sym typeface="+mn-ea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11"/>
            </p:custDataLst>
          </p:nvPr>
        </p:nvCxnSpPr>
        <p:spPr>
          <a:xfrm flipV="1">
            <a:off x="2251710" y="3919855"/>
            <a:ext cx="704215" cy="30226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12"/>
            </p:custDataLst>
          </p:nvPr>
        </p:nvCxnSpPr>
        <p:spPr>
          <a:xfrm flipH="1" flipV="1">
            <a:off x="1654810" y="3822065"/>
            <a:ext cx="586740" cy="39433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13"/>
            </p:custDataLst>
          </p:nvPr>
        </p:nvCxnSpPr>
        <p:spPr>
          <a:xfrm>
            <a:off x="2251710" y="4206875"/>
            <a:ext cx="0" cy="69278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Rectangle 4"/>
          <p:cNvSpPr/>
          <p:nvPr/>
        </p:nvSpPr>
        <p:spPr>
          <a:xfrm>
            <a:off x="180975" y="5290185"/>
            <a:ext cx="2714625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知识点四：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内切圆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Rectangle 4"/>
          <p:cNvSpPr/>
          <p:nvPr>
            <p:custDataLst>
              <p:tags r:id="rId14"/>
            </p:custDataLst>
          </p:nvPr>
        </p:nvSpPr>
        <p:spPr>
          <a:xfrm>
            <a:off x="177800" y="5732145"/>
            <a:ext cx="3593465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解题策略：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角平分线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模型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Text Box 9"/>
          <p:cNvSpPr txBox="1"/>
          <p:nvPr>
            <p:custDataLst>
              <p:tags r:id="rId15"/>
            </p:custDataLst>
          </p:nvPr>
        </p:nvSpPr>
        <p:spPr>
          <a:xfrm>
            <a:off x="142879" y="125069"/>
            <a:ext cx="4162422" cy="645160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提升研学</a:t>
            </a:r>
            <a:r>
              <a:rPr lang="en-US" altLang="zh-CN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知识延申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2104390" y="3862070"/>
            <a:ext cx="381635" cy="518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16" name="文本框 15"/>
          <p:cNvSpPr txBox="1"/>
          <p:nvPr/>
        </p:nvSpPr>
        <p:spPr>
          <a:xfrm>
            <a:off x="1953895" y="2557780"/>
            <a:ext cx="532130" cy="4540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Q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/>
              <p:cNvSpPr txBox="1"/>
              <p:nvPr/>
            </p:nvSpPr>
            <p:spPr>
              <a:xfrm>
                <a:off x="8237855" y="3608705"/>
                <a:ext cx="3517265" cy="61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ym typeface="+mn-ea"/>
                  </a:rPr>
                  <a:t>∠</a:t>
                </a:r>
                <a:r>
                  <a:rPr lang="en-US" altLang="zh-CN" sz="24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POQ </a:t>
                </a:r>
                <a:r>
                  <a:rPr lang="en-US" altLang="zh-CN" sz="24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=90°+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>
                    <a:sym typeface="+mn-ea"/>
                  </a:rPr>
                  <a:t>∠</a:t>
                </a:r>
                <a:r>
                  <a:rPr lang="en-US" altLang="zh-CN" sz="24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ABC</a:t>
                </a:r>
                <a:endParaRPr lang="en-US" altLang="zh-CN" sz="24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80" name="文本框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55" y="3608705"/>
                <a:ext cx="3517265" cy="61785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文本框 127"/>
          <p:cNvSpPr txBox="1"/>
          <p:nvPr>
            <p:custDataLst>
              <p:tags r:id="rId18"/>
            </p:custDataLst>
          </p:nvPr>
        </p:nvSpPr>
        <p:spPr>
          <a:xfrm>
            <a:off x="3213735" y="4900295"/>
            <a:ext cx="502920" cy="4286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P</a:t>
            </a:r>
            <a:endParaRPr lang="en-US" altLang="zh-CN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TextBox 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4445" y="765175"/>
                <a:ext cx="12211050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altLang="en-US" b="1">
                    <a:sym typeface="+mn-ea"/>
                  </a:rPr>
                  <a:t>问题</a:t>
                </a:r>
                <a:r>
                  <a:rPr lang="en-US" altLang="zh-CN" b="1">
                    <a:sym typeface="+mn-ea"/>
                  </a:rPr>
                  <a:t>2 </a:t>
                </a:r>
                <a:r>
                  <a:rPr lang="zh-CN" altLang="en-US">
                    <a:sym typeface="+mn-ea"/>
                  </a:rPr>
                  <a:t>如图，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charset="0"/>
                        <a:sym typeface="+mn-ea"/>
                      </a:rPr>
                      <m:t>⊙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  <m:r>
                      <a:rPr lang="zh-CN" altLang="en-US">
                        <a:latin typeface="Cambria Math" panose="02040503050406030204" charset="0"/>
                        <a:sym typeface="+mn-ea"/>
                      </a:rPr>
                      <m:t>的半径为</m:t>
                    </m:r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∠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ABC </a:t>
                </a:r>
                <a:r>
                  <a:rPr lang="en-US" altLang="zh-CN">
                    <a:sym typeface="+mn-ea"/>
                  </a:rPr>
                  <a:t>=60</a:t>
                </a:r>
                <a14:m>
                  <m:oMath xmlns:m="http://schemas.openxmlformats.org/officeDocument/2006/math"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°，</m:t>
                    </m:r>
                    <m:r>
                      <a:rPr lang="zh-CN" altLang="en-US" i="1" noProof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若</m:t>
                    </m:r>
                  </m:oMath>
                </a14:m>
                <a:r>
                  <a:rPr lang="zh-CN" altLang="en-US" dirty="0">
                    <a:sym typeface="+mn-ea"/>
                  </a:rPr>
                  <a:t>在圆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上任意取一点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</a:t>
                </a:r>
                <a:r>
                  <a:rPr lang="en-US" altLang="zh-CN" dirty="0">
                    <a:sym typeface="+mn-ea"/>
                  </a:rPr>
                  <a:t>.</a:t>
                </a:r>
                <a:endParaRPr lang="zh-CN" altLang="en-US" noProof="1"/>
              </a:p>
            </p:txBody>
          </p:sp>
        </mc:Choice>
        <mc:Fallback>
          <p:sp>
            <p:nvSpPr>
              <p:cNvPr id="15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4445" y="765175"/>
                <a:ext cx="12211050" cy="6299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组合 130"/>
          <p:cNvGrpSpPr/>
          <p:nvPr/>
        </p:nvGrpSpPr>
        <p:grpSpPr>
          <a:xfrm>
            <a:off x="650875" y="2265045"/>
            <a:ext cx="3067050" cy="3058160"/>
            <a:chOff x="1025" y="2545"/>
            <a:chExt cx="4830" cy="4816"/>
          </a:xfrm>
        </p:grpSpPr>
        <p:grpSp>
          <p:nvGrpSpPr>
            <p:cNvPr id="127" name="组合 126"/>
            <p:cNvGrpSpPr/>
            <p:nvPr/>
          </p:nvGrpSpPr>
          <p:grpSpPr>
            <a:xfrm>
              <a:off x="1025" y="2545"/>
              <a:ext cx="4829" cy="4708"/>
              <a:chOff x="1025" y="2545"/>
              <a:chExt cx="4829" cy="4708"/>
            </a:xfrm>
          </p:grpSpPr>
          <p:grpSp>
            <p:nvGrpSpPr>
              <p:cNvPr id="125" name="组合 124"/>
              <p:cNvGrpSpPr/>
              <p:nvPr/>
            </p:nvGrpSpPr>
            <p:grpSpPr>
              <a:xfrm>
                <a:off x="1025" y="2545"/>
                <a:ext cx="4829" cy="4708"/>
                <a:chOff x="1025" y="2545"/>
                <a:chExt cx="4829" cy="4708"/>
              </a:xfrm>
            </p:grpSpPr>
            <p:grpSp>
              <p:nvGrpSpPr>
                <p:cNvPr id="123" name="组合 122"/>
                <p:cNvGrpSpPr/>
                <p:nvPr/>
              </p:nvGrpSpPr>
              <p:grpSpPr>
                <a:xfrm>
                  <a:off x="1025" y="2545"/>
                  <a:ext cx="4829" cy="4708"/>
                  <a:chOff x="1025" y="2545"/>
                  <a:chExt cx="4829" cy="4708"/>
                </a:xfrm>
              </p:grpSpPr>
              <p:grpSp>
                <p:nvGrpSpPr>
                  <p:cNvPr id="121" name="组合 120"/>
                  <p:cNvGrpSpPr/>
                  <p:nvPr/>
                </p:nvGrpSpPr>
                <p:grpSpPr>
                  <a:xfrm>
                    <a:off x="1025" y="2545"/>
                    <a:ext cx="4829" cy="4708"/>
                    <a:chOff x="1025" y="2545"/>
                    <a:chExt cx="4829" cy="4708"/>
                  </a:xfrm>
                </p:grpSpPr>
                <p:grpSp>
                  <p:nvGrpSpPr>
                    <p:cNvPr id="119" name="组合 118"/>
                    <p:cNvGrpSpPr/>
                    <p:nvPr/>
                  </p:nvGrpSpPr>
                  <p:grpSpPr>
                    <a:xfrm>
                      <a:off x="1516" y="2545"/>
                      <a:ext cx="4338" cy="4613"/>
                      <a:chOff x="1516" y="2545"/>
                      <a:chExt cx="4338" cy="4613"/>
                    </a:xfrm>
                  </p:grpSpPr>
                  <p:grpSp>
                    <p:nvGrpSpPr>
                      <p:cNvPr id="117" name="组合 116"/>
                      <p:cNvGrpSpPr/>
                      <p:nvPr/>
                    </p:nvGrpSpPr>
                    <p:grpSpPr>
                      <a:xfrm>
                        <a:off x="1516" y="2545"/>
                        <a:ext cx="4338" cy="4613"/>
                        <a:chOff x="1516" y="2545"/>
                        <a:chExt cx="4338" cy="4613"/>
                      </a:xfrm>
                    </p:grpSpPr>
                    <p:grpSp>
                      <p:nvGrpSpPr>
                        <p:cNvPr id="114" name="组合 113"/>
                        <p:cNvGrpSpPr/>
                        <p:nvPr/>
                      </p:nvGrpSpPr>
                      <p:grpSpPr>
                        <a:xfrm>
                          <a:off x="1516" y="2545"/>
                          <a:ext cx="4338" cy="4613"/>
                          <a:chOff x="1516" y="2545"/>
                          <a:chExt cx="4338" cy="4613"/>
                        </a:xfrm>
                      </p:grpSpPr>
                      <p:grpSp>
                        <p:nvGrpSpPr>
                          <p:cNvPr id="105" name="组合 104"/>
                          <p:cNvGrpSpPr/>
                          <p:nvPr/>
                        </p:nvGrpSpPr>
                        <p:grpSpPr>
                          <a:xfrm rot="0">
                            <a:off x="1516" y="2745"/>
                            <a:ext cx="4338" cy="4005"/>
                            <a:chOff x="14100" y="2973"/>
                            <a:chExt cx="4338" cy="4005"/>
                          </a:xfrm>
                        </p:grpSpPr>
                        <p:cxnSp>
                          <p:nvCxnSpPr>
                            <p:cNvPr id="106" name="直接连接符 105"/>
                            <p:cNvCxnSpPr/>
                            <p:nvPr>
                              <p:custDataLst>
                                <p:tags r:id="rId22"/>
                              </p:custDataLst>
                            </p:nvPr>
                          </p:nvCxnSpPr>
                          <p:spPr>
                            <a:xfrm>
                              <a:off x="14100" y="6943"/>
                              <a:ext cx="4338" cy="35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rgbClr val="FFFFFF"/>
                            </a:fillRef>
                            <a:effectRef idx="0">
                              <a:srgbClr val="FFFFFF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7" name="直接连接符 106"/>
                            <p:cNvCxnSpPr/>
                            <p:nvPr>
                              <p:custDataLst>
                                <p:tags r:id="rId23"/>
                              </p:custDataLst>
                            </p:nvPr>
                          </p:nvCxnSpPr>
                          <p:spPr>
                            <a:xfrm flipV="1">
                              <a:off x="14100" y="2973"/>
                              <a:ext cx="2533" cy="3985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rgbClr val="FFFFFF"/>
                            </a:fillRef>
                            <a:effectRef idx="0">
                              <a:srgbClr val="FFFFFF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13" name="直接连接符 112"/>
                          <p:cNvCxnSpPr/>
                          <p:nvPr>
                            <p:custDataLst>
                              <p:tags r:id="rId24"/>
                            </p:custDataLst>
                          </p:nvPr>
                        </p:nvCxnSpPr>
                        <p:spPr>
                          <a:xfrm flipH="1" flipV="1">
                            <a:off x="3623" y="2545"/>
                            <a:ext cx="1873" cy="4613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rgbClr val="FFFFFF"/>
                          </a:fillRef>
                          <a:effectRef idx="0">
                            <a:srgbClr val="FFFFFF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15" name="直接连接符 114"/>
                        <p:cNvCxnSpPr/>
                        <p:nvPr>
                          <p:custDataLst>
                            <p:tags r:id="rId25"/>
                          </p:custDataLst>
                        </p:nvPr>
                      </p:nvCxnSpPr>
                      <p:spPr>
                        <a:xfrm flipH="1">
                          <a:off x="3534" y="3071"/>
                          <a:ext cx="295" cy="255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rgbClr val="FFFFFF"/>
                        </a:fillRef>
                        <a:effectRef idx="0">
                          <a:srgbClr val="FFFFFF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6" name="直接连接符 115"/>
                        <p:cNvCxnSpPr/>
                        <p:nvPr>
                          <p:custDataLst>
                            <p:tags r:id="rId26"/>
                          </p:custDataLst>
                        </p:nvPr>
                      </p:nvCxnSpPr>
                      <p:spPr>
                        <a:xfrm flipH="1" flipV="1">
                          <a:off x="3546" y="5633"/>
                          <a:ext cx="1770" cy="111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rgbClr val="FFFFFF"/>
                        </a:fillRef>
                        <a:effectRef idx="0">
                          <a:srgbClr val="FFFFFF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8" name="文本框 117"/>
                      <p:cNvSpPr txBox="1"/>
                      <p:nvPr>
                        <p:custDataLst>
                          <p:tags r:id="rId27"/>
                        </p:custDataLst>
                      </p:nvPr>
                    </p:nvSpPr>
                    <p:spPr>
                      <a:xfrm>
                        <a:off x="2195" y="4595"/>
                        <a:ext cx="739" cy="5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noAutofit/>
                      </a:bodyPr>
                      <a:p>
                        <a:r>
                          <a:rPr lang="en-US" altLang="zh-CN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a:t>C</a:t>
                        </a:r>
                        <a:endParaRPr lang="en-US" altLang="zh-CN">
                          <a:sym typeface="+mn-ea"/>
                        </a:endParaRPr>
                      </a:p>
                    </p:txBody>
                  </p:sp>
                </p:grpSp>
                <p:sp>
                  <p:nvSpPr>
                    <p:cNvPr id="120" name="文本框 119"/>
                    <p:cNvSpPr txBox="1"/>
                    <p:nvPr>
                      <p:custDataLst>
                        <p:tags r:id="rId28"/>
                      </p:custDataLst>
                    </p:nvPr>
                  </p:nvSpPr>
                  <p:spPr>
                    <a:xfrm>
                      <a:off x="1025" y="6673"/>
                      <a:ext cx="739" cy="5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a:t>B</a:t>
                      </a:r>
                      <a:endPara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endParaRPr>
                    </a:p>
                  </p:txBody>
                </p:sp>
              </p:grpSp>
              <p:sp>
                <p:nvSpPr>
                  <p:cNvPr id="122" name="文本框 121"/>
                  <p:cNvSpPr txBox="1"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3462" y="6662"/>
                    <a:ext cx="739" cy="58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r>
                      <a: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a:t>A</a:t>
                    </a:r>
                    <a:endParaRPr lang="en-US" altLang="zh-CN">
                      <a:sym typeface="+mn-ea"/>
                    </a:endParaRPr>
                  </a:p>
                </p:txBody>
              </p:sp>
            </p:grpSp>
            <p:sp>
              <p:nvSpPr>
                <p:cNvPr id="124" name="文本框 123"/>
                <p:cNvSpPr txBox="1"/>
                <p:nvPr>
                  <p:custDataLst>
                    <p:tags r:id="rId30"/>
                  </p:custDataLst>
                </p:nvPr>
              </p:nvSpPr>
              <p:spPr>
                <a:xfrm>
                  <a:off x="3672" y="5325"/>
                  <a:ext cx="739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i="1" dirty="0">
                      <a:latin typeface="Cambria Math" panose="02040503050406030204" charset="0"/>
                      <a:ea typeface="宋体" panose="02010600030101010101" pitchFamily="2" charset="-122"/>
                      <a:cs typeface="Cambria Math" panose="02040503050406030204" charset="0"/>
                      <a:sym typeface="+mn-ea"/>
                    </a:rPr>
                    <a:t>O</a:t>
                  </a:r>
                  <a:endParaRPr lang="en-US" altLang="zh-CN">
                    <a:sym typeface="+mn-ea"/>
                  </a:endParaRPr>
                </a:p>
              </p:txBody>
            </p:sp>
          </p:grpSp>
          <p:sp>
            <p:nvSpPr>
              <p:cNvPr id="126" name="文本框 125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3079" y="3008"/>
                <a:ext cx="838" cy="71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>
                  <a:buClrTx/>
                  <a:buSzTx/>
                  <a:buFontTx/>
                </a:pPr>
                <a:r>
                  <a: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Q</a:t>
                </a:r>
                <a:endPara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p:grpSp>
        <p:sp>
          <p:nvSpPr>
            <p:cNvPr id="130" name="文本框 129"/>
            <p:cNvSpPr txBox="1"/>
            <p:nvPr>
              <p:custDataLst>
                <p:tags r:id="rId32"/>
              </p:custDataLst>
            </p:nvPr>
          </p:nvSpPr>
          <p:spPr>
            <a:xfrm>
              <a:off x="5063" y="6686"/>
              <a:ext cx="792" cy="6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r>
                <a: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rPr>
                <a:t>P</a:t>
              </a:r>
              <a:endParaRPr lang="en-US" altLang="zh-CN">
                <a:sym typeface="+mn-ea"/>
              </a:endParaRPr>
            </a:p>
          </p:txBody>
        </p:sp>
      </p:grpSp>
      <p:sp>
        <p:nvSpPr>
          <p:cNvPr id="44" name="Rectangle 4"/>
          <p:cNvSpPr/>
          <p:nvPr/>
        </p:nvSpPr>
        <p:spPr>
          <a:xfrm>
            <a:off x="180975" y="6172200"/>
            <a:ext cx="4615815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数学思想：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数形结合、建模思想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0833 0.00111111 " pathEditMode="fixed" rAng="0" ptsTypes="">
                                      <p:cBhvr>
                                        <p:cTn id="3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4" grpId="1" animBg="1"/>
      <p:bldP spid="32" grpId="1" animBg="1"/>
      <p:bldP spid="31" grpId="1" animBg="1"/>
      <p:bldP spid="41" grpId="0" bldLvl="0" animBg="1"/>
      <p:bldP spid="3" grpId="0" bldLvl="0" animBg="1"/>
      <p:bldP spid="3" grpId="1" animBg="1"/>
      <p:bldP spid="16" grpId="0"/>
      <p:bldP spid="16" grpId="1"/>
      <p:bldP spid="80" grpId="1"/>
      <p:bldP spid="128" grpId="0"/>
      <p:bldP spid="128" grpId="1"/>
      <p:bldP spid="11" grpId="0" animBg="1"/>
      <p:bldP spid="11" grpId="1" animBg="1"/>
      <p:bldP spid="11" grpId="2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直接连接符 107"/>
          <p:cNvCxnSpPr/>
          <p:nvPr>
            <p:custDataLst>
              <p:tags r:id="rId1"/>
            </p:custDataLst>
          </p:nvPr>
        </p:nvCxnSpPr>
        <p:spPr>
          <a:xfrm>
            <a:off x="5017770" y="4939030"/>
            <a:ext cx="275463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2" name="文本框 121"/>
          <p:cNvSpPr txBox="1"/>
          <p:nvPr>
            <p:custDataLst>
              <p:tags r:id="rId2"/>
            </p:custDataLst>
          </p:nvPr>
        </p:nvSpPr>
        <p:spPr>
          <a:xfrm>
            <a:off x="5519420" y="4114165"/>
            <a:ext cx="368935" cy="584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3" name="Rectangle 4"/>
          <p:cNvSpPr/>
          <p:nvPr>
            <p:custDataLst>
              <p:tags r:id="rId3"/>
            </p:custDataLst>
          </p:nvPr>
        </p:nvSpPr>
        <p:spPr>
          <a:xfrm>
            <a:off x="177800" y="5732145"/>
            <a:ext cx="3593465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解题策略：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角平分线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模型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Text Box 9"/>
          <p:cNvSpPr txBox="1"/>
          <p:nvPr>
            <p:custDataLst>
              <p:tags r:id="rId4"/>
            </p:custDataLst>
          </p:nvPr>
        </p:nvSpPr>
        <p:spPr>
          <a:xfrm>
            <a:off x="142879" y="125069"/>
            <a:ext cx="4162422" cy="645160"/>
          </a:xfrm>
          <a:prstGeom prst="rect">
            <a:avLst/>
          </a:prstGeom>
          <a:noFill/>
          <a:ln w="47625" cap="flat" cmpd="sng">
            <a:solidFill>
              <a:srgbClr val="2CA31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提升研学</a:t>
            </a:r>
            <a:r>
              <a:rPr lang="en-US" altLang="zh-CN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36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知识延申</a:t>
            </a:r>
            <a:endParaRPr lang="zh-CN" altLang="en-US" sz="36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6" name="矩形 65"/>
          <p:cNvSpPr/>
          <p:nvPr>
            <p:custDataLst>
              <p:tags r:id="rId5"/>
            </p:custDataLst>
          </p:nvPr>
        </p:nvSpPr>
        <p:spPr>
          <a:xfrm>
            <a:off x="6303010" y="4832350"/>
            <a:ext cx="115570" cy="11557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矩形 67"/>
          <p:cNvSpPr/>
          <p:nvPr>
            <p:custDataLst>
              <p:tags r:id="rId6"/>
            </p:custDataLst>
          </p:nvPr>
        </p:nvSpPr>
        <p:spPr>
          <a:xfrm rot="4260000">
            <a:off x="5679440" y="4455795"/>
            <a:ext cx="115570" cy="11557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矩形 70"/>
          <p:cNvSpPr/>
          <p:nvPr>
            <p:custDataLst>
              <p:tags r:id="rId7"/>
            </p:custDataLst>
          </p:nvPr>
        </p:nvSpPr>
        <p:spPr>
          <a:xfrm rot="1980000">
            <a:off x="5647690" y="3918585"/>
            <a:ext cx="115570" cy="11557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>
            <p:custDataLst>
              <p:tags r:id="rId8"/>
            </p:custDataLst>
          </p:nvPr>
        </p:nvSpPr>
        <p:spPr>
          <a:xfrm>
            <a:off x="4657090" y="4931410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B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03" name="文本框 102"/>
          <p:cNvSpPr txBox="1"/>
          <p:nvPr>
            <p:custDataLst>
              <p:tags r:id="rId9"/>
            </p:custDataLst>
          </p:nvPr>
        </p:nvSpPr>
        <p:spPr>
          <a:xfrm>
            <a:off x="5391150" y="3638550"/>
            <a:ext cx="469265" cy="344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C</a:t>
            </a:r>
            <a:endParaRPr lang="en-US" altLang="zh-CN">
              <a:sym typeface="+mn-ea"/>
            </a:endParaRPr>
          </a:p>
        </p:txBody>
      </p:sp>
      <p:sp>
        <p:nvSpPr>
          <p:cNvPr id="104" name="文本框 103"/>
          <p:cNvSpPr txBox="1"/>
          <p:nvPr>
            <p:custDataLst>
              <p:tags r:id="rId10"/>
            </p:custDataLst>
          </p:nvPr>
        </p:nvSpPr>
        <p:spPr>
          <a:xfrm>
            <a:off x="6151245" y="4959985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A</a:t>
            </a:r>
            <a:endParaRPr lang="en-US" altLang="zh-CN">
              <a:sym typeface="+mn-ea"/>
            </a:endParaRPr>
          </a:p>
        </p:txBody>
      </p:sp>
      <p:sp>
        <p:nvSpPr>
          <p:cNvPr id="105" name="文本框 104"/>
          <p:cNvSpPr txBox="1"/>
          <p:nvPr>
            <p:custDataLst>
              <p:tags r:id="rId11"/>
            </p:custDataLst>
          </p:nvPr>
        </p:nvSpPr>
        <p:spPr>
          <a:xfrm>
            <a:off x="6284595" y="4102100"/>
            <a:ext cx="469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O</a:t>
            </a:r>
            <a:endParaRPr lang="en-US" altLang="zh-CN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331460" y="4460875"/>
                <a:ext cx="469265" cy="39116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>
                  <a:buClrTx/>
                  <a:buSzTx/>
                  <a:buFont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06" name="文本框 10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5331460" y="4460875"/>
                <a:ext cx="469265" cy="39116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直接连接符 108"/>
          <p:cNvCxnSpPr/>
          <p:nvPr>
            <p:custDataLst>
              <p:tags r:id="rId15"/>
            </p:custDataLst>
          </p:nvPr>
        </p:nvCxnSpPr>
        <p:spPr>
          <a:xfrm flipV="1">
            <a:off x="5024120" y="2654935"/>
            <a:ext cx="1455420" cy="2282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0" name="椭圆 109"/>
          <p:cNvSpPr/>
          <p:nvPr/>
        </p:nvSpPr>
        <p:spPr>
          <a:xfrm>
            <a:off x="5618480" y="3512185"/>
            <a:ext cx="1459865" cy="143192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1" name="直接连接符 110"/>
          <p:cNvCxnSpPr/>
          <p:nvPr>
            <p:custDataLst>
              <p:tags r:id="rId16"/>
            </p:custDataLst>
          </p:nvPr>
        </p:nvCxnSpPr>
        <p:spPr>
          <a:xfrm>
            <a:off x="5501640" y="4164965"/>
            <a:ext cx="809625" cy="83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>
            <p:custDataLst>
              <p:tags r:id="rId17"/>
            </p:custDataLst>
          </p:nvPr>
        </p:nvCxnSpPr>
        <p:spPr>
          <a:xfrm flipV="1">
            <a:off x="5853430" y="4258945"/>
            <a:ext cx="447675" cy="683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>
            <p:custDataLst>
              <p:tags r:id="rId18"/>
            </p:custDataLst>
          </p:nvPr>
        </p:nvCxnSpPr>
        <p:spPr>
          <a:xfrm>
            <a:off x="6306820" y="4254500"/>
            <a:ext cx="0" cy="69278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>
            <p:custDataLst>
              <p:tags r:id="rId19"/>
            </p:custDataLst>
          </p:nvPr>
        </p:nvCxnSpPr>
        <p:spPr>
          <a:xfrm>
            <a:off x="5695315" y="3906520"/>
            <a:ext cx="606425" cy="33972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>
            <p:custDataLst>
              <p:tags r:id="rId20"/>
            </p:custDataLst>
          </p:nvPr>
        </p:nvCxnSpPr>
        <p:spPr>
          <a:xfrm flipV="1">
            <a:off x="5656580" y="4243070"/>
            <a:ext cx="640080" cy="23939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>
            <p:custDataLst>
              <p:tags r:id="rId21"/>
            </p:custDataLst>
          </p:nvPr>
        </p:nvCxnSpPr>
        <p:spPr>
          <a:xfrm flipH="1" flipV="1">
            <a:off x="4772025" y="2438400"/>
            <a:ext cx="1200150" cy="2781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3" name="文本框 122"/>
          <p:cNvSpPr txBox="1"/>
          <p:nvPr>
            <p:custDataLst>
              <p:tags r:id="rId22"/>
            </p:custDataLst>
          </p:nvPr>
        </p:nvSpPr>
        <p:spPr>
          <a:xfrm>
            <a:off x="5065395" y="3958590"/>
            <a:ext cx="553085" cy="484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Q</a:t>
            </a:r>
            <a:endParaRPr lang="en-US" altLang="zh-CN">
              <a:sym typeface="+mn-ea"/>
            </a:endParaRPr>
          </a:p>
        </p:txBody>
      </p:sp>
      <p:sp>
        <p:nvSpPr>
          <p:cNvPr id="124" name="文本框 123"/>
          <p:cNvSpPr txBox="1"/>
          <p:nvPr>
            <p:custDataLst>
              <p:tags r:id="rId23"/>
            </p:custDataLst>
          </p:nvPr>
        </p:nvSpPr>
        <p:spPr>
          <a:xfrm>
            <a:off x="5574030" y="4946015"/>
            <a:ext cx="576580" cy="382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en-US" altLang="zh-CN" i="1" dirty="0">
                <a:latin typeface="Cambria Math" panose="02040503050406030204" charset="0"/>
                <a:ea typeface="宋体" panose="02010600030101010101" pitchFamily="2" charset="-122"/>
                <a:cs typeface="Cambria Math" panose="02040503050406030204" charset="0"/>
                <a:sym typeface="+mn-ea"/>
              </a:rPr>
              <a:t>P</a:t>
            </a:r>
            <a:endParaRPr lang="en-US" altLang="zh-CN" i="1" dirty="0">
              <a:latin typeface="Cambria Math" panose="02040503050406030204" charset="0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1" name="文本框 25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8237855" y="3609975"/>
                <a:ext cx="3420745" cy="61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ym typeface="+mn-ea"/>
                  </a:rPr>
                  <a:t>∠</a:t>
                </a:r>
                <a:r>
                  <a:rPr lang="en-US" altLang="zh-CN" sz="24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POQ </a:t>
                </a:r>
                <a:r>
                  <a:rPr lang="en-US" altLang="zh-CN" sz="24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=90°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−</m:t>
                    </m:r>
                  </m:oMath>
                </a14:m>
                <a:r>
                  <a:rPr lang="en-US" altLang="zh-CN" sz="24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>
                    <a:sym typeface="+mn-ea"/>
                  </a:rPr>
                  <a:t>∠</a:t>
                </a:r>
                <a:r>
                  <a:rPr lang="en-US" altLang="zh-CN" sz="2400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ABC</a:t>
                </a:r>
                <a:endParaRPr lang="en-US" altLang="zh-CN" sz="24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51" name="文本框 2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8237855" y="3609975"/>
                <a:ext cx="3420745" cy="61785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TextBox 6"/>
          <p:cNvSpPr txBox="1"/>
          <p:nvPr>
            <p:custDataLst>
              <p:tags r:id="rId27"/>
            </p:custDataLst>
          </p:nvPr>
        </p:nvSpPr>
        <p:spPr>
          <a:xfrm>
            <a:off x="177800" y="1231900"/>
            <a:ext cx="1167638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>
              <a:defRPr sz="28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ts val="4200"/>
              </a:lnSpc>
            </a:pPr>
            <a:r>
              <a:rPr lang="zh-CN" altLang="en-US" noProof="1"/>
              <a:t>（</a:t>
            </a:r>
            <a:r>
              <a:rPr lang="en-US" altLang="zh-CN" noProof="1"/>
              <a:t>2</a:t>
            </a:r>
            <a:r>
              <a:rPr lang="zh-CN" altLang="en-US" noProof="1"/>
              <a:t>）若</a:t>
            </a:r>
            <a:r>
              <a:rPr lang="zh-CN" altLang="en-US">
                <a:sym typeface="+mn-ea"/>
              </a:rPr>
              <a:t>过点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M </a:t>
            </a:r>
            <a:r>
              <a:rPr lang="zh-CN" altLang="en-US">
                <a:sym typeface="+mn-ea"/>
              </a:rPr>
              <a:t>作</a:t>
            </a:r>
            <a:r>
              <a:rPr lang="en-US" altLang="zh-CN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⊙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O </a:t>
            </a:r>
            <a:r>
              <a:rPr lang="zh-CN" altLang="en-US" dirty="0">
                <a:sym typeface="+mn-ea"/>
              </a:rPr>
              <a:t>的切线，分别交切线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AB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BC </a:t>
            </a:r>
            <a:r>
              <a:rPr lang="zh-CN" altLang="en-US" dirty="0">
                <a:sym typeface="+mn-ea"/>
              </a:rPr>
              <a:t>于点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P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Q</a:t>
            </a:r>
            <a:r>
              <a:rPr lang="zh-CN" altLang="en-US" dirty="0">
                <a:sym typeface="+mn-ea"/>
              </a:rPr>
              <a:t>，连接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OP</a:t>
            </a:r>
            <a:r>
              <a:rPr lang="zh-CN" altLang="en-US" dirty="0">
                <a:sym typeface="+mn-ea"/>
              </a:rPr>
              <a:t>，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OQ</a:t>
            </a:r>
            <a:r>
              <a:rPr lang="zh-CN" altLang="en-US" dirty="0">
                <a:sym typeface="+mn-ea"/>
              </a:rPr>
              <a:t>，</a:t>
            </a:r>
            <a:r>
              <a:rPr lang="zh-CN" altLang="en-US">
                <a:sym typeface="+mn-ea"/>
              </a:rPr>
              <a:t>当点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M </a:t>
            </a:r>
            <a:r>
              <a:rPr lang="zh-CN" altLang="en-US">
                <a:sym typeface="+mn-ea"/>
              </a:rPr>
              <a:t>在圆上运动时，求</a:t>
            </a:r>
            <a:r>
              <a:rPr lang="en-US" altLang="zh-CN">
                <a:sym typeface="+mn-ea"/>
              </a:rPr>
              <a:t>∠</a:t>
            </a:r>
            <a:r>
              <a:rPr lang="en-US" altLang="zh-CN" i="1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POQ </a:t>
            </a:r>
            <a:r>
              <a:rPr lang="en-US" altLang="zh-CN" dirty="0">
                <a:latin typeface="Cambria Math" panose="02040503050406030204" charset="0"/>
                <a:cs typeface="Cambria Math" panose="02040503050406030204" charset="0"/>
                <a:sym typeface="+mn-ea"/>
              </a:rPr>
              <a:t>=___________.</a:t>
            </a:r>
            <a:endParaRPr lang="zh-CN" altLang="en-US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4" name="TextBox 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445" y="765175"/>
                <a:ext cx="12211050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pPr>
                  <a:lnSpc>
                    <a:spcPts val="4200"/>
                  </a:lnSpc>
                </a:pPr>
                <a:r>
                  <a:rPr lang="zh-CN" altLang="en-US" b="1">
                    <a:sym typeface="+mn-ea"/>
                  </a:rPr>
                  <a:t>问题</a:t>
                </a:r>
                <a:r>
                  <a:rPr lang="en-US" altLang="zh-CN" b="1">
                    <a:sym typeface="+mn-ea"/>
                  </a:rPr>
                  <a:t>2 </a:t>
                </a:r>
                <a:r>
                  <a:rPr lang="zh-CN" altLang="en-US">
                    <a:sym typeface="+mn-ea"/>
                  </a:rPr>
                  <a:t>如图，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 panose="02040503050406030204" charset="0"/>
                        <a:sym typeface="+mn-ea"/>
                      </a:rPr>
                      <m:t>⊙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𝑂</m:t>
                    </m:r>
                    <m:r>
                      <a:rPr lang="zh-CN" altLang="en-US">
                        <a:latin typeface="Cambria Math" panose="02040503050406030204" charset="0"/>
                        <a:sym typeface="+mn-ea"/>
                      </a:rPr>
                      <m:t>的半径为</m:t>
                    </m:r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∠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ABC </a:t>
                </a:r>
                <a:r>
                  <a:rPr lang="en-US" altLang="zh-CN">
                    <a:sym typeface="+mn-ea"/>
                  </a:rPr>
                  <a:t>=60</a:t>
                </a:r>
                <a14:m>
                  <m:oMath xmlns:m="http://schemas.openxmlformats.org/officeDocument/2006/math">
                    <m:r>
                      <a:rPr lang="en-US" altLang="zh-CN" i="1" noProof="1">
                        <a:latin typeface="Cambria Math" panose="02040503050406030204" charset="0"/>
                        <a:cs typeface="Cambria Math" panose="02040503050406030204" charset="0"/>
                      </a:rPr>
                      <m:t>°，</m:t>
                    </m:r>
                    <m:r>
                      <a:rPr lang="zh-CN" altLang="en-US" i="1" noProof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若</m:t>
                    </m:r>
                  </m:oMath>
                </a14:m>
                <a:r>
                  <a:rPr lang="zh-CN" altLang="en-US" dirty="0">
                    <a:sym typeface="+mn-ea"/>
                  </a:rPr>
                  <a:t>在圆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上任意取一点</a:t>
                </a:r>
                <a:r>
                  <a:rPr lang="en-US" altLang="zh-CN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</a:t>
                </a:r>
                <a:r>
                  <a:rPr lang="en-US" altLang="zh-CN" dirty="0">
                    <a:sym typeface="+mn-ea"/>
                  </a:rPr>
                  <a:t>.</a:t>
                </a:r>
                <a:endParaRPr lang="zh-CN" altLang="en-US" noProof="1"/>
              </a:p>
            </p:txBody>
          </p:sp>
        </mc:Choice>
        <mc:Fallback>
          <p:sp>
            <p:nvSpPr>
              <p:cNvPr id="25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445" y="765175"/>
                <a:ext cx="12211050" cy="6299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4657090" y="2449830"/>
            <a:ext cx="3119120" cy="2921000"/>
            <a:chOff x="7334" y="3858"/>
            <a:chExt cx="4912" cy="4600"/>
          </a:xfrm>
        </p:grpSpPr>
        <p:cxnSp>
          <p:nvCxnSpPr>
            <p:cNvPr id="113" name="直接连接符 112"/>
            <p:cNvCxnSpPr/>
            <p:nvPr>
              <p:custDataLst>
                <p:tags r:id="rId31"/>
              </p:custDataLst>
            </p:nvPr>
          </p:nvCxnSpPr>
          <p:spPr>
            <a:xfrm flipH="1" flipV="1">
              <a:off x="7525" y="3858"/>
              <a:ext cx="1890" cy="4372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257" name="组合 256"/>
            <p:cNvGrpSpPr/>
            <p:nvPr/>
          </p:nvGrpSpPr>
          <p:grpSpPr>
            <a:xfrm>
              <a:off x="7334" y="4182"/>
              <a:ext cx="4913" cy="4276"/>
              <a:chOff x="941" y="3118"/>
              <a:chExt cx="4913" cy="4276"/>
            </a:xfrm>
          </p:grpSpPr>
          <p:grpSp>
            <p:nvGrpSpPr>
              <p:cNvPr id="258" name="组合 257"/>
              <p:cNvGrpSpPr/>
              <p:nvPr/>
            </p:nvGrpSpPr>
            <p:grpSpPr>
              <a:xfrm>
                <a:off x="941" y="3118"/>
                <a:ext cx="4913" cy="4194"/>
                <a:chOff x="941" y="3118"/>
                <a:chExt cx="4913" cy="4194"/>
              </a:xfrm>
            </p:grpSpPr>
            <p:grpSp>
              <p:nvGrpSpPr>
                <p:cNvPr id="259" name="组合 258"/>
                <p:cNvGrpSpPr/>
                <p:nvPr/>
              </p:nvGrpSpPr>
              <p:grpSpPr>
                <a:xfrm>
                  <a:off x="941" y="3118"/>
                  <a:ext cx="4913" cy="4194"/>
                  <a:chOff x="941" y="3118"/>
                  <a:chExt cx="4913" cy="4194"/>
                </a:xfrm>
              </p:grpSpPr>
              <p:grpSp>
                <p:nvGrpSpPr>
                  <p:cNvPr id="260" name="组合 259"/>
                  <p:cNvGrpSpPr/>
                  <p:nvPr/>
                </p:nvGrpSpPr>
                <p:grpSpPr>
                  <a:xfrm>
                    <a:off x="941" y="3118"/>
                    <a:ext cx="4913" cy="4194"/>
                    <a:chOff x="941" y="3118"/>
                    <a:chExt cx="4913" cy="4194"/>
                  </a:xfrm>
                </p:grpSpPr>
                <p:grpSp>
                  <p:nvGrpSpPr>
                    <p:cNvPr id="261" name="组合 260"/>
                    <p:cNvGrpSpPr/>
                    <p:nvPr/>
                  </p:nvGrpSpPr>
                  <p:grpSpPr>
                    <a:xfrm>
                      <a:off x="941" y="3118"/>
                      <a:ext cx="4913" cy="4163"/>
                      <a:chOff x="941" y="3118"/>
                      <a:chExt cx="4913" cy="4163"/>
                    </a:xfrm>
                  </p:grpSpPr>
                  <p:grpSp>
                    <p:nvGrpSpPr>
                      <p:cNvPr id="262" name="组合 261"/>
                      <p:cNvGrpSpPr/>
                      <p:nvPr/>
                    </p:nvGrpSpPr>
                    <p:grpSpPr>
                      <a:xfrm>
                        <a:off x="1516" y="3118"/>
                        <a:ext cx="4338" cy="3632"/>
                        <a:chOff x="1516" y="3118"/>
                        <a:chExt cx="4338" cy="3632"/>
                      </a:xfrm>
                    </p:grpSpPr>
                    <p:grpSp>
                      <p:nvGrpSpPr>
                        <p:cNvPr id="263" name="组合 262"/>
                        <p:cNvGrpSpPr/>
                        <p:nvPr/>
                      </p:nvGrpSpPr>
                      <p:grpSpPr>
                        <a:xfrm>
                          <a:off x="1516" y="3118"/>
                          <a:ext cx="4338" cy="3632"/>
                          <a:chOff x="1516" y="3118"/>
                          <a:chExt cx="4338" cy="3632"/>
                        </a:xfrm>
                      </p:grpSpPr>
                      <p:grpSp>
                        <p:nvGrpSpPr>
                          <p:cNvPr id="265" name="组合 264"/>
                          <p:cNvGrpSpPr/>
                          <p:nvPr/>
                        </p:nvGrpSpPr>
                        <p:grpSpPr>
                          <a:xfrm rot="0">
                            <a:off x="1516" y="3118"/>
                            <a:ext cx="4338" cy="3632"/>
                            <a:chOff x="14100" y="3346"/>
                            <a:chExt cx="4338" cy="3632"/>
                          </a:xfrm>
                        </p:grpSpPr>
                        <p:cxnSp>
                          <p:nvCxnSpPr>
                            <p:cNvPr id="266" name="直接连接符 265"/>
                            <p:cNvCxnSpPr/>
                            <p:nvPr>
                              <p:custDataLst>
                                <p:tags r:id="rId32"/>
                              </p:custDataLst>
                            </p:nvPr>
                          </p:nvCxnSpPr>
                          <p:spPr>
                            <a:xfrm>
                              <a:off x="14100" y="6943"/>
                              <a:ext cx="4338" cy="35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rgbClr val="FFFFFF"/>
                            </a:fillRef>
                            <a:effectRef idx="0">
                              <a:srgbClr val="FFFFFF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7" name="直接连接符 266"/>
                            <p:cNvCxnSpPr/>
                            <p:nvPr>
                              <p:custDataLst>
                                <p:tags r:id="rId33"/>
                              </p:custDataLst>
                            </p:nvPr>
                          </p:nvCxnSpPr>
                          <p:spPr>
                            <a:xfrm flipV="1">
                              <a:off x="14100" y="3346"/>
                              <a:ext cx="2302" cy="3612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rgbClr val="FFFFFF"/>
                            </a:fillRef>
                            <a:effectRef idx="0">
                              <a:srgbClr val="FFFFFF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269" name="直接连接符 268"/>
                          <p:cNvCxnSpPr/>
                          <p:nvPr>
                            <p:custDataLst>
                              <p:tags r:id="rId34"/>
                            </p:custDataLst>
                          </p:nvPr>
                        </p:nvCxnSpPr>
                        <p:spPr>
                          <a:xfrm>
                            <a:off x="2305" y="5490"/>
                            <a:ext cx="1229" cy="139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rgbClr val="FFFFFF"/>
                          </a:fillRef>
                          <a:effectRef idx="0">
                            <a:srgbClr val="FFFFFF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0" name="直接连接符 269"/>
                          <p:cNvCxnSpPr/>
                          <p:nvPr>
                            <p:custDataLst>
                              <p:tags r:id="rId35"/>
                            </p:custDataLst>
                          </p:nvPr>
                        </p:nvCxnSpPr>
                        <p:spPr>
                          <a:xfrm flipV="1">
                            <a:off x="2830" y="5633"/>
                            <a:ext cx="716" cy="1087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rgbClr val="FFFFFF"/>
                          </a:fillRef>
                          <a:effectRef idx="0">
                            <a:srgbClr val="FFFFFF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71" name="文本框 270"/>
                        <p:cNvSpPr txBox="1"/>
                        <p:nvPr>
                          <p:custDataLst>
                            <p:tags r:id="rId36"/>
                          </p:custDataLst>
                        </p:nvPr>
                      </p:nvSpPr>
                      <p:spPr>
                        <a:xfrm>
                          <a:off x="2097" y="4665"/>
                          <a:ext cx="739" cy="5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noAutofit/>
                        </a:bodyPr>
                        <a:p>
                          <a:r>
                            <a:rPr lang="en-US" altLang="zh-CN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  <a:sym typeface="+mn-ea"/>
                            </a:rPr>
                            <a:t>C</a:t>
                          </a:r>
                          <a:endParaRPr lang="en-US" altLang="zh-CN">
                            <a:sym typeface="+mn-ea"/>
                          </a:endParaRPr>
                        </a:p>
                      </p:txBody>
                    </p:sp>
                  </p:grpSp>
                  <p:sp>
                    <p:nvSpPr>
                      <p:cNvPr id="272" name="文本框 271"/>
                      <p:cNvSpPr txBox="1"/>
                      <p:nvPr>
                        <p:custDataLst>
                          <p:tags r:id="rId37"/>
                        </p:custDataLst>
                      </p:nvPr>
                    </p:nvSpPr>
                    <p:spPr>
                      <a:xfrm>
                        <a:off x="941" y="6701"/>
                        <a:ext cx="739" cy="58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a:t>B</a:t>
                        </a:r>
                        <a:endParaRPr lang="en-US" altLang="zh-CN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endParaRPr>
                      </a:p>
                    </p:txBody>
                  </p:sp>
                </p:grpSp>
                <p:sp>
                  <p:nvSpPr>
                    <p:cNvPr id="273" name="文本框 272"/>
                    <p:cNvSpPr txBox="1"/>
                    <p:nvPr>
                      <p:custDataLst>
                        <p:tags r:id="rId38"/>
                      </p:custDataLst>
                    </p:nvPr>
                  </p:nvSpPr>
                  <p:spPr>
                    <a:xfrm>
                      <a:off x="3294" y="6732"/>
                      <a:ext cx="739" cy="5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a:t>A</a:t>
                      </a:r>
                      <a:endParaRPr lang="en-US" altLang="zh-CN">
                        <a:sym typeface="+mn-ea"/>
                      </a:endParaRPr>
                    </a:p>
                  </p:txBody>
                </p:sp>
              </p:grpSp>
              <p:sp>
                <p:nvSpPr>
                  <p:cNvPr id="274" name="文本框 273"/>
                  <p:cNvSpPr txBox="1"/>
                  <p:nvPr>
                    <p:custDataLst>
                      <p:tags r:id="rId39"/>
                    </p:custDataLst>
                  </p:nvPr>
                </p:nvSpPr>
                <p:spPr>
                  <a:xfrm>
                    <a:off x="3504" y="5395"/>
                    <a:ext cx="739" cy="58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r>
                      <a:rPr lang="en-US" altLang="zh-CN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a:t>O</a:t>
                    </a:r>
                    <a:endParaRPr lang="en-US" altLang="zh-CN">
                      <a:sym typeface="+mn-ea"/>
                    </a:endParaRPr>
                  </a:p>
                </p:txBody>
              </p:sp>
            </p:grpSp>
            <p:sp>
              <p:nvSpPr>
                <p:cNvPr id="275" name="文本框 274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1580" y="5170"/>
                  <a:ext cx="838" cy="71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:pPr algn="l">
                    <a:buClrTx/>
                    <a:buSzTx/>
                    <a:buFontTx/>
                  </a:pPr>
                  <a:r>
                    <a:rPr lang="en-US" altLang="zh-CN" i="1" dirty="0">
                      <a:latin typeface="Cambria Math" panose="02040503050406030204" charset="0"/>
                      <a:ea typeface="宋体" panose="02010600030101010101" pitchFamily="2" charset="-122"/>
                      <a:cs typeface="Cambria Math" panose="02040503050406030204" charset="0"/>
                      <a:sym typeface="+mn-ea"/>
                    </a:rPr>
                    <a:t>Q</a:t>
                  </a:r>
                  <a:endPara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p:grpSp>
          <p:sp>
            <p:nvSpPr>
              <p:cNvPr id="276" name="文本框 275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2385" y="6719"/>
                <a:ext cx="792" cy="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noAutofit/>
              </a:bodyPr>
              <a:p>
                <a:r>
                  <a:rPr lang="en-US" altLang="zh-CN" i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P</a:t>
                </a:r>
                <a:endParaRPr lang="en-US" altLang="zh-CN">
                  <a:sym typeface="+mn-ea"/>
                </a:endParaRPr>
              </a:p>
            </p:txBody>
          </p:sp>
        </p:grpSp>
      </p:grpSp>
      <p:sp>
        <p:nvSpPr>
          <p:cNvPr id="44" name="Rectangle 4"/>
          <p:cNvSpPr/>
          <p:nvPr>
            <p:custDataLst>
              <p:tags r:id="rId42"/>
            </p:custDataLst>
          </p:nvPr>
        </p:nvSpPr>
        <p:spPr>
          <a:xfrm>
            <a:off x="180975" y="6172200"/>
            <a:ext cx="4615815" cy="440055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 anchorCtr="0"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数学思想：</a:t>
            </a:r>
            <a:r>
              <a:rPr lang="zh-CN" altLang="en-US" sz="2400" b="1" dirty="0">
                <a:solidFill>
                  <a:srgbClr val="03039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数形结合、建模思想</a:t>
            </a:r>
            <a:endParaRPr lang="zh-CN" altLang="en-US" sz="2400" b="1" dirty="0">
              <a:solidFill>
                <a:srgbClr val="03039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0625 0.000185185 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66" grpId="1" animBg="1"/>
      <p:bldP spid="71" grpId="1" animBg="1"/>
      <p:bldP spid="68" grpId="0" bldLvl="0" animBg="1"/>
      <p:bldP spid="68" grpId="1" animBg="1"/>
      <p:bldP spid="123" grpId="0"/>
      <p:bldP spid="123" grpId="1"/>
      <p:bldP spid="124" grpId="0"/>
      <p:bldP spid="124" grpId="1"/>
      <p:bldP spid="251" grpId="1"/>
      <p:bldP spid="110" grpId="0" animBg="1"/>
      <p:bldP spid="110" grpId="1" animBg="1"/>
      <p:bldP spid="110" grpId="2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commondata" val="eyJoZGlkIjoiMjk3YzVmYTg1NzkzMjE2ODg4ZmY5N2JiNjMxODNkZTMifQ=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2818</Words>
  <Application>WPS 演示</Application>
  <PresentationFormat>宽屏</PresentationFormat>
  <Paragraphs>525</Paragraphs>
  <Slides>18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Cambria</vt:lpstr>
      <vt:lpstr>楷体_GB2312</vt:lpstr>
      <vt:lpstr>新宋体</vt:lpstr>
      <vt:lpstr>隶书</vt:lpstr>
      <vt:lpstr>Cambria Math</vt:lpstr>
      <vt:lpstr>Times New Roman</vt:lpstr>
      <vt:lpstr>MS Mincho</vt:lpstr>
      <vt:lpstr>Segoe Print</vt:lpstr>
      <vt:lpstr>Calibri Light</vt:lpstr>
      <vt:lpstr>微软雅黑</vt:lpstr>
      <vt:lpstr>Arial</vt:lpstr>
      <vt:lpstr>Arial Unicode MS</vt:lpstr>
      <vt:lpstr>Calibri</vt:lpstr>
      <vt:lpstr>WPS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静简简单单</cp:lastModifiedBy>
  <cp:revision>264</cp:revision>
  <dcterms:created xsi:type="dcterms:W3CDTF">2019-06-19T02:08:00Z</dcterms:created>
  <dcterms:modified xsi:type="dcterms:W3CDTF">2023-11-23T16:13:14Z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DC2A0A1D07C74477B77986A6211D8E18_13</vt:lpwstr>
  </property>
</Properties>
</file>