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320" r:id="rId3"/>
    <p:sldId id="302" r:id="rId4"/>
    <p:sldId id="275" r:id="rId5"/>
    <p:sldId id="301" r:id="rId6"/>
    <p:sldId id="300" r:id="rId7"/>
    <p:sldId id="303" r:id="rId8"/>
    <p:sldId id="259" r:id="rId9"/>
    <p:sldId id="305" r:id="rId10"/>
    <p:sldId id="263" r:id="rId11"/>
    <p:sldId id="260" r:id="rId12"/>
    <p:sldId id="304" r:id="rId13"/>
    <p:sldId id="333" r:id="rId14"/>
    <p:sldId id="334" r:id="rId15"/>
    <p:sldId id="335" r:id="rId16"/>
    <p:sldId id="299" r:id="rId17"/>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0" clrIdx="0"/>
  <p:cmAuthor id="7" name="1206988966@qq.com" initials="1" lastIdx="0" clrIdx="2"/>
  <p:cmAuthor id="1" name="作者" initials="A" lastIdx="0" clrIdx="1"/>
  <p:cmAuthor id="8" name="姜伟光" initials="姜" lastIdx="0" clrIdx="0"/>
  <p:cmAuthor id="2" name="郭小球~" initials="郭小球~" lastIdx="0" clrIdx="1"/>
  <p:cmAuthor id="3" name="Lenovo" initials="L" lastIdx="0" clrIdx="2"/>
  <p:cmAuthor id="10" name="HZZX" initials="H" lastIdx="1" clrIdx="9"/>
  <p:cmAuthor id="4" name="yaosh" initials="y" lastIdx="0" clrIdx="3"/>
  <p:cmAuthor id="5" name="宋洁然" initials="宋" lastIdx="0" clrIdx="1"/>
  <p:cmAuthor id="6" name="雨林木风"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8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17.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36" name="矩形 35"/>
          <p:cNvSpPr/>
          <p:nvPr userDrawn="1"/>
        </p:nvSpPr>
        <p:spPr>
          <a:xfrm>
            <a:off x="167487" y="142032"/>
            <a:ext cx="11878227" cy="6311304"/>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userDrawn="1"/>
        </p:nvCxnSpPr>
        <p:spPr>
          <a:xfrm>
            <a:off x="167487" y="6642624"/>
            <a:ext cx="10103889"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动作按钮: 后退或前一项 1">
            <a:hlinkClick r:id="" action="ppaction://hlinkshowjump?jump=previousslide"/>
          </p:cNvPr>
          <p:cNvSpPr/>
          <p:nvPr userDrawn="1"/>
        </p:nvSpPr>
        <p:spPr>
          <a:xfrm>
            <a:off x="10905077" y="6508290"/>
            <a:ext cx="268500" cy="268668"/>
          </a:xfrm>
          <a:prstGeom prst="actionButtonBackPrevious">
            <a:avLst/>
          </a:prstGeom>
          <a:solidFill>
            <a:sysClr val="window" lastClr="FFFFFF"/>
          </a:solidFill>
          <a:ln w="12700" cap="flat" cmpd="sng" algn="ctr">
            <a:noFill/>
            <a:prstDash val="solid"/>
            <a:miter lim="800000"/>
          </a:ln>
          <a:effectLst/>
        </p:spPr>
        <p:txBody>
          <a:bodyPr lIns="91408" tIns="45704" rIns="91408" bIns="45704" rtlCol="0" anchor="ctr"/>
          <a:lstStyle>
            <a:defPPr>
              <a:defRPr lang="zh-CN">
                <a:solidFill>
                  <a:schemeClr val="lt1"/>
                </a:solidFill>
              </a:defRPr>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7600" algn="l" defTabSz="913765" rtl="0" eaLnBrk="1" latinLnBrk="0" hangingPunct="1">
              <a:defRPr sz="1900" kern="1200">
                <a:solidFill>
                  <a:schemeClr val="lt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ysClr val="window" lastClr="FFFFFF"/>
              </a:solidFill>
              <a:effectLst/>
              <a:uLnTx/>
              <a:uFillTx/>
              <a:latin typeface="等线"/>
              <a:cs typeface="+mn-cs"/>
            </a:endParaRPr>
          </a:p>
        </p:txBody>
      </p:sp>
      <p:sp>
        <p:nvSpPr>
          <p:cNvPr id="7" name="动作按钮: 前进或下一项 6">
            <a:hlinkClick r:id="" action="ppaction://hlinkshowjump?jump=nextslide"/>
          </p:cNvPr>
          <p:cNvSpPr/>
          <p:nvPr userDrawn="1"/>
        </p:nvSpPr>
        <p:spPr>
          <a:xfrm>
            <a:off x="11284659" y="6508290"/>
            <a:ext cx="268500" cy="268668"/>
          </a:xfrm>
          <a:prstGeom prst="actionButtonForwardNext">
            <a:avLst/>
          </a:prstGeom>
          <a:solidFill>
            <a:sysClr val="window" lastClr="FFFFFF"/>
          </a:solidFill>
          <a:ln w="12700" cap="flat" cmpd="sng" algn="ctr">
            <a:noFill/>
            <a:prstDash val="solid"/>
            <a:miter lim="800000"/>
          </a:ln>
          <a:effectLst/>
        </p:spPr>
        <p:txBody>
          <a:bodyPr lIns="91408" tIns="45704" rIns="91408" bIns="45704" rtlCol="0" anchor="ctr"/>
          <a:lstStyle>
            <a:defPPr>
              <a:defRPr lang="zh-CN">
                <a:solidFill>
                  <a:schemeClr val="lt1"/>
                </a:solidFill>
              </a:defRPr>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7600" algn="l" defTabSz="913765" rtl="0" eaLnBrk="1" latinLnBrk="0" hangingPunct="1">
              <a:defRPr sz="1900" kern="1200">
                <a:solidFill>
                  <a:schemeClr val="lt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ysClr val="window" lastClr="FFFFFF"/>
              </a:solidFill>
              <a:effectLst/>
              <a:uLnTx/>
              <a:uFillTx/>
              <a:latin typeface="等线"/>
              <a:cs typeface="+mn-cs"/>
            </a:endParaRPr>
          </a:p>
        </p:txBody>
      </p:sp>
      <p:sp>
        <p:nvSpPr>
          <p:cNvPr id="8" name="动作按钮: 结束 4">
            <a:hlinkClick r:id="" action="ppaction://hlinkshowjump?jump=endshow"/>
          </p:cNvPr>
          <p:cNvSpPr/>
          <p:nvPr userDrawn="1"/>
        </p:nvSpPr>
        <p:spPr>
          <a:xfrm>
            <a:off x="11664241" y="6504162"/>
            <a:ext cx="276752" cy="276924"/>
          </a:xfrm>
          <a:prstGeom prst="actionButtonEnd">
            <a:avLst/>
          </a:prstGeom>
          <a:solidFill>
            <a:sysClr val="window" lastClr="FFFFFF"/>
          </a:solidFill>
          <a:ln w="12700" cap="flat" cmpd="sng" algn="ctr">
            <a:noFill/>
            <a:prstDash val="solid"/>
            <a:miter lim="800000"/>
          </a:ln>
          <a:effectLst/>
        </p:spPr>
        <p:txBody>
          <a:bodyPr lIns="91408" tIns="45704" rIns="91408" bIns="45704" rtlCol="0" anchor="ctr"/>
          <a:lstStyle>
            <a:defPPr>
              <a:defRPr lang="zh-CN">
                <a:solidFill>
                  <a:schemeClr val="lt1"/>
                </a:solidFill>
              </a:defRPr>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7600" algn="l" defTabSz="913765" rtl="0" eaLnBrk="1" latinLnBrk="0" hangingPunct="1">
              <a:defRPr sz="1900" kern="1200">
                <a:solidFill>
                  <a:schemeClr val="lt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ysClr val="window" lastClr="FFFFFF"/>
              </a:solidFill>
              <a:effectLst/>
              <a:uLnTx/>
              <a:uFillTx/>
              <a:latin typeface="等线"/>
              <a:cs typeface="+mn-cs"/>
            </a:endParaRPr>
          </a:p>
        </p:txBody>
      </p:sp>
      <p:sp>
        <p:nvSpPr>
          <p:cNvPr id="9" name="圆角矩形 12">
            <a:hlinkClick r:id="" action="ppaction://noaction"/>
          </p:cNvPr>
          <p:cNvSpPr/>
          <p:nvPr userDrawn="1"/>
        </p:nvSpPr>
        <p:spPr>
          <a:xfrm>
            <a:off x="10158731" y="6565091"/>
            <a:ext cx="751009" cy="229870"/>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en-US" sz="1600" b="1" dirty="0">
                <a:solidFill>
                  <a:schemeClr val="accent3">
                    <a:lumMod val="75000"/>
                  </a:schemeClr>
                </a:solidFill>
                <a:latin typeface="微软雅黑" panose="020B0503020204020204" charset="-122"/>
                <a:ea typeface="微软雅黑" panose="020B0503020204020204" charset="-122"/>
              </a:rPr>
              <a:t>目录</a:t>
            </a:r>
            <a:endParaRPr lang="zh-CN" altLang="en-US" sz="1600" b="1" dirty="0">
              <a:solidFill>
                <a:schemeClr val="accent3">
                  <a:lumMod val="75000"/>
                </a:schemeClr>
              </a:solidFill>
              <a:latin typeface="微软雅黑" panose="020B0503020204020204" charset="-122"/>
              <a:ea typeface="微软雅黑" panose="020B0503020204020204" charset="-122"/>
            </a:endParaRPr>
          </a:p>
        </p:txBody>
      </p:sp>
    </p:spTree>
  </p:cSld>
  <p:clrMapOvr>
    <a:masterClrMapping/>
  </p:clrMapOvr>
  <p:transition>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1048752" name="标题 1"/>
          <p:cNvSpPr>
            <a:spLocks noGrp="1"/>
          </p:cNvSpPr>
          <p:nvPr>
            <p:ph type="title" sz="quarter"/>
            <p:custDataLst>
              <p:tags r:id="rId2"/>
            </p:custDataLst>
          </p:nvPr>
        </p:nvSpPr>
        <p:spPr>
          <a:xfrm>
            <a:off x="609600" y="274638"/>
            <a:ext cx="10972800" cy="1143000"/>
          </a:xfrm>
        </p:spPr>
        <p:txBody>
          <a:bodyPr/>
          <a:lstStyle/>
          <a:p>
            <a:r>
              <a:rPr lang="zh-CN" altLang="en-US"/>
              <a:t>单击此处编辑母版标题样式</a:t>
            </a:r>
            <a:endParaRPr lang="zh-CN" altLang="en-US"/>
          </a:p>
        </p:txBody>
      </p:sp>
      <p:sp>
        <p:nvSpPr>
          <p:cNvPr id="1048753" name="内容占位符 2"/>
          <p:cNvSpPr>
            <a:spLocks noGrp="1"/>
          </p:cNvSpPr>
          <p:nvPr>
            <p:ph sz="quarter" idx="1"/>
            <p:custDataLst>
              <p:tags r:id="rId3"/>
            </p:custDataLst>
          </p:nvPr>
        </p:nvSpPr>
        <p:spPr>
          <a:xfrm>
            <a:off x="609600" y="1600200"/>
            <a:ext cx="5384800" cy="2185988"/>
          </a:xfrm>
        </p:spPr>
        <p:txBody>
          <a:bodyPr>
            <a:normAutofit fontScale="95000" lnSpcReduction="20000"/>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54" name="内容占位符 3"/>
          <p:cNvSpPr>
            <a:spLocks noGrp="1"/>
          </p:cNvSpPr>
          <p:nvPr>
            <p:ph sz="quarter" idx="2"/>
            <p:custDataLst>
              <p:tags r:id="rId4"/>
            </p:custDataLst>
          </p:nvPr>
        </p:nvSpPr>
        <p:spPr>
          <a:xfrm>
            <a:off x="6197600" y="1600200"/>
            <a:ext cx="5384800" cy="2185988"/>
          </a:xfrm>
        </p:spPr>
        <p:txBody>
          <a:bodyPr>
            <a:normAutofit fontScale="95000" lnSpcReduction="20000"/>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55" name="内容占位符 4"/>
          <p:cNvSpPr>
            <a:spLocks noGrp="1"/>
          </p:cNvSpPr>
          <p:nvPr>
            <p:ph sz="quarter" idx="3"/>
            <p:custDataLst>
              <p:tags r:id="rId5"/>
            </p:custDataLst>
          </p:nvPr>
        </p:nvSpPr>
        <p:spPr>
          <a:xfrm>
            <a:off x="609600" y="3938588"/>
            <a:ext cx="5384800" cy="2187575"/>
          </a:xfrm>
        </p:spPr>
        <p:txBody>
          <a:bodyPr>
            <a:normAutofit fontScale="95000" lnSpcReduction="20000"/>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56" name="内容占位符 5"/>
          <p:cNvSpPr>
            <a:spLocks noGrp="1"/>
          </p:cNvSpPr>
          <p:nvPr>
            <p:ph sz="quarter" idx="4"/>
            <p:custDataLst>
              <p:tags r:id="rId6"/>
            </p:custDataLst>
          </p:nvPr>
        </p:nvSpPr>
        <p:spPr>
          <a:xfrm>
            <a:off x="6197600" y="3938588"/>
            <a:ext cx="5384800" cy="2187575"/>
          </a:xfrm>
        </p:spPr>
        <p:txBody>
          <a:bodyPr>
            <a:normAutofit fontScale="95000" lnSpcReduction="20000"/>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57" name="Rectangle 4"/>
          <p:cNvSpPr>
            <a:spLocks noGrp="1" noChangeArrowheads="1"/>
          </p:cNvSpPr>
          <p:nvPr>
            <p:ph type="dt" sz="half" idx="12"/>
            <p:custDataLst>
              <p:tags r:id="rId7"/>
            </p:custDataLst>
          </p:nvPr>
        </p:nvSpPr>
        <p:spPr>
          <a:xfrm>
            <a:off x="609600" y="6356350"/>
            <a:ext cx="28448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48758" name="Rectangle 5"/>
          <p:cNvSpPr>
            <a:spLocks noGrp="1" noChangeArrowheads="1"/>
          </p:cNvSpPr>
          <p:nvPr>
            <p:ph type="ftr" sz="quarter" idx="13"/>
            <p:custDataLst>
              <p:tags r:id="rId8"/>
            </p:custDataLst>
          </p:nvPr>
        </p:nvSpPr>
        <p:spPr>
          <a:xfrm>
            <a:off x="4165600" y="6356350"/>
            <a:ext cx="3860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48759" name="Rectangle 6"/>
          <p:cNvSpPr>
            <a:spLocks noGrp="1" noChangeArrowheads="1"/>
          </p:cNvSpPr>
          <p:nvPr>
            <p:ph type="sldNum" sz="quarter" idx="14"/>
            <p:custDataLst>
              <p:tags r:id="rId9"/>
            </p:custDataLst>
          </p:nvPr>
        </p:nvSpPr>
        <p:spPr>
          <a:xfrm>
            <a:off x="8737600" y="6356350"/>
            <a:ext cx="2844800" cy="365125"/>
          </a:xfrm>
          <a:prstGeom prst="rect">
            <a:avLst/>
          </a:prstGeom>
        </p:spPr>
        <p:txBody>
          <a:bodyPr vert="horz" lIns="91440" tIns="45720" rIns="91440" bIns="45720" rtlCol="0" anchor="ctr"/>
          <a:lstStyle/>
          <a:p>
            <a:pPr algn="r"/>
            <a:fld id="{9A0DB2DC-4C9A-4742-B13C-FB6460FD3503}" type="slidenum">
              <a:rPr lang="en-US" altLang="zh-CN">
                <a:latin typeface="Calibri" panose="020F0502020204030204" charset="0"/>
              </a:rPr>
            </a:fld>
            <a:endParaRPr lang="en-US" altLang="zh-CN">
              <a:latin typeface="Calibri" panose="020F050202020403020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4.png"/><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文本框 1"/>
          <p:cNvSpPr txBox="1"/>
          <p:nvPr/>
        </p:nvSpPr>
        <p:spPr>
          <a:xfrm>
            <a:off x="1116330" y="1353820"/>
            <a:ext cx="9666605" cy="3493770"/>
          </a:xfrm>
          <a:prstGeom prst="rect">
            <a:avLst/>
          </a:prstGeom>
          <a:noFill/>
        </p:spPr>
        <p:txBody>
          <a:bodyPr wrap="square" rtlCol="0">
            <a:noAutofit/>
          </a:bodyPr>
          <a:lstStyle/>
          <a:p>
            <a:r>
              <a:rPr lang="zh-CN" altLang="zh-CN" sz="5400" b="1">
                <a:solidFill>
                  <a:srgbClr val="C00000"/>
                </a:solidFill>
              </a:rPr>
              <a:t>万变不离其宗，</a:t>
            </a:r>
            <a:r>
              <a:rPr lang="en-US" altLang="zh-CN" sz="5400" b="1" u="sng">
                <a:solidFill>
                  <a:srgbClr val="C00000"/>
                </a:solidFill>
              </a:rPr>
              <a:t>                         </a:t>
            </a:r>
            <a:r>
              <a:rPr lang="en-US" altLang="zh-CN" sz="5400" b="1">
                <a:solidFill>
                  <a:srgbClr val="C00000"/>
                </a:solidFill>
              </a:rPr>
              <a:t> </a:t>
            </a:r>
            <a:r>
              <a:rPr lang="zh-CN" altLang="en-US" sz="5400" b="1">
                <a:solidFill>
                  <a:srgbClr val="C00000"/>
                </a:solidFill>
              </a:rPr>
              <a:t>。</a:t>
            </a:r>
            <a:endParaRPr lang="zh-CN" altLang="en-US" sz="5400" b="1">
              <a:solidFill>
                <a:srgbClr val="C00000"/>
              </a:solidFill>
            </a:endParaRPr>
          </a:p>
          <a:p>
            <a:r>
              <a:rPr lang="en-US" altLang="zh-CN" sz="5400" b="1">
                <a:solidFill>
                  <a:srgbClr val="FF0000"/>
                </a:solidFill>
              </a:rPr>
              <a:t>                     </a:t>
            </a:r>
            <a:endParaRPr lang="en-US" altLang="zh-CN" sz="5400" b="1">
              <a:solidFill>
                <a:srgbClr val="FF0000"/>
              </a:solidFill>
            </a:endParaRPr>
          </a:p>
          <a:p>
            <a:r>
              <a:rPr lang="en-US" altLang="zh-CN" sz="5400" b="1">
                <a:solidFill>
                  <a:srgbClr val="FF0000"/>
                </a:solidFill>
              </a:rPr>
              <a:t>                        </a:t>
            </a:r>
            <a:r>
              <a:rPr lang="en-US" altLang="zh-CN" sz="5400" b="1">
                <a:solidFill>
                  <a:schemeClr val="tx1"/>
                </a:solidFill>
              </a:rPr>
              <a:t>---</a:t>
            </a:r>
            <a:r>
              <a:rPr lang="zh-CN" altLang="en-US" sz="5400" b="1">
                <a:solidFill>
                  <a:schemeClr val="tx1"/>
                </a:solidFill>
              </a:rPr>
              <a:t>老子《道德经》</a:t>
            </a:r>
            <a:r>
              <a:rPr lang="en-US" altLang="zh-CN" sz="5400" b="1"/>
              <a:t>  </a:t>
            </a:r>
            <a:endParaRPr lang="en-US" altLang="zh-CN" sz="5400" b="1"/>
          </a:p>
        </p:txBody>
      </p:sp>
      <p:sp>
        <p:nvSpPr>
          <p:cNvPr id="3" name="文本框 2"/>
          <p:cNvSpPr txBox="1"/>
          <p:nvPr/>
        </p:nvSpPr>
        <p:spPr>
          <a:xfrm>
            <a:off x="6096000" y="1353820"/>
            <a:ext cx="4464685" cy="829945"/>
          </a:xfrm>
          <a:prstGeom prst="rect">
            <a:avLst/>
          </a:prstGeom>
          <a:noFill/>
        </p:spPr>
        <p:txBody>
          <a:bodyPr wrap="square" rtlCol="0">
            <a:spAutoFit/>
          </a:bodyPr>
          <a:lstStyle/>
          <a:p>
            <a:r>
              <a:rPr lang="zh-CN" altLang="en-US" sz="4800" b="1">
                <a:solidFill>
                  <a:srgbClr val="C00000"/>
                </a:solidFill>
              </a:rPr>
              <a:t>以不变应万变</a:t>
            </a:r>
            <a:endParaRPr lang="zh-CN" altLang="en-US" sz="4800" b="1">
              <a:solidFill>
                <a:srgbClr val="C00000"/>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2" name="文本框 1"/>
          <p:cNvSpPr txBox="1"/>
          <p:nvPr/>
        </p:nvSpPr>
        <p:spPr>
          <a:xfrm>
            <a:off x="525293" y="299404"/>
            <a:ext cx="6692630" cy="646331"/>
          </a:xfrm>
          <a:prstGeom prst="rect">
            <a:avLst/>
          </a:prstGeom>
          <a:noFill/>
        </p:spPr>
        <p:txBody>
          <a:bodyPr wrap="square" rtlCol="0">
            <a:spAutoFit/>
          </a:bodyPr>
          <a:lstStyle/>
          <a:p>
            <a:r>
              <a:rPr lang="zh-CN" altLang="en-US" sz="3600" b="1" dirty="0">
                <a:solidFill>
                  <a:srgbClr val="FF0000"/>
                </a:solidFill>
              </a:rPr>
              <a:t>资料分析四：剪秋罗叶型遗传</a:t>
            </a:r>
            <a:endParaRPr lang="zh-CN" altLang="en-US" sz="3600" b="1" dirty="0">
              <a:solidFill>
                <a:srgbClr val="FF0000"/>
              </a:solidFill>
            </a:endParaRPr>
          </a:p>
        </p:txBody>
      </p:sp>
      <p:sp>
        <p:nvSpPr>
          <p:cNvPr id="6" name="文本框 5"/>
          <p:cNvSpPr txBox="1"/>
          <p:nvPr/>
        </p:nvSpPr>
        <p:spPr>
          <a:xfrm>
            <a:off x="826852" y="1090181"/>
            <a:ext cx="10265924" cy="2246769"/>
          </a:xfrm>
          <a:prstGeom prst="rect">
            <a:avLst/>
          </a:prstGeom>
          <a:noFill/>
        </p:spPr>
        <p:txBody>
          <a:bodyPr wrap="square" rtlCol="0">
            <a:spAutoFit/>
          </a:bodyPr>
          <a:lstStyle/>
          <a:p>
            <a:r>
              <a:rPr lang="zh-CN" altLang="en-US" sz="2800" b="1" dirty="0">
                <a:latin typeface="宋体" panose="02010600030101010101" pitchFamily="2" charset="-122"/>
                <a:ea typeface="宋体" panose="02010600030101010101" pitchFamily="2" charset="-122"/>
              </a:rPr>
              <a:t>    雌雄异株的高等植物剪秋罗有宽叶和窄叶两种类型，宽叶（</a:t>
            </a:r>
            <a:r>
              <a:rPr lang="en-US" altLang="zh-CN" sz="2800" b="1" dirty="0">
                <a:latin typeface="宋体" panose="02010600030101010101" pitchFamily="2" charset="-122"/>
                <a:ea typeface="宋体" panose="02010600030101010101" pitchFamily="2" charset="-122"/>
              </a:rPr>
              <a:t>B</a:t>
            </a:r>
            <a:r>
              <a:rPr lang="zh-CN" altLang="en-US" sz="2800" b="1" dirty="0">
                <a:latin typeface="宋体" panose="02010600030101010101" pitchFamily="2" charset="-122"/>
                <a:ea typeface="宋体" panose="02010600030101010101" pitchFamily="2" charset="-122"/>
              </a:rPr>
              <a:t>）对窄叶（</a:t>
            </a:r>
            <a:r>
              <a:rPr lang="en-US" altLang="zh-CN" sz="2800" b="1" dirty="0">
                <a:latin typeface="宋体" panose="02010600030101010101" pitchFamily="2" charset="-122"/>
                <a:ea typeface="宋体" panose="02010600030101010101" pitchFamily="2" charset="-122"/>
              </a:rPr>
              <a:t>b</a:t>
            </a:r>
            <a:r>
              <a:rPr lang="zh-CN" altLang="en-US" sz="2800" b="1" dirty="0">
                <a:latin typeface="宋体" panose="02010600030101010101" pitchFamily="2" charset="-122"/>
                <a:ea typeface="宋体" panose="02010600030101010101" pitchFamily="2" charset="-122"/>
              </a:rPr>
              <a:t>）是显性，这对等位基因位于</a:t>
            </a:r>
            <a:r>
              <a:rPr lang="en-US" altLang="zh-CN" sz="2800" b="1" dirty="0">
                <a:latin typeface="宋体" panose="02010600030101010101" pitchFamily="2" charset="-122"/>
                <a:ea typeface="宋体" panose="02010600030101010101" pitchFamily="2" charset="-122"/>
              </a:rPr>
              <a:t>X</a:t>
            </a:r>
            <a:r>
              <a:rPr lang="zh-CN" altLang="en-US" sz="2800" b="1" dirty="0">
                <a:latin typeface="宋体" panose="02010600030101010101" pitchFamily="2" charset="-122"/>
                <a:ea typeface="宋体" panose="02010600030101010101" pitchFamily="2" charset="-122"/>
              </a:rPr>
              <a:t>染色体上，其窄叶基因（</a:t>
            </a:r>
            <a:r>
              <a:rPr lang="en-US" altLang="zh-CN" sz="2800" b="1" dirty="0">
                <a:latin typeface="宋体" panose="02010600030101010101" pitchFamily="2" charset="-122"/>
                <a:ea typeface="宋体" panose="02010600030101010101" pitchFamily="2" charset="-122"/>
              </a:rPr>
              <a:t>b</a:t>
            </a:r>
            <a:r>
              <a:rPr lang="zh-CN" altLang="en-US" sz="2800" b="1" dirty="0">
                <a:latin typeface="宋体" panose="02010600030101010101" pitchFamily="2" charset="-122"/>
                <a:ea typeface="宋体" panose="02010600030101010101" pitchFamily="2" charset="-122"/>
              </a:rPr>
              <a:t>）会使花粉致死。现让纯合宽叶雌株、杂合宽叶雌株分别和窄叶雄株杂交并产生后代，请问后代的基因型、表现型及其比例？</a:t>
            </a:r>
            <a:endParaRPr lang="zh-CN" altLang="en-US" sz="2800" b="1" dirty="0">
              <a:latin typeface="宋体" panose="02010600030101010101" pitchFamily="2" charset="-122"/>
              <a:ea typeface="宋体" panose="02010600030101010101" pitchFamily="2" charset="-122"/>
            </a:endParaRPr>
          </a:p>
        </p:txBody>
      </p:sp>
      <p:sp>
        <p:nvSpPr>
          <p:cNvPr id="7" name="文本框 6"/>
          <p:cNvSpPr txBox="1"/>
          <p:nvPr/>
        </p:nvSpPr>
        <p:spPr>
          <a:xfrm>
            <a:off x="1351915" y="4774565"/>
            <a:ext cx="8391525" cy="583565"/>
          </a:xfrm>
          <a:prstGeom prst="rect">
            <a:avLst/>
          </a:prstGeom>
          <a:noFill/>
        </p:spPr>
        <p:txBody>
          <a:bodyPr wrap="square" rtlCol="0">
            <a:spAutoFit/>
          </a:bodyPr>
          <a:lstStyle/>
          <a:p>
            <a:r>
              <a:rPr lang="zh-CN" altLang="en-US" sz="3200" b="1" dirty="0">
                <a:solidFill>
                  <a:srgbClr val="0070C0"/>
                </a:solidFill>
              </a:rPr>
              <a:t>归纳总结：</a:t>
            </a:r>
            <a:r>
              <a:rPr lang="zh-CN" altLang="en-US" sz="3200" b="1" dirty="0">
                <a:solidFill>
                  <a:schemeClr val="accent1"/>
                </a:solidFill>
                <a:sym typeface="+mn-ea"/>
              </a:rPr>
              <a:t>基因所在的</a:t>
            </a:r>
            <a:r>
              <a:rPr lang="zh-CN" altLang="en-US" sz="3200" b="1" u="sng" dirty="0">
                <a:solidFill>
                  <a:srgbClr val="0070C0"/>
                </a:solidFill>
              </a:rPr>
              <a:t>                             </a:t>
            </a:r>
            <a:r>
              <a:rPr lang="zh-CN" altLang="en-US" sz="3200" b="1" dirty="0">
                <a:solidFill>
                  <a:srgbClr val="0070C0"/>
                </a:solidFill>
              </a:rPr>
              <a:t> 可变。</a:t>
            </a:r>
            <a:endParaRPr lang="zh-CN" altLang="en-US" sz="3200" b="1" dirty="0">
              <a:solidFill>
                <a:srgbClr val="0070C0"/>
              </a:solidFill>
            </a:endParaRPr>
          </a:p>
        </p:txBody>
      </p:sp>
      <p:sp>
        <p:nvSpPr>
          <p:cNvPr id="8" name="文本框 7"/>
          <p:cNvSpPr txBox="1"/>
          <p:nvPr/>
        </p:nvSpPr>
        <p:spPr>
          <a:xfrm>
            <a:off x="6746875" y="4611370"/>
            <a:ext cx="1183640" cy="521970"/>
          </a:xfrm>
          <a:prstGeom prst="rect">
            <a:avLst/>
          </a:prstGeom>
          <a:noFill/>
        </p:spPr>
        <p:txBody>
          <a:bodyPr wrap="square" rtlCol="0">
            <a:spAutoFit/>
          </a:bodyPr>
          <a:lstStyle/>
          <a:p>
            <a:r>
              <a:rPr lang="zh-CN" altLang="en-US" sz="2800" b="1" dirty="0">
                <a:solidFill>
                  <a:srgbClr val="FF0000"/>
                </a:solidFill>
              </a:rPr>
              <a:t>位置    </a:t>
            </a:r>
            <a:endParaRPr lang="zh-CN" alt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21335" y="234950"/>
            <a:ext cx="4284345" cy="645160"/>
          </a:xfrm>
          <a:prstGeom prst="rect">
            <a:avLst/>
          </a:prstGeom>
          <a:noFill/>
        </p:spPr>
        <p:txBody>
          <a:bodyPr wrap="square" rtlCol="0">
            <a:spAutoFit/>
          </a:bodyPr>
          <a:lstStyle/>
          <a:p>
            <a:r>
              <a:rPr lang="zh-CN" altLang="en-US" sz="3600" b="1" dirty="0">
                <a:solidFill>
                  <a:srgbClr val="FF0000"/>
                </a:solidFill>
              </a:rPr>
              <a:t>资料分析五：</a:t>
            </a:r>
            <a:endParaRPr lang="zh-CN" altLang="en-US" sz="3600" b="1" dirty="0">
              <a:solidFill>
                <a:srgbClr val="FF0000"/>
              </a:solidFill>
            </a:endParaRPr>
          </a:p>
        </p:txBody>
      </p:sp>
      <p:sp>
        <p:nvSpPr>
          <p:cNvPr id="2" name="文本框 1"/>
          <p:cNvSpPr txBox="1"/>
          <p:nvPr/>
        </p:nvSpPr>
        <p:spPr>
          <a:xfrm>
            <a:off x="521334" y="1222310"/>
            <a:ext cx="11123269" cy="2677656"/>
          </a:xfrm>
          <a:prstGeom prst="rect">
            <a:avLst/>
          </a:prstGeom>
          <a:noFill/>
        </p:spPr>
        <p:txBody>
          <a:bodyPr wrap="square" rtlCol="0">
            <a:spAutoFit/>
          </a:bodyPr>
          <a:lstStyle/>
          <a:p>
            <a:r>
              <a:rPr lang="zh-CN" altLang="en-US" sz="2800" dirty="0"/>
              <a:t>        无尾猫是一种观赏猫。猫的无尾、有尾是一对相对性状，按基因的分离定律遗传。为了选育纯种的无尾猫，让无尾猫自由交配多代，但发现每一代中总会出现约</a:t>
            </a:r>
            <a:r>
              <a:rPr lang="en-US" altLang="zh-CN" sz="2800" dirty="0"/>
              <a:t>1</a:t>
            </a:r>
            <a:r>
              <a:rPr lang="zh-CN" altLang="en-US" sz="2800" dirty="0"/>
              <a:t>／</a:t>
            </a:r>
            <a:r>
              <a:rPr lang="en-US" altLang="zh-CN" sz="2800" dirty="0"/>
              <a:t>3</a:t>
            </a:r>
            <a:r>
              <a:rPr lang="zh-CN" altLang="en-US" sz="2800" dirty="0"/>
              <a:t>的有尾猫，其余均为无尾猫。为什么每一代总会出现约</a:t>
            </a:r>
            <a:r>
              <a:rPr lang="en-US" altLang="zh-CN" sz="2800" dirty="0"/>
              <a:t>1</a:t>
            </a:r>
            <a:r>
              <a:rPr lang="zh-CN" altLang="en-US" sz="2800" dirty="0"/>
              <a:t>／</a:t>
            </a:r>
            <a:r>
              <a:rPr lang="en-US" altLang="zh-CN" sz="2800" dirty="0"/>
              <a:t>3</a:t>
            </a:r>
            <a:r>
              <a:rPr lang="zh-CN" altLang="en-US" sz="2800" dirty="0"/>
              <a:t>的有尾猫呢？</a:t>
            </a:r>
            <a:endParaRPr lang="en-US" altLang="zh-CN" sz="2800" dirty="0"/>
          </a:p>
          <a:p>
            <a:r>
              <a:rPr lang="zh-CN" altLang="en-US" sz="2800" dirty="0"/>
              <a:t>        有的同学说可能是基因突变所致，你认同吗？那我们运用</a:t>
            </a:r>
            <a:r>
              <a:rPr lang="zh-CN" altLang="en-US" sz="2800" b="1" dirty="0">
                <a:solidFill>
                  <a:srgbClr val="FF0000"/>
                </a:solidFill>
              </a:rPr>
              <a:t>“不变”</a:t>
            </a:r>
            <a:r>
              <a:rPr lang="zh-CN" altLang="en-US" sz="2800" dirty="0"/>
              <a:t> 来分析同学的判断，并进一步分析可能的原因是什么？</a:t>
            </a:r>
            <a:endParaRPr lang="zh-CN" altLang="en-US" sz="2800" dirty="0"/>
          </a:p>
        </p:txBody>
      </p:sp>
      <p:sp>
        <p:nvSpPr>
          <p:cNvPr id="4" name="文本框 3"/>
          <p:cNvSpPr txBox="1"/>
          <p:nvPr/>
        </p:nvSpPr>
        <p:spPr>
          <a:xfrm>
            <a:off x="1772815" y="4693298"/>
            <a:ext cx="8425543" cy="583565"/>
          </a:xfrm>
          <a:prstGeom prst="rect">
            <a:avLst/>
          </a:prstGeom>
          <a:noFill/>
        </p:spPr>
        <p:txBody>
          <a:bodyPr wrap="square" rtlCol="0">
            <a:spAutoFit/>
          </a:bodyPr>
          <a:lstStyle/>
          <a:p>
            <a:r>
              <a:rPr lang="zh-CN" altLang="en-US" sz="3200" b="1" dirty="0">
                <a:solidFill>
                  <a:schemeClr val="accent1"/>
                </a:solidFill>
              </a:rPr>
              <a:t>归纳总结：出现致死基因。</a:t>
            </a:r>
            <a:endParaRPr lang="zh-CN" altLang="en-US" sz="3200" b="1" dirty="0">
              <a:solidFill>
                <a:schemeClr val="accent1"/>
              </a:solidFill>
            </a:endParaRPr>
          </a:p>
        </p:txBody>
      </p:sp>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30530" y="324485"/>
            <a:ext cx="11261725" cy="1198880"/>
          </a:xfrm>
          <a:prstGeom prst="rect">
            <a:avLst/>
          </a:prstGeom>
          <a:noFill/>
        </p:spPr>
        <p:txBody>
          <a:bodyPr wrap="square" rtlCol="0">
            <a:spAutoFit/>
          </a:bodyPr>
          <a:p>
            <a:r>
              <a:rPr lang="en-US" altLang="zh-CN" sz="2400"/>
              <a:t>1.</a:t>
            </a:r>
            <a:r>
              <a:rPr lang="zh-CN" altLang="en-US" sz="2400"/>
              <a:t>家蚕（2n=56）的皮肤正常（正常蚕）和皮肤透明（油蚕）是一对相对性状，由一对等位基因A、a 控制，其蚁蚕阶段的体色有黑蚁与赤蚁两种表现，体色基因用 D、d表示。相关杂交实验如下表（不考虑突变与 ZW 同源区段的情况），请回答：</a:t>
            </a:r>
            <a:endParaRPr lang="zh-CN" altLang="en-US" sz="2400"/>
          </a:p>
        </p:txBody>
      </p:sp>
      <p:graphicFrame>
        <p:nvGraphicFramePr>
          <p:cNvPr id="3" name="表格 2"/>
          <p:cNvGraphicFramePr/>
          <p:nvPr>
            <p:custDataLst>
              <p:tags r:id="rId1"/>
            </p:custDataLst>
          </p:nvPr>
        </p:nvGraphicFramePr>
        <p:xfrm>
          <a:off x="659765" y="1679575"/>
          <a:ext cx="10589260" cy="1927225"/>
        </p:xfrm>
        <a:graphic>
          <a:graphicData uri="http://schemas.openxmlformats.org/drawingml/2006/table">
            <a:tbl>
              <a:tblPr/>
              <a:tblGrid>
                <a:gridCol w="962025"/>
                <a:gridCol w="3620135"/>
                <a:gridCol w="6007100"/>
              </a:tblGrid>
              <a:tr h="385445">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实验</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P 杂交组合</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F1 子代性状及比例</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7089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实验一</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黑蚁</a:t>
                      </a: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正常蚕</a:t>
                      </a:r>
                      <a:r>
                        <a:rPr lang="en-US" sz="2000" b="0">
                          <a:latin typeface="宋体" panose="02010600030101010101" pitchFamily="2" charset="-122"/>
                          <a:ea typeface="宋体" panose="02010600030101010101" pitchFamily="2" charset="-122"/>
                          <a:cs typeface="宋体" panose="02010600030101010101" pitchFamily="2" charset="-122"/>
                        </a:rPr>
                        <a:t>♂×赤蚁</a:t>
                      </a: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正常蚕</a:t>
                      </a:r>
                      <a:r>
                        <a:rPr lang="en-US" sz="2000" b="0">
                          <a:latin typeface="宋体" panose="02010600030101010101" pitchFamily="2" charset="-122"/>
                          <a:ea typeface="宋体" panose="02010600030101010101" pitchFamily="2" charset="-122"/>
                          <a:cs typeface="宋体" panose="02010600030101010101" pitchFamily="2" charset="-122"/>
                        </a:rPr>
                        <a:t>♀</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黑蚁</a:t>
                      </a: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油蚕♀</a:t>
                      </a:r>
                      <a:r>
                        <a:rPr lang="en-US" sz="2000" b="0">
                          <a:latin typeface="宋体" panose="02010600030101010101" pitchFamily="2" charset="-122"/>
                          <a:ea typeface="宋体" panose="02010600030101010101" pitchFamily="2" charset="-122"/>
                          <a:cs typeface="宋体" panose="02010600030101010101" pitchFamily="2" charset="-122"/>
                        </a:rPr>
                        <a:t>：赤蚁正常蚕♀：黑蚁正常蚕♂：赤蚁正常蚕♂=1∶1∶1∶1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7089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实验二</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黑蚁</a:t>
                      </a:r>
                      <a:r>
                        <a:rPr lang="en-US" sz="2000" b="0">
                          <a:latin typeface="宋体" panose="02010600030101010101" pitchFamily="2" charset="-122"/>
                          <a:ea typeface="宋体" panose="02010600030101010101" pitchFamily="2" charset="-122"/>
                          <a:cs typeface="宋体" panose="02010600030101010101" pitchFamily="2" charset="-122"/>
                        </a:rPr>
                        <a:t>正常蚕♂×</a:t>
                      </a: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黑蚁</a:t>
                      </a:r>
                      <a:r>
                        <a:rPr lang="en-US" sz="2000" b="0">
                          <a:latin typeface="宋体" panose="02010600030101010101" pitchFamily="2" charset="-122"/>
                          <a:ea typeface="宋体" panose="02010600030101010101" pitchFamily="2" charset="-122"/>
                          <a:cs typeface="宋体" panose="02010600030101010101" pitchFamily="2" charset="-122"/>
                        </a:rPr>
                        <a:t>油蚕♀</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黑蚁油蚕♀：</a:t>
                      </a: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赤蚁</a:t>
                      </a:r>
                      <a:r>
                        <a:rPr lang="en-US" sz="2000" b="0">
                          <a:latin typeface="宋体" panose="02010600030101010101" pitchFamily="2" charset="-122"/>
                          <a:ea typeface="宋体" panose="02010600030101010101" pitchFamily="2" charset="-122"/>
                          <a:cs typeface="宋体" panose="02010600030101010101" pitchFamily="2" charset="-122"/>
                        </a:rPr>
                        <a:t>正常蚕</a:t>
                      </a: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sz="2000" b="0">
                          <a:latin typeface="宋体" panose="02010600030101010101" pitchFamily="2" charset="-122"/>
                          <a:ea typeface="宋体" panose="02010600030101010101" pitchFamily="2" charset="-122"/>
                          <a:cs typeface="宋体" panose="02010600030101010101" pitchFamily="2" charset="-122"/>
                        </a:rPr>
                        <a:t>：黑蚁正常蚕♂：黑蚁油蚕♂=1∶1∶1∶1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347345" y="3762375"/>
            <a:ext cx="11434445" cy="2521585"/>
          </a:xfrm>
          <a:prstGeom prst="rect">
            <a:avLst/>
          </a:prstGeom>
          <a:noFill/>
        </p:spPr>
        <p:txBody>
          <a:bodyPr wrap="square" rtlCol="0">
            <a:noAutofit/>
          </a:bodyPr>
          <a:p>
            <a:r>
              <a:rPr lang="zh-CN" altLang="en-US" sz="2000"/>
              <a:t>（1）家蚕体色的黑蚁相对于赤蚁为 </a:t>
            </a:r>
            <a:r>
              <a:rPr lang="zh-CN" altLang="en-US" sz="2000" u="sng"/>
              <a:t>     </a:t>
            </a:r>
            <a:r>
              <a:rPr lang="zh-CN" altLang="en-US" sz="2000"/>
              <a:t>（显/隐）性，控制正常蚕与油蚕的 A、a 基因位于</a:t>
            </a:r>
            <a:r>
              <a:rPr lang="zh-CN" altLang="en-US" sz="2000" u="sng"/>
              <a:t>      </a:t>
            </a:r>
            <a:r>
              <a:rPr lang="zh-CN" altLang="en-US" sz="2000"/>
              <a:t>染色体上。这两对相对性状</a:t>
            </a:r>
            <a:r>
              <a:rPr lang="zh-CN" altLang="en-US" sz="2000" u="sng"/>
              <a:t>       </a:t>
            </a:r>
            <a:r>
              <a:rPr lang="zh-CN" altLang="en-US" sz="2000"/>
              <a:t>（遵循/不遵循）基因的自由组合定律，理由是</a:t>
            </a:r>
            <a:r>
              <a:rPr lang="zh-CN" altLang="en-US" sz="2000" u="sng"/>
              <a:t>                    </a:t>
            </a:r>
            <a:r>
              <a:rPr lang="zh-CN" altLang="en-US" sz="2000"/>
              <a:t> 。</a:t>
            </a:r>
            <a:endParaRPr lang="zh-CN" altLang="en-US" sz="2000"/>
          </a:p>
          <a:p>
            <a:r>
              <a:rPr lang="zh-CN" altLang="en-US" sz="2000" b="1">
                <a:solidFill>
                  <a:srgbClr val="FF0000"/>
                </a:solidFill>
              </a:rPr>
              <a:t>（2）实验一亲本的基因型分别是</a:t>
            </a:r>
            <a:r>
              <a:rPr lang="zh-CN" altLang="en-US" sz="2000" b="1" u="sng">
                <a:solidFill>
                  <a:srgbClr val="FF0000"/>
                </a:solidFill>
              </a:rPr>
              <a:t>      </a:t>
            </a:r>
            <a:r>
              <a:rPr lang="zh-CN" altLang="en-US" sz="2000" b="1">
                <a:solidFill>
                  <a:srgbClr val="FF0000"/>
                </a:solidFill>
              </a:rPr>
              <a:t>、</a:t>
            </a:r>
            <a:r>
              <a:rPr lang="zh-CN" altLang="en-US" sz="2000" b="1" u="sng">
                <a:solidFill>
                  <a:srgbClr val="FF0000"/>
                </a:solidFill>
              </a:rPr>
              <a:t>      </a:t>
            </a:r>
            <a:r>
              <a:rPr lang="zh-CN" altLang="en-US" sz="2000" b="1">
                <a:solidFill>
                  <a:srgbClr val="FF0000"/>
                </a:solidFill>
              </a:rPr>
              <a:t>，其 F1 中 D 的基因频率为</a:t>
            </a:r>
            <a:r>
              <a:rPr lang="zh-CN" altLang="en-US" sz="2000" b="1" u="sng">
                <a:solidFill>
                  <a:srgbClr val="FF0000"/>
                </a:solidFill>
              </a:rPr>
              <a:t>        </a:t>
            </a:r>
            <a:r>
              <a:rPr lang="zh-CN" altLang="en-US" sz="2000" b="1">
                <a:solidFill>
                  <a:srgbClr val="FF0000"/>
                </a:solidFill>
              </a:rPr>
              <a:t>。</a:t>
            </a:r>
            <a:endParaRPr lang="zh-CN" altLang="en-US" sz="2000" b="1">
              <a:solidFill>
                <a:srgbClr val="FF0000"/>
              </a:solidFill>
            </a:endParaRPr>
          </a:p>
          <a:p>
            <a:r>
              <a:rPr lang="zh-CN" altLang="en-US" sz="2000" b="1">
                <a:solidFill>
                  <a:srgbClr val="FF0000"/>
                </a:solidFill>
              </a:rPr>
              <a:t>（3）实验二中 P 黑蚁油蚕的初级卵母细胞的基因型为</a:t>
            </a:r>
            <a:r>
              <a:rPr lang="zh-CN" altLang="en-US" sz="2000" b="1" u="sng">
                <a:solidFill>
                  <a:srgbClr val="FF0000"/>
                </a:solidFill>
              </a:rPr>
              <a:t>        </a:t>
            </a:r>
            <a:r>
              <a:rPr lang="zh-CN" altLang="en-US" sz="2000" b="1">
                <a:solidFill>
                  <a:srgbClr val="FF0000"/>
                </a:solidFill>
              </a:rPr>
              <a:t>，现让实验二 F1 自由交配，后代 F2 雄蚕中黑蚁油蚕的概率为</a:t>
            </a:r>
            <a:r>
              <a:rPr lang="zh-CN" altLang="en-US" sz="2000" b="1" u="sng">
                <a:solidFill>
                  <a:srgbClr val="FF0000"/>
                </a:solidFill>
              </a:rPr>
              <a:t>        </a:t>
            </a:r>
            <a:r>
              <a:rPr lang="zh-CN" altLang="en-US" sz="2000" b="1">
                <a:solidFill>
                  <a:srgbClr val="FF0000"/>
                </a:solidFill>
              </a:rPr>
              <a:t>。</a:t>
            </a:r>
            <a:endParaRPr lang="zh-CN" altLang="en-US" sz="2000" b="1">
              <a:solidFill>
                <a:srgbClr val="FF0000"/>
              </a:solidFill>
            </a:endParaRPr>
          </a:p>
          <a:p>
            <a:r>
              <a:rPr lang="zh-CN" altLang="en-US" sz="2000"/>
              <a:t>（4）研究发现控制赤蚁的基因存在，会降低家蚕的全茧量和茧层量。为获得更多的全茧量和茧层量，应选择表格中的 </a:t>
            </a:r>
            <a:r>
              <a:rPr lang="zh-CN" altLang="en-US" sz="2000" u="sng"/>
              <a:t>         </a:t>
            </a:r>
            <a:r>
              <a:rPr lang="zh-CN" altLang="en-US" sz="2000"/>
              <a:t>和</a:t>
            </a:r>
            <a:r>
              <a:rPr lang="zh-CN" altLang="en-US" sz="2000" u="sng"/>
              <a:t>       </a:t>
            </a:r>
            <a:r>
              <a:rPr lang="zh-CN" altLang="en-US" sz="2000"/>
              <a:t>杂交培育后代。</a:t>
            </a:r>
            <a:endParaRPr lang="zh-CN" altLang="en-US" sz="2000"/>
          </a:p>
        </p:txBody>
      </p:sp>
    </p:spTree>
  </p:cSld>
  <p:clrMapOvr>
    <a:masterClrMapping/>
  </p:clrMapOvr>
  <p:transition>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2590" y="311150"/>
            <a:ext cx="11303635" cy="1322070"/>
          </a:xfrm>
          <a:prstGeom prst="rect">
            <a:avLst/>
          </a:prstGeom>
          <a:noFill/>
        </p:spPr>
        <p:txBody>
          <a:bodyPr wrap="square" rtlCol="0">
            <a:spAutoFit/>
          </a:bodyPr>
          <a:p>
            <a:r>
              <a:rPr lang="en-US" altLang="zh-CN" sz="2000"/>
              <a:t>2</a:t>
            </a:r>
            <a:r>
              <a:rPr lang="zh-CN" altLang="en-US" sz="2000"/>
              <a:t>.小鼠的毛色是由小鼠毛囊中黑色素细胞合成的色素控制的。酪氨酸是合成色素的前体物，酪氨酸在酪氨酸激酶作用下可以合成多巴醌，B基因控制酪氨酸激酶的合成，b基因无法控制酪氨酸激酶的合成，表现为白化小鼠。D基因可以表达黑色素合成酶，将多巴醌合成黑色素，d基因无法表达黑色素合成酶，多巴醌会转化成棕黄色素。B基因与D基因位于常染色体上，独立遗传。</a:t>
            </a:r>
            <a:endParaRPr lang="zh-CN" altLang="en-US" sz="2000"/>
          </a:p>
        </p:txBody>
      </p:sp>
      <p:sp>
        <p:nvSpPr>
          <p:cNvPr id="3" name="文本框 2"/>
          <p:cNvSpPr txBox="1"/>
          <p:nvPr/>
        </p:nvSpPr>
        <p:spPr>
          <a:xfrm>
            <a:off x="401955" y="1801495"/>
            <a:ext cx="11304270" cy="3788410"/>
          </a:xfrm>
          <a:prstGeom prst="rect">
            <a:avLst/>
          </a:prstGeom>
          <a:noFill/>
        </p:spPr>
        <p:txBody>
          <a:bodyPr wrap="square" rtlCol="0">
            <a:noAutofit/>
          </a:bodyPr>
          <a:p>
            <a:r>
              <a:rPr lang="zh-CN" altLang="en-US" sz="2000"/>
              <a:t>(1) 为探究某只白化雌鼠是否能表达出黑色素合成酶，选用基因型为Bbdd的雄鼠与该雌鼠杂交，若子代的表型及比例为_____________，说明该白化雌鼠不能表达黑色素合成酶。</a:t>
            </a:r>
            <a:endParaRPr lang="zh-CN" altLang="en-US" sz="2000"/>
          </a:p>
          <a:p>
            <a:r>
              <a:rPr lang="zh-CN" altLang="en-US" sz="2000"/>
              <a:t>(2) 在实验室种群中，小鼠始终自由交配，经多代培养后，种群中棕黄色小鼠占全体小鼠的比例为31.36%，黑色小鼠占全体小鼠的比例为32.64%，则B基因频率为_____。从该种群中随机选取一只黑色雌鼠和一只棕黄色雄鼠交配，产生的子代为白化雌鼠的概率是_________。</a:t>
            </a:r>
            <a:endParaRPr lang="zh-CN" altLang="en-US" sz="2000"/>
          </a:p>
          <a:p>
            <a:r>
              <a:rPr lang="zh-CN" altLang="en-US" sz="2000"/>
              <a:t>(3) 科研人员在上述种群中发现了一只褐色雌鼠甲和一只褐色黑色相间的雌鼠乙。经过基因检测发现控制褐色性状的基因Avy，该基因的表达产物可以抑制多巴醌合成黑色素，并使多巴醌转化为褐色素。黑褐相间小鼠体内存在Avy基因的等位基因A，A基因的表达产物也可以催化合成褐色素，但受毛囊周期调控，毛囊退化时，A基因不表达，毛囊生长时，A基因表达。Avy基因表达不受毛囊周期调控，Avy基因和A基因的表达互不干扰。推测基因型为AvyABBDD的小鼠表型为_____，理由是_______________________。</a:t>
            </a:r>
            <a:endParaRPr lang="zh-CN" altLang="en-US" sz="2000"/>
          </a:p>
        </p:txBody>
      </p:sp>
    </p:spTree>
  </p:cSld>
  <p:clrMapOvr>
    <a:masterClrMapping/>
  </p:clrMapOvr>
  <p:transition>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17195" y="338455"/>
            <a:ext cx="11221085" cy="1014730"/>
          </a:xfrm>
          <a:prstGeom prst="rect">
            <a:avLst/>
          </a:prstGeom>
          <a:noFill/>
        </p:spPr>
        <p:txBody>
          <a:bodyPr wrap="square" rtlCol="0">
            <a:spAutoFit/>
          </a:bodyPr>
          <a:p>
            <a:r>
              <a:rPr lang="zh-CN" altLang="en-US" sz="2000" b="1"/>
              <a:t>(4) 已知B基因和Avy基因分别位于1号和2号常染色体上。科研人员利用小鼠甲、小鼠乙和基因型为aaBbDd的黑色雄鼠丙(其中a基因和Avy、A基因互为等位基因，a基因不表达催化合成褐色素的酶)，进行了如下杂交实验：</a:t>
            </a:r>
            <a:endParaRPr lang="zh-CN" altLang="en-US" sz="2000" b="1"/>
          </a:p>
        </p:txBody>
      </p:sp>
      <p:graphicFrame>
        <p:nvGraphicFramePr>
          <p:cNvPr id="3" name="表格 2"/>
          <p:cNvGraphicFramePr/>
          <p:nvPr>
            <p:custDataLst>
              <p:tags r:id="rId1"/>
            </p:custDataLst>
          </p:nvPr>
        </p:nvGraphicFramePr>
        <p:xfrm>
          <a:off x="912495" y="1834515"/>
          <a:ext cx="10122535" cy="1371600"/>
        </p:xfrm>
        <a:graphic>
          <a:graphicData uri="http://schemas.openxmlformats.org/drawingml/2006/table">
            <a:tbl>
              <a:tblPr/>
              <a:tblGrid>
                <a:gridCol w="1743710"/>
                <a:gridCol w="4933950"/>
                <a:gridCol w="3444875"/>
              </a:tblGrid>
              <a:tr h="263525">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杂交组合</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亲本</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子代表型及比例</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3525">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1</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褐色雌鼠甲×黑色雄鼠丙</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黑∶褐∶白＝3∶3∶2</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3525">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2</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黑褐相间雌鼠乙×黑色雄鼠丙</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黑褐相间∶黑＝1∶1</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3525">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3</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组合1子代某黑色雌鼠丁×黑色雄鼠丙</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黑∶棕黄＝3∶1</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3525">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4</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组合3子代某棕黄色雄鼠戊×黑褐相间雌鼠乙</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黑褐相间∶黑＝1∶1</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682625" y="3686810"/>
            <a:ext cx="10245090" cy="828040"/>
          </a:xfrm>
          <a:prstGeom prst="rect">
            <a:avLst/>
          </a:prstGeom>
          <a:noFill/>
        </p:spPr>
        <p:txBody>
          <a:bodyPr wrap="square" rtlCol="0">
            <a:noAutofit/>
          </a:bodyPr>
          <a:p>
            <a:r>
              <a:rPr lang="zh-CN" altLang="en-US" sz="2000" b="1"/>
              <a:t>由上述杂交结果可以推断，甲的基因型为____________，乙的基因型为____________，戊的基因型为_______________________。</a:t>
            </a:r>
            <a:endParaRPr lang="zh-CN" altLang="en-US" sz="2000" b="1"/>
          </a:p>
        </p:txBody>
      </p:sp>
    </p:spTree>
  </p:cSld>
  <p:clrMapOvr>
    <a:masterClrMapping/>
  </p:clrMapOvr>
  <p:transition>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http://photo-static-api.fotomore.com/creative/vcg/400/new/VCG211163037866.jpg?uid=386&amp;timestamp=1688028506&amp;sign=4e6833e535fe6a4da2868f16a5923e39"/>
          <p:cNvPicPr>
            <a:picLocks noChangeAspect="1"/>
          </p:cNvPicPr>
          <p:nvPr>
            <p:custDataLst>
              <p:tags r:id="rId1"/>
            </p:custDataLst>
          </p:nvPr>
        </p:nvPicPr>
        <p:blipFill>
          <a:blip r:embed="rId2"/>
          <a:srcRect t="7839" b="7839"/>
          <a:stretch>
            <a:fillRect/>
          </a:stretch>
        </p:blipFill>
        <p:spPr>
          <a:xfrm>
            <a:off x="635" y="0"/>
            <a:ext cx="12191365" cy="6858000"/>
          </a:xfrm>
          <a:prstGeom prst="rect">
            <a:avLst/>
          </a:prstGeom>
        </p:spPr>
      </p:pic>
      <p:sp>
        <p:nvSpPr>
          <p:cNvPr id="161" name="矩形 160"/>
          <p:cNvSpPr/>
          <p:nvPr>
            <p:custDataLst>
              <p:tags r:id="rId3"/>
            </p:custDataLst>
          </p:nvPr>
        </p:nvSpPr>
        <p:spPr>
          <a:xfrm>
            <a:off x="5715" y="2691765"/>
            <a:ext cx="12223115" cy="2121535"/>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custDataLst>
              <p:tags r:id="rId4"/>
            </p:custDataLst>
          </p:nvPr>
        </p:nvSpPr>
        <p:spPr>
          <a:xfrm>
            <a:off x="1021715" y="3317240"/>
            <a:ext cx="10305415" cy="1014730"/>
          </a:xfrm>
          <a:prstGeom prst="rect">
            <a:avLst/>
          </a:prstGeom>
          <a:noFill/>
        </p:spPr>
        <p:txBody>
          <a:bodyPr wrap="square" rtlCol="0">
            <a:spAutoFit/>
          </a:bodyPr>
          <a:lstStyle/>
          <a:p>
            <a:pPr lvl="0" algn="ctr" eaLnBrk="0" latinLnBrk="0" hangingPunct="0"/>
            <a:r>
              <a:rPr sz="6000">
                <a:solidFill>
                  <a:srgbClr val="FFFF00"/>
                </a:solidFill>
                <a:latin typeface="黑体" panose="02010609060101010101" charset="-122"/>
                <a:ea typeface="黑体" panose="02010609060101010101" charset="-122"/>
                <a:cs typeface="黑体" panose="02010609060101010101" charset="-122"/>
                <a:sym typeface="+mn-ea"/>
              </a:rPr>
              <a:t>  </a:t>
            </a:r>
            <a:r>
              <a:rPr lang="zh-CN" sz="6000">
                <a:solidFill>
                  <a:srgbClr val="FFFF00"/>
                </a:solidFill>
                <a:latin typeface="黑体" panose="02010609060101010101" charset="-122"/>
                <a:ea typeface="黑体" panose="02010609060101010101" charset="-122"/>
                <a:cs typeface="黑体" panose="02010609060101010101" charset="-122"/>
                <a:sym typeface="+mn-ea"/>
              </a:rPr>
              <a:t>谢谢！</a:t>
            </a:r>
            <a:r>
              <a:rPr lang="zh-CN" altLang="en-US" sz="6000">
                <a:solidFill>
                  <a:srgbClr val="FFFF00"/>
                </a:solidFill>
                <a:latin typeface="黑体" panose="02010609060101010101" charset="-122"/>
                <a:ea typeface="黑体" panose="02010609060101010101" charset="-122"/>
                <a:cs typeface="黑体" panose="02010609060101010101" charset="-122"/>
                <a:sym typeface="+mn-ea"/>
              </a:rPr>
              <a:t> </a:t>
            </a:r>
            <a:r>
              <a:rPr lang="en-US" altLang="zh-CN" sz="6000">
                <a:solidFill>
                  <a:srgbClr val="FFFF00"/>
                </a:solidFill>
                <a:latin typeface="黑体" panose="02010609060101010101" charset="-122"/>
                <a:ea typeface="黑体" panose="02010609060101010101" charset="-122"/>
                <a:cs typeface="黑体" panose="02010609060101010101" charset="-122"/>
                <a:sym typeface="+mn-ea"/>
              </a:rPr>
              <a:t> </a:t>
            </a:r>
            <a:endParaRPr lang="en-US" altLang="zh-CN" sz="6000">
              <a:solidFill>
                <a:srgbClr val="FFFF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2000" fill="hold">
                                          <p:stCondLst>
                                            <p:cond delay="0"/>
                                          </p:stCondLst>
                                        </p:cTn>
                                        <p:tgtEl>
                                          <p:spTgt spid="9"/>
                                        </p:tgtEl>
                                        <p:attrNameLst>
                                          <p:attrName>style.visibility</p:attrName>
                                        </p:attrNameLst>
                                      </p:cBhvr>
                                      <p:to>
                                        <p:strVal val="visible"/>
                                      </p:to>
                                    </p:set>
                                    <p:animEffect transition="in" filter="randombar(vertical)">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YT"/>
        <p:cNvGrpSpPr/>
        <p:nvPr/>
      </p:nvGrpSpPr>
      <p:grpSpPr>
        <a:xfrm>
          <a:off x="0" y="0"/>
          <a:ext cx="0" cy="0"/>
          <a:chOff x="0" y="0"/>
          <a:chExt cx="0" cy="0"/>
        </a:xfrm>
      </p:grpSpPr>
      <p:sp>
        <p:nvSpPr>
          <p:cNvPr id="14005" name="yt_shape_14005"/>
          <p:cNvSpPr txBox="1"/>
          <p:nvPr/>
        </p:nvSpPr>
        <p:spPr>
          <a:xfrm>
            <a:off x="1578610" y="778510"/>
            <a:ext cx="9877425" cy="1766570"/>
          </a:xfrm>
          <a:prstGeom prst="rect">
            <a:avLst/>
          </a:prstGeom>
        </p:spPr>
        <p:txBody>
          <a:bodyPr vert="horz" wrap="square" lIns="0" tIns="0" rIns="0" bIns="0" rtlCol="0">
            <a:noAutofit/>
          </a:bodyPr>
          <a:lstStyle/>
          <a:p>
            <a:pPr algn="ctr" eaLnBrk="1" latinLnBrk="0" hangingPunct="0">
              <a:lnSpc>
                <a:spcPct val="140000"/>
              </a:lnSpc>
            </a:pPr>
            <a:r>
              <a:rPr lang="zh-CN" altLang="zh-CN" sz="6600" b="1" i="0" u="none">
                <a:solidFill>
                  <a:srgbClr val="FF0000"/>
                </a:solidFill>
                <a:effectLst/>
                <a:latin typeface="宋体" panose="02010600030101010101" pitchFamily="2" charset="-122"/>
                <a:ea typeface="黑体" panose="02010609060101010101" charset="-122"/>
                <a:cs typeface="宋体" panose="02010600030101010101" pitchFamily="2" charset="-122"/>
              </a:rPr>
              <a:t>遗传的</a:t>
            </a:r>
            <a:r>
              <a:rPr lang="en-US" altLang="zh-CN" sz="6600" b="1" i="0" u="none">
                <a:solidFill>
                  <a:srgbClr val="FF0000"/>
                </a:solidFill>
                <a:effectLst/>
                <a:latin typeface="宋体" panose="02010600030101010101" pitchFamily="2" charset="-122"/>
                <a:ea typeface="黑体" panose="02010609060101010101" charset="-122"/>
                <a:cs typeface="宋体" panose="02010600030101010101" pitchFamily="2" charset="-122"/>
              </a:rPr>
              <a:t>“</a:t>
            </a:r>
            <a:r>
              <a:rPr lang="zh-CN" altLang="en-US" sz="6600" b="1" i="0" u="none">
                <a:solidFill>
                  <a:srgbClr val="FF0000"/>
                </a:solidFill>
                <a:effectLst/>
                <a:latin typeface="宋体" panose="02010600030101010101" pitchFamily="2" charset="-122"/>
                <a:ea typeface="黑体" panose="02010609060101010101" charset="-122"/>
                <a:cs typeface="宋体" panose="02010600030101010101" pitchFamily="2" charset="-122"/>
              </a:rPr>
              <a:t>规</a:t>
            </a:r>
            <a:r>
              <a:rPr lang="en-US" altLang="zh-CN" sz="6600" b="1" i="0" u="none">
                <a:solidFill>
                  <a:srgbClr val="FF0000"/>
                </a:solidFill>
                <a:effectLst/>
                <a:latin typeface="宋体" panose="02010600030101010101" pitchFamily="2" charset="-122"/>
                <a:ea typeface="黑体" panose="02010609060101010101" charset="-122"/>
                <a:cs typeface="宋体" panose="02010600030101010101" pitchFamily="2" charset="-122"/>
              </a:rPr>
              <a:t>”</a:t>
            </a:r>
            <a:r>
              <a:rPr lang="zh-CN" altLang="en-US" sz="6600" b="1" i="0" u="none">
                <a:solidFill>
                  <a:srgbClr val="FF0000"/>
                </a:solidFill>
                <a:effectLst/>
                <a:latin typeface="宋体" panose="02010600030101010101" pitchFamily="2" charset="-122"/>
                <a:ea typeface="黑体" panose="02010609060101010101" charset="-122"/>
                <a:cs typeface="宋体" panose="02010600030101010101" pitchFamily="2" charset="-122"/>
              </a:rPr>
              <a:t>和</a:t>
            </a:r>
            <a:r>
              <a:rPr lang="en-US" altLang="zh-CN" sz="6600" b="1" i="0" u="none">
                <a:solidFill>
                  <a:srgbClr val="FF0000"/>
                </a:solidFill>
                <a:effectLst/>
                <a:latin typeface="宋体" panose="02010600030101010101" pitchFamily="2" charset="-122"/>
                <a:ea typeface="黑体" panose="02010609060101010101" charset="-122"/>
                <a:cs typeface="宋体" panose="02010600030101010101" pitchFamily="2" charset="-122"/>
              </a:rPr>
              <a:t>“</a:t>
            </a:r>
            <a:r>
              <a:rPr lang="zh-CN" altLang="en-US" sz="6600" b="1" i="0" u="none">
                <a:solidFill>
                  <a:srgbClr val="FF0000"/>
                </a:solidFill>
                <a:effectLst/>
                <a:latin typeface="宋体" panose="02010600030101010101" pitchFamily="2" charset="-122"/>
                <a:ea typeface="黑体" panose="02010609060101010101" charset="-122"/>
                <a:cs typeface="宋体" panose="02010600030101010101" pitchFamily="2" charset="-122"/>
              </a:rPr>
              <a:t>律</a:t>
            </a:r>
            <a:r>
              <a:rPr lang="en-US" altLang="zh-CN" sz="6600" b="1" i="0" u="none">
                <a:solidFill>
                  <a:srgbClr val="FF0000"/>
                </a:solidFill>
                <a:effectLst/>
                <a:latin typeface="宋体" panose="02010600030101010101" pitchFamily="2" charset="-122"/>
                <a:ea typeface="黑体" panose="02010609060101010101" charset="-122"/>
                <a:cs typeface="宋体" panose="02010600030101010101" pitchFamily="2" charset="-122"/>
              </a:rPr>
              <a:t>”</a:t>
            </a:r>
            <a:r>
              <a:rPr lang="zh-CN" altLang="en-US" sz="6600" b="1" i="0" u="none">
                <a:solidFill>
                  <a:srgbClr val="FF0000"/>
                </a:solidFill>
                <a:effectLst/>
                <a:latin typeface="宋体" panose="02010600030101010101" pitchFamily="2" charset="-122"/>
                <a:ea typeface="黑体" panose="02010609060101010101" charset="-122"/>
                <a:cs typeface="宋体" panose="02010600030101010101" pitchFamily="2" charset="-122"/>
              </a:rPr>
              <a:t>的</a:t>
            </a:r>
            <a:endParaRPr lang="en-US" altLang="zh-CN" sz="6600" b="1" i="0" u="none">
              <a:solidFill>
                <a:srgbClr val="FF0000"/>
              </a:solidFill>
              <a:effectLst/>
              <a:latin typeface="宋体" panose="02010600030101010101" pitchFamily="2" charset="-122"/>
              <a:ea typeface="黑体" panose="02010609060101010101" charset="-122"/>
              <a:cs typeface="宋体" panose="02010600030101010101" pitchFamily="2" charset="-122"/>
            </a:endParaRPr>
          </a:p>
          <a:p>
            <a:pPr algn="ctr" eaLnBrk="1" latinLnBrk="0" hangingPunct="0">
              <a:lnSpc>
                <a:spcPct val="140000"/>
              </a:lnSpc>
            </a:pPr>
            <a:endParaRPr lang="en-US" altLang="zh-CN" sz="3600" b="1" i="0" u="none">
              <a:solidFill>
                <a:srgbClr val="000000"/>
              </a:solidFill>
              <a:effectLst/>
              <a:latin typeface="DFKai-SB" panose="03000509000000000000" charset="-120"/>
              <a:ea typeface="DFKai-SB" panose="03000509000000000000" charset="-120"/>
              <a:cs typeface="DFKai-SB" panose="03000509000000000000" charset="-12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4038" name="yt_shape_14038"/>
          <p:cNvSpPr txBox="1"/>
          <p:nvPr/>
        </p:nvSpPr>
        <p:spPr>
          <a:xfrm>
            <a:off x="360045" y="80645"/>
            <a:ext cx="7751445" cy="894715"/>
          </a:xfrm>
          <a:prstGeom prst="rect">
            <a:avLst/>
          </a:prstGeom>
        </p:spPr>
        <p:txBody>
          <a:bodyPr vert="horz" wrap="square" lIns="0" tIns="0" rIns="0" bIns="0" rtlCol="0">
            <a:noAutofit/>
          </a:bodyPr>
          <a:lstStyle/>
          <a:p>
            <a:pPr algn="l" eaLnBrk="1" latinLnBrk="0" hangingPunct="0">
              <a:lnSpc>
                <a:spcPct val="140000"/>
              </a:lnSpc>
            </a:pPr>
            <a:r>
              <a:rPr lang="zh-CN" sz="3600" b="1" i="0" u="none">
                <a:solidFill>
                  <a:srgbClr val="C00000"/>
                </a:solidFill>
                <a:effectLst/>
                <a:latin typeface="+mj-ea"/>
                <a:ea typeface="+mj-ea"/>
                <a:cs typeface="宋体" panose="02010600030101010101" pitchFamily="2" charset="-122"/>
              </a:rPr>
              <a:t>活动一：红、白瓶游戏</a:t>
            </a:r>
            <a:endParaRPr lang="zh-CN" sz="3600" b="1" i="0" u="none">
              <a:solidFill>
                <a:srgbClr val="C00000"/>
              </a:solidFill>
              <a:effectLst/>
              <a:latin typeface="+mj-ea"/>
              <a:ea typeface="+mj-ea"/>
              <a:cs typeface="宋体" panose="02010600030101010101" pitchFamily="2" charset="-122"/>
            </a:endParaRPr>
          </a:p>
        </p:txBody>
      </p:sp>
      <p:graphicFrame>
        <p:nvGraphicFramePr>
          <p:cNvPr id="14040" name="yt_table_14040_skip" title="H_154.16"/>
          <p:cNvGraphicFramePr>
            <a:graphicFrameLocks noGrp="1"/>
          </p:cNvGraphicFramePr>
          <p:nvPr>
            <p:custDataLst>
              <p:tags r:id="rId1"/>
            </p:custDataLst>
          </p:nvPr>
        </p:nvGraphicFramePr>
        <p:xfrm>
          <a:off x="498475" y="953770"/>
          <a:ext cx="11033125" cy="6569710"/>
        </p:xfrm>
        <a:graphic>
          <a:graphicData uri="http://schemas.openxmlformats.org/drawingml/2006/table">
            <a:tbl>
              <a:tblPr/>
              <a:tblGrid>
                <a:gridCol w="11033125"/>
              </a:tblGrid>
              <a:tr h="4095750">
                <a:tc>
                  <a:txBody>
                    <a:bodyPr/>
                    <a:lstStyle/>
                    <a:p>
                      <a:pPr marL="0" indent="0" algn="l" eaLnBrk="1" latinLnBrk="0" hangingPunct="0">
                        <a:lnSpc>
                          <a:spcPct val="140000"/>
                        </a:lnSpc>
                      </a:pPr>
                      <a:r>
                        <a:rPr altLang="zh-CN" sz="3200" b="1" i="0" u="none" dirty="0">
                          <a:solidFill>
                            <a:srgbClr val="000000"/>
                          </a:solidFill>
                          <a:effectLst/>
                          <a:ea typeface="宋体" panose="02010600030101010101" pitchFamily="2" charset="-122"/>
                          <a:cs typeface="宋体" panose="02010600030101010101" pitchFamily="2" charset="-122"/>
                        </a:rPr>
                        <a:t>1.请看！                   </a:t>
                      </a:r>
                      <a:r>
                        <a:rPr lang="en-US" sz="3200" b="1" i="0" u="none" dirty="0">
                          <a:solidFill>
                            <a:srgbClr val="000000"/>
                          </a:solidFill>
                          <a:effectLst/>
                          <a:ea typeface="宋体" panose="02010600030101010101" pitchFamily="2" charset="-122"/>
                          <a:cs typeface="宋体" panose="02010600030101010101" pitchFamily="2" charset="-122"/>
                        </a:rPr>
                        <a:t>                  </a:t>
                      </a:r>
                      <a:r>
                        <a:rPr altLang="zh-CN" sz="3200" b="1" i="0" u="none" dirty="0">
                          <a:solidFill>
                            <a:srgbClr val="000000"/>
                          </a:solidFill>
                          <a:effectLst/>
                          <a:ea typeface="宋体" panose="02010600030101010101" pitchFamily="2" charset="-122"/>
                          <a:cs typeface="宋体" panose="02010600030101010101" pitchFamily="2" charset="-122"/>
                        </a:rPr>
                        <a:t>---</a:t>
                      </a:r>
                      <a:r>
                        <a:rPr altLang="zh-CN" sz="3200" b="1" i="0" u="sng" dirty="0">
                          <a:solidFill>
                            <a:srgbClr val="000000"/>
                          </a:solidFill>
                          <a:effectLst/>
                          <a:ea typeface="宋体" panose="02010600030101010101" pitchFamily="2" charset="-122"/>
                          <a:cs typeface="宋体" panose="02010600030101010101" pitchFamily="2" charset="-122"/>
                        </a:rPr>
                        <a:t>      </a:t>
                      </a:r>
                      <a:r>
                        <a:rPr lang="en-US" sz="3200" b="1" i="0" u="sng" dirty="0">
                          <a:solidFill>
                            <a:srgbClr val="000000"/>
                          </a:solidFill>
                          <a:effectLst/>
                          <a:ea typeface="宋体" panose="02010600030101010101" pitchFamily="2" charset="-122"/>
                          <a:cs typeface="宋体" panose="02010600030101010101" pitchFamily="2" charset="-122"/>
                        </a:rPr>
                        <a:t>                  </a:t>
                      </a:r>
                      <a:r>
                        <a:rPr altLang="zh-CN" sz="3200" b="1" i="0" u="sng" dirty="0">
                          <a:solidFill>
                            <a:srgbClr val="000000"/>
                          </a:solidFill>
                          <a:effectLst/>
                          <a:ea typeface="宋体" panose="02010600030101010101" pitchFamily="2" charset="-122"/>
                          <a:cs typeface="宋体" panose="02010600030101010101" pitchFamily="2" charset="-122"/>
                        </a:rPr>
                        <a:t> </a:t>
                      </a:r>
                      <a:r>
                        <a:rPr lang="en-US" sz="3200" b="1" i="0" u="sng" dirty="0">
                          <a:solidFill>
                            <a:srgbClr val="000000"/>
                          </a:solidFill>
                          <a:effectLst/>
                          <a:ea typeface="宋体" panose="02010600030101010101" pitchFamily="2" charset="-122"/>
                          <a:cs typeface="宋体" panose="02010600030101010101" pitchFamily="2" charset="-122"/>
                        </a:rPr>
                        <a:t> </a:t>
                      </a:r>
                      <a:r>
                        <a:rPr altLang="zh-CN" sz="3200" b="1" i="0" u="sng" dirty="0">
                          <a:solidFill>
                            <a:srgbClr val="000000"/>
                          </a:solidFill>
                          <a:effectLst/>
                          <a:ea typeface="宋体" panose="02010600030101010101" pitchFamily="2" charset="-122"/>
                          <a:cs typeface="宋体" panose="02010600030101010101" pitchFamily="2" charset="-122"/>
                        </a:rPr>
                        <a:t>  </a:t>
                      </a:r>
                      <a:r>
                        <a:rPr altLang="zh-CN" sz="3200" b="1" i="0" u="none" dirty="0">
                          <a:solidFill>
                            <a:srgbClr val="000000"/>
                          </a:solidFill>
                          <a:effectLst/>
                          <a:ea typeface="宋体" panose="02010600030101010101" pitchFamily="2" charset="-122"/>
                          <a:cs typeface="宋体" panose="02010600030101010101" pitchFamily="2" charset="-122"/>
                        </a:rPr>
                        <a:t> .</a:t>
                      </a:r>
                      <a:endParaRPr altLang="zh-CN" sz="3200" b="1" i="0" u="none" dirty="0">
                        <a:solidFill>
                          <a:srgbClr val="000000"/>
                        </a:solidFill>
                        <a:effectLst/>
                        <a:ea typeface="宋体" panose="02010600030101010101" pitchFamily="2" charset="-122"/>
                        <a:cs typeface="宋体" panose="02010600030101010101" pitchFamily="2" charset="-122"/>
                      </a:endParaRPr>
                    </a:p>
                    <a:p>
                      <a:pPr marL="0" indent="0" algn="l" eaLnBrk="1" latinLnBrk="0" hangingPunct="0">
                        <a:lnSpc>
                          <a:spcPct val="140000"/>
                        </a:lnSpc>
                      </a:pPr>
                      <a:r>
                        <a:rPr altLang="zh-CN" sz="3200" b="1" i="0" u="none" dirty="0">
                          <a:solidFill>
                            <a:srgbClr val="000000"/>
                          </a:solidFill>
                          <a:effectLst/>
                          <a:ea typeface="宋体" panose="02010600030101010101" pitchFamily="2" charset="-122"/>
                          <a:cs typeface="宋体" panose="02010600030101010101" pitchFamily="2" charset="-122"/>
                        </a:rPr>
                        <a:t>2.红瓶子里有没有东西？    </a:t>
                      </a:r>
                      <a:r>
                        <a:rPr lang="en-US" sz="3200" b="1" i="0" u="none" dirty="0">
                          <a:solidFill>
                            <a:srgbClr val="000000"/>
                          </a:solidFill>
                          <a:effectLst/>
                          <a:ea typeface="宋体" panose="02010600030101010101" pitchFamily="2" charset="-122"/>
                          <a:cs typeface="宋体" panose="02010600030101010101" pitchFamily="2" charset="-122"/>
                        </a:rPr>
                        <a:t>  </a:t>
                      </a:r>
                      <a:r>
                        <a:rPr altLang="zh-CN" sz="3200" b="1" i="0" u="none" dirty="0">
                          <a:solidFill>
                            <a:srgbClr val="000000"/>
                          </a:solidFill>
                          <a:effectLst/>
                          <a:ea typeface="宋体" panose="02010600030101010101" pitchFamily="2" charset="-122"/>
                          <a:cs typeface="宋体" panose="02010600030101010101" pitchFamily="2" charset="-122"/>
                        </a:rPr>
                        <a:t>---</a:t>
                      </a:r>
                      <a:r>
                        <a:rPr altLang="zh-CN" sz="3200" b="1" i="0" u="sng" dirty="0">
                          <a:solidFill>
                            <a:srgbClr val="000000"/>
                          </a:solidFill>
                          <a:effectLst/>
                          <a:ea typeface="宋体" panose="02010600030101010101" pitchFamily="2" charset="-122"/>
                          <a:cs typeface="宋体" panose="02010600030101010101" pitchFamily="2" charset="-122"/>
                        </a:rPr>
                        <a:t>          </a:t>
                      </a:r>
                      <a:r>
                        <a:rPr lang="en-US" sz="3200" b="1" i="0" u="sng" dirty="0">
                          <a:solidFill>
                            <a:srgbClr val="000000"/>
                          </a:solidFill>
                          <a:effectLst/>
                          <a:ea typeface="宋体" panose="02010600030101010101" pitchFamily="2" charset="-122"/>
                          <a:cs typeface="宋体" panose="02010600030101010101" pitchFamily="2" charset="-122"/>
                        </a:rPr>
                        <a:t>              </a:t>
                      </a:r>
                      <a:r>
                        <a:rPr altLang="zh-CN" sz="3200" b="1" i="0" u="sng" dirty="0">
                          <a:solidFill>
                            <a:srgbClr val="000000"/>
                          </a:solidFill>
                          <a:effectLst/>
                          <a:ea typeface="宋体" panose="02010600030101010101" pitchFamily="2" charset="-122"/>
                          <a:cs typeface="宋体" panose="02010600030101010101" pitchFamily="2" charset="-122"/>
                        </a:rPr>
                        <a:t>   </a:t>
                      </a:r>
                      <a:r>
                        <a:rPr lang="en-US" sz="3200" b="1" i="0" u="sng" dirty="0">
                          <a:solidFill>
                            <a:srgbClr val="000000"/>
                          </a:solidFill>
                          <a:effectLst/>
                          <a:ea typeface="宋体" panose="02010600030101010101" pitchFamily="2" charset="-122"/>
                          <a:cs typeface="宋体" panose="02010600030101010101" pitchFamily="2" charset="-122"/>
                        </a:rPr>
                        <a:t>  </a:t>
                      </a:r>
                      <a:r>
                        <a:rPr altLang="zh-CN" sz="3200" b="1" i="0" u="none" dirty="0">
                          <a:solidFill>
                            <a:srgbClr val="000000"/>
                          </a:solidFill>
                          <a:effectLst/>
                          <a:ea typeface="宋体" panose="02010600030101010101" pitchFamily="2" charset="-122"/>
                          <a:cs typeface="宋体" panose="02010600030101010101" pitchFamily="2" charset="-122"/>
                        </a:rPr>
                        <a:t>.</a:t>
                      </a:r>
                      <a:endParaRPr altLang="zh-CN" sz="3200" b="1" i="0" u="none" dirty="0">
                        <a:solidFill>
                          <a:srgbClr val="000000"/>
                        </a:solidFill>
                        <a:effectLst/>
                        <a:ea typeface="宋体" panose="02010600030101010101" pitchFamily="2" charset="-122"/>
                        <a:cs typeface="宋体" panose="02010600030101010101" pitchFamily="2" charset="-122"/>
                      </a:endParaRPr>
                    </a:p>
                    <a:p>
                      <a:pPr marL="0" indent="0" algn="l" eaLnBrk="1" latinLnBrk="0" hangingPunct="0">
                        <a:lnSpc>
                          <a:spcPct val="140000"/>
                        </a:lnSpc>
                      </a:pPr>
                      <a:r>
                        <a:rPr altLang="zh-CN" sz="3200" b="1" i="0" u="none" dirty="0">
                          <a:solidFill>
                            <a:srgbClr val="000000"/>
                          </a:solidFill>
                          <a:effectLst/>
                          <a:ea typeface="宋体" panose="02010600030101010101" pitchFamily="2" charset="-122"/>
                          <a:cs typeface="宋体" panose="02010600030101010101" pitchFamily="2" charset="-122"/>
                        </a:rPr>
                        <a:t>3.可能有也可能没有。       </a:t>
                      </a:r>
                      <a:r>
                        <a:rPr lang="en-US" sz="3200" b="1" i="0" u="none" dirty="0">
                          <a:solidFill>
                            <a:srgbClr val="000000"/>
                          </a:solidFill>
                          <a:effectLst/>
                          <a:ea typeface="宋体" panose="02010600030101010101" pitchFamily="2" charset="-122"/>
                          <a:cs typeface="宋体" panose="02010600030101010101" pitchFamily="2" charset="-122"/>
                        </a:rPr>
                        <a:t>    </a:t>
                      </a:r>
                      <a:r>
                        <a:rPr altLang="zh-CN" sz="3200" b="1" i="0" u="none" dirty="0">
                          <a:solidFill>
                            <a:srgbClr val="000000"/>
                          </a:solidFill>
                          <a:effectLst/>
                          <a:ea typeface="宋体" panose="02010600030101010101" pitchFamily="2" charset="-122"/>
                          <a:cs typeface="宋体" panose="02010600030101010101" pitchFamily="2" charset="-122"/>
                        </a:rPr>
                        <a:t>---</a:t>
                      </a:r>
                      <a:r>
                        <a:rPr altLang="zh-CN" sz="3200" b="1" i="0" u="sng" dirty="0">
                          <a:solidFill>
                            <a:srgbClr val="000000"/>
                          </a:solidFill>
                          <a:effectLst/>
                          <a:ea typeface="宋体" panose="02010600030101010101" pitchFamily="2" charset="-122"/>
                          <a:cs typeface="宋体" panose="02010600030101010101" pitchFamily="2" charset="-122"/>
                        </a:rPr>
                        <a:t>          </a:t>
                      </a:r>
                      <a:r>
                        <a:rPr lang="en-US" sz="3200" b="1" i="0" u="sng" dirty="0">
                          <a:solidFill>
                            <a:srgbClr val="000000"/>
                          </a:solidFill>
                          <a:effectLst/>
                          <a:ea typeface="宋体" panose="02010600030101010101" pitchFamily="2" charset="-122"/>
                          <a:cs typeface="宋体" panose="02010600030101010101" pitchFamily="2" charset="-122"/>
                        </a:rPr>
                        <a:t>                  </a:t>
                      </a:r>
                      <a:r>
                        <a:rPr altLang="zh-CN" sz="3200" b="1" i="0" u="sng" dirty="0">
                          <a:solidFill>
                            <a:srgbClr val="000000"/>
                          </a:solidFill>
                          <a:effectLst/>
                          <a:ea typeface="宋体" panose="02010600030101010101" pitchFamily="2" charset="-122"/>
                          <a:cs typeface="宋体" panose="02010600030101010101" pitchFamily="2" charset="-122"/>
                        </a:rPr>
                        <a:t> </a:t>
                      </a:r>
                      <a:r>
                        <a:rPr altLang="zh-CN" sz="3200" b="1" i="0" u="none" dirty="0">
                          <a:solidFill>
                            <a:srgbClr val="000000"/>
                          </a:solidFill>
                          <a:effectLst/>
                          <a:ea typeface="宋体" panose="02010600030101010101" pitchFamily="2" charset="-122"/>
                          <a:cs typeface="宋体" panose="02010600030101010101" pitchFamily="2" charset="-122"/>
                        </a:rPr>
                        <a:t>.</a:t>
                      </a:r>
                      <a:endParaRPr altLang="zh-CN" sz="3200" b="1" i="0" u="none" dirty="0">
                        <a:solidFill>
                          <a:srgbClr val="000000"/>
                        </a:solidFill>
                        <a:effectLst/>
                        <a:ea typeface="宋体" panose="02010600030101010101" pitchFamily="2" charset="-122"/>
                        <a:cs typeface="宋体" panose="02010600030101010101" pitchFamily="2" charset="-122"/>
                      </a:endParaRPr>
                    </a:p>
                    <a:p>
                      <a:pPr marL="0" indent="0" algn="l" eaLnBrk="1" latinLnBrk="0" hangingPunct="0">
                        <a:lnSpc>
                          <a:spcPct val="140000"/>
                        </a:lnSpc>
                      </a:pPr>
                      <a:r>
                        <a:rPr lang="en-US" sz="3200" b="1" i="0" u="none" dirty="0">
                          <a:solidFill>
                            <a:srgbClr val="000000"/>
                          </a:solidFill>
                          <a:effectLst/>
                          <a:ea typeface="宋体" panose="02010600030101010101" pitchFamily="2" charset="-122"/>
                          <a:cs typeface="宋体" panose="02010600030101010101" pitchFamily="2" charset="-122"/>
                        </a:rPr>
                        <a:t>4.</a:t>
                      </a:r>
                      <a:r>
                        <a:rPr lang="zh-CN" altLang="en-US" sz="3200" b="1" i="0" u="none" dirty="0">
                          <a:solidFill>
                            <a:srgbClr val="000000"/>
                          </a:solidFill>
                          <a:effectLst/>
                          <a:ea typeface="宋体" panose="02010600030101010101" pitchFamily="2" charset="-122"/>
                          <a:cs typeface="宋体" panose="02010600030101010101" pitchFamily="2" charset="-122"/>
                        </a:rPr>
                        <a:t>若</a:t>
                      </a:r>
                      <a:r>
                        <a:rPr lang="zh-CN" sz="3200" b="1" i="0" u="none" dirty="0">
                          <a:solidFill>
                            <a:srgbClr val="000000"/>
                          </a:solidFill>
                          <a:effectLst/>
                          <a:ea typeface="宋体" panose="02010600030101010101" pitchFamily="2" charset="-122"/>
                          <a:cs typeface="宋体" panose="02010600030101010101" pitchFamily="2" charset="-122"/>
                        </a:rPr>
                        <a:t>摇晃有声响说明有</a:t>
                      </a:r>
                      <a:r>
                        <a:rPr lang="en-US" sz="3200" b="1" dirty="0">
                          <a:solidFill>
                            <a:srgbClr val="000000"/>
                          </a:solidFill>
                          <a:effectLst/>
                          <a:ea typeface="宋体" panose="02010600030101010101" pitchFamily="2" charset="-122"/>
                          <a:cs typeface="宋体" panose="02010600030101010101" pitchFamily="2" charset="-122"/>
                          <a:sym typeface="+mn-ea"/>
                        </a:rPr>
                        <a:t>           </a:t>
                      </a:r>
                      <a:r>
                        <a:rPr altLang="zh-CN" sz="3200" b="1" dirty="0">
                          <a:solidFill>
                            <a:srgbClr val="000000"/>
                          </a:solidFill>
                          <a:effectLst/>
                          <a:ea typeface="宋体" panose="02010600030101010101" pitchFamily="2" charset="-122"/>
                          <a:cs typeface="宋体" panose="02010600030101010101" pitchFamily="2" charset="-122"/>
                          <a:sym typeface="+mn-ea"/>
                        </a:rPr>
                        <a:t>---</a:t>
                      </a:r>
                      <a:r>
                        <a:rPr altLang="zh-CN" sz="3200" b="1" u="sng" dirty="0">
                          <a:solidFill>
                            <a:srgbClr val="000000"/>
                          </a:solidFill>
                          <a:effectLst/>
                          <a:ea typeface="宋体" panose="02010600030101010101" pitchFamily="2" charset="-122"/>
                          <a:cs typeface="宋体" panose="02010600030101010101" pitchFamily="2" charset="-122"/>
                          <a:sym typeface="+mn-ea"/>
                        </a:rPr>
                        <a:t>          </a:t>
                      </a:r>
                      <a:r>
                        <a:rPr lang="en-US" sz="3200" b="1" u="sng" dirty="0">
                          <a:solidFill>
                            <a:srgbClr val="000000"/>
                          </a:solidFill>
                          <a:effectLst/>
                          <a:ea typeface="宋体" panose="02010600030101010101" pitchFamily="2" charset="-122"/>
                          <a:cs typeface="宋体" panose="02010600030101010101" pitchFamily="2" charset="-122"/>
                          <a:sym typeface="+mn-ea"/>
                        </a:rPr>
                        <a:t>                  </a:t>
                      </a:r>
                      <a:r>
                        <a:rPr altLang="zh-CN" sz="3200" b="1" u="sng" dirty="0">
                          <a:solidFill>
                            <a:srgbClr val="000000"/>
                          </a:solidFill>
                          <a:effectLst/>
                          <a:ea typeface="宋体" panose="02010600030101010101" pitchFamily="2" charset="-122"/>
                          <a:cs typeface="宋体" panose="02010600030101010101" pitchFamily="2" charset="-122"/>
                          <a:sym typeface="+mn-ea"/>
                        </a:rPr>
                        <a:t> </a:t>
                      </a:r>
                      <a:r>
                        <a:rPr lang="en-US" sz="3200" b="1" u="sng" dirty="0">
                          <a:solidFill>
                            <a:srgbClr val="000000"/>
                          </a:solidFill>
                          <a:effectLst/>
                          <a:ea typeface="宋体" panose="02010600030101010101" pitchFamily="2" charset="-122"/>
                          <a:cs typeface="宋体" panose="02010600030101010101" pitchFamily="2" charset="-122"/>
                          <a:sym typeface="+mn-ea"/>
                        </a:rPr>
                        <a:t> </a:t>
                      </a:r>
                      <a:r>
                        <a:rPr lang="en-US" sz="3200" b="1" dirty="0">
                          <a:solidFill>
                            <a:srgbClr val="000000"/>
                          </a:solidFill>
                          <a:effectLst/>
                          <a:ea typeface="宋体" panose="02010600030101010101" pitchFamily="2" charset="-122"/>
                          <a:cs typeface="宋体" panose="02010600030101010101" pitchFamily="2" charset="-122"/>
                          <a:sym typeface="+mn-ea"/>
                        </a:rPr>
                        <a:t>.</a:t>
                      </a:r>
                      <a:endParaRPr altLang="zh-CN" sz="3200" b="1" i="0" u="none" dirty="0">
                        <a:solidFill>
                          <a:srgbClr val="000000"/>
                        </a:solidFill>
                        <a:effectLst/>
                        <a:ea typeface="宋体" panose="02010600030101010101" pitchFamily="2" charset="-122"/>
                        <a:cs typeface="宋体" panose="02010600030101010101" pitchFamily="2" charset="-122"/>
                      </a:endParaRPr>
                    </a:p>
                    <a:p>
                      <a:pPr marL="0" indent="0" algn="l" eaLnBrk="1" latinLnBrk="0" hangingPunct="0">
                        <a:lnSpc>
                          <a:spcPct val="140000"/>
                        </a:lnSpc>
                      </a:pPr>
                      <a:r>
                        <a:rPr altLang="zh-CN" sz="3200" b="1" i="0" u="none" dirty="0">
                          <a:solidFill>
                            <a:srgbClr val="000000"/>
                          </a:solidFill>
                          <a:effectLst/>
                          <a:ea typeface="宋体" panose="02010600030101010101" pitchFamily="2" charset="-122"/>
                          <a:cs typeface="宋体" panose="02010600030101010101" pitchFamily="2" charset="-122"/>
                        </a:rPr>
                        <a:t>4.摇晃瓶子</a:t>
                      </a:r>
                      <a:r>
                        <a:rPr lang="en-US" sz="3200" b="1" i="0" u="none" dirty="0">
                          <a:solidFill>
                            <a:srgbClr val="000000"/>
                          </a:solidFill>
                          <a:effectLst/>
                          <a:ea typeface="宋体" panose="02010600030101010101" pitchFamily="2" charset="-122"/>
                          <a:cs typeface="宋体" panose="02010600030101010101" pitchFamily="2" charset="-122"/>
                        </a:rPr>
                        <a:t>,</a:t>
                      </a:r>
                      <a:r>
                        <a:rPr lang="zh-CN" altLang="en-US" sz="3200" b="1" i="0" u="none" dirty="0">
                          <a:solidFill>
                            <a:srgbClr val="000000"/>
                          </a:solidFill>
                          <a:effectLst/>
                          <a:ea typeface="宋体" panose="02010600030101010101" pitchFamily="2" charset="-122"/>
                          <a:cs typeface="宋体" panose="02010600030101010101" pitchFamily="2" charset="-122"/>
                        </a:rPr>
                        <a:t>有声响</a:t>
                      </a:r>
                      <a:r>
                        <a:rPr altLang="zh-CN" sz="3200" b="1" i="0" u="none" dirty="0">
                          <a:solidFill>
                            <a:srgbClr val="000000"/>
                          </a:solidFill>
                          <a:effectLst/>
                          <a:ea typeface="宋体" panose="02010600030101010101" pitchFamily="2" charset="-122"/>
                          <a:cs typeface="宋体" panose="02010600030101010101" pitchFamily="2" charset="-122"/>
                        </a:rPr>
                        <a:t>。           </a:t>
                      </a:r>
                      <a:r>
                        <a:rPr lang="en-US" sz="3200" b="1" i="0" u="none" dirty="0">
                          <a:solidFill>
                            <a:srgbClr val="000000"/>
                          </a:solidFill>
                          <a:effectLst/>
                          <a:ea typeface="宋体" panose="02010600030101010101" pitchFamily="2" charset="-122"/>
                          <a:cs typeface="宋体" panose="02010600030101010101" pitchFamily="2" charset="-122"/>
                        </a:rPr>
                        <a:t>   </a:t>
                      </a:r>
                      <a:r>
                        <a:rPr altLang="zh-CN" sz="3200" b="1" i="0" u="none" dirty="0">
                          <a:solidFill>
                            <a:srgbClr val="000000"/>
                          </a:solidFill>
                          <a:effectLst/>
                          <a:ea typeface="宋体" panose="02010600030101010101" pitchFamily="2" charset="-122"/>
                          <a:cs typeface="宋体" panose="02010600030101010101" pitchFamily="2" charset="-122"/>
                        </a:rPr>
                        <a:t>--- </a:t>
                      </a:r>
                      <a:r>
                        <a:rPr altLang="zh-CN" sz="3200" b="1" i="0" u="sng" dirty="0">
                          <a:solidFill>
                            <a:srgbClr val="000000"/>
                          </a:solidFill>
                          <a:effectLst/>
                          <a:ea typeface="宋体" panose="02010600030101010101" pitchFamily="2" charset="-122"/>
                          <a:cs typeface="宋体" panose="02010600030101010101" pitchFamily="2" charset="-122"/>
                        </a:rPr>
                        <a:t>       </a:t>
                      </a:r>
                      <a:r>
                        <a:rPr lang="en-US" sz="3200" b="1" i="0" u="sng" dirty="0">
                          <a:solidFill>
                            <a:srgbClr val="000000"/>
                          </a:solidFill>
                          <a:effectLst/>
                          <a:ea typeface="宋体" panose="02010600030101010101" pitchFamily="2" charset="-122"/>
                          <a:cs typeface="宋体" panose="02010600030101010101" pitchFamily="2" charset="-122"/>
                        </a:rPr>
                        <a:t>               </a:t>
                      </a:r>
                      <a:r>
                        <a:rPr altLang="zh-CN" sz="3200" b="1" i="0" u="sng" dirty="0">
                          <a:solidFill>
                            <a:srgbClr val="000000"/>
                          </a:solidFill>
                          <a:effectLst/>
                          <a:ea typeface="宋体" panose="02010600030101010101" pitchFamily="2" charset="-122"/>
                          <a:cs typeface="宋体" panose="02010600030101010101" pitchFamily="2" charset="-122"/>
                        </a:rPr>
                        <a:t>     </a:t>
                      </a:r>
                      <a:r>
                        <a:rPr lang="en-US" sz="3200" b="1" i="0" u="sng" dirty="0">
                          <a:solidFill>
                            <a:srgbClr val="000000"/>
                          </a:solidFill>
                          <a:effectLst/>
                          <a:ea typeface="宋体" panose="02010600030101010101" pitchFamily="2" charset="-122"/>
                          <a:cs typeface="宋体" panose="02010600030101010101" pitchFamily="2" charset="-122"/>
                        </a:rPr>
                        <a:t>  </a:t>
                      </a:r>
                      <a:r>
                        <a:rPr altLang="zh-CN" sz="3200" b="1" i="0" u="none" dirty="0">
                          <a:solidFill>
                            <a:srgbClr val="000000"/>
                          </a:solidFill>
                          <a:effectLst/>
                          <a:ea typeface="宋体" panose="02010600030101010101" pitchFamily="2" charset="-122"/>
                          <a:cs typeface="宋体" panose="02010600030101010101" pitchFamily="2" charset="-122"/>
                        </a:rPr>
                        <a:t>.</a:t>
                      </a:r>
                      <a:endParaRPr altLang="zh-CN" sz="3200" b="1" i="0" u="none" dirty="0">
                        <a:solidFill>
                          <a:srgbClr val="000000"/>
                        </a:solidFill>
                        <a:effectLst/>
                        <a:ea typeface="宋体" panose="02010600030101010101" pitchFamily="2" charset="-122"/>
                        <a:cs typeface="宋体" panose="02010600030101010101" pitchFamily="2" charset="-122"/>
                      </a:endParaRPr>
                    </a:p>
                    <a:p>
                      <a:pPr marL="0" indent="0" algn="l" eaLnBrk="1" latinLnBrk="0" hangingPunct="0">
                        <a:lnSpc>
                          <a:spcPct val="140000"/>
                        </a:lnSpc>
                      </a:pPr>
                      <a:r>
                        <a:rPr altLang="zh-CN" sz="3200" b="1" i="0" u="none" dirty="0">
                          <a:solidFill>
                            <a:srgbClr val="000000"/>
                          </a:solidFill>
                          <a:effectLst/>
                          <a:ea typeface="宋体" panose="02010600030101010101" pitchFamily="2" charset="-122"/>
                          <a:cs typeface="宋体" panose="02010600030101010101" pitchFamily="2" charset="-122"/>
                        </a:rPr>
                        <a:t>5.有东西。                 </a:t>
                      </a:r>
                      <a:r>
                        <a:rPr lang="en-US" sz="3200" b="1" i="0" u="none" dirty="0">
                          <a:solidFill>
                            <a:srgbClr val="000000"/>
                          </a:solidFill>
                          <a:effectLst/>
                          <a:ea typeface="宋体" panose="02010600030101010101" pitchFamily="2" charset="-122"/>
                          <a:cs typeface="宋体" panose="02010600030101010101" pitchFamily="2" charset="-122"/>
                        </a:rPr>
                        <a:t>                </a:t>
                      </a:r>
                      <a:r>
                        <a:rPr altLang="zh-CN" sz="3200" b="1" i="0" u="none" dirty="0">
                          <a:solidFill>
                            <a:srgbClr val="000000"/>
                          </a:solidFill>
                          <a:effectLst/>
                          <a:ea typeface="宋体" panose="02010600030101010101" pitchFamily="2" charset="-122"/>
                          <a:cs typeface="宋体" panose="02010600030101010101" pitchFamily="2" charset="-122"/>
                        </a:rPr>
                        <a:t>---</a:t>
                      </a:r>
                      <a:r>
                        <a:rPr altLang="zh-CN" sz="3200" b="1" i="0" u="sng" dirty="0">
                          <a:solidFill>
                            <a:srgbClr val="000000"/>
                          </a:solidFill>
                          <a:effectLst/>
                          <a:ea typeface="宋体" panose="02010600030101010101" pitchFamily="2" charset="-122"/>
                          <a:cs typeface="宋体" panose="02010600030101010101" pitchFamily="2" charset="-122"/>
                        </a:rPr>
                        <a:t>           </a:t>
                      </a:r>
                      <a:r>
                        <a:rPr lang="en-US" sz="3200" b="1" i="0" u="sng" dirty="0">
                          <a:solidFill>
                            <a:srgbClr val="000000"/>
                          </a:solidFill>
                          <a:effectLst/>
                          <a:ea typeface="宋体" panose="02010600030101010101" pitchFamily="2" charset="-122"/>
                          <a:cs typeface="宋体" panose="02010600030101010101" pitchFamily="2" charset="-122"/>
                        </a:rPr>
                        <a:t>               </a:t>
                      </a:r>
                      <a:r>
                        <a:rPr altLang="zh-CN" sz="3200" b="1" i="0" u="sng" dirty="0">
                          <a:solidFill>
                            <a:srgbClr val="000000"/>
                          </a:solidFill>
                          <a:effectLst/>
                          <a:ea typeface="宋体" panose="02010600030101010101" pitchFamily="2" charset="-122"/>
                          <a:cs typeface="宋体" panose="02010600030101010101" pitchFamily="2" charset="-122"/>
                        </a:rPr>
                        <a:t>  </a:t>
                      </a:r>
                      <a:r>
                        <a:rPr lang="en-US" sz="3200" b="1" i="0" u="sng" dirty="0">
                          <a:solidFill>
                            <a:srgbClr val="000000"/>
                          </a:solidFill>
                          <a:effectLst/>
                          <a:ea typeface="宋体" panose="02010600030101010101" pitchFamily="2" charset="-122"/>
                          <a:cs typeface="宋体" panose="02010600030101010101" pitchFamily="2" charset="-122"/>
                        </a:rPr>
                        <a:t>  </a:t>
                      </a:r>
                      <a:r>
                        <a:rPr altLang="zh-CN" sz="3200" b="1" i="0" u="none" dirty="0">
                          <a:solidFill>
                            <a:srgbClr val="000000"/>
                          </a:solidFill>
                          <a:effectLst/>
                          <a:ea typeface="宋体" panose="02010600030101010101" pitchFamily="2" charset="-122"/>
                          <a:cs typeface="宋体" panose="02010600030101010101" pitchFamily="2" charset="-122"/>
                        </a:rPr>
                        <a:t>.</a:t>
                      </a:r>
                      <a:endParaRPr lang="zh-CN" altLang="zh-CN" sz="32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9522" cmpd="sng">
                      <a:noFill/>
                    </a:lnL>
                    <a:lnR w="9522" cmpd="sng">
                      <a:noFill/>
                    </a:lnR>
                    <a:lnT w="9522" cmpd="sng">
                      <a:noFill/>
                    </a:lnT>
                    <a:lnB w="9522" cmpd="sng">
                      <a:noFill/>
                    </a:lnB>
                  </a:tcPr>
                </a:tc>
              </a:tr>
              <a:tr h="554355">
                <a:tc>
                  <a:txBody>
                    <a:bodyPr/>
                    <a:lstStyle/>
                    <a:p>
                      <a:pPr marL="0" indent="0" algn="l" eaLnBrk="1" latinLnBrk="0" hangingPunct="0">
                        <a:lnSpc>
                          <a:spcPct val="140000"/>
                        </a:lnSpc>
                      </a:pPr>
                      <a:endParaRPr lang="zh-CN" altLang="zh-CN" sz="26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9522" cmpd="sng">
                      <a:noFill/>
                    </a:lnL>
                    <a:lnR w="9522" cmpd="sng">
                      <a:noFill/>
                    </a:lnR>
                    <a:lnT w="9522" cmpd="sng">
                      <a:noFill/>
                    </a:lnT>
                    <a:lnB w="9522" cmpd="sng">
                      <a:noFill/>
                    </a:lnB>
                  </a:tcPr>
                </a:tc>
              </a:tr>
              <a:tr h="1365250">
                <a:tc>
                  <a:txBody>
                    <a:bodyPr/>
                    <a:lstStyle/>
                    <a:p>
                      <a:pPr marL="0" indent="0" algn="l" eaLnBrk="1" latinLnBrk="0" hangingPunct="0">
                        <a:lnSpc>
                          <a:spcPct val="140000"/>
                        </a:lnSpc>
                      </a:pPr>
                      <a:endParaRPr lang="zh-CN" altLang="zh-CN" sz="3200" b="1" i="0" u="none"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9522" cmpd="sng">
                      <a:noFill/>
                    </a:lnL>
                    <a:lnR w="9522" cmpd="sng">
                      <a:noFill/>
                    </a:lnR>
                    <a:lnT w="9522" cmpd="sng">
                      <a:noFill/>
                    </a:lnT>
                    <a:lnB w="9522" cmpd="sng">
                      <a:noFill/>
                    </a:lnB>
                  </a:tcPr>
                </a:tc>
              </a:tr>
              <a:tr h="554355">
                <a:tc>
                  <a:txBody>
                    <a:bodyPr/>
                    <a:lstStyle/>
                    <a:p>
                      <a:pPr marL="0" indent="0" algn="l" eaLnBrk="1" latinLnBrk="0" hangingPunct="0">
                        <a:lnSpc>
                          <a:spcPct val="140000"/>
                        </a:lnSpc>
                      </a:pPr>
                      <a:endParaRPr lang="zh-CN" altLang="zh-CN" sz="2600" b="0" i="0" u="none"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9522" cmpd="sng">
                      <a:noFill/>
                    </a:lnL>
                    <a:lnR w="9522" cmpd="sng">
                      <a:noFill/>
                    </a:lnR>
                    <a:lnT w="9522" cmpd="sng">
                      <a:noFill/>
                    </a:lnT>
                    <a:lnB w="9522" cmpd="sng">
                      <a:noFill/>
                    </a:lnB>
                  </a:tcPr>
                </a:tc>
              </a:tr>
            </a:tbl>
          </a:graphicData>
        </a:graphic>
      </p:graphicFrame>
      <p:sp>
        <p:nvSpPr>
          <p:cNvPr id="2" name="文本框 1"/>
          <p:cNvSpPr txBox="1"/>
          <p:nvPr/>
        </p:nvSpPr>
        <p:spPr>
          <a:xfrm>
            <a:off x="6576060" y="1147445"/>
            <a:ext cx="1957070" cy="608330"/>
          </a:xfrm>
          <a:prstGeom prst="rect">
            <a:avLst/>
          </a:prstGeom>
          <a:noFill/>
        </p:spPr>
        <p:txBody>
          <a:bodyPr wrap="square" rtlCol="0">
            <a:noAutofit/>
          </a:bodyPr>
          <a:lstStyle/>
          <a:p>
            <a:r>
              <a:rPr lang="zh-CN" sz="2800" b="1" dirty="0">
                <a:solidFill>
                  <a:srgbClr val="0070C0"/>
                </a:solidFill>
                <a:effectLst/>
                <a:ea typeface="宋体" panose="02010600030101010101" pitchFamily="2" charset="-122"/>
                <a:cs typeface="宋体" panose="02010600030101010101" pitchFamily="2" charset="-122"/>
                <a:sym typeface="+mn-ea"/>
              </a:rPr>
              <a:t>观察现象</a:t>
            </a:r>
            <a:endParaRPr lang="zh-CN" altLang="en-US" sz="2800"/>
          </a:p>
        </p:txBody>
      </p:sp>
      <p:sp>
        <p:nvSpPr>
          <p:cNvPr id="3" name="文本框 2"/>
          <p:cNvSpPr txBox="1"/>
          <p:nvPr/>
        </p:nvSpPr>
        <p:spPr>
          <a:xfrm>
            <a:off x="6576060" y="1826895"/>
            <a:ext cx="1957070" cy="608330"/>
          </a:xfrm>
          <a:prstGeom prst="rect">
            <a:avLst/>
          </a:prstGeom>
          <a:noFill/>
        </p:spPr>
        <p:txBody>
          <a:bodyPr wrap="square" rtlCol="0">
            <a:noAutofit/>
          </a:bodyPr>
          <a:lstStyle/>
          <a:p>
            <a:r>
              <a:rPr lang="zh-CN" sz="2800" b="1" dirty="0">
                <a:solidFill>
                  <a:srgbClr val="0070C0"/>
                </a:solidFill>
                <a:effectLst/>
                <a:ea typeface="宋体" panose="02010600030101010101" pitchFamily="2" charset="-122"/>
                <a:cs typeface="宋体" panose="02010600030101010101" pitchFamily="2" charset="-122"/>
                <a:sym typeface="+mn-ea"/>
              </a:rPr>
              <a:t>提出问题</a:t>
            </a:r>
            <a:endParaRPr lang="zh-CN" altLang="en-US" sz="2800"/>
          </a:p>
        </p:txBody>
      </p:sp>
      <p:sp>
        <p:nvSpPr>
          <p:cNvPr id="4" name="文本框 3"/>
          <p:cNvSpPr txBox="1"/>
          <p:nvPr/>
        </p:nvSpPr>
        <p:spPr>
          <a:xfrm>
            <a:off x="6576060" y="2449195"/>
            <a:ext cx="1957070" cy="608330"/>
          </a:xfrm>
          <a:prstGeom prst="rect">
            <a:avLst/>
          </a:prstGeom>
          <a:noFill/>
        </p:spPr>
        <p:txBody>
          <a:bodyPr wrap="square" rtlCol="0">
            <a:noAutofit/>
          </a:bodyPr>
          <a:lstStyle/>
          <a:p>
            <a:r>
              <a:rPr lang="zh-CN" sz="2800" b="1" dirty="0">
                <a:solidFill>
                  <a:srgbClr val="0070C0"/>
                </a:solidFill>
                <a:effectLst/>
                <a:ea typeface="宋体" panose="02010600030101010101" pitchFamily="2" charset="-122"/>
                <a:cs typeface="宋体" panose="02010600030101010101" pitchFamily="2" charset="-122"/>
                <a:sym typeface="+mn-ea"/>
              </a:rPr>
              <a:t>作出假设</a:t>
            </a:r>
            <a:endParaRPr lang="zh-CN" altLang="en-US" sz="2800"/>
          </a:p>
        </p:txBody>
      </p:sp>
      <p:sp>
        <p:nvSpPr>
          <p:cNvPr id="5" name="文本框 4"/>
          <p:cNvSpPr txBox="1"/>
          <p:nvPr/>
        </p:nvSpPr>
        <p:spPr>
          <a:xfrm>
            <a:off x="6576060" y="3114040"/>
            <a:ext cx="1957070" cy="608330"/>
          </a:xfrm>
          <a:prstGeom prst="rect">
            <a:avLst/>
          </a:prstGeom>
          <a:noFill/>
        </p:spPr>
        <p:txBody>
          <a:bodyPr wrap="square" rtlCol="0">
            <a:noAutofit/>
          </a:bodyPr>
          <a:lstStyle/>
          <a:p>
            <a:r>
              <a:rPr lang="zh-CN" sz="2800" b="1" dirty="0">
                <a:solidFill>
                  <a:srgbClr val="0070C0"/>
                </a:solidFill>
                <a:effectLst/>
                <a:ea typeface="宋体" panose="02010600030101010101" pitchFamily="2" charset="-122"/>
                <a:cs typeface="宋体" panose="02010600030101010101" pitchFamily="2" charset="-122"/>
                <a:sym typeface="+mn-ea"/>
              </a:rPr>
              <a:t>演绎推理</a:t>
            </a:r>
            <a:endParaRPr lang="zh-CN" altLang="en-US" sz="2800"/>
          </a:p>
        </p:txBody>
      </p:sp>
      <p:sp>
        <p:nvSpPr>
          <p:cNvPr id="6" name="文本框 5"/>
          <p:cNvSpPr txBox="1"/>
          <p:nvPr/>
        </p:nvSpPr>
        <p:spPr>
          <a:xfrm>
            <a:off x="6576060" y="4387850"/>
            <a:ext cx="1767840" cy="556260"/>
          </a:xfrm>
          <a:prstGeom prst="rect">
            <a:avLst/>
          </a:prstGeom>
          <a:noFill/>
        </p:spPr>
        <p:txBody>
          <a:bodyPr wrap="square" rtlCol="0">
            <a:noAutofit/>
          </a:bodyPr>
          <a:lstStyle/>
          <a:p>
            <a:r>
              <a:rPr lang="zh-CN" sz="2800" b="1" dirty="0">
                <a:solidFill>
                  <a:srgbClr val="0070C0"/>
                </a:solidFill>
                <a:effectLst/>
                <a:ea typeface="宋体" panose="02010600030101010101" pitchFamily="2" charset="-122"/>
                <a:cs typeface="宋体" panose="02010600030101010101" pitchFamily="2" charset="-122"/>
                <a:sym typeface="+mn-ea"/>
              </a:rPr>
              <a:t>得出结论</a:t>
            </a:r>
            <a:endParaRPr lang="zh-CN" altLang="en-US" sz="2800"/>
          </a:p>
        </p:txBody>
      </p:sp>
      <p:sp>
        <p:nvSpPr>
          <p:cNvPr id="7" name="文本框 6"/>
          <p:cNvSpPr txBox="1"/>
          <p:nvPr/>
        </p:nvSpPr>
        <p:spPr>
          <a:xfrm>
            <a:off x="8832215" y="5215255"/>
            <a:ext cx="2106930" cy="583565"/>
          </a:xfrm>
          <a:prstGeom prst="rect">
            <a:avLst/>
          </a:prstGeom>
          <a:noFill/>
        </p:spPr>
        <p:txBody>
          <a:bodyPr wrap="square" rtlCol="0">
            <a:spAutoFit/>
          </a:bodyPr>
          <a:lstStyle/>
          <a:p>
            <a:r>
              <a:rPr lang="zh-CN" altLang="en-US" sz="3200" b="1">
                <a:solidFill>
                  <a:srgbClr val="C00000"/>
                </a:solidFill>
              </a:rPr>
              <a:t>假说</a:t>
            </a:r>
            <a:r>
              <a:rPr lang="en-US" altLang="zh-CN" sz="3200" b="1">
                <a:solidFill>
                  <a:srgbClr val="C00000"/>
                </a:solidFill>
              </a:rPr>
              <a:t>-</a:t>
            </a:r>
            <a:r>
              <a:rPr lang="zh-CN" altLang="en-US" sz="3200" b="1">
                <a:solidFill>
                  <a:srgbClr val="C00000"/>
                </a:solidFill>
              </a:rPr>
              <a:t>演绎</a:t>
            </a:r>
            <a:endParaRPr lang="zh-CN" altLang="en-US" sz="3200" b="1">
              <a:solidFill>
                <a:srgbClr val="C00000"/>
              </a:solidFill>
            </a:endParaRPr>
          </a:p>
        </p:txBody>
      </p:sp>
      <p:sp>
        <p:nvSpPr>
          <p:cNvPr id="8" name="云形 7"/>
          <p:cNvSpPr/>
          <p:nvPr/>
        </p:nvSpPr>
        <p:spPr>
          <a:xfrm>
            <a:off x="9237980" y="953770"/>
            <a:ext cx="2293620" cy="282956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482455" y="1391285"/>
            <a:ext cx="1804670" cy="1814830"/>
          </a:xfrm>
          <a:prstGeom prst="rect">
            <a:avLst/>
          </a:prstGeom>
          <a:noFill/>
        </p:spPr>
        <p:txBody>
          <a:bodyPr wrap="square" rtlCol="0">
            <a:spAutoFit/>
          </a:bodyPr>
          <a:lstStyle/>
          <a:p>
            <a:r>
              <a:rPr lang="zh-CN" altLang="en-US" sz="2800" b="1"/>
              <a:t>孟德尔豌豆杂交实验是如何体现的？</a:t>
            </a:r>
            <a:endParaRPr lang="zh-CN" altLang="en-US" sz="2800" b="1"/>
          </a:p>
        </p:txBody>
      </p:sp>
      <p:sp>
        <p:nvSpPr>
          <p:cNvPr id="10" name="文本框 9"/>
          <p:cNvSpPr txBox="1"/>
          <p:nvPr/>
        </p:nvSpPr>
        <p:spPr>
          <a:xfrm>
            <a:off x="6576060" y="3750945"/>
            <a:ext cx="1875790" cy="608330"/>
          </a:xfrm>
          <a:prstGeom prst="rect">
            <a:avLst/>
          </a:prstGeom>
          <a:noFill/>
        </p:spPr>
        <p:txBody>
          <a:bodyPr wrap="square" rtlCol="0">
            <a:noAutofit/>
          </a:bodyPr>
          <a:p>
            <a:r>
              <a:rPr lang="zh-CN" sz="2800" b="1" dirty="0">
                <a:solidFill>
                  <a:srgbClr val="0070C0"/>
                </a:solidFill>
                <a:effectLst/>
                <a:ea typeface="宋体" panose="02010600030101010101" pitchFamily="2" charset="-122"/>
                <a:cs typeface="宋体" panose="02010600030101010101" pitchFamily="2" charset="-122"/>
                <a:sym typeface="+mn-ea"/>
              </a:rPr>
              <a:t>实验验证</a:t>
            </a:r>
            <a:endParaRPr lang="zh-CN" altLang="en-US" sz="2800"/>
          </a:p>
        </p:txBody>
      </p:sp>
      <p:sp>
        <p:nvSpPr>
          <p:cNvPr id="12" name="文本框 11"/>
          <p:cNvSpPr txBox="1"/>
          <p:nvPr/>
        </p:nvSpPr>
        <p:spPr>
          <a:xfrm>
            <a:off x="360045" y="5359400"/>
            <a:ext cx="10927715" cy="583565"/>
          </a:xfrm>
          <a:prstGeom prst="rect">
            <a:avLst/>
          </a:prstGeom>
          <a:noFill/>
        </p:spPr>
        <p:txBody>
          <a:bodyPr wrap="square" rtlCol="0">
            <a:spAutoFit/>
          </a:bodyPr>
          <a:p>
            <a:r>
              <a:rPr lang="zh-CN" altLang="zh-CN" sz="3200" b="1" dirty="0">
                <a:solidFill>
                  <a:srgbClr val="000000"/>
                </a:solidFill>
                <a:effectLst/>
                <a:latin typeface="微软雅黑" panose="020B0503020204020204" charset="-122"/>
                <a:ea typeface="微软雅黑" panose="020B0503020204020204" charset="-122"/>
                <a:cs typeface="微软雅黑" panose="020B0503020204020204" charset="-122"/>
                <a:sym typeface="+mn-ea"/>
              </a:rPr>
              <a:t>不变一：遗传规律发现过程中使用的科学方法：</a:t>
            </a:r>
            <a:r>
              <a:rPr lang="zh-CN" altLang="zh-CN" sz="3200" b="1" u="sng" dirty="0">
                <a:solidFill>
                  <a:srgbClr val="000000"/>
                </a:solidFill>
                <a:effectLst/>
                <a:latin typeface="微软雅黑" panose="020B0503020204020204" charset="-122"/>
                <a:ea typeface="微软雅黑" panose="020B0503020204020204" charset="-122"/>
                <a:cs typeface="微软雅黑" panose="020B0503020204020204" charset="-122"/>
                <a:sym typeface="+mn-ea"/>
              </a:rPr>
              <a:t>  </a:t>
            </a:r>
            <a:r>
              <a:rPr lang="en-US" altLang="zh-CN" sz="3200" b="1" u="sng" dirty="0">
                <a:solidFill>
                  <a:srgbClr val="000000"/>
                </a:solidFill>
                <a:effectLst/>
                <a:latin typeface="微软雅黑" panose="020B0503020204020204" charset="-122"/>
                <a:ea typeface="微软雅黑" panose="020B0503020204020204" charset="-122"/>
                <a:cs typeface="微软雅黑" panose="020B0503020204020204" charset="-122"/>
                <a:sym typeface="+mn-ea"/>
              </a:rPr>
              <a:t>  </a:t>
            </a:r>
            <a:r>
              <a:rPr lang="zh-CN" altLang="zh-CN" sz="3200" b="1" u="sng" dirty="0">
                <a:solidFill>
                  <a:srgbClr val="000000"/>
                </a:solidFill>
                <a:effectLst/>
                <a:latin typeface="微软雅黑" panose="020B0503020204020204" charset="-122"/>
                <a:ea typeface="微软雅黑" panose="020B0503020204020204" charset="-122"/>
                <a:cs typeface="微软雅黑" panose="020B0503020204020204" charset="-122"/>
                <a:sym typeface="+mn-ea"/>
              </a:rPr>
              <a:t>  </a:t>
            </a:r>
            <a:r>
              <a:rPr lang="en-US" altLang="zh-CN" sz="3200" b="1" u="sng" dirty="0">
                <a:solidFill>
                  <a:srgbClr val="000000"/>
                </a:solidFill>
                <a:effectLst/>
                <a:latin typeface="微软雅黑" panose="020B0503020204020204" charset="-122"/>
                <a:ea typeface="微软雅黑" panose="020B0503020204020204" charset="-122"/>
                <a:cs typeface="微软雅黑" panose="020B0503020204020204" charset="-122"/>
                <a:sym typeface="+mn-ea"/>
              </a:rPr>
              <a:t>     </a:t>
            </a:r>
            <a:r>
              <a:rPr lang="zh-CN" altLang="zh-CN" sz="3200" b="1" u="sng" dirty="0">
                <a:solidFill>
                  <a:srgbClr val="000000"/>
                </a:solidFill>
                <a:effectLst/>
                <a:latin typeface="微软雅黑" panose="020B0503020204020204" charset="-122"/>
                <a:ea typeface="微软雅黑" panose="020B0503020204020204" charset="-122"/>
                <a:cs typeface="微软雅黑" panose="020B0503020204020204" charset="-122"/>
                <a:sym typeface="+mn-ea"/>
              </a:rPr>
              <a:t>    </a:t>
            </a:r>
            <a:r>
              <a:rPr lang="zh-CN" altLang="zh-CN" b="1" dirty="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amond(in)">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p:bldP spid="6" grpId="1"/>
      <p:bldP spid="7" grpId="0"/>
      <p:bldP spid="7" grpId="1"/>
      <p:bldP spid="8" grpId="0" animBg="1"/>
      <p:bldP spid="8" grpId="1" animBg="1"/>
      <p:bldP spid="9" grpId="0"/>
      <p:bldP spid="9" grpId="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64185" y="277495"/>
            <a:ext cx="10353675" cy="583565"/>
          </a:xfrm>
          <a:prstGeom prst="rect">
            <a:avLst/>
          </a:prstGeom>
          <a:noFill/>
        </p:spPr>
        <p:txBody>
          <a:bodyPr wrap="square" rtlCol="0">
            <a:spAutoFit/>
          </a:bodyPr>
          <a:lstStyle/>
          <a:p>
            <a:r>
              <a:rPr lang="zh-CN" altLang="en-US" sz="3200" b="1">
                <a:solidFill>
                  <a:srgbClr val="C00000"/>
                </a:solidFill>
              </a:rPr>
              <a:t>【活动二】抛硬币游戏（演示），寻找“善其事的利器”。</a:t>
            </a:r>
            <a:endParaRPr lang="zh-CN" altLang="en-US" sz="3200" b="1">
              <a:solidFill>
                <a:srgbClr val="C00000"/>
              </a:solidFill>
            </a:endParaRPr>
          </a:p>
        </p:txBody>
      </p:sp>
      <p:sp>
        <p:nvSpPr>
          <p:cNvPr id="4" name="文本框 3"/>
          <p:cNvSpPr txBox="1"/>
          <p:nvPr/>
        </p:nvSpPr>
        <p:spPr>
          <a:xfrm>
            <a:off x="292100" y="1342390"/>
            <a:ext cx="11657965" cy="2519680"/>
          </a:xfrm>
          <a:prstGeom prst="rect">
            <a:avLst/>
          </a:prstGeom>
          <a:noFill/>
        </p:spPr>
        <p:txBody>
          <a:bodyPr wrap="square" rtlCol="0">
            <a:noAutofit/>
          </a:bodyPr>
          <a:lstStyle/>
          <a:p>
            <a:r>
              <a:rPr lang="zh-CN" altLang="en-US" sz="2800" b="1">
                <a:latin typeface="宋体" panose="02010600030101010101" pitchFamily="2" charset="-122"/>
                <a:ea typeface="宋体" panose="02010600030101010101" pitchFamily="2" charset="-122"/>
                <a:cs typeface="宋体" panose="02010600030101010101" pitchFamily="2" charset="-122"/>
              </a:rPr>
              <a:t>1.硬币1字向上的概率？（   ）</a:t>
            </a: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——事件1——独立</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2.硬币2字向上的概率？（   ）</a:t>
            </a: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——事件2——独立</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3.两枚硬币字都向上的概率？（   ）</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两个独立事件同时发生的概率</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4.硬币粘在一起抛，两枚都有字的概率？（</a:t>
            </a: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   ）——不再独立，则不成立。——连锁</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8" name="云形 7"/>
          <p:cNvSpPr/>
          <p:nvPr/>
        </p:nvSpPr>
        <p:spPr>
          <a:xfrm>
            <a:off x="9237980" y="3117850"/>
            <a:ext cx="2536825" cy="282956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516745" y="3625215"/>
            <a:ext cx="1980565" cy="1814830"/>
          </a:xfrm>
          <a:prstGeom prst="rect">
            <a:avLst/>
          </a:prstGeom>
          <a:noFill/>
        </p:spPr>
        <p:txBody>
          <a:bodyPr wrap="square" rtlCol="0">
            <a:spAutoFit/>
          </a:bodyPr>
          <a:lstStyle/>
          <a:p>
            <a:r>
              <a:rPr lang="zh-CN" altLang="en-US" sz="2800" b="1"/>
              <a:t>孟德尔豌豆杂交实验中哪里有体现的？</a:t>
            </a:r>
            <a:endParaRPr lang="zh-CN" altLang="en-US" sz="2800" b="1"/>
          </a:p>
        </p:txBody>
      </p:sp>
      <p:sp>
        <p:nvSpPr>
          <p:cNvPr id="5" name="文本框 4"/>
          <p:cNvSpPr txBox="1"/>
          <p:nvPr/>
        </p:nvSpPr>
        <p:spPr>
          <a:xfrm>
            <a:off x="962025" y="4343400"/>
            <a:ext cx="7623175" cy="1055370"/>
          </a:xfrm>
          <a:prstGeom prst="rect">
            <a:avLst/>
          </a:prstGeom>
          <a:noFill/>
        </p:spPr>
        <p:txBody>
          <a:bodyPr wrap="square" rtlCol="0">
            <a:noAutofit/>
          </a:bodyPr>
          <a:lstStyle/>
          <a:p>
            <a:r>
              <a:rPr lang="zh-CN" altLang="en-US" sz="2800" b="1">
                <a:latin typeface="宋体" panose="02010600030101010101" pitchFamily="2" charset="-122"/>
                <a:ea typeface="宋体" panose="02010600030101010101" pitchFamily="2" charset="-122"/>
                <a:cs typeface="宋体" panose="02010600030101010101" pitchFamily="2" charset="-122"/>
              </a:rPr>
              <a:t>不变二：遗传规律发现过程中</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使用的“工具”</a:t>
            </a:r>
            <a:r>
              <a:rPr lang="zh-CN" altLang="en-US" sz="2800" b="1" u="sng">
                <a:latin typeface="宋体" panose="02010600030101010101" pitchFamily="2" charset="-122"/>
                <a:ea typeface="宋体" panose="02010600030101010101" pitchFamily="2" charset="-122"/>
                <a:cs typeface="宋体" panose="02010600030101010101" pitchFamily="2" charset="-122"/>
              </a:rPr>
              <a:t>     </a:t>
            </a:r>
            <a:r>
              <a:rPr lang="en-US" altLang="zh-CN" sz="2800" b="1" u="sng">
                <a:latin typeface="宋体" panose="02010600030101010101" pitchFamily="2" charset="-122"/>
                <a:ea typeface="宋体" panose="02010600030101010101" pitchFamily="2" charset="-122"/>
                <a:cs typeface="宋体" panose="02010600030101010101" pitchFamily="2" charset="-122"/>
              </a:rPr>
              <a:t>            </a:t>
            </a:r>
            <a:r>
              <a:rPr lang="zh-CN" altLang="en-US" sz="2800" b="1" u="sng">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 </a:t>
            </a:r>
            <a:r>
              <a:rPr lang="zh-CN" altLang="en-US"/>
              <a:t>。</a:t>
            </a:r>
            <a:endParaRPr lang="zh-CN" altLang="en-US"/>
          </a:p>
        </p:txBody>
      </p:sp>
      <p:sp>
        <p:nvSpPr>
          <p:cNvPr id="6" name="文本框 5"/>
          <p:cNvSpPr txBox="1"/>
          <p:nvPr/>
        </p:nvSpPr>
        <p:spPr>
          <a:xfrm>
            <a:off x="4053205" y="5043170"/>
            <a:ext cx="3175635" cy="583565"/>
          </a:xfrm>
          <a:prstGeom prst="rect">
            <a:avLst/>
          </a:prstGeom>
          <a:noFill/>
        </p:spPr>
        <p:txBody>
          <a:bodyPr wrap="square" rtlCol="0">
            <a:spAutoFit/>
          </a:bodyPr>
          <a:lstStyle/>
          <a:p>
            <a:r>
              <a:rPr lang="zh-CN" altLang="en-US" sz="3200" b="1">
                <a:solidFill>
                  <a:srgbClr val="C00000"/>
                </a:solidFill>
              </a:rPr>
              <a:t>统计学、概率论</a:t>
            </a:r>
            <a:endParaRPr lang="zh-CN" altLang="en-US" sz="3200" b="1">
              <a:solidFill>
                <a:srgbClr val="C00000"/>
              </a:solidFill>
            </a:endParaRPr>
          </a:p>
        </p:txBody>
      </p:sp>
      <p:sp>
        <p:nvSpPr>
          <p:cNvPr id="7" name="文本框 6"/>
          <p:cNvSpPr txBox="1"/>
          <p:nvPr/>
        </p:nvSpPr>
        <p:spPr>
          <a:xfrm>
            <a:off x="4481195" y="1342390"/>
            <a:ext cx="772795" cy="409575"/>
          </a:xfrm>
          <a:prstGeom prst="rect">
            <a:avLst/>
          </a:prstGeom>
          <a:noFill/>
        </p:spPr>
        <p:txBody>
          <a:bodyPr wrap="square" rtlCol="0">
            <a:noAutofit/>
          </a:bodyPr>
          <a:lstStyle/>
          <a:p>
            <a:r>
              <a:rPr lang="en-US" altLang="zh-CN" sz="2400" b="1">
                <a:solidFill>
                  <a:srgbClr val="C00000"/>
                </a:solidFill>
              </a:rPr>
              <a:t>1/2</a:t>
            </a:r>
            <a:endParaRPr lang="en-US" altLang="zh-CN" sz="2400" b="1">
              <a:solidFill>
                <a:srgbClr val="C00000"/>
              </a:solidFill>
            </a:endParaRPr>
          </a:p>
        </p:txBody>
      </p:sp>
      <p:sp>
        <p:nvSpPr>
          <p:cNvPr id="10" name="文本框 9"/>
          <p:cNvSpPr txBox="1"/>
          <p:nvPr/>
        </p:nvSpPr>
        <p:spPr>
          <a:xfrm>
            <a:off x="4481195" y="1751965"/>
            <a:ext cx="772795" cy="409575"/>
          </a:xfrm>
          <a:prstGeom prst="rect">
            <a:avLst/>
          </a:prstGeom>
          <a:noFill/>
        </p:spPr>
        <p:txBody>
          <a:bodyPr wrap="square" rtlCol="0">
            <a:noAutofit/>
          </a:bodyPr>
          <a:lstStyle/>
          <a:p>
            <a:r>
              <a:rPr lang="en-US" altLang="zh-CN" sz="2400" b="1">
                <a:solidFill>
                  <a:srgbClr val="C00000"/>
                </a:solidFill>
              </a:rPr>
              <a:t>1/2</a:t>
            </a:r>
            <a:endParaRPr lang="en-US" altLang="zh-CN" sz="2400" b="1">
              <a:solidFill>
                <a:srgbClr val="C00000"/>
              </a:solidFill>
            </a:endParaRPr>
          </a:p>
        </p:txBody>
      </p:sp>
      <p:sp>
        <p:nvSpPr>
          <p:cNvPr id="11" name="文本框 10"/>
          <p:cNvSpPr txBox="1"/>
          <p:nvPr/>
        </p:nvSpPr>
        <p:spPr>
          <a:xfrm>
            <a:off x="5253990" y="2161540"/>
            <a:ext cx="772795" cy="409575"/>
          </a:xfrm>
          <a:prstGeom prst="rect">
            <a:avLst/>
          </a:prstGeom>
          <a:noFill/>
        </p:spPr>
        <p:txBody>
          <a:bodyPr wrap="square" rtlCol="0">
            <a:noAutofit/>
          </a:bodyPr>
          <a:lstStyle/>
          <a:p>
            <a:r>
              <a:rPr lang="en-US" altLang="zh-CN" sz="2400" b="1">
                <a:solidFill>
                  <a:srgbClr val="C00000"/>
                </a:solidFill>
              </a:rPr>
              <a:t>1/4</a:t>
            </a:r>
            <a:endParaRPr lang="en-US" altLang="zh-CN" sz="2400" b="1">
              <a:solidFill>
                <a:srgbClr val="C00000"/>
              </a:solidFill>
            </a:endParaRPr>
          </a:p>
        </p:txBody>
      </p:sp>
      <p:sp>
        <p:nvSpPr>
          <p:cNvPr id="12" name="文本框 11"/>
          <p:cNvSpPr txBox="1"/>
          <p:nvPr/>
        </p:nvSpPr>
        <p:spPr>
          <a:xfrm>
            <a:off x="6977380" y="2698115"/>
            <a:ext cx="1285875" cy="508000"/>
          </a:xfrm>
          <a:prstGeom prst="rect">
            <a:avLst/>
          </a:prstGeom>
          <a:noFill/>
        </p:spPr>
        <p:txBody>
          <a:bodyPr wrap="square" rtlCol="0">
            <a:noAutofit/>
          </a:bodyPr>
          <a:lstStyle/>
          <a:p>
            <a:r>
              <a:rPr lang="zh-CN" altLang="en-US" sz="2400" b="1">
                <a:solidFill>
                  <a:srgbClr val="C00000"/>
                </a:solidFill>
              </a:rPr>
              <a:t>不确定</a:t>
            </a:r>
            <a:endParaRPr lang="zh-CN" altLang="en-US" sz="2400" b="1">
              <a:solidFill>
                <a:srgbClr val="C00000"/>
              </a:solidFill>
            </a:endParaRPr>
          </a:p>
        </p:txBody>
      </p:sp>
      <p:sp>
        <p:nvSpPr>
          <p:cNvPr id="2" name="文本框 1"/>
          <p:cNvSpPr txBox="1"/>
          <p:nvPr/>
        </p:nvSpPr>
        <p:spPr>
          <a:xfrm>
            <a:off x="3264535" y="3335655"/>
            <a:ext cx="5174615" cy="943610"/>
          </a:xfrm>
          <a:prstGeom prst="rect">
            <a:avLst/>
          </a:prstGeom>
          <a:noFill/>
        </p:spPr>
        <p:txBody>
          <a:bodyPr wrap="square" rtlCol="0">
            <a:noAutofit/>
          </a:bodyPr>
          <a:p>
            <a:r>
              <a:rPr lang="zh-CN" altLang="en-US" sz="2800" b="1">
                <a:solidFill>
                  <a:schemeClr val="accent6">
                    <a:lumMod val="75000"/>
                  </a:schemeClr>
                </a:solidFill>
                <a:latin typeface="黑体" panose="02010609060101010101" charset="-122"/>
                <a:ea typeface="黑体" panose="02010609060101010101" charset="-122"/>
                <a:cs typeface="黑体" panose="02010609060101010101" charset="-122"/>
              </a:rPr>
              <a:t>我们再看到</a:t>
            </a:r>
            <a:r>
              <a:rPr lang="en-US" altLang="zh-CN" sz="2800" b="1">
                <a:solidFill>
                  <a:schemeClr val="accent6">
                    <a:lumMod val="75000"/>
                  </a:schemeClr>
                </a:solidFill>
                <a:latin typeface="黑体" panose="02010609060101010101" charset="-122"/>
                <a:ea typeface="黑体" panose="02010609060101010101" charset="-122"/>
                <a:cs typeface="黑体" panose="02010609060101010101" charset="-122"/>
              </a:rPr>
              <a:t>3/8,9:6:1,81:175</a:t>
            </a:r>
            <a:r>
              <a:rPr lang="zh-CN" altLang="en-US" sz="2800" b="1">
                <a:solidFill>
                  <a:schemeClr val="accent6">
                    <a:lumMod val="75000"/>
                  </a:schemeClr>
                </a:solidFill>
                <a:latin typeface="黑体" panose="02010609060101010101" charset="-122"/>
                <a:ea typeface="黑体" panose="02010609060101010101" charset="-122"/>
                <a:cs typeface="黑体" panose="02010609060101010101" charset="-122"/>
              </a:rPr>
              <a:t>，</a:t>
            </a:r>
            <a:endParaRPr lang="zh-CN" altLang="en-US" sz="2800" b="1">
              <a:solidFill>
                <a:schemeClr val="accent6">
                  <a:lumMod val="75000"/>
                </a:schemeClr>
              </a:solidFill>
              <a:latin typeface="黑体" panose="02010609060101010101" charset="-122"/>
              <a:ea typeface="黑体" panose="02010609060101010101" charset="-122"/>
              <a:cs typeface="黑体" panose="02010609060101010101" charset="-122"/>
            </a:endParaRPr>
          </a:p>
          <a:p>
            <a:r>
              <a:rPr lang="zh-CN" altLang="en-US" sz="2800" b="1">
                <a:solidFill>
                  <a:schemeClr val="accent6">
                    <a:lumMod val="75000"/>
                  </a:schemeClr>
                </a:solidFill>
                <a:latin typeface="黑体" panose="02010609060101010101" charset="-122"/>
                <a:ea typeface="黑体" panose="02010609060101010101" charset="-122"/>
                <a:cs typeface="黑体" panose="02010609060101010101" charset="-122"/>
              </a:rPr>
              <a:t>你会有不一样的想法。</a:t>
            </a:r>
            <a:endParaRPr lang="zh-CN" altLang="en-US" sz="2800" b="1">
              <a:solidFill>
                <a:schemeClr val="accent6">
                  <a:lumMod val="7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amond(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diamond(in)">
                                      <p:cBhvr>
                                        <p:cTn id="3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9" grpId="0"/>
      <p:bldP spid="9" grpId="1"/>
      <p:bldP spid="6" grpId="0"/>
      <p:bldP spid="6" grpId="1"/>
      <p:bldP spid="7" grpId="0"/>
      <p:bldP spid="7" grpId="1"/>
      <p:bldP spid="10" grpId="0"/>
      <p:bldP spid="10" grpId="1"/>
      <p:bldP spid="11" grpId="0"/>
      <p:bldP spid="11" grpId="1"/>
      <p:bldP spid="12" grpId="0"/>
      <p:bldP spid="12" grpId="1"/>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4214" name="yt_shape_14214"/>
          <p:cNvSpPr txBox="1"/>
          <p:nvPr/>
        </p:nvSpPr>
        <p:spPr>
          <a:xfrm>
            <a:off x="360045" y="252730"/>
            <a:ext cx="11471910" cy="1670685"/>
          </a:xfrm>
          <a:prstGeom prst="rect">
            <a:avLst/>
          </a:prstGeom>
        </p:spPr>
        <p:txBody>
          <a:bodyPr vert="horz" wrap="square" lIns="0" tIns="0" rIns="0" bIns="0" rtlCol="0">
            <a:noAutofit/>
          </a:bodyPr>
          <a:lstStyle/>
          <a:p>
            <a:pPr hangingPunct="0">
              <a:lnSpc>
                <a:spcPct val="140000"/>
              </a:lnSpc>
            </a:pPr>
            <a:r>
              <a:rPr lang="zh-CN" altLang="zh-CN" sz="3600" b="1" i="0">
                <a:solidFill>
                  <a:srgbClr val="C00000"/>
                </a:solidFill>
                <a:latin typeface="+mj-ea"/>
                <a:ea typeface="+mj-ea"/>
                <a:cs typeface="宋体" panose="02010600030101010101" pitchFamily="2" charset="-122"/>
              </a:rPr>
              <a:t>【活动三】根据孟德尔一对性状杂交实验和两对性状杂交实验重温遗传分离定律和自由组合定律遗传图解</a:t>
            </a:r>
            <a:r>
              <a:rPr lang="zh-CN" altLang="zh-CN" sz="2600" b="0" i="0">
                <a:solidFill>
                  <a:srgbClr val="000000"/>
                </a:solidFill>
                <a:latin typeface="Times New Roman" panose="02020603050405020304" pitchFamily="36"/>
                <a:ea typeface="宋体" panose="02010600030101010101" pitchFamily="2" charset="-122"/>
                <a:cs typeface="宋体" panose="02010600030101010101" pitchFamily="2" charset="-122"/>
              </a:rPr>
              <a:t>。</a:t>
            </a:r>
            <a:endParaRPr lang="zh-CN" altLang="zh-CN" sz="2600" b="0" i="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14215" name="yt_table_14215" title="H_154.16"/>
          <p:cNvGraphicFramePr>
            <a:graphicFrameLocks noGrp="1"/>
          </p:cNvGraphicFramePr>
          <p:nvPr>
            <p:custDataLst>
              <p:tags r:id="rId1"/>
            </p:custDataLst>
          </p:nvPr>
        </p:nvGraphicFramePr>
        <p:xfrm>
          <a:off x="977900" y="1923415"/>
          <a:ext cx="9371330" cy="3710940"/>
        </p:xfrm>
        <a:graphic>
          <a:graphicData uri="http://schemas.openxmlformats.org/drawingml/2006/table">
            <a:tbl>
              <a:tblPr/>
              <a:tblGrid>
                <a:gridCol w="9371330"/>
              </a:tblGrid>
              <a:tr h="2047875">
                <a:tc>
                  <a:txBody>
                    <a:bodyPr/>
                    <a:lstStyle/>
                    <a:p>
                      <a:pPr marL="0" indent="0" algn="l" eaLnBrk="1" latinLnBrk="0" hangingPunct="0">
                        <a:lnSpc>
                          <a:spcPct val="140000"/>
                        </a:lnSpc>
                      </a:pPr>
                      <a:r>
                        <a:rPr lang="zh-CN" altLang="zh-CN" sz="3200" b="1" i="0" u="none"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请在学案给定的方框里绘制基因分离定律和自由组合规律图解，同桌互相检查、完善，再与教材P</a:t>
                      </a:r>
                      <a:r>
                        <a:rPr lang="en-US" altLang="zh-CN" sz="3200" b="1" i="0" u="none"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5</a:t>
                      </a:r>
                      <a:r>
                        <a:rPr lang="zh-CN" altLang="zh-CN" sz="3200" b="1" i="0" u="none"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和P</a:t>
                      </a:r>
                      <a:r>
                        <a:rPr lang="en-US" altLang="zh-CN" sz="3200" b="1" i="0" u="none"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11</a:t>
                      </a:r>
                      <a:r>
                        <a:rPr lang="zh-CN" altLang="zh-CN" sz="3200" b="1" i="0" u="none"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进行比对进一步修正，确保准确。</a:t>
                      </a:r>
                      <a:endParaRPr lang="zh-CN" altLang="zh-CN" sz="3200" b="1" i="0" u="none"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9522" cmpd="sng">
                      <a:noFill/>
                    </a:lnL>
                    <a:lnR w="9522" cmpd="sng">
                      <a:noFill/>
                    </a:lnR>
                    <a:lnT w="9522" cmpd="sng">
                      <a:noFill/>
                    </a:lnT>
                    <a:lnB w="9522" cmpd="sng">
                      <a:noFill/>
                    </a:lnB>
                  </a:tcPr>
                </a:tc>
              </a:tr>
              <a:tr h="554355">
                <a:tc>
                  <a:txBody>
                    <a:bodyPr/>
                    <a:lstStyle/>
                    <a:p>
                      <a:pPr marL="0" indent="0" algn="l" eaLnBrk="1" latinLnBrk="0" hangingPunct="0">
                        <a:lnSpc>
                          <a:spcPct val="140000"/>
                        </a:lnSpc>
                      </a:pPr>
                      <a:endParaRPr lang="zh-CN" altLang="zh-CN" sz="26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9522" cmpd="sng">
                      <a:noFill/>
                    </a:lnL>
                    <a:lnR w="9522" cmpd="sng">
                      <a:noFill/>
                    </a:lnR>
                    <a:lnT w="9522" cmpd="sng">
                      <a:noFill/>
                    </a:lnT>
                    <a:lnB w="9522" cmpd="sng">
                      <a:noFill/>
                    </a:lnB>
                  </a:tcPr>
                </a:tc>
              </a:tr>
              <a:tr h="554355">
                <a:tc>
                  <a:txBody>
                    <a:bodyPr/>
                    <a:lstStyle/>
                    <a:p>
                      <a:pPr marL="0" indent="0" algn="l" eaLnBrk="1" latinLnBrk="0" hangingPunct="0">
                        <a:lnSpc>
                          <a:spcPct val="140000"/>
                        </a:lnSpc>
                      </a:pPr>
                      <a:endParaRPr lang="zh-CN" altLang="zh-CN" sz="26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9522" cmpd="sng">
                      <a:noFill/>
                    </a:lnL>
                    <a:lnR w="9522" cmpd="sng">
                      <a:noFill/>
                    </a:lnR>
                    <a:lnT w="9522" cmpd="sng">
                      <a:noFill/>
                    </a:lnT>
                    <a:lnB w="9522" cmpd="sng">
                      <a:noFill/>
                    </a:lnB>
                  </a:tcPr>
                </a:tc>
              </a:tr>
              <a:tr h="554355">
                <a:tc>
                  <a:txBody>
                    <a:bodyPr/>
                    <a:lstStyle/>
                    <a:p>
                      <a:pPr marL="0" indent="0" algn="l" eaLnBrk="1" latinLnBrk="0" hangingPunct="0">
                        <a:lnSpc>
                          <a:spcPct val="140000"/>
                        </a:lnSpc>
                      </a:pPr>
                      <a:endParaRPr lang="zh-CN" altLang="zh-CN" sz="2600" b="0" i="0" u="none"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9522" cmpd="sng">
                      <a:noFill/>
                    </a:lnL>
                    <a:lnR w="9522" cmpd="sng">
                      <a:noFill/>
                    </a:lnR>
                    <a:lnT w="9522" cmpd="sng">
                      <a:noFill/>
                    </a:lnT>
                    <a:lnB w="9522" cmpd="sng">
                      <a:noFill/>
                    </a:lnB>
                  </a:tcPr>
                </a:tc>
              </a:tr>
            </a:tbl>
          </a:graphicData>
        </a:graphic>
      </p:graphicFrame>
      <p:sp>
        <p:nvSpPr>
          <p:cNvPr id="2" name="文本框 1"/>
          <p:cNvSpPr txBox="1"/>
          <p:nvPr/>
        </p:nvSpPr>
        <p:spPr>
          <a:xfrm>
            <a:off x="977900" y="4878070"/>
            <a:ext cx="10314940" cy="583565"/>
          </a:xfrm>
          <a:prstGeom prst="rect">
            <a:avLst/>
          </a:prstGeom>
          <a:noFill/>
        </p:spPr>
        <p:txBody>
          <a:bodyPr wrap="square" rtlCol="0" anchor="t">
            <a:spAutoFit/>
          </a:bodyPr>
          <a:lstStyle/>
          <a:p>
            <a:r>
              <a:rPr lang="en-US" altLang="zh-CN" sz="3200" b="1">
                <a:latin typeface="宋体" panose="02010600030101010101" pitchFamily="2" charset="-122"/>
                <a:ea typeface="宋体" panose="02010600030101010101" pitchFamily="2" charset="-122"/>
                <a:cs typeface="宋体" panose="02010600030101010101" pitchFamily="2" charset="-122"/>
                <a:sym typeface="+mn-ea"/>
              </a:rPr>
              <a:t>不变三：遗传规律的图解模型：亲代    </a:t>
            </a:r>
            <a:r>
              <a:rPr lang="en-US" altLang="zh-CN" sz="3200" b="1" u="sng">
                <a:latin typeface="宋体" panose="02010600030101010101" pitchFamily="2" charset="-122"/>
                <a:ea typeface="宋体" panose="02010600030101010101" pitchFamily="2" charset="-122"/>
                <a:cs typeface="宋体" panose="02010600030101010101" pitchFamily="2" charset="-122"/>
                <a:sym typeface="+mn-ea"/>
              </a:rPr>
              <a:t>    </a:t>
            </a:r>
            <a:r>
              <a:rPr lang="en-US" altLang="zh-CN" sz="3200" b="1">
                <a:latin typeface="宋体" panose="02010600030101010101" pitchFamily="2" charset="-122"/>
                <a:ea typeface="宋体" panose="02010600030101010101" pitchFamily="2" charset="-122"/>
                <a:cs typeface="宋体" panose="02010600030101010101" pitchFamily="2" charset="-122"/>
                <a:sym typeface="+mn-ea"/>
              </a:rPr>
              <a:t>    子代</a:t>
            </a:r>
            <a:r>
              <a:rPr lang="en-US" altLang="zh-CN" sz="2600">
                <a:solidFill>
                  <a:srgbClr val="FF0000"/>
                </a:solidFill>
                <a:latin typeface="Times New Roman" panose="02020603050405020304" pitchFamily="36"/>
                <a:ea typeface="宋体" panose="02010600030101010101" pitchFamily="2" charset="-122"/>
                <a:cs typeface="宋体" panose="02010600030101010101" pitchFamily="2" charset="-122"/>
                <a:sym typeface="+mn-ea"/>
              </a:rPr>
              <a:t> </a:t>
            </a:r>
            <a:endParaRPr lang="en-US" altLang="zh-CN" sz="2600">
              <a:solidFill>
                <a:srgbClr val="FF0000"/>
              </a:solidFill>
              <a:latin typeface="Times New Roman" panose="02020603050405020304" pitchFamily="36"/>
              <a:ea typeface="宋体" panose="02010600030101010101" pitchFamily="2" charset="-122"/>
              <a:cs typeface="宋体" panose="02010600030101010101" pitchFamily="2" charset="-122"/>
              <a:sym typeface="+mn-ea"/>
            </a:endParaRPr>
          </a:p>
        </p:txBody>
      </p:sp>
      <p:sp>
        <p:nvSpPr>
          <p:cNvPr id="1073742875" name="右箭头 1073742874"/>
          <p:cNvSpPr/>
          <p:nvPr/>
        </p:nvSpPr>
        <p:spPr>
          <a:xfrm>
            <a:off x="7621905" y="5089525"/>
            <a:ext cx="605790" cy="160655"/>
          </a:xfrm>
          <a:prstGeom prst="rightArrow">
            <a:avLst>
              <a:gd name="adj1" fmla="val 50000"/>
              <a:gd name="adj2" fmla="val 103991"/>
            </a:avLst>
          </a:prstGeom>
          <a:solidFill>
            <a:srgbClr val="FF0000"/>
          </a:solidFill>
          <a:ln w="9525" cap="flat" cmpd="sng">
            <a:solidFill>
              <a:srgbClr val="000000"/>
            </a:solidFill>
            <a:prstDash val="solid"/>
            <a:miter/>
            <a:headEnd type="none" w="med" len="med"/>
            <a:tailEnd type="none" w="med" len="med"/>
          </a:ln>
        </p:spPr>
        <p:txBody>
          <a:bodyPr/>
          <a:lstStyle/>
          <a:p>
            <a:endParaRPr lang="zh-CN" altLang="en-US"/>
          </a:p>
        </p:txBody>
      </p:sp>
      <p:sp>
        <p:nvSpPr>
          <p:cNvPr id="3" name="右箭头 2"/>
          <p:cNvSpPr/>
          <p:nvPr/>
        </p:nvSpPr>
        <p:spPr>
          <a:xfrm>
            <a:off x="9345930" y="5055870"/>
            <a:ext cx="605790" cy="160655"/>
          </a:xfrm>
          <a:prstGeom prst="rightArrow">
            <a:avLst>
              <a:gd name="adj1" fmla="val 50000"/>
              <a:gd name="adj2" fmla="val 103991"/>
            </a:avLst>
          </a:prstGeom>
          <a:solidFill>
            <a:srgbClr val="FF0000"/>
          </a:solidFill>
          <a:ln w="9525" cap="flat" cmpd="sng">
            <a:solidFill>
              <a:srgbClr val="000000"/>
            </a:solidFill>
            <a:prstDash val="solid"/>
            <a:miter/>
            <a:headEnd type="none" w="med" len="med"/>
            <a:tailEnd type="none" w="med" len="med"/>
          </a:ln>
        </p:spPr>
        <p:txBody>
          <a:bodyPr/>
          <a:lstStyle/>
          <a:p>
            <a:endParaRPr lang="zh-CN" altLang="en-US"/>
          </a:p>
        </p:txBody>
      </p:sp>
      <p:sp>
        <p:nvSpPr>
          <p:cNvPr id="5" name="文本框 4"/>
          <p:cNvSpPr txBox="1"/>
          <p:nvPr/>
        </p:nvSpPr>
        <p:spPr>
          <a:xfrm>
            <a:off x="8344535" y="4759325"/>
            <a:ext cx="1121410" cy="583565"/>
          </a:xfrm>
          <a:prstGeom prst="rect">
            <a:avLst/>
          </a:prstGeom>
          <a:noFill/>
        </p:spPr>
        <p:txBody>
          <a:bodyPr wrap="square" rtlCol="0">
            <a:spAutoFit/>
          </a:bodyPr>
          <a:lstStyle/>
          <a:p>
            <a:r>
              <a:rPr lang="zh-CN" altLang="en-US" sz="3200" b="1">
                <a:solidFill>
                  <a:srgbClr val="C00000"/>
                </a:solidFill>
              </a:rPr>
              <a:t>配子</a:t>
            </a:r>
            <a:endParaRPr lang="zh-CN" altLang="en-US" sz="3200" b="1">
              <a:solidFill>
                <a:srgbClr val="C00000"/>
              </a:solidFill>
            </a:endParaRPr>
          </a:p>
        </p:txBody>
      </p:sp>
      <p:sp>
        <p:nvSpPr>
          <p:cNvPr id="6" name="文本框 5"/>
          <p:cNvSpPr txBox="1"/>
          <p:nvPr/>
        </p:nvSpPr>
        <p:spPr>
          <a:xfrm>
            <a:off x="9159240" y="4509770"/>
            <a:ext cx="1116330" cy="368300"/>
          </a:xfrm>
          <a:prstGeom prst="rect">
            <a:avLst/>
          </a:prstGeom>
          <a:noFill/>
        </p:spPr>
        <p:txBody>
          <a:bodyPr wrap="square" rtlCol="0">
            <a:spAutoFit/>
          </a:bodyPr>
          <a:lstStyle/>
          <a:p>
            <a:r>
              <a:rPr lang="zh-CN" altLang="en-US" b="1">
                <a:solidFill>
                  <a:srgbClr val="0070C0"/>
                </a:solidFill>
              </a:rPr>
              <a:t>受精作用</a:t>
            </a:r>
            <a:endParaRPr lang="zh-CN" altLang="en-US" b="1">
              <a:solidFill>
                <a:srgbClr val="0070C0"/>
              </a:solidFill>
            </a:endParaRPr>
          </a:p>
        </p:txBody>
      </p:sp>
      <p:sp>
        <p:nvSpPr>
          <p:cNvPr id="7" name="文本框 6"/>
          <p:cNvSpPr txBox="1"/>
          <p:nvPr/>
        </p:nvSpPr>
        <p:spPr>
          <a:xfrm>
            <a:off x="7518400" y="4509770"/>
            <a:ext cx="1252855" cy="368300"/>
          </a:xfrm>
          <a:prstGeom prst="rect">
            <a:avLst/>
          </a:prstGeom>
          <a:noFill/>
        </p:spPr>
        <p:txBody>
          <a:bodyPr wrap="square" rtlCol="0">
            <a:spAutoFit/>
          </a:bodyPr>
          <a:lstStyle/>
          <a:p>
            <a:r>
              <a:rPr lang="zh-CN" altLang="en-US" b="1">
                <a:gradFill>
                  <a:gsLst>
                    <a:gs pos="0">
                      <a:srgbClr val="007BD3"/>
                    </a:gs>
                    <a:gs pos="100000">
                      <a:srgbClr val="034373"/>
                    </a:gs>
                  </a:gsLst>
                  <a:lin scaled="0"/>
                </a:gradFill>
              </a:rPr>
              <a:t>减数分裂</a:t>
            </a:r>
            <a:endParaRPr lang="zh-CN" altLang="en-US" b="1">
              <a:gradFill>
                <a:gsLst>
                  <a:gs pos="0">
                    <a:srgbClr val="007BD3"/>
                  </a:gs>
                  <a:gs pos="100000">
                    <a:srgbClr val="034373"/>
                  </a:gs>
                </a:gsLst>
                <a:lin scaled="0"/>
              </a:gra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215"/>
                                        </p:tgtEl>
                                        <p:attrNameLst>
                                          <p:attrName>style.visibility</p:attrName>
                                        </p:attrNameLst>
                                      </p:cBhvr>
                                      <p:to>
                                        <p:strVal val="visible"/>
                                      </p:to>
                                    </p:set>
                                    <p:animEffect transition="in" filter="diamond(in)">
                                      <p:cBhvr>
                                        <p:cTn id="7" dur="2000"/>
                                        <p:tgtEl>
                                          <p:spTgt spid="142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37428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amond(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73742875" grpId="0" animBg="1"/>
      <p:bldP spid="1073742875" grpId="1" animBg="1"/>
      <p:bldP spid="3" grpId="0" animBg="1"/>
      <p:bldP spid="3" grpId="1" animBg="1"/>
      <p:bldP spid="5" grpId="0"/>
      <p:bldP spid="5" grpId="1"/>
      <p:bldP spid="6" grpId="0"/>
      <p:bldP spid="6" grpId="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7190" y="294640"/>
            <a:ext cx="9597390" cy="645160"/>
          </a:xfrm>
          <a:prstGeom prst="rect">
            <a:avLst/>
          </a:prstGeom>
          <a:noFill/>
        </p:spPr>
        <p:txBody>
          <a:bodyPr wrap="square" rtlCol="0">
            <a:spAutoFit/>
          </a:bodyPr>
          <a:lstStyle/>
          <a:p>
            <a:r>
              <a:rPr lang="zh-CN" altLang="en-US" sz="3600" b="1">
                <a:solidFill>
                  <a:srgbClr val="C00000"/>
                </a:solidFill>
              </a:rPr>
              <a:t>【活动四】分析、判断、推理</a:t>
            </a:r>
            <a:endParaRPr lang="zh-CN" altLang="en-US" sz="3600" b="1">
              <a:solidFill>
                <a:srgbClr val="C00000"/>
              </a:solidFill>
            </a:endParaRPr>
          </a:p>
        </p:txBody>
      </p:sp>
      <p:sp>
        <p:nvSpPr>
          <p:cNvPr id="5" name="文本框 4"/>
          <p:cNvSpPr txBox="1"/>
          <p:nvPr/>
        </p:nvSpPr>
        <p:spPr>
          <a:xfrm>
            <a:off x="603250" y="4889500"/>
            <a:ext cx="10503535" cy="1193165"/>
          </a:xfrm>
          <a:prstGeom prst="rect">
            <a:avLst/>
          </a:prstGeom>
          <a:noFill/>
        </p:spPr>
        <p:txBody>
          <a:bodyPr wrap="square" rtlCol="0">
            <a:noAutofit/>
          </a:bodyPr>
          <a:lstStyle/>
          <a:p>
            <a:r>
              <a:rPr lang="zh-CN" altLang="en-US" sz="3200" b="1">
                <a:latin typeface="宋体" panose="02010600030101010101" pitchFamily="2" charset="-122"/>
                <a:ea typeface="宋体" panose="02010600030101010101" pitchFamily="2" charset="-122"/>
                <a:cs typeface="宋体" panose="02010600030101010101" pitchFamily="2" charset="-122"/>
              </a:rPr>
              <a:t>不变四：遗传规律“核心”：</a:t>
            </a:r>
            <a:endParaRPr lang="zh-CN" altLang="en-US" sz="3200" b="1">
              <a:latin typeface="宋体" panose="02010600030101010101" pitchFamily="2" charset="-122"/>
              <a:ea typeface="宋体" panose="02010600030101010101" pitchFamily="2" charset="-122"/>
              <a:cs typeface="宋体" panose="02010600030101010101" pitchFamily="2" charset="-122"/>
            </a:endParaRPr>
          </a:p>
          <a:p>
            <a:r>
              <a:rPr lang="zh-CN" altLang="en-US" sz="3200" b="1">
                <a:latin typeface="宋体" panose="02010600030101010101" pitchFamily="2" charset="-122"/>
                <a:ea typeface="宋体" panose="02010600030101010101" pitchFamily="2" charset="-122"/>
                <a:cs typeface="宋体" panose="02010600030101010101" pitchFamily="2" charset="-122"/>
                <a:sym typeface="+mn-ea"/>
              </a:rPr>
              <a:t>子代类型及比例由</a:t>
            </a:r>
            <a:r>
              <a:rPr lang="zh-CN" altLang="en-US" sz="3200" b="1">
                <a:latin typeface="宋体" panose="02010600030101010101" pitchFamily="2" charset="-122"/>
                <a:ea typeface="宋体" panose="02010600030101010101" pitchFamily="2" charset="-122"/>
                <a:cs typeface="宋体" panose="02010600030101010101" pitchFamily="2" charset="-122"/>
              </a:rPr>
              <a:t>配子的</a:t>
            </a:r>
            <a:r>
              <a:rPr lang="zh-CN" altLang="en-US" sz="3200" b="1" u="sng">
                <a:latin typeface="宋体" panose="02010600030101010101" pitchFamily="2" charset="-122"/>
                <a:ea typeface="宋体" panose="02010600030101010101" pitchFamily="2" charset="-122"/>
                <a:cs typeface="宋体" panose="02010600030101010101" pitchFamily="2" charset="-122"/>
              </a:rPr>
              <a:t>   </a:t>
            </a:r>
            <a:r>
              <a:rPr lang="zh-CN" altLang="en-US" sz="3200" b="1">
                <a:latin typeface="宋体" panose="02010600030101010101" pitchFamily="2" charset="-122"/>
                <a:ea typeface="宋体" panose="02010600030101010101" pitchFamily="2" charset="-122"/>
                <a:cs typeface="宋体" panose="02010600030101010101" pitchFamily="2" charset="-122"/>
              </a:rPr>
              <a:t>、</a:t>
            </a:r>
            <a:r>
              <a:rPr lang="zh-CN" altLang="en-US" sz="3200" b="1" u="sng">
                <a:latin typeface="宋体" panose="02010600030101010101" pitchFamily="2" charset="-122"/>
                <a:ea typeface="宋体" panose="02010600030101010101" pitchFamily="2" charset="-122"/>
                <a:cs typeface="宋体" panose="02010600030101010101" pitchFamily="2" charset="-122"/>
              </a:rPr>
              <a:t>  </a:t>
            </a:r>
            <a:r>
              <a:rPr lang="zh-CN" altLang="en-US" sz="3200" b="1">
                <a:latin typeface="宋体" panose="02010600030101010101" pitchFamily="2" charset="-122"/>
                <a:ea typeface="宋体" panose="02010600030101010101" pitchFamily="2" charset="-122"/>
                <a:cs typeface="宋体" panose="02010600030101010101" pitchFamily="2" charset="-122"/>
              </a:rPr>
              <a:t>以及</a:t>
            </a:r>
            <a:r>
              <a:rPr lang="zh-CN" altLang="en-US" sz="3200" b="1" u="sng">
                <a:latin typeface="宋体" panose="02010600030101010101" pitchFamily="2" charset="-122"/>
                <a:ea typeface="宋体" panose="02010600030101010101" pitchFamily="2" charset="-122"/>
                <a:cs typeface="宋体" panose="02010600030101010101" pitchFamily="2" charset="-122"/>
              </a:rPr>
              <a:t>   </a:t>
            </a:r>
            <a:r>
              <a:rPr lang="en-US" altLang="zh-CN" sz="3200" b="1" u="sng">
                <a:latin typeface="宋体" panose="02010600030101010101" pitchFamily="2" charset="-122"/>
                <a:ea typeface="宋体" panose="02010600030101010101" pitchFamily="2" charset="-122"/>
                <a:cs typeface="宋体" panose="02010600030101010101" pitchFamily="2" charset="-122"/>
              </a:rPr>
              <a:t>    </a:t>
            </a:r>
            <a:r>
              <a:rPr lang="zh-CN" altLang="en-US" sz="3200" b="1" u="sng">
                <a:latin typeface="宋体" panose="02010600030101010101" pitchFamily="2" charset="-122"/>
                <a:ea typeface="宋体" panose="02010600030101010101" pitchFamily="2" charset="-122"/>
                <a:cs typeface="宋体" panose="02010600030101010101" pitchFamily="2" charset="-122"/>
              </a:rPr>
              <a:t>  </a:t>
            </a:r>
            <a:r>
              <a:rPr lang="zh-CN" altLang="en-US" sz="3200" b="1">
                <a:latin typeface="宋体" panose="02010600030101010101" pitchFamily="2" charset="-122"/>
                <a:ea typeface="宋体" panose="02010600030101010101" pitchFamily="2" charset="-122"/>
                <a:cs typeface="宋体" panose="02010600030101010101" pitchFamily="2" charset="-122"/>
              </a:rPr>
              <a:t>结合决定。</a:t>
            </a:r>
            <a:endParaRPr lang="zh-CN" altLang="en-US" sz="3200" b="1">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5107940" y="5321935"/>
            <a:ext cx="892810" cy="460375"/>
          </a:xfrm>
          <a:prstGeom prst="rect">
            <a:avLst/>
          </a:prstGeom>
          <a:noFill/>
        </p:spPr>
        <p:txBody>
          <a:bodyPr wrap="square" rtlCol="0">
            <a:spAutoFit/>
          </a:bodyPr>
          <a:lstStyle/>
          <a:p>
            <a:r>
              <a:rPr lang="zh-CN" altLang="en-US" sz="2400" b="1">
                <a:solidFill>
                  <a:srgbClr val="C00000"/>
                </a:solidFill>
              </a:rPr>
              <a:t>种类</a:t>
            </a:r>
            <a:endParaRPr lang="zh-CN" altLang="en-US" sz="2400" b="1">
              <a:solidFill>
                <a:srgbClr val="C00000"/>
              </a:solidFill>
            </a:endParaRPr>
          </a:p>
        </p:txBody>
      </p:sp>
      <p:sp>
        <p:nvSpPr>
          <p:cNvPr id="10" name="文本框 9"/>
          <p:cNvSpPr txBox="1"/>
          <p:nvPr/>
        </p:nvSpPr>
        <p:spPr>
          <a:xfrm>
            <a:off x="5892165" y="5321935"/>
            <a:ext cx="892810" cy="460375"/>
          </a:xfrm>
          <a:prstGeom prst="rect">
            <a:avLst/>
          </a:prstGeom>
          <a:noFill/>
        </p:spPr>
        <p:txBody>
          <a:bodyPr wrap="square" rtlCol="0">
            <a:spAutoFit/>
          </a:bodyPr>
          <a:lstStyle/>
          <a:p>
            <a:r>
              <a:rPr lang="zh-CN" altLang="en-US" sz="2400" b="1">
                <a:solidFill>
                  <a:srgbClr val="C00000"/>
                </a:solidFill>
              </a:rPr>
              <a:t>比例</a:t>
            </a:r>
            <a:endParaRPr lang="zh-CN" altLang="en-US" sz="2400" b="1">
              <a:solidFill>
                <a:srgbClr val="C00000"/>
              </a:solidFill>
            </a:endParaRPr>
          </a:p>
        </p:txBody>
      </p:sp>
      <p:sp>
        <p:nvSpPr>
          <p:cNvPr id="11" name="文本框 10"/>
          <p:cNvSpPr txBox="1"/>
          <p:nvPr/>
        </p:nvSpPr>
        <p:spPr>
          <a:xfrm>
            <a:off x="7562215" y="5321935"/>
            <a:ext cx="1407160" cy="460375"/>
          </a:xfrm>
          <a:prstGeom prst="rect">
            <a:avLst/>
          </a:prstGeom>
          <a:noFill/>
        </p:spPr>
        <p:txBody>
          <a:bodyPr wrap="square" rtlCol="0">
            <a:spAutoFit/>
          </a:bodyPr>
          <a:lstStyle/>
          <a:p>
            <a:r>
              <a:rPr lang="zh-CN" altLang="en-US" sz="2400" b="1">
                <a:solidFill>
                  <a:srgbClr val="C00000"/>
                </a:solidFill>
              </a:rPr>
              <a:t>随机结合</a:t>
            </a:r>
            <a:endParaRPr lang="zh-CN" altLang="en-US" sz="2400" b="1">
              <a:solidFill>
                <a:srgbClr val="C00000"/>
              </a:solidFill>
            </a:endParaRPr>
          </a:p>
        </p:txBody>
      </p:sp>
      <p:pic>
        <p:nvPicPr>
          <p:cNvPr id="100" name="图片 99"/>
          <p:cNvPicPr/>
          <p:nvPr/>
        </p:nvPicPr>
        <p:blipFill>
          <a:blip r:embed="rId1"/>
          <a:stretch>
            <a:fillRect/>
          </a:stretch>
        </p:blipFill>
        <p:spPr>
          <a:xfrm>
            <a:off x="5424805" y="3308985"/>
            <a:ext cx="5681980" cy="1434465"/>
          </a:xfrm>
          <a:prstGeom prst="rect">
            <a:avLst/>
          </a:prstGeom>
          <a:noFill/>
          <a:ln w="9525">
            <a:noFill/>
          </a:ln>
        </p:spPr>
      </p:pic>
      <p:sp>
        <p:nvSpPr>
          <p:cNvPr id="101" name="文本框 100"/>
          <p:cNvSpPr txBox="1"/>
          <p:nvPr/>
        </p:nvSpPr>
        <p:spPr>
          <a:xfrm>
            <a:off x="377825" y="1029970"/>
            <a:ext cx="11336655" cy="2245360"/>
          </a:xfrm>
          <a:prstGeom prst="rect">
            <a:avLst/>
          </a:prstGeom>
          <a:noFill/>
          <a:ln w="9525">
            <a:noFill/>
          </a:ln>
        </p:spPr>
        <p:txBody>
          <a:bodyPr wrap="square">
            <a:spAutoFit/>
          </a:bodyPr>
          <a:p>
            <a:pPr indent="266700"/>
            <a:r>
              <a:rPr lang="zh-CN" sz="2800" b="1">
                <a:ea typeface="宋体" panose="02010600030101010101" pitchFamily="2" charset="-122"/>
              </a:rPr>
              <a:t>蛋白质</a:t>
            </a:r>
            <a:r>
              <a:rPr lang="en-US" sz="2800" b="1">
                <a:latin typeface="宋体" panose="02010600030101010101" pitchFamily="2" charset="-122"/>
              </a:rPr>
              <a:t> </a:t>
            </a:r>
            <a:r>
              <a:rPr lang="zh-CN" sz="2800" b="1">
                <a:ea typeface="宋体" panose="02010600030101010101" pitchFamily="2" charset="-122"/>
              </a:rPr>
              <a:t>X 是某种小鼠正常发育所必需的物质，缺乏则表现为侏儒鼠。小鼠体内的 A基因能控制该蛋白的合成，a 基因则不能。A 基因的表达受 P 序列（一段 DNA 序列）的调控，如下图所示。P 序列在形成精子时发生去甲基化，进入受精卵后 A 基因能正常表达；形成卵细胞时在甲基化酶的参与下发生甲基化，进入受精卵后 A 基因不能表达。</a:t>
            </a:r>
            <a:endParaRPr lang="zh-CN" altLang="en-US" sz="2800" b="1">
              <a:ea typeface="宋体" panose="02010600030101010101" pitchFamily="2" charset="-122"/>
            </a:endParaRPr>
          </a:p>
        </p:txBody>
      </p:sp>
      <p:sp>
        <p:nvSpPr>
          <p:cNvPr id="2" name="文本框 1"/>
          <p:cNvSpPr txBox="1"/>
          <p:nvPr/>
        </p:nvSpPr>
        <p:spPr>
          <a:xfrm>
            <a:off x="806450" y="3482975"/>
            <a:ext cx="4105910" cy="1198880"/>
          </a:xfrm>
          <a:prstGeom prst="rect">
            <a:avLst/>
          </a:prstGeom>
          <a:noFill/>
        </p:spPr>
        <p:txBody>
          <a:bodyPr wrap="square" rtlCol="0">
            <a:spAutoFit/>
          </a:bodyPr>
          <a:p>
            <a:r>
              <a:rPr lang="zh-CN" altLang="en-US" sz="2400" b="1">
                <a:solidFill>
                  <a:srgbClr val="FF0000"/>
                </a:solidFill>
              </a:rPr>
              <a:t>请问基因型为Aa 的雌雄鼠交配，子代小鼠中正常鼠：侏儒鼠的比例为</a:t>
            </a:r>
            <a:r>
              <a:rPr lang="zh-CN" altLang="en-US" sz="2400" b="1" u="sng">
                <a:solidFill>
                  <a:srgbClr val="FF0000"/>
                </a:solidFill>
              </a:rPr>
              <a:t>         </a:t>
            </a:r>
            <a:r>
              <a:rPr lang="zh-CN" altLang="en-US" sz="2400" b="1">
                <a:solidFill>
                  <a:srgbClr val="FF0000"/>
                </a:solidFill>
              </a:rPr>
              <a:t> 。</a:t>
            </a:r>
            <a:endParaRPr lang="zh-CN" altLang="en-US" sz="2400" b="1">
              <a:solidFill>
                <a:srgbClr val="FF0000"/>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amond(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P spid="10" grpId="0"/>
      <p:bldP spid="10" grpId="1"/>
      <p:bldP spid="11" grpId="0"/>
      <p:bldP spid="11" grpId="1"/>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4061" name="yt_shape_14061"/>
          <p:cNvSpPr txBox="1"/>
          <p:nvPr/>
        </p:nvSpPr>
        <p:spPr>
          <a:xfrm>
            <a:off x="414986" y="841940"/>
            <a:ext cx="11003012" cy="476349"/>
          </a:xfrm>
          <a:prstGeom prst="rect">
            <a:avLst/>
          </a:prstGeom>
        </p:spPr>
        <p:txBody>
          <a:bodyPr vert="horz" wrap="none" lIns="0" tIns="0" rIns="0" bIns="0" rtlCol="0">
            <a:spAutoFit/>
          </a:bodyPr>
          <a:lstStyle/>
          <a:p>
            <a:pPr hangingPunct="0">
              <a:lnSpc>
                <a:spcPct val="140000"/>
              </a:lnSpc>
            </a:pPr>
            <a:r>
              <a:rPr lang="zh-CN" altLang="en-US" sz="2600" dirty="0">
                <a:solidFill>
                  <a:srgbClr val="000000"/>
                </a:solidFill>
                <a:latin typeface="宋体" panose="02010600030101010101" pitchFamily="2" charset="-122"/>
                <a:ea typeface="宋体" panose="02010600030101010101" pitchFamily="2" charset="-122"/>
                <a:cs typeface="宋体" panose="02010600030101010101" pitchFamily="2" charset="-122"/>
              </a:rPr>
              <a:t>中国柞蚕幼虫体色受常染色体上的</a:t>
            </a:r>
            <a:r>
              <a:rPr lang="en-US" altLang="zh-CN" sz="2600" dirty="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zh-CN" altLang="en-US" sz="2600" dirty="0">
                <a:solidFill>
                  <a:srgbClr val="000000"/>
                </a:solidFill>
                <a:latin typeface="宋体" panose="02010600030101010101" pitchFamily="2" charset="-122"/>
                <a:ea typeface="宋体" panose="02010600030101010101" pitchFamily="2" charset="-122"/>
                <a:cs typeface="宋体" panose="02010600030101010101" pitchFamily="2" charset="-122"/>
              </a:rPr>
              <a:t>对基因</a:t>
            </a:r>
            <a:r>
              <a:rPr lang="en-US" altLang="zh-CN" sz="2600" dirty="0">
                <a:solidFill>
                  <a:srgbClr val="000000"/>
                </a:solidFill>
                <a:latin typeface="宋体" panose="02010600030101010101" pitchFamily="2" charset="-122"/>
                <a:ea typeface="宋体" panose="02010600030101010101" pitchFamily="2" charset="-122"/>
                <a:cs typeface="宋体" panose="02010600030101010101" pitchFamily="2" charset="-122"/>
              </a:rPr>
              <a:t>G</a:t>
            </a:r>
            <a:r>
              <a:rPr lang="zh-CN" altLang="en-US" sz="2600" dirty="0">
                <a:solidFill>
                  <a:srgbClr val="000000"/>
                </a:solidFill>
                <a:latin typeface="宋体" panose="02010600030101010101" pitchFamily="2" charset="-122"/>
                <a:ea typeface="宋体" panose="02010600030101010101" pitchFamily="2" charset="-122"/>
                <a:cs typeface="宋体" panose="02010600030101010101" pitchFamily="2" charset="-122"/>
              </a:rPr>
              <a:t>与</a:t>
            </a:r>
            <a:r>
              <a:rPr lang="en-US" altLang="zh-CN" sz="2600" dirty="0">
                <a:solidFill>
                  <a:srgbClr val="000000"/>
                </a:solidFill>
                <a:latin typeface="宋体" panose="02010600030101010101" pitchFamily="2" charset="-122"/>
                <a:ea typeface="宋体" panose="02010600030101010101" pitchFamily="2" charset="-122"/>
                <a:cs typeface="宋体" panose="02010600030101010101" pitchFamily="2" charset="-122"/>
              </a:rPr>
              <a:t>g</a:t>
            </a:r>
            <a:r>
              <a:rPr lang="zh-CN" altLang="en-US" sz="260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2600" dirty="0">
                <a:solidFill>
                  <a:srgbClr val="000000"/>
                </a:solidFill>
                <a:latin typeface="宋体" panose="02010600030101010101" pitchFamily="2" charset="-122"/>
                <a:ea typeface="宋体" panose="02010600030101010101" pitchFamily="2" charset="-122"/>
                <a:cs typeface="宋体" panose="02010600030101010101" pitchFamily="2" charset="-122"/>
              </a:rPr>
              <a:t>B</a:t>
            </a:r>
            <a:r>
              <a:rPr lang="zh-CN" altLang="en-US" sz="2600" dirty="0">
                <a:solidFill>
                  <a:srgbClr val="000000"/>
                </a:solidFill>
                <a:latin typeface="宋体" panose="02010600030101010101" pitchFamily="2" charset="-122"/>
                <a:ea typeface="宋体" panose="02010600030101010101" pitchFamily="2" charset="-122"/>
                <a:cs typeface="宋体" panose="02010600030101010101" pitchFamily="2" charset="-122"/>
              </a:rPr>
              <a:t>与</a:t>
            </a:r>
            <a:r>
              <a:rPr lang="en-US" altLang="zh-CN" sz="2600" dirty="0">
                <a:solidFill>
                  <a:srgbClr val="000000"/>
                </a:solidFill>
                <a:latin typeface="宋体" panose="02010600030101010101" pitchFamily="2" charset="-122"/>
                <a:ea typeface="宋体" panose="02010600030101010101" pitchFamily="2" charset="-122"/>
                <a:cs typeface="宋体" panose="02010600030101010101" pitchFamily="2" charset="-122"/>
              </a:rPr>
              <a:t>b</a:t>
            </a:r>
            <a:r>
              <a:rPr lang="zh-CN" altLang="en-US" sz="2600" dirty="0">
                <a:solidFill>
                  <a:srgbClr val="000000"/>
                </a:solidFill>
                <a:latin typeface="宋体" panose="02010600030101010101" pitchFamily="2" charset="-122"/>
                <a:ea typeface="宋体" panose="02010600030101010101" pitchFamily="2" charset="-122"/>
                <a:cs typeface="宋体" panose="02010600030101010101" pitchFamily="2" charset="-122"/>
              </a:rPr>
              <a:t>控制，其机理如下图</a:t>
            </a:r>
            <a:r>
              <a:rPr lang="en-US" altLang="zh-CN" sz="2600" dirty="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zh-CN" sz="2600" b="0" i="0" u="none"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4053" name="yt_shape_14053"/>
          <p:cNvSpPr txBox="1"/>
          <p:nvPr>
            <p:custDataLst>
              <p:tags r:id="rId1"/>
            </p:custDataLst>
          </p:nvPr>
        </p:nvSpPr>
        <p:spPr>
          <a:xfrm>
            <a:off x="593090" y="151130"/>
            <a:ext cx="8930005" cy="774700"/>
          </a:xfrm>
          <a:prstGeom prst="rect">
            <a:avLst/>
          </a:prstGeom>
        </p:spPr>
        <p:txBody>
          <a:bodyPr vert="horz" wrap="square" lIns="0" tIns="0" rIns="0" bIns="0" rtlCol="0">
            <a:spAutoFit/>
          </a:bodyPr>
          <a:lstStyle/>
          <a:p>
            <a:pPr algn="ctr" eaLnBrk="1" latinLnBrk="0" hangingPunct="0">
              <a:lnSpc>
                <a:spcPct val="140000"/>
              </a:lnSpc>
            </a:pPr>
            <a:r>
              <a:rPr lang="zh-CN" altLang="en-US" sz="3600" b="1" i="0" u="none" dirty="0">
                <a:solidFill>
                  <a:srgbClr val="FF0000"/>
                </a:solidFill>
                <a:effectLst/>
                <a:latin typeface="宋体" panose="02010600030101010101" pitchFamily="2" charset="-122"/>
                <a:ea typeface="黑体" panose="02010609060101010101" charset="-122"/>
                <a:cs typeface="宋体" panose="02010600030101010101" pitchFamily="2" charset="-122"/>
              </a:rPr>
              <a:t>资料一： 中国柞（</a:t>
            </a:r>
            <a:r>
              <a:rPr lang="en-US" altLang="zh-CN" sz="3600" b="1" i="0" u="none" dirty="0">
                <a:solidFill>
                  <a:srgbClr val="FF0000"/>
                </a:solidFill>
                <a:effectLst/>
                <a:latin typeface="宋体" panose="02010600030101010101" pitchFamily="2" charset="-122"/>
                <a:ea typeface="黑体" panose="02010609060101010101" charset="-122"/>
                <a:cs typeface="宋体" panose="02010600030101010101" pitchFamily="2" charset="-122"/>
              </a:rPr>
              <a:t>zha</a:t>
            </a:r>
            <a:r>
              <a:rPr lang="zh-CN" altLang="en-US" sz="3600" b="1" i="0" u="none" dirty="0">
                <a:solidFill>
                  <a:srgbClr val="FF0000"/>
                </a:solidFill>
                <a:effectLst/>
                <a:latin typeface="宋体" panose="02010600030101010101" pitchFamily="2" charset="-122"/>
                <a:ea typeface="黑体" panose="02010609060101010101" charset="-122"/>
                <a:cs typeface="宋体" panose="02010600030101010101" pitchFamily="2" charset="-122"/>
              </a:rPr>
              <a:t>）蚕幼虫体色遗传</a:t>
            </a:r>
            <a:endParaRPr lang="zh-CN" altLang="zh-CN" sz="3600" b="1" i="0" u="none" dirty="0">
              <a:solidFill>
                <a:srgbClr val="FF0000"/>
              </a:solidFill>
              <a:effectLst/>
              <a:latin typeface="宋体" panose="02010600030101010101" pitchFamily="2" charset="-122"/>
              <a:ea typeface="黑体" panose="02010609060101010101" charset="-122"/>
              <a:cs typeface="宋体" panose="02010600030101010101" pitchFamily="2" charset="-122"/>
            </a:endParaRPr>
          </a:p>
        </p:txBody>
      </p:sp>
      <p:pic>
        <p:nvPicPr>
          <p:cNvPr id="8" name="图片 7"/>
          <p:cNvPicPr>
            <a:picLocks noChangeAspect="1"/>
          </p:cNvPicPr>
          <p:nvPr/>
        </p:nvPicPr>
        <p:blipFill>
          <a:blip r:embed="rId2"/>
          <a:stretch>
            <a:fillRect/>
          </a:stretch>
        </p:blipFill>
        <p:spPr>
          <a:xfrm>
            <a:off x="962926" y="1348496"/>
            <a:ext cx="9066401" cy="2442241"/>
          </a:xfrm>
          <a:prstGeom prst="rect">
            <a:avLst/>
          </a:prstGeom>
        </p:spPr>
      </p:pic>
      <p:sp>
        <p:nvSpPr>
          <p:cNvPr id="10" name="文本框 9"/>
          <p:cNvSpPr txBox="1"/>
          <p:nvPr/>
        </p:nvSpPr>
        <p:spPr>
          <a:xfrm>
            <a:off x="414655" y="3799205"/>
            <a:ext cx="11444605" cy="1079500"/>
          </a:xfrm>
          <a:prstGeom prst="rect">
            <a:avLst/>
          </a:prstGeom>
          <a:noFill/>
        </p:spPr>
        <p:txBody>
          <a:bodyPr wrap="square">
            <a:noAutofit/>
          </a:bodyPr>
          <a:lstStyle/>
          <a:p>
            <a:r>
              <a:rPr lang="zh-CN" altLang="en-US" sz="2800" b="1" dirty="0"/>
              <a:t>请大家根据图解写出蓝体、绿体、深青绿体、青绿体、浅青绿体、白体的基因组成？</a:t>
            </a:r>
            <a:endParaRPr lang="en-US" altLang="zh-CN" sz="2800" b="1" dirty="0"/>
          </a:p>
          <a:p>
            <a:endParaRPr lang="zh-CN" altLang="en-US" sz="2800" b="1" dirty="0"/>
          </a:p>
        </p:txBody>
      </p:sp>
      <p:sp>
        <p:nvSpPr>
          <p:cNvPr id="11" name="文本框 10"/>
          <p:cNvSpPr txBox="1"/>
          <p:nvPr/>
        </p:nvSpPr>
        <p:spPr>
          <a:xfrm>
            <a:off x="1935804" y="5431285"/>
            <a:ext cx="6906639" cy="584775"/>
          </a:xfrm>
          <a:prstGeom prst="rect">
            <a:avLst/>
          </a:prstGeom>
          <a:noFill/>
        </p:spPr>
        <p:txBody>
          <a:bodyPr wrap="square" rtlCol="0">
            <a:spAutoFit/>
          </a:bodyPr>
          <a:lstStyle/>
          <a:p>
            <a:r>
              <a:rPr lang="zh-CN" altLang="en-US" sz="3200" b="1" dirty="0">
                <a:solidFill>
                  <a:srgbClr val="0070C0"/>
                </a:solidFill>
              </a:rPr>
              <a:t>归纳总结：</a:t>
            </a:r>
            <a:r>
              <a:rPr lang="zh-CN" altLang="en-US" sz="3200" b="1" u="sng" dirty="0">
                <a:solidFill>
                  <a:srgbClr val="0070C0"/>
                </a:solidFill>
              </a:rPr>
              <a:t>                </a:t>
            </a:r>
            <a:r>
              <a:rPr lang="zh-CN" altLang="en-US" sz="3200" b="1" dirty="0">
                <a:solidFill>
                  <a:srgbClr val="0070C0"/>
                </a:solidFill>
              </a:rPr>
              <a:t> 可变。</a:t>
            </a:r>
            <a:endParaRPr lang="zh-CN" altLang="en-US" sz="3200" b="1" dirty="0">
              <a:solidFill>
                <a:srgbClr val="0070C0"/>
              </a:solidFill>
            </a:endParaRPr>
          </a:p>
        </p:txBody>
      </p:sp>
      <p:sp>
        <p:nvSpPr>
          <p:cNvPr id="12" name="文本框 11"/>
          <p:cNvSpPr txBox="1"/>
          <p:nvPr/>
        </p:nvSpPr>
        <p:spPr>
          <a:xfrm>
            <a:off x="4212286" y="5273484"/>
            <a:ext cx="1060105" cy="584775"/>
          </a:xfrm>
          <a:prstGeom prst="rect">
            <a:avLst/>
          </a:prstGeom>
          <a:noFill/>
        </p:spPr>
        <p:txBody>
          <a:bodyPr wrap="square" rtlCol="0">
            <a:spAutoFit/>
          </a:bodyPr>
          <a:lstStyle/>
          <a:p>
            <a:r>
              <a:rPr lang="zh-CN" altLang="en-US" sz="3200" b="1" dirty="0">
                <a:solidFill>
                  <a:srgbClr val="FF0000"/>
                </a:solidFill>
              </a:rPr>
              <a:t>表型</a:t>
            </a:r>
            <a:endParaRPr lang="zh-CN" altLang="en-US" sz="3200" b="1" dirty="0">
              <a:solidFill>
                <a:srgbClr val="FF0000"/>
              </a:solidFill>
            </a:endParaRPr>
          </a:p>
        </p:txBody>
      </p:sp>
      <p:sp>
        <p:nvSpPr>
          <p:cNvPr id="3" name="文本框 2"/>
          <p:cNvSpPr txBox="1"/>
          <p:nvPr/>
        </p:nvSpPr>
        <p:spPr>
          <a:xfrm>
            <a:off x="415290" y="4751705"/>
            <a:ext cx="11443970" cy="521970"/>
          </a:xfrm>
          <a:prstGeom prst="rect">
            <a:avLst/>
          </a:prstGeom>
          <a:noFill/>
        </p:spPr>
        <p:txBody>
          <a:bodyPr wrap="square" rtlCol="0">
            <a:spAutoFit/>
          </a:bodyPr>
          <a:p>
            <a:r>
              <a:rPr lang="zh-CN" altLang="en-US" sz="2800" b="1" dirty="0">
                <a:sym typeface="+mn-ea"/>
              </a:rPr>
              <a:t>这两对基因的遗传是否遵循孟德尔自由组合规律？简要说出证明思路？</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61"/>
                                        </p:tgtEl>
                                        <p:attrNameLst>
                                          <p:attrName>style.visibility</p:attrName>
                                        </p:attrNameLst>
                                      </p:cBhvr>
                                      <p:to>
                                        <p:strVal val="visible"/>
                                      </p:to>
                                    </p:set>
                                    <p:animEffect transition="in" filter="blinds(horizontal)">
                                      <p:cBhvr>
                                        <p:cTn id="7" dur="500"/>
                                        <p:tgtEl>
                                          <p:spTgt spid="1406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amond(in)">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1" grpId="0"/>
      <p:bldP spid="10" grpId="0"/>
      <p:bldP spid="11" grpId="0"/>
      <p:bldP spid="12" grpId="0"/>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38785" y="260985"/>
            <a:ext cx="10944860" cy="2926715"/>
          </a:xfrm>
          <a:prstGeom prst="rect">
            <a:avLst/>
          </a:prstGeom>
          <a:noFill/>
        </p:spPr>
        <p:txBody>
          <a:bodyPr wrap="square" rtlCol="0">
            <a:noAutofit/>
          </a:bodyPr>
          <a:lstStyle/>
          <a:p>
            <a:r>
              <a:rPr lang="zh-CN" altLang="en-US" sz="3600" b="1" dirty="0">
                <a:solidFill>
                  <a:srgbClr val="FF0000"/>
                </a:solidFill>
              </a:rPr>
              <a:t>资料分析二：金鱼草的花色遗传</a:t>
            </a:r>
            <a:endParaRPr lang="zh-CN" altLang="en-US" sz="3600" b="1" dirty="0">
              <a:solidFill>
                <a:srgbClr val="FF0000"/>
              </a:solidFill>
            </a:endParaRPr>
          </a:p>
          <a:p>
            <a:r>
              <a:rPr lang="zh-CN" altLang="en-US" sz="2800" dirty="0"/>
              <a:t>        金鱼草的花色有红色、白色和粉红色。纯合的红花金鱼草（</a:t>
            </a:r>
            <a:r>
              <a:rPr lang="en-US" altLang="zh-CN" sz="2800" dirty="0"/>
              <a:t>WW</a:t>
            </a:r>
            <a:r>
              <a:rPr lang="zh-CN" altLang="en-US" sz="2800" dirty="0"/>
              <a:t>）与白花金鱼草（</a:t>
            </a:r>
            <a:r>
              <a:rPr lang="en-US" altLang="zh-CN" sz="2800" dirty="0"/>
              <a:t>ww</a:t>
            </a:r>
            <a:r>
              <a:rPr lang="zh-CN" altLang="en-US" sz="2800" dirty="0"/>
              <a:t>）杂交，</a:t>
            </a:r>
            <a:r>
              <a:rPr lang="en-US" altLang="zh-CN" sz="2800" dirty="0"/>
              <a:t>F1</a:t>
            </a:r>
            <a:r>
              <a:rPr lang="zh-CN" altLang="en-US" sz="2800" dirty="0"/>
              <a:t>为粉红色（</a:t>
            </a:r>
            <a:r>
              <a:rPr lang="en-US" altLang="zh-CN" sz="2800" dirty="0"/>
              <a:t>Ww</a:t>
            </a:r>
            <a:r>
              <a:rPr lang="zh-CN" altLang="en-US" sz="2800" dirty="0"/>
              <a:t>）；</a:t>
            </a:r>
            <a:r>
              <a:rPr lang="en-US" altLang="zh-CN" sz="2800" dirty="0"/>
              <a:t>F1</a:t>
            </a:r>
            <a:r>
              <a:rPr lang="zh-CN" altLang="en-US" sz="2800" dirty="0"/>
              <a:t>自交， 出现了红色、粉红色和白色三种表型，其比例为</a:t>
            </a:r>
            <a:r>
              <a:rPr lang="en-US" altLang="zh-CN" sz="2800" dirty="0"/>
              <a:t>1</a:t>
            </a:r>
            <a:r>
              <a:rPr lang="zh-CN" altLang="en-US" sz="2800" dirty="0"/>
              <a:t>：</a:t>
            </a:r>
            <a:r>
              <a:rPr lang="en-US" altLang="zh-CN" sz="2800" dirty="0"/>
              <a:t>2</a:t>
            </a:r>
            <a:r>
              <a:rPr lang="zh-CN" altLang="en-US" sz="2800" dirty="0"/>
              <a:t>：</a:t>
            </a:r>
            <a:r>
              <a:rPr lang="en-US" altLang="zh-CN" sz="2800" dirty="0"/>
              <a:t>1</a:t>
            </a:r>
            <a:r>
              <a:rPr lang="zh-CN" altLang="en-US" sz="2800" dirty="0"/>
              <a:t>。</a:t>
            </a:r>
            <a:endParaRPr lang="zh-CN" altLang="en-US" sz="2800" dirty="0"/>
          </a:p>
          <a:p>
            <a:r>
              <a:rPr lang="zh-CN" altLang="en-US" sz="2800" dirty="0"/>
              <a:t>        问题</a:t>
            </a:r>
            <a:r>
              <a:rPr lang="en-US" altLang="zh-CN" sz="2800" dirty="0"/>
              <a:t>1</a:t>
            </a:r>
            <a:r>
              <a:rPr lang="zh-CN" altLang="en-US" sz="2800" dirty="0"/>
              <a:t>：请根据遗传规律构建遗传图解，并对比孟德尔的豌豆花色遗传说出有什么不同之处？</a:t>
            </a:r>
            <a:endParaRPr lang="zh-CN" altLang="en-US" sz="2800" dirty="0"/>
          </a:p>
          <a:p>
            <a:r>
              <a:rPr lang="zh-CN" altLang="en-US" sz="2800" dirty="0"/>
              <a:t>        </a:t>
            </a:r>
            <a:endParaRPr lang="zh-CN" altLang="en-US" sz="2800" dirty="0"/>
          </a:p>
          <a:p>
            <a:endParaRPr lang="zh-CN" altLang="en-US" dirty="0"/>
          </a:p>
        </p:txBody>
      </p:sp>
      <p:sp>
        <p:nvSpPr>
          <p:cNvPr id="4" name="文本框 3"/>
          <p:cNvSpPr txBox="1"/>
          <p:nvPr/>
        </p:nvSpPr>
        <p:spPr>
          <a:xfrm>
            <a:off x="858417" y="5119227"/>
            <a:ext cx="9153330" cy="584775"/>
          </a:xfrm>
          <a:prstGeom prst="rect">
            <a:avLst/>
          </a:prstGeom>
          <a:noFill/>
        </p:spPr>
        <p:txBody>
          <a:bodyPr wrap="square" rtlCol="0">
            <a:spAutoFit/>
          </a:bodyPr>
          <a:lstStyle/>
          <a:p>
            <a:r>
              <a:rPr lang="zh-CN" altLang="en-US" sz="3200" b="1" dirty="0">
                <a:solidFill>
                  <a:srgbClr val="0070C0"/>
                </a:solidFill>
              </a:rPr>
              <a:t>归纳总结：显、隐性的</a:t>
            </a:r>
            <a:r>
              <a:rPr lang="zh-CN" altLang="en-US" sz="3200" b="1" u="sng" dirty="0">
                <a:solidFill>
                  <a:srgbClr val="0070C0"/>
                </a:solidFill>
              </a:rPr>
              <a:t>                      </a:t>
            </a:r>
            <a:r>
              <a:rPr lang="zh-CN" altLang="en-US" sz="3200" b="1" dirty="0">
                <a:solidFill>
                  <a:srgbClr val="0070C0"/>
                </a:solidFill>
              </a:rPr>
              <a:t>可变。</a:t>
            </a:r>
            <a:endParaRPr lang="zh-CN" altLang="en-US" sz="3200" b="1" dirty="0">
              <a:solidFill>
                <a:srgbClr val="0070C0"/>
              </a:solidFill>
            </a:endParaRPr>
          </a:p>
        </p:txBody>
      </p:sp>
      <p:sp>
        <p:nvSpPr>
          <p:cNvPr id="5" name="文本框 4"/>
          <p:cNvSpPr txBox="1"/>
          <p:nvPr/>
        </p:nvSpPr>
        <p:spPr>
          <a:xfrm>
            <a:off x="5128395" y="4867706"/>
            <a:ext cx="1566153" cy="584775"/>
          </a:xfrm>
          <a:prstGeom prst="rect">
            <a:avLst/>
          </a:prstGeom>
          <a:noFill/>
        </p:spPr>
        <p:txBody>
          <a:bodyPr wrap="square" rtlCol="0">
            <a:spAutoFit/>
          </a:bodyPr>
          <a:lstStyle/>
          <a:p>
            <a:r>
              <a:rPr lang="zh-CN" altLang="en-US" sz="3200" b="1" dirty="0">
                <a:solidFill>
                  <a:srgbClr val="FF0000"/>
                </a:solidFill>
              </a:rPr>
              <a:t>相对性</a:t>
            </a:r>
            <a:endParaRPr lang="zh-CN" altLang="en-US" sz="3200" b="1" dirty="0">
              <a:solidFill>
                <a:srgbClr val="FF0000"/>
              </a:solidFill>
            </a:endParaRPr>
          </a:p>
        </p:txBody>
      </p:sp>
      <p:sp>
        <p:nvSpPr>
          <p:cNvPr id="6" name="十角星 5"/>
          <p:cNvSpPr/>
          <p:nvPr/>
        </p:nvSpPr>
        <p:spPr>
          <a:xfrm>
            <a:off x="8879205" y="2578100"/>
            <a:ext cx="2504440" cy="2416810"/>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9290685" y="3187065"/>
            <a:ext cx="1969135" cy="1198880"/>
          </a:xfrm>
          <a:prstGeom prst="rect">
            <a:avLst/>
          </a:prstGeom>
          <a:noFill/>
        </p:spPr>
        <p:txBody>
          <a:bodyPr wrap="square" rtlCol="0">
            <a:spAutoFit/>
          </a:bodyPr>
          <a:p>
            <a:r>
              <a:rPr lang="zh-CN" altLang="en-US" sz="2400" b="1"/>
              <a:t>豌豆花色紫色对白色完全显性。</a:t>
            </a:r>
            <a:endParaRPr lang="zh-CN" altLang="en-US" sz="2400" b="1"/>
          </a:p>
        </p:txBody>
      </p:sp>
      <p:sp>
        <p:nvSpPr>
          <p:cNvPr id="8" name="文本框 7"/>
          <p:cNvSpPr txBox="1"/>
          <p:nvPr/>
        </p:nvSpPr>
        <p:spPr>
          <a:xfrm>
            <a:off x="1360805" y="3879215"/>
            <a:ext cx="6569075" cy="846455"/>
          </a:xfrm>
          <a:prstGeom prst="rect">
            <a:avLst/>
          </a:prstGeom>
          <a:noFill/>
        </p:spPr>
        <p:txBody>
          <a:bodyPr wrap="square" rtlCol="0">
            <a:noAutofit/>
          </a:bodyPr>
          <a:p>
            <a:r>
              <a:rPr lang="zh-CN" altLang="en-US" sz="2800" b="1">
                <a:solidFill>
                  <a:srgbClr val="C00000"/>
                </a:solidFill>
              </a:rPr>
              <a:t>控制金鱼草花色的红色</a:t>
            </a:r>
            <a:r>
              <a:rPr lang="zh-CN" altLang="en-US" sz="2800" b="1">
                <a:solidFill>
                  <a:srgbClr val="C00000"/>
                </a:solidFill>
                <a:sym typeface="+mn-ea"/>
              </a:rPr>
              <a:t>基因</a:t>
            </a:r>
            <a:r>
              <a:rPr lang="zh-CN" altLang="en-US" sz="2800" b="1">
                <a:solidFill>
                  <a:srgbClr val="C00000"/>
                </a:solidFill>
              </a:rPr>
              <a:t>对白色基因不完全显性，从而呈现出中间色</a:t>
            </a:r>
            <a:r>
              <a:rPr lang="zh-CN" altLang="en-US" sz="2800">
                <a:solidFill>
                  <a:srgbClr val="C00000"/>
                </a:solidFill>
              </a:rPr>
              <a:t>。</a:t>
            </a:r>
            <a:endParaRPr lang="zh-CN" altLang="en-US" sz="2800">
              <a:solidFill>
                <a:srgbClr val="C00000"/>
              </a:solidFill>
            </a:endParaRPr>
          </a:p>
        </p:txBody>
      </p:sp>
      <p:sp>
        <p:nvSpPr>
          <p:cNvPr id="9" name="文本框 8"/>
          <p:cNvSpPr txBox="1"/>
          <p:nvPr/>
        </p:nvSpPr>
        <p:spPr>
          <a:xfrm>
            <a:off x="1127760" y="3187065"/>
            <a:ext cx="6068695" cy="521970"/>
          </a:xfrm>
          <a:prstGeom prst="rect">
            <a:avLst/>
          </a:prstGeom>
          <a:noFill/>
        </p:spPr>
        <p:txBody>
          <a:bodyPr wrap="square" rtlCol="0">
            <a:spAutoFit/>
          </a:bodyPr>
          <a:p>
            <a:r>
              <a:rPr lang="zh-CN" altLang="en-US" sz="2800" b="1" dirty="0">
                <a:latin typeface="微软雅黑" panose="020B0503020204020204" charset="-122"/>
                <a:ea typeface="微软雅黑" panose="020B0503020204020204" charset="-122"/>
                <a:cs typeface="微软雅黑" panose="020B0503020204020204" charset="-122"/>
                <a:sym typeface="+mn-ea"/>
              </a:rPr>
              <a:t>问题</a:t>
            </a:r>
            <a:r>
              <a:rPr lang="en-US" altLang="zh-CN" sz="2800" b="1" dirty="0">
                <a:latin typeface="微软雅黑" panose="020B0503020204020204" charset="-122"/>
                <a:ea typeface="微软雅黑" panose="020B0503020204020204" charset="-122"/>
                <a:cs typeface="微软雅黑" panose="020B0503020204020204" charset="-122"/>
                <a:sym typeface="+mn-ea"/>
              </a:rPr>
              <a:t>2</a:t>
            </a:r>
            <a:r>
              <a:rPr lang="zh-CN" altLang="en-US" sz="2800" b="1" dirty="0">
                <a:latin typeface="微软雅黑" panose="020B0503020204020204" charset="-122"/>
                <a:ea typeface="微软雅黑" panose="020B0503020204020204" charset="-122"/>
                <a:cs typeface="微软雅黑" panose="020B0503020204020204" charset="-122"/>
                <a:sym typeface="+mn-ea"/>
              </a:rPr>
              <a:t>：尝试解释</a:t>
            </a:r>
            <a:r>
              <a:rPr lang="en-US" altLang="zh-CN" sz="2800" b="1" dirty="0">
                <a:latin typeface="微软雅黑" panose="020B0503020204020204" charset="-122"/>
                <a:ea typeface="微软雅黑" panose="020B0503020204020204" charset="-122"/>
                <a:cs typeface="微软雅黑" panose="020B0503020204020204" charset="-122"/>
                <a:sym typeface="+mn-ea"/>
              </a:rPr>
              <a:t>F1</a:t>
            </a:r>
            <a:r>
              <a:rPr lang="zh-CN" altLang="en-US" sz="2800" b="1" dirty="0">
                <a:latin typeface="微软雅黑" panose="020B0503020204020204" charset="-122"/>
                <a:ea typeface="微软雅黑" panose="020B0503020204020204" charset="-122"/>
                <a:cs typeface="微软雅黑" panose="020B0503020204020204" charset="-122"/>
                <a:sym typeface="+mn-ea"/>
              </a:rPr>
              <a:t>开粉色花的原因？</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5334635" y="2665095"/>
            <a:ext cx="2023110" cy="521970"/>
          </a:xfrm>
          <a:prstGeom prst="rect">
            <a:avLst/>
          </a:prstGeom>
          <a:noFill/>
        </p:spPr>
        <p:txBody>
          <a:bodyPr wrap="square" rtlCol="0">
            <a:spAutoFit/>
          </a:bodyPr>
          <a:p>
            <a:r>
              <a:rPr lang="zh-CN" altLang="en-US" sz="2800" b="1">
                <a:solidFill>
                  <a:srgbClr val="C00000"/>
                </a:solidFill>
              </a:rPr>
              <a:t>不完全显性</a:t>
            </a:r>
            <a:endParaRPr lang="zh-CN" altLang="en-US" sz="2800" b="1">
              <a:solidFill>
                <a:srgbClr val="C00000"/>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9" grpId="0"/>
      <p:bldP spid="9" grpId="1"/>
      <p:bldP spid="8" grpId="0"/>
      <p:bldP spid="8" grpId="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3" name="文本框 2"/>
          <p:cNvSpPr txBox="1"/>
          <p:nvPr/>
        </p:nvSpPr>
        <p:spPr>
          <a:xfrm>
            <a:off x="350196" y="155643"/>
            <a:ext cx="6585626" cy="645160"/>
          </a:xfrm>
          <a:prstGeom prst="rect">
            <a:avLst/>
          </a:prstGeom>
          <a:noFill/>
        </p:spPr>
        <p:txBody>
          <a:bodyPr wrap="square" rtlCol="0">
            <a:spAutoFit/>
          </a:bodyPr>
          <a:lstStyle/>
          <a:p>
            <a:r>
              <a:rPr lang="zh-CN" altLang="en-US" sz="3600" b="1" dirty="0">
                <a:solidFill>
                  <a:srgbClr val="FF0000"/>
                </a:solidFill>
              </a:rPr>
              <a:t>资料三：印度彩色玉米的奥秘</a:t>
            </a:r>
            <a:endParaRPr lang="zh-CN" altLang="en-US" sz="3600" b="1" dirty="0">
              <a:solidFill>
                <a:srgbClr val="FF0000"/>
              </a:solidFill>
            </a:endParaRPr>
          </a:p>
        </p:txBody>
      </p:sp>
      <p:sp>
        <p:nvSpPr>
          <p:cNvPr id="5" name="文本框 4"/>
          <p:cNvSpPr txBox="1"/>
          <p:nvPr/>
        </p:nvSpPr>
        <p:spPr>
          <a:xfrm>
            <a:off x="429638" y="972765"/>
            <a:ext cx="11332723" cy="3107690"/>
          </a:xfrm>
          <a:prstGeom prst="rect">
            <a:avLst/>
          </a:prstGeom>
          <a:noFill/>
        </p:spPr>
        <p:txBody>
          <a:bodyPr wrap="square" rtlCol="0">
            <a:spAutoFit/>
          </a:bodyPr>
          <a:lstStyle/>
          <a:p>
            <a:r>
              <a:rPr lang="zh-CN" altLang="en-US" sz="2800" b="1" dirty="0">
                <a:latin typeface="宋体" panose="02010600030101010101" pitchFamily="2" charset="-122"/>
                <a:ea typeface="宋体" panose="02010600030101010101" pitchFamily="2" charset="-122"/>
              </a:rPr>
              <a:t>    玉米籽粒颜色主要受糊粉层颜色影响，其中决定花青素有无的两对等位基因分别为</a:t>
            </a:r>
            <a:r>
              <a:rPr lang="en-US" altLang="zh-CN" sz="2800" b="1" dirty="0">
                <a:latin typeface="宋体" panose="02010600030101010101" pitchFamily="2" charset="-122"/>
                <a:ea typeface="宋体" panose="02010600030101010101" pitchFamily="2" charset="-122"/>
              </a:rPr>
              <a:t>A1</a:t>
            </a:r>
            <a:r>
              <a:rPr lang="zh-CN" altLang="en-US" sz="2800" b="1" dirty="0">
                <a:latin typeface="宋体" panose="02010600030101010101" pitchFamily="2" charset="-122"/>
                <a:ea typeface="宋体" panose="02010600030101010101" pitchFamily="2" charset="-122"/>
              </a:rPr>
              <a:t>和</a:t>
            </a:r>
            <a:r>
              <a:rPr lang="en-US" altLang="zh-CN" sz="2800" b="1" dirty="0">
                <a:latin typeface="宋体" panose="02010600030101010101" pitchFamily="2" charset="-122"/>
                <a:ea typeface="宋体" panose="02010600030101010101" pitchFamily="2" charset="-122"/>
              </a:rPr>
              <a:t>a1</a:t>
            </a: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A2</a:t>
            </a:r>
            <a:r>
              <a:rPr lang="zh-CN" altLang="en-US" sz="2800" b="1" dirty="0">
                <a:latin typeface="宋体" panose="02010600030101010101" pitchFamily="2" charset="-122"/>
                <a:ea typeface="宋体" panose="02010600030101010101" pitchFamily="2" charset="-122"/>
              </a:rPr>
              <a:t>和</a:t>
            </a:r>
            <a:r>
              <a:rPr lang="en-US" altLang="zh-CN" sz="2800" b="1" dirty="0">
                <a:latin typeface="宋体" panose="02010600030101010101" pitchFamily="2" charset="-122"/>
                <a:ea typeface="宋体" panose="02010600030101010101" pitchFamily="2" charset="-122"/>
              </a:rPr>
              <a:t>a2 </a:t>
            </a:r>
            <a:r>
              <a:rPr lang="zh-CN" altLang="en-US" sz="2800" b="1" dirty="0">
                <a:latin typeface="宋体" panose="02010600030101010101" pitchFamily="2" charset="-122"/>
                <a:ea typeface="宋体" panose="02010600030101010101" pitchFamily="2" charset="-122"/>
              </a:rPr>
              <a:t>，决定糊粉层颜色有无的等位基因是</a:t>
            </a:r>
            <a:r>
              <a:rPr lang="en-US" altLang="zh-CN" sz="2800" b="1" dirty="0">
                <a:latin typeface="宋体" panose="02010600030101010101" pitchFamily="2" charset="-122"/>
                <a:ea typeface="宋体" panose="02010600030101010101" pitchFamily="2" charset="-122"/>
              </a:rPr>
              <a:t>C</a:t>
            </a:r>
            <a:r>
              <a:rPr lang="zh-CN" altLang="en-US" sz="2800" b="1" dirty="0">
                <a:latin typeface="宋体" panose="02010600030101010101" pitchFamily="2" charset="-122"/>
                <a:ea typeface="宋体" panose="02010600030101010101" pitchFamily="2" charset="-122"/>
              </a:rPr>
              <a:t>和</a:t>
            </a:r>
            <a:r>
              <a:rPr lang="en-US" altLang="zh-CN" sz="2800" b="1" dirty="0">
                <a:latin typeface="宋体" panose="02010600030101010101" pitchFamily="2" charset="-122"/>
                <a:ea typeface="宋体" panose="02010600030101010101" pitchFamily="2" charset="-122"/>
              </a:rPr>
              <a:t>c</a:t>
            </a:r>
            <a:r>
              <a:rPr lang="zh-CN" altLang="en-US" sz="2800" b="1" dirty="0">
                <a:latin typeface="宋体" panose="02010600030101010101" pitchFamily="2" charset="-122"/>
                <a:ea typeface="宋体" panose="02010600030101010101" pitchFamily="2" charset="-122"/>
              </a:rPr>
              <a:t>，而基因</a:t>
            </a:r>
            <a:r>
              <a:rPr lang="en-US" altLang="zh-CN" sz="2800" b="1" dirty="0">
                <a:latin typeface="宋体" panose="02010600030101010101" pitchFamily="2" charset="-122"/>
                <a:ea typeface="宋体" panose="02010600030101010101" pitchFamily="2" charset="-122"/>
              </a:rPr>
              <a:t>R</a:t>
            </a:r>
            <a:r>
              <a:rPr lang="zh-CN" altLang="en-US" sz="2800" b="1" dirty="0">
                <a:latin typeface="宋体" panose="02010600030101010101" pitchFamily="2" charset="-122"/>
                <a:ea typeface="宋体" panose="02010600030101010101" pitchFamily="2" charset="-122"/>
              </a:rPr>
              <a:t>和</a:t>
            </a:r>
            <a:r>
              <a:rPr lang="en-US" altLang="zh-CN" sz="2800" b="1" dirty="0">
                <a:latin typeface="宋体" panose="02010600030101010101" pitchFamily="2" charset="-122"/>
                <a:ea typeface="宋体" panose="02010600030101010101" pitchFamily="2" charset="-122"/>
              </a:rPr>
              <a:t>r</a:t>
            </a:r>
            <a:r>
              <a:rPr lang="zh-CN" altLang="en-US" sz="2800" b="1" dirty="0">
                <a:latin typeface="宋体" panose="02010600030101010101" pitchFamily="2" charset="-122"/>
                <a:ea typeface="宋体" panose="02010600030101010101" pitchFamily="2" charset="-122"/>
              </a:rPr>
              <a:t>既决定糊粉层又决定植株颜色的有无</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当</a:t>
            </a:r>
            <a:r>
              <a:rPr lang="en-US" altLang="zh-CN" sz="2800" b="1" dirty="0">
                <a:latin typeface="宋体" panose="02010600030101010101" pitchFamily="2" charset="-122"/>
                <a:ea typeface="宋体" panose="02010600030101010101" pitchFamily="2" charset="-122"/>
              </a:rPr>
              <a:t>A1</a:t>
            </a: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A2</a:t>
            </a: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C</a:t>
            </a:r>
            <a:r>
              <a:rPr lang="zh-CN" altLang="en-US" sz="2800" b="1" dirty="0">
                <a:latin typeface="宋体" panose="02010600030101010101" pitchFamily="2" charset="-122"/>
                <a:ea typeface="宋体" panose="02010600030101010101" pitchFamily="2" charset="-122"/>
              </a:rPr>
              <a:t>和</a:t>
            </a:r>
            <a:r>
              <a:rPr lang="en-US" altLang="zh-CN" sz="2800" b="1" dirty="0">
                <a:latin typeface="宋体" panose="02010600030101010101" pitchFamily="2" charset="-122"/>
                <a:ea typeface="宋体" panose="02010600030101010101" pitchFamily="2" charset="-122"/>
              </a:rPr>
              <a:t>R</a:t>
            </a:r>
            <a:r>
              <a:rPr lang="zh-CN" altLang="en-US" sz="2800" b="1" dirty="0">
                <a:latin typeface="宋体" panose="02010600030101010101" pitchFamily="2" charset="-122"/>
                <a:ea typeface="宋体" panose="02010600030101010101" pitchFamily="2" charset="-122"/>
              </a:rPr>
              <a:t>这</a:t>
            </a:r>
            <a:r>
              <a:rPr lang="en-US" altLang="zh-CN" sz="2800" b="1" dirty="0">
                <a:latin typeface="宋体" panose="02010600030101010101" pitchFamily="2" charset="-122"/>
                <a:ea typeface="宋体" panose="02010600030101010101" pitchFamily="2" charset="-122"/>
              </a:rPr>
              <a:t>4</a:t>
            </a:r>
            <a:r>
              <a:rPr lang="zh-CN" altLang="en-US" sz="2800" b="1" dirty="0">
                <a:latin typeface="宋体" panose="02010600030101010101" pitchFamily="2" charset="-122"/>
                <a:ea typeface="宋体" panose="02010600030101010101" pitchFamily="2" charset="-122"/>
              </a:rPr>
              <a:t>个显性基因都存在时，胚乳是红色，但如有另一显性基因</a:t>
            </a:r>
            <a:r>
              <a:rPr lang="en-US" altLang="zh-CN" sz="2800" b="1" dirty="0" err="1">
                <a:latin typeface="宋体" panose="02010600030101010101" pitchFamily="2" charset="-122"/>
                <a:ea typeface="宋体" panose="02010600030101010101" pitchFamily="2" charset="-122"/>
              </a:rPr>
              <a:t>Pr</a:t>
            </a:r>
            <a:r>
              <a:rPr lang="zh-CN" altLang="en-US" sz="2800" b="1" dirty="0">
                <a:latin typeface="宋体" panose="02010600030101010101" pitchFamily="2" charset="-122"/>
                <a:ea typeface="宋体" panose="02010600030101010101" pitchFamily="2" charset="-122"/>
              </a:rPr>
              <a:t>存在时，胚乳成为紫色。所以胚乳的紫色和红色由</a:t>
            </a:r>
            <a:r>
              <a:rPr lang="en-US" altLang="zh-CN" sz="2800" b="1" dirty="0" err="1">
                <a:latin typeface="宋体" panose="02010600030101010101" pitchFamily="2" charset="-122"/>
                <a:ea typeface="宋体" panose="02010600030101010101" pitchFamily="2" charset="-122"/>
              </a:rPr>
              <a:t>Pr</a:t>
            </a:r>
            <a:r>
              <a:rPr lang="zh-CN" altLang="en-US" sz="2800" b="1" dirty="0">
                <a:latin typeface="宋体" panose="02010600030101010101" pitchFamily="2" charset="-122"/>
                <a:ea typeface="宋体" panose="02010600030101010101" pitchFamily="2" charset="-122"/>
              </a:rPr>
              <a:t>和</a:t>
            </a:r>
            <a:r>
              <a:rPr lang="en-US" altLang="zh-CN" sz="2800" b="1" dirty="0">
                <a:latin typeface="宋体" panose="02010600030101010101" pitchFamily="2" charset="-122"/>
                <a:ea typeface="宋体" panose="02010600030101010101" pitchFamily="2" charset="-122"/>
              </a:rPr>
              <a:t>pr</a:t>
            </a:r>
            <a:r>
              <a:rPr lang="zh-CN" altLang="en-US" sz="2800" b="1" dirty="0">
                <a:latin typeface="宋体" panose="02010600030101010101" pitchFamily="2" charset="-122"/>
                <a:ea typeface="宋体" panose="02010600030101010101" pitchFamily="2" charset="-122"/>
              </a:rPr>
              <a:t>这对基因决定，但前提是</a:t>
            </a:r>
            <a:r>
              <a:rPr lang="en-US" altLang="zh-CN" sz="2800" b="1" dirty="0">
                <a:latin typeface="宋体" panose="02010600030101010101" pitchFamily="2" charset="-122"/>
                <a:ea typeface="宋体" panose="02010600030101010101" pitchFamily="2" charset="-122"/>
              </a:rPr>
              <a:t>A1</a:t>
            </a:r>
            <a:r>
              <a:rPr lang="zh-CN" altLang="en-US" sz="2800" b="1" dirty="0">
                <a:latin typeface="宋体" panose="02010600030101010101" pitchFamily="2" charset="-122"/>
                <a:ea typeface="宋体" panose="02010600030101010101" pitchFamily="2" charset="-122"/>
              </a:rPr>
              <a:t>和</a:t>
            </a:r>
            <a:r>
              <a:rPr lang="en-US" altLang="zh-CN" sz="2800" b="1" dirty="0">
                <a:latin typeface="宋体" panose="02010600030101010101" pitchFamily="2" charset="-122"/>
                <a:ea typeface="宋体" panose="02010600030101010101" pitchFamily="2" charset="-122"/>
              </a:rPr>
              <a:t>a1</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A2</a:t>
            </a:r>
            <a:r>
              <a:rPr lang="zh-CN" altLang="en-US" sz="2800" b="1" dirty="0">
                <a:latin typeface="宋体" panose="02010600030101010101" pitchFamily="2" charset="-122"/>
                <a:ea typeface="宋体" panose="02010600030101010101" pitchFamily="2" charset="-122"/>
              </a:rPr>
              <a:t>和</a:t>
            </a:r>
            <a:r>
              <a:rPr lang="en-US" altLang="zh-CN" sz="2800" b="1" dirty="0">
                <a:latin typeface="宋体" panose="02010600030101010101" pitchFamily="2" charset="-122"/>
                <a:ea typeface="宋体" panose="02010600030101010101" pitchFamily="2" charset="-122"/>
              </a:rPr>
              <a:t>a2</a:t>
            </a: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C</a:t>
            </a:r>
            <a:r>
              <a:rPr lang="zh-CN" altLang="en-US" sz="2800" b="1" dirty="0">
                <a:latin typeface="宋体" panose="02010600030101010101" pitchFamily="2" charset="-122"/>
                <a:ea typeface="宋体" panose="02010600030101010101" pitchFamily="2" charset="-122"/>
              </a:rPr>
              <a:t>和</a:t>
            </a:r>
            <a:r>
              <a:rPr lang="en-US" altLang="zh-CN" sz="2800" b="1" dirty="0">
                <a:latin typeface="宋体" panose="02010600030101010101" pitchFamily="2" charset="-122"/>
                <a:ea typeface="宋体" panose="02010600030101010101" pitchFamily="2" charset="-122"/>
              </a:rPr>
              <a:t>c</a:t>
            </a: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R</a:t>
            </a:r>
            <a:r>
              <a:rPr lang="zh-CN" altLang="en-US" sz="2800" b="1" dirty="0">
                <a:latin typeface="宋体" panose="02010600030101010101" pitchFamily="2" charset="-122"/>
                <a:ea typeface="宋体" panose="02010600030101010101" pitchFamily="2" charset="-122"/>
              </a:rPr>
              <a:t>和</a:t>
            </a:r>
            <a:r>
              <a:rPr lang="en-US" altLang="zh-CN" sz="2800" b="1" dirty="0">
                <a:latin typeface="宋体" panose="02010600030101010101" pitchFamily="2" charset="-122"/>
                <a:ea typeface="宋体" panose="02010600030101010101" pitchFamily="2" charset="-122"/>
              </a:rPr>
              <a:t>r.</a:t>
            </a:r>
            <a:r>
              <a:rPr lang="zh-CN" altLang="en-US" sz="2800" b="1" dirty="0">
                <a:latin typeface="宋体" panose="02010600030101010101" pitchFamily="2" charset="-122"/>
                <a:ea typeface="宋体" panose="02010600030101010101" pitchFamily="2" charset="-122"/>
              </a:rPr>
              <a:t>这</a:t>
            </a:r>
            <a:r>
              <a:rPr lang="en-US" altLang="zh-CN" sz="2800" b="1" dirty="0">
                <a:latin typeface="宋体" panose="02010600030101010101" pitchFamily="2" charset="-122"/>
                <a:ea typeface="宋体" panose="02010600030101010101" pitchFamily="2" charset="-122"/>
              </a:rPr>
              <a:t>4</a:t>
            </a:r>
            <a:r>
              <a:rPr lang="zh-CN" altLang="en-US" sz="2800" b="1" dirty="0">
                <a:latin typeface="宋体" panose="02010600030101010101" pitchFamily="2" charset="-122"/>
                <a:ea typeface="宋体" panose="02010600030101010101" pitchFamily="2" charset="-122"/>
              </a:rPr>
              <a:t>对等位基因中，每对基因都至少有一个显性基因存在．否则即使有</a:t>
            </a:r>
            <a:r>
              <a:rPr lang="en-US" altLang="zh-CN" sz="2800" b="1" dirty="0" err="1">
                <a:latin typeface="宋体" panose="02010600030101010101" pitchFamily="2" charset="-122"/>
                <a:ea typeface="宋体" panose="02010600030101010101" pitchFamily="2" charset="-122"/>
              </a:rPr>
              <a:t>Pr</a:t>
            </a:r>
            <a:r>
              <a:rPr lang="zh-CN" altLang="en-US" sz="2800" b="1" dirty="0">
                <a:latin typeface="宋体" panose="02010600030101010101" pitchFamily="2" charset="-122"/>
                <a:ea typeface="宋体" panose="02010600030101010101" pitchFamily="2" charset="-122"/>
              </a:rPr>
              <a:t>存在，也显白色。</a:t>
            </a:r>
            <a:endParaRPr lang="zh-CN" altLang="en-US" sz="2800" b="1" dirty="0">
              <a:latin typeface="宋体" panose="02010600030101010101" pitchFamily="2" charset="-122"/>
              <a:ea typeface="宋体" panose="02010600030101010101" pitchFamily="2" charset="-122"/>
            </a:endParaRPr>
          </a:p>
        </p:txBody>
      </p:sp>
      <p:sp>
        <p:nvSpPr>
          <p:cNvPr id="6" name="文本框 5"/>
          <p:cNvSpPr txBox="1"/>
          <p:nvPr/>
        </p:nvSpPr>
        <p:spPr>
          <a:xfrm>
            <a:off x="1157592" y="4252099"/>
            <a:ext cx="7996136" cy="523220"/>
          </a:xfrm>
          <a:prstGeom prst="rect">
            <a:avLst/>
          </a:prstGeom>
          <a:noFill/>
        </p:spPr>
        <p:txBody>
          <a:bodyPr wrap="square" rtlCol="0">
            <a:spAutoFit/>
          </a:bodyPr>
          <a:lstStyle/>
          <a:p>
            <a:r>
              <a:rPr lang="zh-CN" altLang="en-US" sz="2800" b="1" dirty="0"/>
              <a:t>紫色胚乳的植株的基因型可能是</a:t>
            </a:r>
            <a:r>
              <a:rPr lang="zh-CN" altLang="en-US" sz="2800" b="1" u="sng" dirty="0"/>
              <a:t>          </a:t>
            </a:r>
            <a:r>
              <a:rPr lang="zh-CN" altLang="en-US" sz="2800" b="1" dirty="0"/>
              <a:t>。</a:t>
            </a:r>
            <a:endParaRPr lang="zh-CN" altLang="en-US" sz="2800" b="1" dirty="0"/>
          </a:p>
        </p:txBody>
      </p:sp>
      <p:sp>
        <p:nvSpPr>
          <p:cNvPr id="7" name="文本框 6"/>
          <p:cNvSpPr txBox="1"/>
          <p:nvPr/>
        </p:nvSpPr>
        <p:spPr>
          <a:xfrm>
            <a:off x="1390015" y="5184775"/>
            <a:ext cx="9763760" cy="583565"/>
          </a:xfrm>
          <a:prstGeom prst="rect">
            <a:avLst/>
          </a:prstGeom>
          <a:noFill/>
        </p:spPr>
        <p:txBody>
          <a:bodyPr wrap="square" rtlCol="0">
            <a:spAutoFit/>
          </a:bodyPr>
          <a:lstStyle/>
          <a:p>
            <a:r>
              <a:rPr lang="zh-CN" altLang="en-US" sz="3200" b="1" dirty="0">
                <a:solidFill>
                  <a:srgbClr val="0070C0"/>
                </a:solidFill>
              </a:rPr>
              <a:t>归纳总结：</a:t>
            </a:r>
            <a:r>
              <a:rPr lang="zh-CN" altLang="en-US" sz="3200" b="1" dirty="0">
                <a:solidFill>
                  <a:schemeClr val="accent1"/>
                </a:solidFill>
                <a:sym typeface="+mn-ea"/>
              </a:rPr>
              <a:t>基因与性状的</a:t>
            </a:r>
            <a:r>
              <a:rPr lang="en-US" altLang="zh-CN" sz="3200" b="1" u="sng" dirty="0">
                <a:solidFill>
                  <a:srgbClr val="0070C0"/>
                </a:solidFill>
              </a:rPr>
              <a:t>     </a:t>
            </a:r>
            <a:r>
              <a:rPr lang="zh-CN" altLang="en-US" sz="3200" b="1" u="sng" dirty="0">
                <a:solidFill>
                  <a:srgbClr val="0070C0"/>
                </a:solidFill>
              </a:rPr>
              <a:t>       </a:t>
            </a:r>
            <a:r>
              <a:rPr lang="en-US" altLang="zh-CN" sz="3200" b="1" u="sng" dirty="0">
                <a:solidFill>
                  <a:srgbClr val="0070C0"/>
                </a:solidFill>
              </a:rPr>
              <a:t>        </a:t>
            </a:r>
            <a:r>
              <a:rPr lang="zh-CN" altLang="en-US" sz="3200" b="1" u="sng" dirty="0">
                <a:solidFill>
                  <a:srgbClr val="0070C0"/>
                </a:solidFill>
              </a:rPr>
              <a:t> </a:t>
            </a:r>
            <a:r>
              <a:rPr lang="en-US" altLang="zh-CN" sz="3200" b="1" u="sng" dirty="0">
                <a:solidFill>
                  <a:srgbClr val="0070C0"/>
                </a:solidFill>
              </a:rPr>
              <a:t>   </a:t>
            </a:r>
            <a:r>
              <a:rPr lang="zh-CN" altLang="en-US" sz="3200" b="1" u="sng" dirty="0">
                <a:solidFill>
                  <a:srgbClr val="0070C0"/>
                </a:solidFill>
              </a:rPr>
              <a:t>       </a:t>
            </a:r>
            <a:r>
              <a:rPr lang="zh-CN" altLang="en-US" sz="3200" b="1" dirty="0">
                <a:solidFill>
                  <a:srgbClr val="0070C0"/>
                </a:solidFill>
              </a:rPr>
              <a:t>可变。</a:t>
            </a:r>
            <a:endParaRPr lang="zh-CN" altLang="en-US" sz="3200" b="1" dirty="0">
              <a:solidFill>
                <a:srgbClr val="0070C0"/>
              </a:solidFill>
            </a:endParaRPr>
          </a:p>
        </p:txBody>
      </p:sp>
      <p:sp>
        <p:nvSpPr>
          <p:cNvPr id="8" name="文本框 7"/>
          <p:cNvSpPr txBox="1"/>
          <p:nvPr/>
        </p:nvSpPr>
        <p:spPr>
          <a:xfrm>
            <a:off x="6019165" y="4946650"/>
            <a:ext cx="2809240" cy="583565"/>
          </a:xfrm>
          <a:prstGeom prst="rect">
            <a:avLst/>
          </a:prstGeom>
          <a:noFill/>
        </p:spPr>
        <p:txBody>
          <a:bodyPr wrap="square" rtlCol="0">
            <a:spAutoFit/>
          </a:bodyPr>
          <a:lstStyle/>
          <a:p>
            <a:r>
              <a:rPr lang="zh-CN" altLang="en-US" sz="3200" b="1" dirty="0">
                <a:solidFill>
                  <a:srgbClr val="FF0000"/>
                </a:solidFill>
              </a:rPr>
              <a:t>数量对应关系</a:t>
            </a:r>
            <a:endParaRPr lang="zh-CN" altLang="en-US" sz="32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ags/tag1.xml><?xml version="1.0" encoding="utf-8"?>
<p:tagLst xmlns:p="http://schemas.openxmlformats.org/presentationml/2006/main">
  <p:tag name="AS_UNIQUEID" val="5508"/>
</p:tagLst>
</file>

<file path=ppt/tags/tag10.xml><?xml version="1.0" encoding="utf-8"?>
<p:tagLst xmlns:p="http://schemas.openxmlformats.org/presentationml/2006/main">
  <p:tag name="TABLE_ENDDRAG_ORIGIN_RECT" val="737*171"/>
  <p:tag name="TABLE_ENDDRAG_RECT" val="77*151*737*171"/>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TABLE_ENDDRAG_ORIGIN_RECT" val="833*151"/>
  <p:tag name="TABLE_ENDDRAG_RECT" val="51*148*833*151"/>
</p:tagLst>
</file>

<file path=ppt/tags/tag13.xml><?xml version="1.0" encoding="utf-8"?>
<p:tagLst xmlns:p="http://schemas.openxmlformats.org/presentationml/2006/main">
  <p:tag name="TABLE_ENDDRAG_ORIGIN_RECT" val="454*103"/>
  <p:tag name="TABLE_ENDDRAG_RECT" val="276*240*454*103"/>
</p:tagLst>
</file>

<file path=ppt/tags/tag14.xml><?xml version="1.0" encoding="utf-8"?>
<p:tagLst xmlns:p="http://schemas.openxmlformats.org/presentationml/2006/main">
  <p:tag name="AS_UNIQUEID" val="4395"/>
  <p:tag name="KSO_WM_UNIT_PLACING_PICTURE_USER_VIEWPORT" val="{&quot;height&quot;:10800,&quot;width&quot;:19199}"/>
</p:tagLst>
</file>

<file path=ppt/tags/tag15.xml><?xml version="1.0" encoding="utf-8"?>
<p:tagLst xmlns:p="http://schemas.openxmlformats.org/presentationml/2006/main">
  <p:tag name="AS_UNIQUEID" val="4396"/>
</p:tagLst>
</file>

<file path=ppt/tags/tag16.xml><?xml version="1.0" encoding="utf-8"?>
<p:tagLst xmlns:p="http://schemas.openxmlformats.org/presentationml/2006/main">
  <p:tag name="AS_UNIQUEID" val="4397"/>
</p:tagLst>
</file>

<file path=ppt/tags/tag17.xml><?xml version="1.0" encoding="utf-8"?>
<p:tagLst xmlns:p="http://schemas.openxmlformats.org/presentationml/2006/main">
  <p:tag name="KSO_WPP_MARK_KEY" val="1e79fe30-bd05-425e-9919-fb1269d08ac5"/>
  <p:tag name="COMMONDATA" val="eyJoZGlkIjoiZWQ0NjZjYTQ0YTRhZmE3YzJlNjgxMDljNmVkNTdmZDkifQ=="/>
  <p:tag name="commondata" val="eyJoZGlkIjoiMDFlNmU5MjI0MjliZTA1M2E4YTc3MTM5MmVjNjk0OWMifQ=="/>
</p:tagLst>
</file>

<file path=ppt/tags/tag2.xml><?xml version="1.0" encoding="utf-8"?>
<p:tagLst xmlns:p="http://schemas.openxmlformats.org/presentationml/2006/main">
  <p:tag name="AS_UNIQUEID" val="5509"/>
</p:tagLst>
</file>

<file path=ppt/tags/tag3.xml><?xml version="1.0" encoding="utf-8"?>
<p:tagLst xmlns:p="http://schemas.openxmlformats.org/presentationml/2006/main">
  <p:tag name="AS_UNIQUEID" val="5510"/>
</p:tagLst>
</file>

<file path=ppt/tags/tag4.xml><?xml version="1.0" encoding="utf-8"?>
<p:tagLst xmlns:p="http://schemas.openxmlformats.org/presentationml/2006/main">
  <p:tag name="AS_UNIQUEID" val="5511"/>
</p:tagLst>
</file>

<file path=ppt/tags/tag5.xml><?xml version="1.0" encoding="utf-8"?>
<p:tagLst xmlns:p="http://schemas.openxmlformats.org/presentationml/2006/main">
  <p:tag name="AS_UNIQUEID" val="5512"/>
</p:tagLst>
</file>

<file path=ppt/tags/tag6.xml><?xml version="1.0" encoding="utf-8"?>
<p:tagLst xmlns:p="http://schemas.openxmlformats.org/presentationml/2006/main">
  <p:tag name="AS_UNIQUEID" val="5513"/>
</p:tagLst>
</file>

<file path=ppt/tags/tag7.xml><?xml version="1.0" encoding="utf-8"?>
<p:tagLst xmlns:p="http://schemas.openxmlformats.org/presentationml/2006/main">
  <p:tag name="AS_UNIQUEID" val="5514"/>
</p:tagLst>
</file>

<file path=ppt/tags/tag8.xml><?xml version="1.0" encoding="utf-8"?>
<p:tagLst xmlns:p="http://schemas.openxmlformats.org/presentationml/2006/main">
  <p:tag name="AS_UNIQUEID" val="5515"/>
</p:tagLst>
</file>

<file path=ppt/tags/tag9.xml><?xml version="1.0" encoding="utf-8"?>
<p:tagLst xmlns:p="http://schemas.openxmlformats.org/presentationml/2006/main">
  <p:tag name="TABLE_ENDDRAG_ORIGIN_RECT" val="868*485"/>
  <p:tag name="TABLE_ENDDRAG_RECT" val="39*0*868*485"/>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3898</Words>
  <Application>WPS 演示</Application>
  <PresentationFormat>宽屏</PresentationFormat>
  <Paragraphs>212</Paragraphs>
  <Slides>15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Arial</vt:lpstr>
      <vt:lpstr>宋体</vt:lpstr>
      <vt:lpstr>Wingdings</vt:lpstr>
      <vt:lpstr>等线</vt:lpstr>
      <vt:lpstr>微软雅黑</vt:lpstr>
      <vt:lpstr>Calibri</vt:lpstr>
      <vt:lpstr>黑体</vt:lpstr>
      <vt:lpstr>DFKai-SB</vt:lpstr>
      <vt:lpstr>Times New Roman</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pzg</cp:lastModifiedBy>
  <cp:revision>58</cp:revision>
  <dcterms:created xsi:type="dcterms:W3CDTF">2023-10-22T13:15:00Z</dcterms:created>
  <dcterms:modified xsi:type="dcterms:W3CDTF">2023-11-16T23:08:44Z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ECB22528F8AF43DB89DBDE5FE5386057_12</vt:lpwstr>
  </property>
  <property fmtid="{D5CDD505-2E9C-101B-9397-08002B2CF9AE}" pid="3" name="KSOProductBuildVer">
    <vt:lpwstr>2052-11.1.0.12980</vt:lpwstr>
  </property>
</Properties>
</file>