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415" r:id="rId4"/>
    <p:sldId id="414" r:id="rId5"/>
    <p:sldId id="392" r:id="rId6"/>
    <p:sldId id="416" r:id="rId7"/>
    <p:sldId id="417" r:id="rId8"/>
    <p:sldId id="418" r:id="rId9"/>
    <p:sldId id="389" r:id="rId10"/>
    <p:sldId id="422" r:id="rId11"/>
    <p:sldId id="436" r:id="rId12"/>
    <p:sldId id="476" r:id="rId14"/>
    <p:sldId id="477" r:id="rId15"/>
    <p:sldId id="530" r:id="rId16"/>
    <p:sldId id="531" r:id="rId17"/>
    <p:sldId id="514" r:id="rId18"/>
    <p:sldId id="421" r:id="rId19"/>
    <p:sldId id="427" r:id="rId20"/>
    <p:sldId id="386" r:id="rId21"/>
    <p:sldId id="454" r:id="rId22"/>
    <p:sldId id="547" r:id="rId23"/>
    <p:sldId id="424" r:id="rId24"/>
    <p:sldId id="403" r:id="rId25"/>
    <p:sldId id="430" r:id="rId26"/>
    <p:sldId id="428" r:id="rId27"/>
    <p:sldId id="431" r:id="rId28"/>
    <p:sldId id="394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19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120.xml"/><Relationship Id="rId7" Type="http://schemas.openxmlformats.org/officeDocument/2006/relationships/image" Target="../media/image8.png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2.png"/><Relationship Id="rId2" Type="http://schemas.openxmlformats.org/officeDocument/2006/relationships/tags" Target="../tags/tag116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image" Target="../media/image8.png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image" Target="../media/image2.png"/><Relationship Id="rId3" Type="http://schemas.openxmlformats.org/officeDocument/2006/relationships/tags" Target="../tags/tag124.xml"/><Relationship Id="rId2" Type="http://schemas.openxmlformats.org/officeDocument/2006/relationships/image" Target="../media/image1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32.xml"/><Relationship Id="rId17" Type="http://schemas.openxmlformats.org/officeDocument/2006/relationships/tags" Target="../tags/tag131.xml"/><Relationship Id="rId16" Type="http://schemas.openxmlformats.org/officeDocument/2006/relationships/image" Target="../media/image15.png"/><Relationship Id="rId15" Type="http://schemas.openxmlformats.org/officeDocument/2006/relationships/tags" Target="../tags/tag130.xml"/><Relationship Id="rId14" Type="http://schemas.openxmlformats.org/officeDocument/2006/relationships/image" Target="../media/image14.png"/><Relationship Id="rId13" Type="http://schemas.openxmlformats.org/officeDocument/2006/relationships/tags" Target="../tags/tag129.xml"/><Relationship Id="rId12" Type="http://schemas.openxmlformats.org/officeDocument/2006/relationships/slide" Target="slide1.xml"/><Relationship Id="rId11" Type="http://schemas.openxmlformats.org/officeDocument/2006/relationships/image" Target="../media/image13.png"/><Relationship Id="rId10" Type="http://schemas.openxmlformats.org/officeDocument/2006/relationships/tags" Target="../tags/tag128.xml"/><Relationship Id="rId1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5.xml"/><Relationship Id="rId6" Type="http://schemas.openxmlformats.org/officeDocument/2006/relationships/image" Target="../media/image16.png"/><Relationship Id="rId5" Type="http://schemas.openxmlformats.org/officeDocument/2006/relationships/tags" Target="../tags/tag134.xml"/><Relationship Id="rId4" Type="http://schemas.openxmlformats.org/officeDocument/2006/relationships/image" Target="../media/image2.png"/><Relationship Id="rId3" Type="http://schemas.openxmlformats.org/officeDocument/2006/relationships/tags" Target="../tags/tag133.xml"/><Relationship Id="rId2" Type="http://schemas.openxmlformats.org/officeDocument/2006/relationships/image" Target="../media/image1.png"/><Relationship Id="rId1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8.xml"/><Relationship Id="rId6" Type="http://schemas.openxmlformats.org/officeDocument/2006/relationships/image" Target="../media/image17.png"/><Relationship Id="rId5" Type="http://schemas.openxmlformats.org/officeDocument/2006/relationships/tags" Target="../tags/tag137.xml"/><Relationship Id="rId4" Type="http://schemas.openxmlformats.org/officeDocument/2006/relationships/image" Target="../media/image2.png"/><Relationship Id="rId3" Type="http://schemas.openxmlformats.org/officeDocument/2006/relationships/tags" Target="../tags/tag136.xml"/><Relationship Id="rId2" Type="http://schemas.openxmlformats.org/officeDocument/2006/relationships/image" Target="../media/image1.png"/><Relationship Id="rId1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1.xml"/><Relationship Id="rId6" Type="http://schemas.openxmlformats.org/officeDocument/2006/relationships/image" Target="../media/image18.png"/><Relationship Id="rId5" Type="http://schemas.openxmlformats.org/officeDocument/2006/relationships/tags" Target="../tags/tag140.xml"/><Relationship Id="rId4" Type="http://schemas.openxmlformats.org/officeDocument/2006/relationships/image" Target="../media/image2.png"/><Relationship Id="rId3" Type="http://schemas.openxmlformats.org/officeDocument/2006/relationships/tags" Target="../tags/tag139.xml"/><Relationship Id="rId2" Type="http://schemas.openxmlformats.org/officeDocument/2006/relationships/image" Target="../media/image1.png"/><Relationship Id="rId1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image" Target="../media/image8.png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2.png"/><Relationship Id="rId2" Type="http://schemas.openxmlformats.org/officeDocument/2006/relationships/tags" Target="../tags/tag14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48.xml"/><Relationship Id="rId10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image" Target="../media/image8.png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image" Target="../media/image2.png"/><Relationship Id="rId2" Type="http://schemas.openxmlformats.org/officeDocument/2006/relationships/tags" Target="../tags/tag149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56.xml"/><Relationship Id="rId11" Type="http://schemas.openxmlformats.org/officeDocument/2006/relationships/image" Target="../media/image19.jpeg"/><Relationship Id="rId10" Type="http://schemas.openxmlformats.org/officeDocument/2006/relationships/tags" Target="../tags/tag155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image" Target="../media/image8.png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image" Target="../media/image2.png"/><Relationship Id="rId2" Type="http://schemas.openxmlformats.org/officeDocument/2006/relationships/tags" Target="../tags/tag157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64.xml"/><Relationship Id="rId11" Type="http://schemas.openxmlformats.org/officeDocument/2006/relationships/image" Target="../media/image20.png"/><Relationship Id="rId10" Type="http://schemas.openxmlformats.org/officeDocument/2006/relationships/tags" Target="../tags/tag163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image" Target="../media/image21.jpeg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image" Target="../media/image2.png"/><Relationship Id="rId2" Type="http://schemas.openxmlformats.org/officeDocument/2006/relationships/tags" Target="../tags/tag16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74.xml"/><Relationship Id="rId5" Type="http://schemas.openxmlformats.org/officeDocument/2006/relationships/image" Target="../media/image22.png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image" Target="../media/image2.png"/><Relationship Id="rId1" Type="http://schemas.openxmlformats.org/officeDocument/2006/relationships/tags" Target="../tags/tag17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4.jpeg"/><Relationship Id="rId7" Type="http://schemas.openxmlformats.org/officeDocument/2006/relationships/image" Target="../media/image3.jpeg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2.png"/><Relationship Id="rId2" Type="http://schemas.openxmlformats.org/officeDocument/2006/relationships/tags" Target="../tags/tag70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7.xml"/><Relationship Id="rId4" Type="http://schemas.openxmlformats.org/officeDocument/2006/relationships/image" Target="../media/image23.png"/><Relationship Id="rId3" Type="http://schemas.openxmlformats.org/officeDocument/2006/relationships/tags" Target="../tags/tag176.xml"/><Relationship Id="rId2" Type="http://schemas.openxmlformats.org/officeDocument/2006/relationships/image" Target="../media/image2.png"/><Relationship Id="rId1" Type="http://schemas.openxmlformats.org/officeDocument/2006/relationships/tags" Target="../tags/tag17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image" Target="../media/image8.png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image" Target="../media/image2.png"/><Relationship Id="rId2" Type="http://schemas.openxmlformats.org/officeDocument/2006/relationships/tags" Target="../tags/tag178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84.xml"/><Relationship Id="rId10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image" Target="../media/image24.png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image" Target="../media/image2.png"/><Relationship Id="rId2" Type="http://schemas.openxmlformats.org/officeDocument/2006/relationships/tags" Target="../tags/tag18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4.xml"/><Relationship Id="rId6" Type="http://schemas.openxmlformats.org/officeDocument/2006/relationships/image" Target="../media/image3.jpeg"/><Relationship Id="rId5" Type="http://schemas.openxmlformats.org/officeDocument/2006/relationships/tags" Target="../tags/tag193.xml"/><Relationship Id="rId4" Type="http://schemas.openxmlformats.org/officeDocument/2006/relationships/image" Target="../media/image4.jpeg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tags" Target="../tags/tag199.xml"/><Relationship Id="rId7" Type="http://schemas.openxmlformats.org/officeDocument/2006/relationships/image" Target="../media/image8.png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image" Target="../media/image2.png"/><Relationship Id="rId2" Type="http://schemas.openxmlformats.org/officeDocument/2006/relationships/tags" Target="../tags/tag195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image" Target="../media/image2.png"/><Relationship Id="rId2" Type="http://schemas.openxmlformats.org/officeDocument/2006/relationships/tags" Target="../tags/tag206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12.xml"/><Relationship Id="rId10" Type="http://schemas.openxmlformats.org/officeDocument/2006/relationships/image" Target="../media/image26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image" Target="../media/image2.png"/><Relationship Id="rId2" Type="http://schemas.openxmlformats.org/officeDocument/2006/relationships/tags" Target="../tags/tag21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8.xml"/><Relationship Id="rId6" Type="http://schemas.openxmlformats.org/officeDocument/2006/relationships/image" Target="../media/image3.jpeg"/><Relationship Id="rId5" Type="http://schemas.openxmlformats.org/officeDocument/2006/relationships/tags" Target="../tags/tag77.xml"/><Relationship Id="rId4" Type="http://schemas.openxmlformats.org/officeDocument/2006/relationships/image" Target="../media/image4.jpe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image" Target="../media/image2.png"/><Relationship Id="rId2" Type="http://schemas.openxmlformats.org/officeDocument/2006/relationships/tags" Target="../tags/tag79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86.xml"/><Relationship Id="rId12" Type="http://schemas.openxmlformats.org/officeDocument/2006/relationships/image" Target="../media/image8.png"/><Relationship Id="rId11" Type="http://schemas.openxmlformats.org/officeDocument/2006/relationships/tags" Target="../tags/tag85.xml"/><Relationship Id="rId10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tags" Target="../tags/tag91.xml"/><Relationship Id="rId7" Type="http://schemas.openxmlformats.org/officeDocument/2006/relationships/image" Target="../media/image8.png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image" Target="../media/image2.png"/><Relationship Id="rId2" Type="http://schemas.openxmlformats.org/officeDocument/2006/relationships/tags" Target="../tags/tag87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9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97.xml"/><Relationship Id="rId7" Type="http://schemas.openxmlformats.org/officeDocument/2006/relationships/image" Target="../media/image8.png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.png"/><Relationship Id="rId2" Type="http://schemas.openxmlformats.org/officeDocument/2006/relationships/tags" Target="../tags/tag93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image" Target="../media/image8.png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image" Target="../media/image2.png"/><Relationship Id="rId2" Type="http://schemas.openxmlformats.org/officeDocument/2006/relationships/tags" Target="../tags/tag100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8.xml"/><Relationship Id="rId4" Type="http://schemas.openxmlformats.org/officeDocument/2006/relationships/image" Target="../media/image10.png"/><Relationship Id="rId3" Type="http://schemas.openxmlformats.org/officeDocument/2006/relationships/tags" Target="../tags/tag107.xml"/><Relationship Id="rId2" Type="http://schemas.openxmlformats.org/officeDocument/2006/relationships/image" Target="../media/image1.png"/><Relationship Id="rId1" Type="http://schemas.openxmlformats.org/officeDocument/2006/relationships/tags" Target="../tags/tag10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image" Target="../media/image8.png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image" Target="../media/image2.png"/><Relationship Id="rId2" Type="http://schemas.openxmlformats.org/officeDocument/2006/relationships/tags" Target="../tags/tag109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15.xml"/><Relationship Id="rId10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8745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961" y="-48133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691323" y="8585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5090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sp>
        <p:nvSpPr>
          <p:cNvPr id="9220" name="Text Box 5"/>
          <p:cNvSpPr txBox="1"/>
          <p:nvPr>
            <p:custDataLst>
              <p:tags r:id="rId7"/>
            </p:custDataLst>
          </p:nvPr>
        </p:nvSpPr>
        <p:spPr>
          <a:xfrm>
            <a:off x="1777365" y="1401445"/>
            <a:ext cx="8026400" cy="685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51A2A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印品丫丫体-D版" panose="02010601030101010101" pitchFamily="2" charset="-122"/>
                <a:ea typeface="印品丫丫体-D版" panose="02010601030101010101" pitchFamily="2" charset="-122"/>
              </a:rPr>
              <a:t>江苏省编教材《心理健康》六年级</a:t>
            </a:r>
            <a:endParaRPr lang="zh-CN" altLang="en-US" sz="4000" b="1" dirty="0">
              <a:solidFill>
                <a:srgbClr val="51A2A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印品丫丫体-D版" panose="02010601030101010101" pitchFamily="2" charset="-122"/>
              <a:ea typeface="印品丫丫体-D版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27555" y="2770505"/>
            <a:ext cx="8176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第</a:t>
            </a:r>
            <a:r>
              <a:rPr lang="zh-CN" altLang="en-US" sz="7200">
                <a:solidFill>
                  <a:schemeClr val="accent3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六</a:t>
            </a:r>
            <a:r>
              <a:rPr lang="zh-CN" altLang="en-US" sz="7200">
                <a:solidFill>
                  <a:schemeClr val="accent6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课</a:t>
            </a:r>
            <a:r>
              <a:rPr lang="en-US" altLang="zh-CN" sz="7200"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  </a:t>
            </a:r>
            <a:r>
              <a:rPr lang="zh-CN" altLang="en-US" sz="7200">
                <a:solidFill>
                  <a:schemeClr val="accent4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学习</a:t>
            </a:r>
            <a:r>
              <a:rPr lang="zh-CN" altLang="en-US" sz="7200">
                <a:solidFill>
                  <a:schemeClr val="accent3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有</a:t>
            </a:r>
            <a:r>
              <a:rPr lang="zh-CN" altLang="en-US" sz="7200">
                <a:solidFill>
                  <a:srgbClr val="7030A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方法</a:t>
            </a:r>
            <a:endParaRPr lang="zh-CN" altLang="en-US" sz="7200">
              <a:solidFill>
                <a:srgbClr val="7030A0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  <p:sp>
        <p:nvSpPr>
          <p:cNvPr id="9218" name="Text Box 5"/>
          <p:cNvSpPr txBox="1"/>
          <p:nvPr>
            <p:custDataLst>
              <p:tags r:id="rId8"/>
            </p:custDataLst>
          </p:nvPr>
        </p:nvSpPr>
        <p:spPr>
          <a:xfrm>
            <a:off x="2520950" y="4763770"/>
            <a:ext cx="80625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51A2A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印品丫丫体-D版" panose="02010601030101010101" pitchFamily="2" charset="-122"/>
                <a:ea typeface="印品丫丫体-D版" panose="02010601030101010101" pitchFamily="2" charset="-122"/>
              </a:rPr>
              <a:t>执教者：张家港市塘桥中心小学 徐娟</a:t>
            </a:r>
            <a:endParaRPr lang="zh-CN" altLang="en-US" sz="3600" b="1" dirty="0">
              <a:solidFill>
                <a:srgbClr val="51A2A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印品丫丫体-D版" panose="02010601030101010101" pitchFamily="2" charset="-122"/>
              <a:ea typeface="印品丫丫体-D版" panose="02010601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070" y="929640"/>
            <a:ext cx="3384550" cy="6356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576830" y="1447165"/>
            <a:ext cx="8176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第二关</a:t>
            </a:r>
            <a:r>
              <a:rPr lang="en-US" altLang="zh-CN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  </a:t>
            </a:r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侧耳</a:t>
            </a:r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倾听</a:t>
            </a:r>
            <a:endParaRPr lang="zh-CN" altLang="en-US" sz="7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琥珀" panose="02010800040101010101" charset="-122"/>
            </a:endParaRPr>
          </a:p>
        </p:txBody>
      </p:sp>
      <p:pic>
        <p:nvPicPr>
          <p:cNvPr id="2" name="图片 1" descr="耳朵倾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7185" y="2729230"/>
            <a:ext cx="1971675" cy="3233420"/>
          </a:xfrm>
          <a:prstGeom prst="rect">
            <a:avLst/>
          </a:prstGeom>
        </p:spPr>
      </p:pic>
      <p:pic>
        <p:nvPicPr>
          <p:cNvPr id="3" name="图片 2" descr="耳朵倾听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1950" y="3806190"/>
            <a:ext cx="1438910" cy="17811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4968875" y="2360930"/>
            <a:ext cx="5593715" cy="406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4800" b="1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  <a:r>
              <a:rPr lang="en-US" altLang="zh-CN" sz="4800" b="1">
                <a:solidFill>
                  <a:srgbClr val="7030A0"/>
                </a:solidFill>
                <a:ea typeface="宋体" panose="02010600030101010101" pitchFamily="2" charset="-122"/>
              </a:rPr>
              <a:t>   </a:t>
            </a:r>
            <a:r>
              <a:rPr lang="zh-CN" sz="4800" b="1">
                <a:solidFill>
                  <a:srgbClr val="7030A0"/>
                </a:solidFill>
                <a:ea typeface="宋体" panose="02010600030101010101" pitchFamily="2" charset="-122"/>
              </a:rPr>
              <a:t>通关任务：</a:t>
            </a:r>
            <a:endParaRPr lang="zh-CN" sz="4800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5040"/>
              </a:lnSpc>
            </a:pPr>
            <a:r>
              <a:rPr lang="en-US" altLang="zh-CN" sz="4800" b="1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ea typeface="宋体" panose="02010600030101010101" pitchFamily="2" charset="-122"/>
              </a:rPr>
              <a:t>人人参与，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从</a:t>
            </a:r>
            <a:r>
              <a:rPr lang="en-US" altLang="zh-CN" sz="3200" b="1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ea typeface="宋体" panose="02010600030101010101" pitchFamily="2" charset="-122"/>
              </a:rPr>
              <a:t>开始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跟随节奏报数，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当出现带有3的数字时请跳过，如果报错或者中途停顿超过3秒，视作错误，打开盲盒，有挑战等着你哦！</a:t>
            </a:r>
            <a:endParaRPr lang="zh-CN" altLang="en-US" sz="32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4962525" y="2360930"/>
            <a:ext cx="5600065" cy="406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4800" b="1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  <a:r>
              <a:rPr lang="en-US" altLang="zh-CN" sz="4800" b="1">
                <a:solidFill>
                  <a:srgbClr val="7030A0"/>
                </a:solidFill>
                <a:ea typeface="宋体" panose="02010600030101010101" pitchFamily="2" charset="-122"/>
              </a:rPr>
              <a:t>   </a:t>
            </a:r>
            <a:r>
              <a:rPr lang="zh-CN" sz="4800" b="1">
                <a:solidFill>
                  <a:srgbClr val="7030A0"/>
                </a:solidFill>
                <a:ea typeface="宋体" panose="02010600030101010101" pitchFamily="2" charset="-122"/>
              </a:rPr>
              <a:t>通关任务：</a:t>
            </a:r>
            <a:endParaRPr lang="zh-CN" sz="4800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5040"/>
              </a:lnSpc>
            </a:pPr>
            <a:r>
              <a:rPr lang="en-US" altLang="zh-CN" sz="4800" b="1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ea typeface="宋体" panose="02010600030101010101" pitchFamily="2" charset="-122"/>
              </a:rPr>
              <a:t>人人参与，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从</a:t>
            </a:r>
            <a:r>
              <a:rPr lang="en-US" altLang="zh-CN" sz="3200" b="1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ea typeface="宋体" panose="02010600030101010101" pitchFamily="2" charset="-122"/>
              </a:rPr>
              <a:t>开始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跟随节奏报数，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当出现带有3的数字时请跳过，如果报错或者中途停顿超过3秒，视作错误，打开盲盒，有挑战等着你哦！</a:t>
            </a:r>
            <a:endParaRPr lang="zh-CN" altLang="en-US" sz="32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5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6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7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0070" y="929640"/>
            <a:ext cx="3384550" cy="635635"/>
          </a:xfrm>
          <a:prstGeom prst="rect">
            <a:avLst/>
          </a:prstGeom>
        </p:spPr>
      </p:pic>
      <p:pic>
        <p:nvPicPr>
          <p:cNvPr id="9" name="红色" descr="未标题-1副本">
            <a:hlinkClick r:id="rId9" action="ppaction://hlinksldjump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44065" y="3507740"/>
            <a:ext cx="1837690" cy="1657350"/>
          </a:xfrm>
          <a:prstGeom prst="rect">
            <a:avLst/>
          </a:prstGeom>
        </p:spPr>
      </p:pic>
      <p:pic>
        <p:nvPicPr>
          <p:cNvPr id="11" name="黄色" descr="未标题-1副">
            <a:hlinkClick r:id="rId12" action="ppaction://hlinksldjump"/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055110" y="2658745"/>
            <a:ext cx="2188210" cy="1972945"/>
          </a:xfrm>
          <a:prstGeom prst="rect">
            <a:avLst/>
          </a:prstGeom>
        </p:spPr>
      </p:pic>
      <p:pic>
        <p:nvPicPr>
          <p:cNvPr id="12" name="蓝色" descr="未标题-1">
            <a:hlinkClick r:id="rId12" action="ppaction://hlinksldjump"/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666865" y="2733675"/>
            <a:ext cx="3293745" cy="296989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17"/>
            </p:custDataLst>
          </p:nvPr>
        </p:nvSpPr>
        <p:spPr>
          <a:xfrm>
            <a:off x="5943600" y="1062990"/>
            <a:ext cx="157543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开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盲盒</a:t>
            </a:r>
            <a:endParaRPr lang="zh-CN" altLang="en-US" b="1" dirty="0" smtClean="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54125" y="848995"/>
            <a:ext cx="9105900" cy="48520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38555" y="818515"/>
            <a:ext cx="9262745" cy="48774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4880" y="548005"/>
            <a:ext cx="9505315" cy="52311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070" y="929640"/>
            <a:ext cx="3384550" cy="63563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820410" y="1062990"/>
            <a:ext cx="235648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第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二关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通关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密码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  <p:pic>
        <p:nvPicPr>
          <p:cNvPr id="8" name="图片 7" descr="暨阳多多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13200" y="2027555"/>
            <a:ext cx="3716655" cy="371665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54330" y="164465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070" y="929640"/>
            <a:ext cx="3384550" cy="6356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520950" y="1614170"/>
            <a:ext cx="8176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第三关</a:t>
            </a:r>
            <a:r>
              <a:rPr lang="en-US" altLang="zh-CN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  </a:t>
            </a:r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巧用</a:t>
            </a:r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方法</a:t>
            </a:r>
            <a:endParaRPr lang="zh-CN" altLang="en-US" sz="7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琥珀" panose="0201080004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9"/>
            </p:custDataLst>
          </p:nvPr>
        </p:nvSpPr>
        <p:spPr>
          <a:xfrm>
            <a:off x="5482590" y="2553335"/>
            <a:ext cx="5080000" cy="3230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4800" b="1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  <a:r>
              <a:rPr lang="en-US" altLang="zh-CN" sz="4800" b="1">
                <a:solidFill>
                  <a:srgbClr val="7030A0"/>
                </a:solidFill>
                <a:ea typeface="宋体" panose="02010600030101010101" pitchFamily="2" charset="-122"/>
              </a:rPr>
              <a:t> </a:t>
            </a:r>
            <a:r>
              <a:rPr lang="zh-CN" sz="4800" b="1">
                <a:solidFill>
                  <a:srgbClr val="7030A0"/>
                </a:solidFill>
                <a:ea typeface="宋体" panose="02010600030101010101" pitchFamily="2" charset="-122"/>
              </a:rPr>
              <a:t>通关任务：</a:t>
            </a:r>
            <a:endParaRPr lang="zh-CN" sz="4800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indent="0"/>
            <a:r>
              <a:rPr lang="en-US" altLang="zh-CN" sz="4800" b="1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  <a:r>
              <a:rPr lang="en-US" altLang="zh-CN" sz="3600" b="1">
                <a:solidFill>
                  <a:schemeClr val="tx1"/>
                </a:solidFill>
                <a:ea typeface="宋体" panose="02010600030101010101" pitchFamily="2" charset="-122"/>
              </a:rPr>
              <a:t>有一封小</a:t>
            </a:r>
            <a:r>
              <a:rPr lang="zh-CN" altLang="en-US" sz="3600" b="1">
                <a:solidFill>
                  <a:schemeClr val="tx1"/>
                </a:solidFill>
                <a:ea typeface="宋体" panose="02010600030101010101" pitchFamily="2" charset="-122"/>
              </a:rPr>
              <a:t>南</a:t>
            </a:r>
            <a:r>
              <a:rPr lang="en-US" altLang="zh-CN" sz="3600" b="1">
                <a:solidFill>
                  <a:schemeClr val="tx1"/>
                </a:solidFill>
                <a:ea typeface="宋体" panose="02010600030101010101" pitchFamily="2" charset="-122"/>
              </a:rPr>
              <a:t>同学的来信，</a:t>
            </a:r>
            <a:r>
              <a:rPr lang="zh-CN" altLang="en-US" sz="3600" b="1">
                <a:solidFill>
                  <a:schemeClr val="tx1"/>
                </a:solidFill>
                <a:ea typeface="宋体" panose="02010600030101010101" pitchFamily="2" charset="-122"/>
              </a:rPr>
              <a:t>近期的小练习，</a:t>
            </a:r>
            <a:r>
              <a:rPr lang="zh-CN" altLang="en-US" sz="3600" b="1">
                <a:solidFill>
                  <a:schemeClr val="tx1"/>
                </a:solidFill>
                <a:ea typeface="宋体" panose="02010600030101010101" pitchFamily="2" charset="-122"/>
              </a:rPr>
              <a:t>他完成的</a:t>
            </a:r>
            <a:r>
              <a:rPr lang="zh-CN" altLang="en-US" sz="3600" b="1">
                <a:solidFill>
                  <a:schemeClr val="tx1"/>
                </a:solidFill>
                <a:ea typeface="宋体" panose="02010600030101010101" pitchFamily="2" charset="-122"/>
              </a:rPr>
              <a:t>很不理想，很</a:t>
            </a:r>
            <a:r>
              <a:rPr lang="en-US" altLang="zh-CN" sz="3600" b="1">
                <a:solidFill>
                  <a:schemeClr val="tx1"/>
                </a:solidFill>
                <a:ea typeface="宋体" panose="02010600030101010101" pitchFamily="2" charset="-122"/>
              </a:rPr>
              <a:t>苦恼</a:t>
            </a:r>
            <a:r>
              <a:rPr lang="zh-CN" altLang="en-US" sz="3600" b="1">
                <a:solidFill>
                  <a:schemeClr val="tx1"/>
                </a:solidFill>
                <a:ea typeface="宋体" panose="02010600030101010101" pitchFamily="2" charset="-122"/>
              </a:rPr>
              <a:t>，</a:t>
            </a:r>
            <a:r>
              <a:rPr lang="en-US" altLang="zh-CN" sz="3600" b="1">
                <a:solidFill>
                  <a:schemeClr val="tx1"/>
                </a:solidFill>
                <a:ea typeface="宋体" panose="02010600030101010101" pitchFamily="2" charset="-122"/>
              </a:rPr>
              <a:t>请帮帮他。</a:t>
            </a:r>
            <a:endParaRPr lang="en-US" altLang="zh-CN" sz="36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5820410" y="1062990"/>
            <a:ext cx="235648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第三关</a:t>
            </a:r>
            <a:r>
              <a:rPr lang="en-US" altLang="zh-CN" b="1" dirty="0" smtClean="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巧用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方法</a:t>
            </a:r>
            <a:endParaRPr lang="zh-CN" altLang="en-US" b="1" dirty="0" smtClean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9" name="图片 8" descr="记忆大师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5965" y="2813050"/>
            <a:ext cx="3476625" cy="277114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070" y="929640"/>
            <a:ext cx="3384550" cy="635635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1723390" y="1431290"/>
            <a:ext cx="8732520" cy="4300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altLang="zh-CN" sz="3200" b="1">
              <a:ea typeface="宋体" panose="02010600030101010101" pitchFamily="2" charset="-122"/>
            </a:endParaRPr>
          </a:p>
          <a:p>
            <a:pPr indent="0" fontAlgn="auto">
              <a:lnSpc>
                <a:spcPts val="4140"/>
              </a:lnSpc>
            </a:pPr>
            <a:r>
              <a:rPr lang="en-US" altLang="zh-CN" sz="3200" b="1">
                <a:ea typeface="宋体" panose="02010600030101010101" pitchFamily="2" charset="-122"/>
              </a:rPr>
              <a:t>                   </a:t>
            </a:r>
            <a:r>
              <a:rPr lang="zh-CN" altLang="en-US" sz="3200" b="1">
                <a:solidFill>
                  <a:srgbClr val="7030A0"/>
                </a:solidFill>
                <a:ea typeface="宋体" panose="02010600030101010101" pitchFamily="2" charset="-122"/>
              </a:rPr>
              <a:t>一封来</a:t>
            </a:r>
            <a:r>
              <a:rPr lang="zh-CN" altLang="en-US" sz="32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信</a:t>
            </a:r>
            <a:r>
              <a:rPr lang="en-US" altLang="zh-CN" sz="32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endParaRPr lang="zh-CN" altLang="en-US" sz="3200" b="1">
              <a:ea typeface="宋体" panose="02010600030101010101" pitchFamily="2" charset="-122"/>
            </a:endParaRPr>
          </a:p>
          <a:p>
            <a:pPr indent="0" fontAlgn="auto">
              <a:lnSpc>
                <a:spcPts val="4140"/>
              </a:lnSpc>
            </a:pPr>
            <a:r>
              <a:rPr lang="en-US" alt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    小</a:t>
            </a:r>
            <a:r>
              <a:rPr lang="zh-CN" altLang="en-US" sz="3200" b="1">
                <a:solidFill>
                  <a:srgbClr val="FF0000"/>
                </a:solidFill>
                <a:ea typeface="宋体" panose="02010600030101010101" pitchFamily="2" charset="-122"/>
              </a:rPr>
              <a:t>南</a:t>
            </a:r>
            <a:r>
              <a:rPr lang="en-US" alt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zh-CN" altLang="en-US" sz="3200" b="1">
                <a:ea typeface="宋体" panose="02010600030101010101" pitchFamily="2" charset="-122"/>
                <a:sym typeface="+mn-ea"/>
              </a:rPr>
              <a:t>近期小练习很不理想，</a:t>
            </a:r>
            <a:r>
              <a:rPr sz="3200" b="1">
                <a:ea typeface="宋体" panose="02010600030101010101" pitchFamily="2" charset="-122"/>
              </a:rPr>
              <a:t>不知道为什么，我老是记不牢，语文英语一篇课文要背整整3段，还有数学公式，</a:t>
            </a:r>
            <a:r>
              <a:rPr lang="zh-CN" sz="3200" b="1">
                <a:ea typeface="宋体" panose="02010600030101010101" pitchFamily="2" charset="-122"/>
              </a:rPr>
              <a:t>总是</a:t>
            </a:r>
            <a:r>
              <a:rPr sz="3200" b="1">
                <a:ea typeface="宋体" panose="02010600030101010101" pitchFamily="2" charset="-122"/>
              </a:rPr>
              <a:t>前背后忘，回到家妈妈肯定会说我</a:t>
            </a:r>
            <a:r>
              <a:rPr lang="zh-CN" sz="3200" b="1">
                <a:ea typeface="宋体" panose="02010600030101010101" pitchFamily="2" charset="-122"/>
              </a:rPr>
              <a:t>：</a:t>
            </a:r>
            <a:r>
              <a:rPr sz="3200" b="1">
                <a:ea typeface="宋体" panose="02010600030101010101" pitchFamily="2" charset="-122"/>
              </a:rPr>
              <a:t>不认真学习，以后上初中可怎么办呀？</a:t>
            </a:r>
            <a:r>
              <a:rPr lang="en-US" altLang="zh-CN" sz="3200" b="1">
                <a:solidFill>
                  <a:srgbClr val="7030A0"/>
                </a:solidFill>
                <a:ea typeface="宋体" panose="02010600030101010101" pitchFamily="2" charset="-122"/>
              </a:rPr>
              <a:t>（唉声叹气，愁容满面）</a:t>
            </a:r>
            <a:endParaRPr lang="en-US" altLang="zh-CN" sz="3200" b="1">
              <a:solidFill>
                <a:srgbClr val="7030A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ts val="4140"/>
              </a:lnSpc>
            </a:pPr>
            <a:r>
              <a:rPr lang="en-US" altLang="zh-CN" sz="3200" b="1">
                <a:solidFill>
                  <a:srgbClr val="7030A0"/>
                </a:solidFill>
                <a:ea typeface="宋体" panose="02010600030101010101" pitchFamily="2" charset="-122"/>
              </a:rPr>
              <a:t>    </a:t>
            </a:r>
            <a:r>
              <a:rPr lang="en-US" altLang="zh-CN" sz="3200" b="1">
                <a:solidFill>
                  <a:srgbClr val="FFC000"/>
                </a:solidFill>
                <a:ea typeface="宋体" panose="02010600030101010101" pitchFamily="2" charset="-122"/>
              </a:rPr>
              <a:t>小法：</a:t>
            </a:r>
            <a:r>
              <a:rPr lang="en-US" altLang="zh-CN" sz="3200" b="1">
                <a:ea typeface="宋体" panose="02010600030101010101" pitchFamily="2" charset="-122"/>
              </a:rPr>
              <a:t>给他支招……</a:t>
            </a:r>
            <a:endParaRPr lang="en-US" altLang="zh-CN" sz="32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5820410" y="1062990"/>
            <a:ext cx="235648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第三关</a:t>
            </a:r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·巧用</a:t>
            </a:r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endParaRPr lang="zh-CN" altLang="en-US" sz="18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0" name="图片 5" descr="QQ图片20190403020058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0440" y="4998085"/>
            <a:ext cx="1855470" cy="13398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1840230" y="1021080"/>
            <a:ext cx="1840865" cy="6451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  心灵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知识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窗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QQ图片202310260951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4640" y="1390650"/>
            <a:ext cx="8891270" cy="484759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15" name="文本框 9"/>
          <p:cNvSpPr txBox="1"/>
          <p:nvPr>
            <p:custDataLst>
              <p:tags r:id="rId3"/>
            </p:custDataLst>
          </p:nvPr>
        </p:nvSpPr>
        <p:spPr>
          <a:xfrm>
            <a:off x="1628775" y="334645"/>
            <a:ext cx="92500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en-US" altLang="zh-CN" sz="3200" b="1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</a:t>
            </a:r>
            <a:r>
              <a:rPr kumimoji="0" lang="zh-CN" altLang="en-US" sz="3200" b="1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挑战</a:t>
            </a:r>
            <a:r>
              <a:rPr kumimoji="0" lang="en-US" altLang="zh-CN" sz="3200" b="1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60</a:t>
            </a:r>
            <a:r>
              <a:rPr kumimoji="0" lang="zh-CN" altLang="en-US" sz="3200" b="1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秒</a:t>
            </a:r>
            <a:r>
              <a:rPr kumimoji="0" lang="en-US" altLang="zh-CN" sz="3200" b="1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</a:t>
            </a:r>
            <a:r>
              <a:rPr kumimoji="0" lang="zh-CN" altLang="en-US" sz="3200" b="1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规则：</a:t>
            </a:r>
            <a:r>
              <a:rPr kumimoji="0" lang="zh-CN" altLang="en-US" sz="3200" b="1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运用记忆方法，</a:t>
            </a:r>
            <a:r>
              <a:rPr kumimoji="0" lang="en-US" altLang="zh-CN" sz="3200" b="1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分钟背诵。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4" name="图片 3" descr="山中杂诗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62835" y="855980"/>
            <a:ext cx="8208010" cy="57169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5" name="图片 4" descr="暨阳多多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670" y="1671320"/>
            <a:ext cx="4182745" cy="4182745"/>
          </a:xfrm>
          <a:prstGeom prst="rect">
            <a:avLst/>
          </a:prstGeom>
        </p:spPr>
      </p:pic>
      <p:pic>
        <p:nvPicPr>
          <p:cNvPr id="7" name="图片 6" descr="暨阳多多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1180" y="1671320"/>
            <a:ext cx="4182745" cy="418274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10640" y="853440"/>
            <a:ext cx="9570720" cy="51511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070" y="929640"/>
            <a:ext cx="3384550" cy="63563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820410" y="1062990"/>
            <a:ext cx="235648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第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三关</a:t>
            </a:r>
            <a:r>
              <a:rPr lang="en-US" altLang="zh-CN" b="1" dirty="0" smtClean="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通关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密码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暨阳多多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95520" y="1836420"/>
            <a:ext cx="4182745" cy="418274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1840230" y="1021080"/>
            <a:ext cx="184086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 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小时光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. 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辨析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  <p:pic>
        <p:nvPicPr>
          <p:cNvPr id="3" name="图片 2" descr="16985382273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4715" y="1474470"/>
            <a:ext cx="8280000" cy="4698846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成长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435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144905" y="1444625"/>
            <a:ext cx="89757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            </a:t>
            </a:r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闭营典礼</a:t>
            </a:r>
            <a:endParaRPr lang="zh-CN" altLang="en-US" sz="7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琥珀" panose="02010800040101010101" charset="-122"/>
            </a:endParaRPr>
          </a:p>
          <a:p>
            <a:r>
              <a:rPr lang="en-US" altLang="zh-CN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——</a:t>
            </a:r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多多学习达人</a:t>
            </a:r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秀</a:t>
            </a:r>
            <a:endParaRPr lang="zh-CN" altLang="en-US" sz="7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琥珀" panose="02010800040101010101" charset="-122"/>
            </a:endParaRPr>
          </a:p>
        </p:txBody>
      </p:sp>
      <p:pic>
        <p:nvPicPr>
          <p:cNvPr id="9" name="图片 8" descr="暨阳多多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71520" y="4272915"/>
            <a:ext cx="2585085" cy="2585085"/>
          </a:xfrm>
          <a:prstGeom prst="rect">
            <a:avLst/>
          </a:prstGeom>
        </p:spPr>
      </p:pic>
      <p:pic>
        <p:nvPicPr>
          <p:cNvPr id="10" name="图片 9" descr="暨阳多多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90260" y="4383405"/>
            <a:ext cx="2500630" cy="25006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070" y="929640"/>
            <a:ext cx="3384550" cy="63563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820410" y="1062990"/>
            <a:ext cx="235648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    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学习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宝石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  <p:pic>
        <p:nvPicPr>
          <p:cNvPr id="3" name="图片 2" descr="学习宝石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0445" y="1934210"/>
            <a:ext cx="3387725" cy="3209290"/>
          </a:xfrm>
          <a:prstGeom prst="rect">
            <a:avLst/>
          </a:prstGeom>
        </p:spPr>
      </p:pic>
      <p:pic>
        <p:nvPicPr>
          <p:cNvPr id="8" name="图片 7" descr="学习宝石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96000" y="1821815"/>
            <a:ext cx="2268855" cy="2149475"/>
          </a:xfrm>
          <a:prstGeom prst="rect">
            <a:avLst/>
          </a:prstGeom>
        </p:spPr>
      </p:pic>
      <p:pic>
        <p:nvPicPr>
          <p:cNvPr id="9" name="图片 8" descr="学习宝石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536180" y="3785870"/>
            <a:ext cx="2268855" cy="2149475"/>
          </a:xfrm>
          <a:prstGeom prst="rect">
            <a:avLst/>
          </a:prstGeom>
        </p:spPr>
      </p:pic>
      <p:pic>
        <p:nvPicPr>
          <p:cNvPr id="11" name="图片 10" descr="学习宝石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80005" y="5216525"/>
            <a:ext cx="1063625" cy="1008380"/>
          </a:xfrm>
          <a:prstGeom prst="rect">
            <a:avLst/>
          </a:prstGeom>
        </p:spPr>
      </p:pic>
      <p:pic>
        <p:nvPicPr>
          <p:cNvPr id="12" name="图片 11" descr="学习宝石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64480" y="4408805"/>
            <a:ext cx="1475105" cy="1397635"/>
          </a:xfrm>
          <a:prstGeom prst="rect">
            <a:avLst/>
          </a:prstGeom>
        </p:spPr>
      </p:pic>
      <p:pic>
        <p:nvPicPr>
          <p:cNvPr id="13" name="图片 12" descr="学习宝石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86825" y="2434590"/>
            <a:ext cx="777875" cy="73723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5780405" y="1021080"/>
            <a:ext cx="274637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 </a:t>
            </a:r>
            <a:r>
              <a:rPr lang="en-US" altLang="zh-CN" b="1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学习有方法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. 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小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书签</a:t>
            </a:r>
            <a:endParaRPr lang="zh-CN" altLang="en-US" b="1" dirty="0" smtClean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40230" y="845820"/>
            <a:ext cx="3384550" cy="635635"/>
          </a:xfrm>
          <a:prstGeom prst="rect">
            <a:avLst/>
          </a:prstGeom>
        </p:spPr>
      </p:pic>
      <p:pic>
        <p:nvPicPr>
          <p:cNvPr id="2" name="图片 1" descr="QQ图片202311130906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455" y="1644650"/>
            <a:ext cx="7837170" cy="440499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sp>
        <p:nvSpPr>
          <p:cNvPr id="67" name="文本框 66"/>
          <p:cNvSpPr txBox="1"/>
          <p:nvPr>
            <p:custDataLst>
              <p:tags r:id="rId7"/>
            </p:custDataLst>
          </p:nvPr>
        </p:nvSpPr>
        <p:spPr>
          <a:xfrm>
            <a:off x="3745216" y="2353306"/>
            <a:ext cx="3848100" cy="18637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b="1" dirty="0">
                <a:solidFill>
                  <a:srgbClr val="212227"/>
                </a:solidFill>
                <a:latin typeface="文鼎中楷体" panose="03000600000000000000" charset="-122"/>
                <a:ea typeface="文鼎中楷体" panose="03000600000000000000" charset="-122"/>
              </a:rPr>
              <a:t>谢谢</a:t>
            </a:r>
            <a:r>
              <a:rPr lang="zh-CN" altLang="en-US" sz="9600" b="1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❤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成长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435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725420" y="2230120"/>
            <a:ext cx="8176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多多学习成长营</a:t>
            </a:r>
            <a:endParaRPr lang="zh-CN" altLang="en-US" sz="7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琥珀" panose="02010800040101010101" charset="-122"/>
            </a:endParaRPr>
          </a:p>
        </p:txBody>
      </p:sp>
      <p:pic>
        <p:nvPicPr>
          <p:cNvPr id="9" name="图片 8" descr="暨阳多多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71520" y="4272915"/>
            <a:ext cx="2585085" cy="2585085"/>
          </a:xfrm>
          <a:prstGeom prst="rect">
            <a:avLst/>
          </a:prstGeom>
        </p:spPr>
      </p:pic>
      <p:pic>
        <p:nvPicPr>
          <p:cNvPr id="10" name="图片 9" descr="暨阳多多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90260" y="4383405"/>
            <a:ext cx="2500630" cy="25006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sp>
        <p:nvSpPr>
          <p:cNvPr id="14339" name="TextBox 1"/>
          <p:cNvSpPr txBox="1"/>
          <p:nvPr>
            <p:custDataLst>
              <p:tags r:id="rId7"/>
            </p:custDataLst>
          </p:nvPr>
        </p:nvSpPr>
        <p:spPr>
          <a:xfrm>
            <a:off x="5198110" y="2037080"/>
            <a:ext cx="52578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6600" b="1" dirty="0">
                <a:solidFill>
                  <a:schemeClr val="accent5"/>
                </a:solidFill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倾听</a:t>
            </a:r>
            <a:r>
              <a:rPr lang="en-US" altLang="zh-CN" sz="6600" b="1" dirty="0">
                <a:solidFill>
                  <a:schemeClr val="accent5"/>
                </a:solidFill>
                <a:latin typeface="文鼎中楷体" panose="03000600000000000000" charset="-122"/>
                <a:ea typeface="文鼎中楷体" panose="03000600000000000000" charset="-122"/>
                <a:sym typeface="+mn-ea"/>
              </a:rPr>
              <a:t>  </a:t>
            </a:r>
            <a:r>
              <a:rPr lang="zh-CN" altLang="en-US" sz="6600" b="1" dirty="0">
                <a:solidFill>
                  <a:schemeClr val="accent5"/>
                </a:solidFill>
                <a:latin typeface="文鼎中楷体" panose="03000600000000000000" charset="-122"/>
                <a:ea typeface="文鼎中楷体" panose="03000600000000000000" charset="-122"/>
              </a:rPr>
              <a:t>尊重</a:t>
            </a:r>
            <a:r>
              <a:rPr lang="en-US" altLang="zh-CN" sz="6600" b="1" dirty="0">
                <a:solidFill>
                  <a:schemeClr val="accent5"/>
                </a:solidFill>
                <a:latin typeface="文鼎中楷体" panose="03000600000000000000" charset="-122"/>
                <a:ea typeface="文鼎中楷体" panose="03000600000000000000" charset="-122"/>
              </a:rPr>
              <a:t>  </a:t>
            </a:r>
            <a:endParaRPr lang="zh-CN" altLang="en-US" sz="6600" b="1" dirty="0">
              <a:solidFill>
                <a:schemeClr val="accent5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090160" y="1021080"/>
            <a:ext cx="184086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 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开营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约定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  <p:pic>
        <p:nvPicPr>
          <p:cNvPr id="3" name="图片 2" descr="耳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7535" y="1932305"/>
            <a:ext cx="978535" cy="1496695"/>
          </a:xfrm>
          <a:prstGeom prst="rect">
            <a:avLst/>
          </a:prstGeom>
        </p:spPr>
      </p:pic>
      <p:pic>
        <p:nvPicPr>
          <p:cNvPr id="5" name="图片 4" descr="嘴巴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7050" y="4215130"/>
            <a:ext cx="1367155" cy="1176655"/>
          </a:xfrm>
          <a:prstGeom prst="rect">
            <a:avLst/>
          </a:prstGeom>
        </p:spPr>
      </p:pic>
      <p:sp>
        <p:nvSpPr>
          <p:cNvPr id="8" name="TextBox 1"/>
          <p:cNvSpPr txBox="1"/>
          <p:nvPr>
            <p:custDataLst>
              <p:tags r:id="rId11"/>
            </p:custDataLst>
          </p:nvPr>
        </p:nvSpPr>
        <p:spPr>
          <a:xfrm>
            <a:off x="5300345" y="4159885"/>
            <a:ext cx="463613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6600" b="1" dirty="0">
                <a:solidFill>
                  <a:schemeClr val="accent5"/>
                </a:solidFill>
                <a:latin typeface="文鼎中楷体" panose="03000600000000000000" charset="-122"/>
                <a:ea typeface="文鼎中楷体" panose="03000600000000000000" charset="-122"/>
              </a:rPr>
              <a:t>真诚</a:t>
            </a:r>
            <a:r>
              <a:rPr lang="en-US" altLang="zh-CN" sz="6600" b="1" dirty="0">
                <a:solidFill>
                  <a:schemeClr val="accent5"/>
                </a:solidFill>
                <a:latin typeface="文鼎中楷体" panose="03000600000000000000" charset="-122"/>
                <a:ea typeface="文鼎中楷体" panose="03000600000000000000" charset="-122"/>
              </a:rPr>
              <a:t>  </a:t>
            </a:r>
            <a:r>
              <a:rPr lang="zh-CN" altLang="en-US" sz="6600" b="1" dirty="0">
                <a:solidFill>
                  <a:schemeClr val="accent5"/>
                </a:solidFill>
                <a:latin typeface="文鼎中楷体" panose="03000600000000000000" charset="-122"/>
                <a:ea typeface="文鼎中楷体" panose="03000600000000000000" charset="-122"/>
              </a:rPr>
              <a:t>接纳</a:t>
            </a:r>
            <a:r>
              <a:rPr lang="en-US" altLang="zh-CN" sz="6600" b="1" dirty="0">
                <a:solidFill>
                  <a:schemeClr val="accent5"/>
                </a:solidFill>
                <a:latin typeface="文鼎中楷体" panose="03000600000000000000" charset="-122"/>
                <a:ea typeface="文鼎中楷体" panose="03000600000000000000" charset="-122"/>
              </a:rPr>
              <a:t>  </a:t>
            </a:r>
            <a:endParaRPr lang="zh-CN" altLang="en-US" sz="6600" b="1" dirty="0">
              <a:solidFill>
                <a:schemeClr val="accent5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0070" y="929640"/>
            <a:ext cx="2734310" cy="6356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070" y="929640"/>
            <a:ext cx="3384550" cy="635635"/>
          </a:xfrm>
          <a:prstGeom prst="rect">
            <a:avLst/>
          </a:prstGeom>
        </p:spPr>
      </p:pic>
      <p:pic>
        <p:nvPicPr>
          <p:cNvPr id="7" name="图片 6" descr="暨阳多多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88790" y="2050415"/>
            <a:ext cx="3615055" cy="361505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070" y="929640"/>
            <a:ext cx="3384550" cy="6356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520950" y="1614170"/>
            <a:ext cx="8176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第一关</a:t>
            </a:r>
            <a:r>
              <a:rPr lang="en-US" altLang="zh-CN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  </a:t>
            </a:r>
            <a:r>
              <a:rPr lang="zh-CN" altLang="en-US" sz="7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琥珀" panose="02010800040101010101" charset="-122"/>
              </a:rPr>
              <a:t>打开心门</a:t>
            </a:r>
            <a:endParaRPr lang="zh-CN" altLang="en-US" sz="7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琥珀" panose="02010800040101010101" charset="-122"/>
            </a:endParaRPr>
          </a:p>
        </p:txBody>
      </p:sp>
      <p:pic>
        <p:nvPicPr>
          <p:cNvPr id="3" name="图片 2" descr="打开心门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7360" y="2623820"/>
            <a:ext cx="4147820" cy="36214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885180" y="2623820"/>
            <a:ext cx="5080000" cy="2922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4800" b="1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  <a:r>
              <a:rPr lang="en-US" altLang="zh-CN" sz="4800" b="1">
                <a:solidFill>
                  <a:srgbClr val="7030A0"/>
                </a:solidFill>
                <a:ea typeface="宋体" panose="02010600030101010101" pitchFamily="2" charset="-122"/>
              </a:rPr>
              <a:t> </a:t>
            </a:r>
            <a:r>
              <a:rPr lang="zh-CN" sz="4800" b="1">
                <a:solidFill>
                  <a:srgbClr val="7030A0"/>
                </a:solidFill>
                <a:ea typeface="宋体" panose="02010600030101010101" pitchFamily="2" charset="-122"/>
              </a:rPr>
              <a:t>通关任务：</a:t>
            </a:r>
            <a:endParaRPr lang="zh-CN" sz="4800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indent="0"/>
            <a:r>
              <a:rPr lang="en-US" altLang="zh-CN" sz="4800" b="1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  <a:r>
              <a:rPr lang="zh-CN" sz="4400" b="1">
                <a:solidFill>
                  <a:schemeClr val="tx1"/>
                </a:solidFill>
                <a:ea typeface="宋体" panose="02010600030101010101" pitchFamily="2" charset="-122"/>
              </a:rPr>
              <a:t>相逢是首歌，</a:t>
            </a:r>
            <a:endParaRPr lang="zh-CN" sz="4400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4400" b="1">
                <a:solidFill>
                  <a:schemeClr val="tx1"/>
                </a:solidFill>
                <a:ea typeface="宋体" panose="02010600030101010101" pitchFamily="2" charset="-122"/>
              </a:rPr>
              <a:t>请跟随音乐唱起来舞起来！</a:t>
            </a:r>
            <a:endParaRPr lang="zh-CN" altLang="en-US" sz="44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5820410" y="929640"/>
            <a:ext cx="235648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 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第一关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打开心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门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070" y="929640"/>
            <a:ext cx="3384550" cy="63563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820410" y="929640"/>
            <a:ext cx="235648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邀你选择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请举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牌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74825" y="1849120"/>
            <a:ext cx="8990965" cy="3810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9105" fontAlgn="auto">
              <a:lnSpc>
                <a:spcPts val="5800"/>
              </a:lnSpc>
            </a:pPr>
            <a:r>
              <a:rPr lang="en-US" altLang="zh-CN" sz="4000" b="1">
                <a:solidFill>
                  <a:srgbClr val="FF0000"/>
                </a:solidFill>
                <a:ea typeface="宋体" panose="02010600030101010101" pitchFamily="2" charset="-122"/>
              </a:rPr>
              <a:t>   </a:t>
            </a:r>
            <a:r>
              <a:rPr lang="zh-CN" sz="4000" b="1">
                <a:solidFill>
                  <a:srgbClr val="FF0000"/>
                </a:solidFill>
                <a:ea typeface="宋体" panose="02010600030101010101" pitchFamily="2" charset="-122"/>
              </a:rPr>
              <a:t>邀你选择请举牌：</a:t>
            </a:r>
            <a:endParaRPr lang="zh-CN" sz="4000" b="1">
              <a:solidFill>
                <a:srgbClr val="7030A0"/>
              </a:solidFill>
              <a:ea typeface="宋体" panose="02010600030101010101" pitchFamily="2" charset="-122"/>
            </a:endParaRPr>
          </a:p>
          <a:p>
            <a:pPr indent="459105" fontAlgn="auto">
              <a:lnSpc>
                <a:spcPts val="5800"/>
              </a:lnSpc>
            </a:pPr>
            <a:r>
              <a:rPr lang="en-US" altLang="zh-CN" sz="4000" b="1">
                <a:solidFill>
                  <a:srgbClr val="7030A0"/>
                </a:solidFill>
                <a:ea typeface="宋体" panose="02010600030101010101" pitchFamily="2" charset="-122"/>
              </a:rPr>
              <a:t>   </a:t>
            </a:r>
            <a:r>
              <a:rPr lang="zh-CN" sz="4000" b="1">
                <a:solidFill>
                  <a:srgbClr val="7030A0"/>
                </a:solidFill>
                <a:ea typeface="宋体" panose="02010600030101010101" pitchFamily="2" charset="-122"/>
              </a:rPr>
              <a:t>你如何看待通关任务？</a:t>
            </a:r>
            <a:r>
              <a:rPr lang="zh-CN" sz="4000" b="0">
                <a:ea typeface="宋体" panose="02010600030101010101" pitchFamily="2" charset="-122"/>
              </a:rPr>
              <a:t>期待的，好奇的，有兴趣的</a:t>
            </a:r>
            <a:r>
              <a:rPr lang="zh-CN" sz="4000" b="1">
                <a:solidFill>
                  <a:srgbClr val="FFC000"/>
                </a:solidFill>
                <a:ea typeface="宋体" panose="02010600030101010101" pitchFamily="2" charset="-122"/>
              </a:rPr>
              <a:t>（黄色）</a:t>
            </a:r>
            <a:r>
              <a:rPr lang="zh-CN" sz="4000" b="0">
                <a:ea typeface="宋体" panose="02010600030101010101" pitchFamily="2" charset="-122"/>
              </a:rPr>
              <a:t>无所谓的，平静的</a:t>
            </a:r>
            <a:r>
              <a:rPr lang="zh-CN" sz="4000" b="1">
                <a:solidFill>
                  <a:srgbClr val="4874CB"/>
                </a:solidFill>
                <a:ea typeface="宋体" panose="02010600030101010101" pitchFamily="2" charset="-122"/>
              </a:rPr>
              <a:t>（蓝色）</a:t>
            </a:r>
            <a:r>
              <a:rPr lang="zh-CN" sz="4000" b="0">
                <a:ea typeface="宋体" panose="02010600030101010101" pitchFamily="2" charset="-122"/>
              </a:rPr>
              <a:t>担心没有艺术细胞甚至反感的</a:t>
            </a:r>
            <a:r>
              <a:rPr lang="zh-CN" sz="4000" b="1">
                <a:solidFill>
                  <a:srgbClr val="FF0000"/>
                </a:solidFill>
                <a:ea typeface="宋体" panose="02010600030101010101" pitchFamily="2" charset="-122"/>
              </a:rPr>
              <a:t>（红色）</a:t>
            </a:r>
            <a:endParaRPr lang="zh-CN" altLang="en-US" sz="4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3765" y="840105"/>
            <a:ext cx="9341485" cy="52406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040" y="0"/>
            <a:ext cx="12258040" cy="6920230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66" y="-1029970"/>
            <a:ext cx="2792514" cy="2303824"/>
          </a:xfrm>
          <a:prstGeom prst="rect">
            <a:avLst/>
          </a:prstGeom>
        </p:spPr>
      </p:pic>
      <p:sp>
        <p:nvSpPr>
          <p:cNvPr id="6" name="1"/>
          <p:cNvSpPr/>
          <p:nvPr>
            <p:custDataLst>
              <p:tags r:id="rId4"/>
            </p:custDataLst>
          </p:nvPr>
        </p:nvSpPr>
        <p:spPr>
          <a:xfrm>
            <a:off x="1565275" y="1170305"/>
            <a:ext cx="8890635" cy="5167630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lIns="68543" tIns="34271" rIns="68543" bIns="34271"/>
          <a:p>
            <a:pPr defTabSz="611505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1042988" y="845820"/>
            <a:ext cx="4321175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>
            <p:custDataLst>
              <p:tags r:id="rId6"/>
            </p:custDataLst>
          </p:nvPr>
        </p:nvSpPr>
        <p:spPr>
          <a:xfrm>
            <a:off x="1089978" y="436563"/>
            <a:ext cx="439261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江苏省编心理教材六年级第</a:t>
            </a:r>
            <a:r>
              <a:rPr kumimoji="0" lang="en-US" altLang="zh-CN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课《学习有</a:t>
            </a:r>
            <a:r>
              <a:rPr kumimoji="0" lang="zh-CN" altLang="en-US" sz="1500" kern="1200" cap="none" spc="0" normalizeH="0" baseline="0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方法》</a:t>
            </a:r>
            <a:endParaRPr kumimoji="0" lang="en-US" altLang="zh-CN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zh-CN" altLang="en-US" sz="1500" kern="1200" cap="none" spc="0" normalizeH="0" baseline="0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2000"/>
              </a:lnSpc>
              <a:buClrTx/>
              <a:buSzTx/>
              <a:buFontTx/>
              <a:buNone/>
              <a:defRPr/>
            </a:pPr>
            <a:endParaRPr kumimoji="0" lang="en-US" altLang="zh-CN" sz="3300" kern="1200" cap="none" spc="0" normalizeH="0" baseline="0" noProof="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锐字工房云字库行楷GBK" panose="02010604000000000000" charset="-122"/>
              <a:ea typeface="锐字工房云字库行楷GBK" panose="02010604000000000000" charset="-122"/>
              <a:cs typeface="+mn-cs"/>
            </a:endParaRPr>
          </a:p>
        </p:txBody>
      </p:sp>
      <p:pic>
        <p:nvPicPr>
          <p:cNvPr id="10" name="图片 9" descr="成长营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070" y="929640"/>
            <a:ext cx="3384550" cy="63563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820410" y="1062990"/>
            <a:ext cx="235648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r>
              <a:rPr lang="zh-CN" altLang="en-US" sz="1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第一关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通关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密码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  <p:pic>
        <p:nvPicPr>
          <p:cNvPr id="8" name="图片 7" descr="暨阳多多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13200" y="1888490"/>
            <a:ext cx="3716655" cy="371665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9.xml><?xml version="1.0" encoding="utf-8"?>
<p:tagLst xmlns:p="http://schemas.openxmlformats.org/presentationml/2006/main">
  <p:tag name="COMMONDATA" val="eyJoZGlkIjoiNDY1OTljNjc3ZmE4MDcyY2Q4YWM1MjlkMmFkZDY3NDEifQ=="/>
  <p:tag name="KSO_WPP_MARK_KEY" val="ba9adb70-d2f1-42a7-9ade-430e3b05952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WPS 演示</Application>
  <PresentationFormat>宽屏</PresentationFormat>
  <Paragraphs>148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黑体</vt:lpstr>
      <vt:lpstr>锐字工房云字库行楷GBK</vt:lpstr>
      <vt:lpstr>印品丫丫体-D版</vt:lpstr>
      <vt:lpstr>华文琥珀</vt:lpstr>
      <vt:lpstr>华文楷体</vt:lpstr>
      <vt:lpstr>文鼎中楷体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熏衣草</cp:lastModifiedBy>
  <cp:revision>363</cp:revision>
  <dcterms:created xsi:type="dcterms:W3CDTF">2019-06-19T02:08:00Z</dcterms:created>
  <dcterms:modified xsi:type="dcterms:W3CDTF">2023-12-12T12:28:19Z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2714BC2042754196817988410A36725A</vt:lpwstr>
  </property>
</Properties>
</file>