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80" r:id="rId3"/>
    <p:sldId id="258" r:id="rId5"/>
    <p:sldId id="342" r:id="rId6"/>
    <p:sldId id="297" r:id="rId7"/>
    <p:sldId id="300" r:id="rId8"/>
    <p:sldId id="312" r:id="rId9"/>
    <p:sldId id="311" r:id="rId10"/>
    <p:sldId id="304" r:id="rId11"/>
    <p:sldId id="308" r:id="rId12"/>
    <p:sldId id="305" r:id="rId13"/>
    <p:sldId id="325" r:id="rId14"/>
    <p:sldId id="321" r:id="rId15"/>
    <p:sldId id="355" r:id="rId16"/>
    <p:sldId id="319" r:id="rId17"/>
    <p:sldId id="322" r:id="rId18"/>
    <p:sldId id="35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E6080"/>
    <a:srgbClr val="FFDBF5"/>
    <a:srgbClr val="03A2AC"/>
    <a:srgbClr val="037675"/>
    <a:srgbClr val="FF8D8D"/>
    <a:srgbClr val="E6A59D"/>
    <a:srgbClr val="FF2F2F"/>
    <a:srgbClr val="FF1515"/>
    <a:srgbClr val="00BC54"/>
    <a:srgbClr val="2B8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450" y="918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7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D6AD-760E-49BD-BBE0-B8E5EC5402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BD64-1580-4E10-8A11-9655DD1556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667B-C794-4958-97D0-8F49D4787C3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11451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321E-2CC2-4A4D-97C6-7C62EC75901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4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4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4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FE9F-08C1-4C2A-9064-D35628CCACD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tags" Target="../tags/tag33.xml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11.jpeg"/><Relationship Id="rId2" Type="http://schemas.openxmlformats.org/officeDocument/2006/relationships/tags" Target="../tags/tag37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52.xml"/><Relationship Id="rId17" Type="http://schemas.openxmlformats.org/officeDocument/2006/relationships/tags" Target="../tags/tag51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6" Type="http://schemas.openxmlformats.org/officeDocument/2006/relationships/slideLayout" Target="../slideLayouts/slideLayout1.xml"/><Relationship Id="rId45" Type="http://schemas.openxmlformats.org/officeDocument/2006/relationships/tags" Target="../tags/tag96.xml"/><Relationship Id="rId44" Type="http://schemas.openxmlformats.org/officeDocument/2006/relationships/tags" Target="../tags/tag95.xml"/><Relationship Id="rId43" Type="http://schemas.openxmlformats.org/officeDocument/2006/relationships/tags" Target="../tags/tag94.xml"/><Relationship Id="rId42" Type="http://schemas.openxmlformats.org/officeDocument/2006/relationships/tags" Target="../tags/tag93.xml"/><Relationship Id="rId41" Type="http://schemas.openxmlformats.org/officeDocument/2006/relationships/tags" Target="../tags/tag92.xml"/><Relationship Id="rId40" Type="http://schemas.openxmlformats.org/officeDocument/2006/relationships/tags" Target="../tags/tag91.xml"/><Relationship Id="rId4" Type="http://schemas.openxmlformats.org/officeDocument/2006/relationships/image" Target="../media/image12.png"/><Relationship Id="rId39" Type="http://schemas.openxmlformats.org/officeDocument/2006/relationships/tags" Target="../tags/tag90.xml"/><Relationship Id="rId38" Type="http://schemas.openxmlformats.org/officeDocument/2006/relationships/tags" Target="../tags/tag89.xml"/><Relationship Id="rId37" Type="http://schemas.openxmlformats.org/officeDocument/2006/relationships/tags" Target="../tags/tag88.xml"/><Relationship Id="rId36" Type="http://schemas.openxmlformats.org/officeDocument/2006/relationships/tags" Target="../tags/tag87.xml"/><Relationship Id="rId35" Type="http://schemas.openxmlformats.org/officeDocument/2006/relationships/tags" Target="../tags/tag86.xml"/><Relationship Id="rId34" Type="http://schemas.openxmlformats.org/officeDocument/2006/relationships/tags" Target="../tags/tag85.xml"/><Relationship Id="rId33" Type="http://schemas.openxmlformats.org/officeDocument/2006/relationships/tags" Target="../tags/tag84.xml"/><Relationship Id="rId32" Type="http://schemas.openxmlformats.org/officeDocument/2006/relationships/tags" Target="../tags/tag83.xml"/><Relationship Id="rId31" Type="http://schemas.openxmlformats.org/officeDocument/2006/relationships/tags" Target="../tags/tag82.xml"/><Relationship Id="rId30" Type="http://schemas.openxmlformats.org/officeDocument/2006/relationships/tags" Target="../tags/tag81.xml"/><Relationship Id="rId3" Type="http://schemas.openxmlformats.org/officeDocument/2006/relationships/tags" Target="../tags/tag55.xml"/><Relationship Id="rId29" Type="http://schemas.openxmlformats.org/officeDocument/2006/relationships/tags" Target="../tags/tag80.xml"/><Relationship Id="rId28" Type="http://schemas.openxmlformats.org/officeDocument/2006/relationships/tags" Target="../tags/tag79.xml"/><Relationship Id="rId27" Type="http://schemas.openxmlformats.org/officeDocument/2006/relationships/tags" Target="../tags/tag78.xml"/><Relationship Id="rId26" Type="http://schemas.openxmlformats.org/officeDocument/2006/relationships/tags" Target="../tags/tag77.xml"/><Relationship Id="rId25" Type="http://schemas.openxmlformats.org/officeDocument/2006/relationships/tags" Target="../tags/tag76.xml"/><Relationship Id="rId24" Type="http://schemas.openxmlformats.org/officeDocument/2006/relationships/tags" Target="../tags/tag75.xml"/><Relationship Id="rId23" Type="http://schemas.openxmlformats.org/officeDocument/2006/relationships/tags" Target="../tags/tag74.xml"/><Relationship Id="rId22" Type="http://schemas.openxmlformats.org/officeDocument/2006/relationships/tags" Target="../tags/tag73.xml"/><Relationship Id="rId21" Type="http://schemas.openxmlformats.org/officeDocument/2006/relationships/tags" Target="../tags/tag72.xml"/><Relationship Id="rId20" Type="http://schemas.openxmlformats.org/officeDocument/2006/relationships/tags" Target="../tags/tag71.xml"/><Relationship Id="rId2" Type="http://schemas.openxmlformats.org/officeDocument/2006/relationships/tags" Target="../tags/tag54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6.xml"/><Relationship Id="rId7" Type="http://schemas.openxmlformats.org/officeDocument/2006/relationships/slide" Target="slide15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1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image" Target="../media/image12.pn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slide" Target="slide13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../media/image12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07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8770" y="311150"/>
            <a:ext cx="11730355" cy="5897880"/>
            <a:chOff x="1066801" y="251364"/>
            <a:chExt cx="6855909" cy="3997647"/>
          </a:xfrm>
        </p:grpSpPr>
        <p:grpSp>
          <p:nvGrpSpPr>
            <p:cNvPr id="23" name="组合 22"/>
            <p:cNvGrpSpPr/>
            <p:nvPr/>
          </p:nvGrpSpPr>
          <p:grpSpPr>
            <a:xfrm>
              <a:off x="1214151" y="302622"/>
              <a:ext cx="6708559" cy="3945528"/>
              <a:chOff x="1028421" y="248371"/>
              <a:chExt cx="6708559" cy="3945528"/>
            </a:xfrm>
            <a:solidFill>
              <a:srgbClr val="DCE1E2"/>
            </a:solidFill>
          </p:grpSpPr>
          <p:sp>
            <p:nvSpPr>
              <p:cNvPr id="26" name="矩形: 圆角 25"/>
              <p:cNvSpPr/>
              <p:nvPr/>
            </p:nvSpPr>
            <p:spPr>
              <a:xfrm>
                <a:off x="1028421" y="248371"/>
                <a:ext cx="6708559" cy="24761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292441" y="498336"/>
                <a:ext cx="6251359" cy="369556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sx="1000" sy="1000" algn="ctr" rotWithShape="0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4388593" y="3981340"/>
              <a:ext cx="220512" cy="2205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66801" y="251364"/>
              <a:ext cx="6708570" cy="3997647"/>
              <a:chOff x="1028421" y="248371"/>
              <a:chExt cx="6708570" cy="3997647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28421" y="248371"/>
                <a:ext cx="6708570" cy="3852599"/>
                <a:chOff x="1028421" y="248371"/>
                <a:chExt cx="6708570" cy="3852599"/>
              </a:xfrm>
            </p:grpSpPr>
            <p:sp>
              <p:nvSpPr>
                <p:cNvPr id="3" name="矩形: 圆角 2"/>
                <p:cNvSpPr/>
                <p:nvPr/>
              </p:nvSpPr>
              <p:spPr>
                <a:xfrm>
                  <a:off x="1028421" y="248371"/>
                  <a:ext cx="6708570" cy="41491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3B6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1292295" y="662856"/>
                  <a:ext cx="6251336" cy="34381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65100" dist="1143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</p:grpSp>
          <p:sp>
            <p:nvSpPr>
              <p:cNvPr id="16" name="矩形: 圆角 15"/>
              <p:cNvSpPr/>
              <p:nvPr/>
            </p:nvSpPr>
            <p:spPr>
              <a:xfrm flipV="1">
                <a:off x="1146812" y="4051473"/>
                <a:ext cx="6587952" cy="194545"/>
              </a:xfrm>
              <a:prstGeom prst="roundRect">
                <a:avLst>
                  <a:gd name="adj" fmla="val 50000"/>
                </a:avLst>
              </a:prstGeom>
              <a:solidFill>
                <a:srgbClr val="03B6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3512995" y="1630212"/>
            <a:ext cx="481205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800" spc="600" dirty="0">
              <a:solidFill>
                <a:schemeClr val="accent1"/>
              </a:solidFill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51266" r="-550" b="5705"/>
          <a:stretch>
            <a:fillRect/>
          </a:stretch>
        </p:blipFill>
        <p:spPr>
          <a:xfrm>
            <a:off x="6616157" y="3257393"/>
            <a:ext cx="37748" cy="2950951"/>
          </a:xfrm>
          <a:custGeom>
            <a:avLst/>
            <a:gdLst>
              <a:gd name="connsiteX0" fmla="*/ 0 w 28311"/>
              <a:gd name="connsiteY0" fmla="*/ 0 h 2213213"/>
              <a:gd name="connsiteX1" fmla="*/ 28311 w 28311"/>
              <a:gd name="connsiteY1" fmla="*/ 0 h 2213213"/>
              <a:gd name="connsiteX2" fmla="*/ 28311 w 28311"/>
              <a:gd name="connsiteY2" fmla="*/ 2213213 h 2213213"/>
              <a:gd name="connsiteX3" fmla="*/ 0 w 28311"/>
              <a:gd name="connsiteY3" fmla="*/ 2213213 h 2213213"/>
              <a:gd name="connsiteX4" fmla="*/ 0 w 28311"/>
              <a:gd name="connsiteY4" fmla="*/ 0 h 22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1" h="2213213">
                <a:moveTo>
                  <a:pt x="0" y="0"/>
                </a:moveTo>
                <a:lnTo>
                  <a:pt x="28311" y="0"/>
                </a:lnTo>
                <a:lnTo>
                  <a:pt x="28311" y="2213213"/>
                </a:lnTo>
                <a:lnTo>
                  <a:pt x="0" y="22132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47065" y="432435"/>
            <a:ext cx="5969000" cy="52260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2000" b="1" spc="600" dirty="0">
                <a:solidFill>
                  <a:schemeClr val="accent1"/>
                </a:solidFill>
                <a:latin typeface="仿宋" panose="02010609060101010101" charset="-122"/>
                <a:ea typeface="仿宋" panose="02010609060101010101" charset="-122"/>
              </a:rPr>
              <a:t>苏教版义务教育教科书三年级下册</a:t>
            </a:r>
            <a:endParaRPr lang="zh-CN" altLang="en-US" sz="2000" b="1" spc="600" dirty="0">
              <a:solidFill>
                <a:schemeClr val="accent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73475" y="4570730"/>
            <a:ext cx="52470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张家港市大新实验学校</a:t>
            </a:r>
            <a:r>
              <a:rPr lang="en-US" altLang="zh-CN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顾春萍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3080" y="1297940"/>
            <a:ext cx="2852420" cy="2796540"/>
          </a:xfrm>
          <a:prstGeom prst="rect">
            <a:avLst/>
          </a:prstGeom>
          <a:solidFill>
            <a:srgbClr val="FF2F2F">
              <a:alpha val="8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53080" y="2599200"/>
            <a:ext cx="6459855" cy="1506855"/>
          </a:xfrm>
          <a:prstGeom prst="rect">
            <a:avLst/>
          </a:prstGeom>
          <a:solidFill>
            <a:srgbClr val="00BC54">
              <a:alpha val="84000"/>
            </a:srgbClr>
          </a:solidFill>
          <a:effectLst/>
        </p:spPr>
        <p:txBody>
          <a:bodyPr wrap="square" rtlCol="0">
            <a:noAutofit/>
          </a:bodyPr>
          <a:lstStyle/>
          <a:p>
            <a:pPr algn="ctr" defTabSz="914400"/>
            <a:endParaRPr lang="zh-CN" altLang="en-US" sz="16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19" name="对话气泡: 矩形 18"/>
          <p:cNvSpPr/>
          <p:nvPr/>
        </p:nvSpPr>
        <p:spPr>
          <a:xfrm>
            <a:off x="6616065" y="2597785"/>
            <a:ext cx="2901315" cy="1506855"/>
          </a:xfrm>
          <a:prstGeom prst="wedgeRectCallout">
            <a:avLst>
              <a:gd name="adj1" fmla="val 5171"/>
              <a:gd name="adj2" fmla="val 48696"/>
            </a:avLst>
          </a:prstGeom>
          <a:solidFill>
            <a:srgbClr val="FFFF00">
              <a:alpha val="84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/>
            <a:endParaRPr lang="zh-CN" altLang="en-US" sz="3200" b="1" spc="600" dirty="0">
              <a:solidFill>
                <a:schemeClr val="bg1"/>
              </a:solidFill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057636" y="2810415"/>
            <a:ext cx="638517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/>
            <a:r>
              <a:rPr lang="zh-CN" altLang="en-US" sz="6400" b="1" dirty="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认识面积</a:t>
            </a:r>
            <a:endParaRPr lang="en-US" altLang="zh-CN" sz="6400" b="1" dirty="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/>
          <p:nvPr>
            <p:custDataLst>
              <p:tags r:id="rId1"/>
            </p:custDataLst>
          </p:nvPr>
        </p:nvSpPr>
        <p:spPr>
          <a:xfrm>
            <a:off x="1738630" y="2350135"/>
            <a:ext cx="3600000" cy="1440180"/>
          </a:xfrm>
          <a:prstGeom prst="rect">
            <a:avLst/>
          </a:prstGeom>
          <a:solidFill>
            <a:srgbClr val="03A2AC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bIns="288290" rtlCol="0">
            <a:noAutofit/>
          </a:bodyPr>
          <a:p>
            <a:pPr algn="ctr" defTabSz="914400"/>
            <a:endParaRPr lang="zh-CN" altLang="en-US" sz="16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比较大小，理解概念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614930" y="4033520"/>
            <a:ext cx="5336540" cy="1812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活动要求：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①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讨论方案    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②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选取材料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③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动手合作   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④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完成记录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18" name="Bandari - Snowdreams (雪之梦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0080" y="5020945"/>
            <a:ext cx="480695" cy="475615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-1698960" y="935306"/>
            <a:ext cx="6795755" cy="858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1628" tIns="40814" rIns="81628" bIns="40814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08305"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815975"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224280"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632585" algn="ctr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哪个图形的面积大？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05550" y="1630045"/>
            <a:ext cx="2160000" cy="21600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382905" y="1113155"/>
            <a:ext cx="2562225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861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比较大小，理解概念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361315" y="990600"/>
            <a:ext cx="1336675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94360" y="1085215"/>
            <a:ext cx="152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比一比</a:t>
            </a:r>
            <a:endParaRPr lang="zh-CN" altLang="en-US" sz="2000"/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163320" y="2075815"/>
            <a:ext cx="5864225" cy="2381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1826238" y="3040201"/>
            <a:ext cx="504000" cy="110034"/>
            <a:chOff x="4547" y="4285"/>
            <a:chExt cx="794" cy="173"/>
          </a:xfrm>
        </p:grpSpPr>
        <p:cxnSp>
          <p:nvCxnSpPr>
            <p:cNvPr id="93" name="直接连接符 92"/>
            <p:cNvCxnSpPr/>
            <p:nvPr>
              <p:custDataLst>
                <p:tags r:id="rId4"/>
              </p:custDataLst>
            </p:nvPr>
          </p:nvCxnSpPr>
          <p:spPr>
            <a:xfrm>
              <a:off x="4547" y="4447"/>
              <a:ext cx="79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5"/>
              </p:custDataLst>
            </p:nvPr>
          </p:nvCxnSpPr>
          <p:spPr>
            <a:xfrm flipV="1">
              <a:off x="4547" y="4296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V="1">
              <a:off x="5318" y="4285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305028" y="3040201"/>
            <a:ext cx="504000" cy="110034"/>
            <a:chOff x="4547" y="4285"/>
            <a:chExt cx="794" cy="173"/>
          </a:xfrm>
        </p:grpSpPr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>
              <a:off x="4547" y="4447"/>
              <a:ext cx="79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8"/>
              </p:custDataLst>
            </p:nvPr>
          </p:nvCxnSpPr>
          <p:spPr>
            <a:xfrm flipV="1">
              <a:off x="4547" y="4296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 flipV="1">
              <a:off x="5318" y="4285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2796518" y="3040201"/>
            <a:ext cx="504000" cy="110034"/>
            <a:chOff x="4547" y="4285"/>
            <a:chExt cx="794" cy="173"/>
          </a:xfrm>
        </p:grpSpPr>
        <p:cxnSp>
          <p:nvCxnSpPr>
            <p:cNvPr id="22" name="直接连接符 21"/>
            <p:cNvCxnSpPr/>
            <p:nvPr>
              <p:custDataLst>
                <p:tags r:id="rId10"/>
              </p:custDataLst>
            </p:nvPr>
          </p:nvCxnSpPr>
          <p:spPr>
            <a:xfrm>
              <a:off x="4547" y="4447"/>
              <a:ext cx="79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1"/>
              </p:custDataLst>
            </p:nvPr>
          </p:nvCxnSpPr>
          <p:spPr>
            <a:xfrm flipV="1">
              <a:off x="4547" y="4296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2"/>
              </p:custDataLst>
            </p:nvPr>
          </p:nvCxnSpPr>
          <p:spPr>
            <a:xfrm flipV="1">
              <a:off x="5318" y="4285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289278" y="3040201"/>
            <a:ext cx="504000" cy="110034"/>
            <a:chOff x="4547" y="4285"/>
            <a:chExt cx="794" cy="173"/>
          </a:xfrm>
        </p:grpSpPr>
        <p:cxnSp>
          <p:nvCxnSpPr>
            <p:cNvPr id="26" name="直接连接符 25"/>
            <p:cNvCxnSpPr/>
            <p:nvPr>
              <p:custDataLst>
                <p:tags r:id="rId13"/>
              </p:custDataLst>
            </p:nvPr>
          </p:nvCxnSpPr>
          <p:spPr>
            <a:xfrm>
              <a:off x="4547" y="4447"/>
              <a:ext cx="79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14"/>
              </p:custDataLst>
            </p:nvPr>
          </p:nvCxnSpPr>
          <p:spPr>
            <a:xfrm flipV="1">
              <a:off x="4547" y="4296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5"/>
              </p:custDataLst>
            </p:nvPr>
          </p:nvCxnSpPr>
          <p:spPr>
            <a:xfrm flipV="1">
              <a:off x="5318" y="4285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775688" y="3040201"/>
            <a:ext cx="504000" cy="110034"/>
            <a:chOff x="4547" y="4285"/>
            <a:chExt cx="794" cy="173"/>
          </a:xfrm>
        </p:grpSpPr>
        <p:cxnSp>
          <p:nvCxnSpPr>
            <p:cNvPr id="30" name="直接连接符 29"/>
            <p:cNvCxnSpPr/>
            <p:nvPr>
              <p:custDataLst>
                <p:tags r:id="rId16"/>
              </p:custDataLst>
            </p:nvPr>
          </p:nvCxnSpPr>
          <p:spPr>
            <a:xfrm>
              <a:off x="4547" y="4447"/>
              <a:ext cx="79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7"/>
              </p:custDataLst>
            </p:nvPr>
          </p:nvCxnSpPr>
          <p:spPr>
            <a:xfrm flipV="1">
              <a:off x="4547" y="4296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18"/>
              </p:custDataLst>
            </p:nvPr>
          </p:nvCxnSpPr>
          <p:spPr>
            <a:xfrm flipV="1">
              <a:off x="5318" y="4285"/>
              <a:ext cx="0" cy="162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练习运用，内化概念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37" name="文本框 102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575" y="1029970"/>
            <a:ext cx="39458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下面图形的面积各是多少？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圆角矩形 37"/>
          <p:cNvSpPr/>
          <p:nvPr>
            <p:custDataLst>
              <p:tags r:id="rId2"/>
            </p:custDataLst>
          </p:nvPr>
        </p:nvSpPr>
        <p:spPr>
          <a:xfrm>
            <a:off x="361315" y="990600"/>
            <a:ext cx="3906520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9" name="图片 38" descr="Z0[P`]_@D[@`Z163S)T3R9H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22"/>
          <a:stretch>
            <a:fillRect/>
          </a:stretch>
        </p:blipFill>
        <p:spPr>
          <a:xfrm>
            <a:off x="2315633" y="1756833"/>
            <a:ext cx="7145867" cy="4764193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617313" y="2117513"/>
            <a:ext cx="1172247" cy="2388260"/>
            <a:chOff x="6451" y="1924"/>
            <a:chExt cx="1385" cy="2821"/>
          </a:xfrm>
        </p:grpSpPr>
        <p:sp>
          <p:nvSpPr>
            <p:cNvPr id="43" name="矩形 42"/>
            <p:cNvSpPr/>
            <p:nvPr>
              <p:custDataLst>
                <p:tags r:id="rId5"/>
              </p:custDataLst>
            </p:nvPr>
          </p:nvSpPr>
          <p:spPr>
            <a:xfrm>
              <a:off x="6451" y="1966"/>
              <a:ext cx="1361" cy="907"/>
            </a:xfrm>
            <a:prstGeom prst="rect">
              <a:avLst/>
            </a:prstGeom>
            <a:solidFill>
              <a:srgbClr val="FFCE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6465" y="3809"/>
              <a:ext cx="1361" cy="907"/>
            </a:xfrm>
            <a:prstGeom prst="rect">
              <a:avLst/>
            </a:prstGeom>
            <a:solidFill>
              <a:srgbClr val="FFCE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7"/>
              </p:custDataLst>
            </p:nvPr>
          </p:nvSpPr>
          <p:spPr>
            <a:xfrm>
              <a:off x="6905" y="2861"/>
              <a:ext cx="454" cy="964"/>
            </a:xfrm>
            <a:prstGeom prst="rect">
              <a:avLst/>
            </a:prstGeom>
            <a:solidFill>
              <a:srgbClr val="FFCE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cxnSp>
          <p:nvCxnSpPr>
            <p:cNvPr id="46" name="直接连接符 45"/>
            <p:cNvCxnSpPr/>
            <p:nvPr>
              <p:custDataLst>
                <p:tags r:id="rId8"/>
              </p:custDataLst>
            </p:nvPr>
          </p:nvCxnSpPr>
          <p:spPr>
            <a:xfrm>
              <a:off x="6466" y="1944"/>
              <a:ext cx="1361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9"/>
              </p:custDataLst>
            </p:nvPr>
          </p:nvCxnSpPr>
          <p:spPr>
            <a:xfrm>
              <a:off x="6451" y="4716"/>
              <a:ext cx="1361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10"/>
              </p:custDataLst>
            </p:nvPr>
          </p:nvCxnSpPr>
          <p:spPr>
            <a:xfrm>
              <a:off x="6454" y="1924"/>
              <a:ext cx="0" cy="964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>
              <p:custDataLst>
                <p:tags r:id="rId11"/>
              </p:custDataLst>
            </p:nvPr>
          </p:nvCxnSpPr>
          <p:spPr>
            <a:xfrm>
              <a:off x="7823" y="1924"/>
              <a:ext cx="0" cy="964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12"/>
              </p:custDataLst>
            </p:nvPr>
          </p:nvCxnSpPr>
          <p:spPr>
            <a:xfrm>
              <a:off x="7371" y="2852"/>
              <a:ext cx="0" cy="964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3"/>
              </p:custDataLst>
            </p:nvPr>
          </p:nvCxnSpPr>
          <p:spPr>
            <a:xfrm>
              <a:off x="6904" y="2867"/>
              <a:ext cx="0" cy="936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14"/>
              </p:custDataLst>
            </p:nvPr>
          </p:nvCxnSpPr>
          <p:spPr>
            <a:xfrm>
              <a:off x="7835" y="3779"/>
              <a:ext cx="0" cy="964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5"/>
              </p:custDataLst>
            </p:nvPr>
          </p:nvCxnSpPr>
          <p:spPr>
            <a:xfrm>
              <a:off x="6455" y="3781"/>
              <a:ext cx="0" cy="964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16"/>
              </p:custDataLst>
            </p:nvPr>
          </p:nvCxnSpPr>
          <p:spPr>
            <a:xfrm>
              <a:off x="6451" y="2876"/>
              <a:ext cx="45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17"/>
              </p:custDataLst>
            </p:nvPr>
          </p:nvCxnSpPr>
          <p:spPr>
            <a:xfrm>
              <a:off x="7382" y="2876"/>
              <a:ext cx="45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>
              <p:custDataLst>
                <p:tags r:id="rId18"/>
              </p:custDataLst>
            </p:nvPr>
          </p:nvCxnSpPr>
          <p:spPr>
            <a:xfrm>
              <a:off x="7370" y="3796"/>
              <a:ext cx="45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19"/>
              </p:custDataLst>
            </p:nvPr>
          </p:nvCxnSpPr>
          <p:spPr>
            <a:xfrm>
              <a:off x="6468" y="3798"/>
              <a:ext cx="454" cy="0"/>
            </a:xfrm>
            <a:prstGeom prst="line">
              <a:avLst/>
            </a:prstGeom>
            <a:ln w="28575">
              <a:solidFill>
                <a:srgbClr val="FF60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标题 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871537" y="3087385"/>
            <a:ext cx="897880" cy="6000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59" name="梯形 58"/>
          <p:cNvSpPr/>
          <p:nvPr>
            <p:custDataLst>
              <p:tags r:id="rId21"/>
            </p:custDataLst>
          </p:nvPr>
        </p:nvSpPr>
        <p:spPr>
          <a:xfrm>
            <a:off x="3563620" y="4864947"/>
            <a:ext cx="3837093" cy="758400"/>
          </a:xfrm>
          <a:prstGeom prst="trapezoid">
            <a:avLst>
              <a:gd name="adj" fmla="val 100000"/>
            </a:avLst>
          </a:prstGeom>
          <a:solidFill>
            <a:srgbClr val="FFCEF2">
              <a:alpha val="74000"/>
            </a:srgbClr>
          </a:solidFill>
          <a:ln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sym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5223740" y="4948993"/>
            <a:ext cx="897880" cy="6000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61" name="直角三角形 60"/>
          <p:cNvSpPr/>
          <p:nvPr>
            <p:custDataLst>
              <p:tags r:id="rId22"/>
            </p:custDataLst>
          </p:nvPr>
        </p:nvSpPr>
        <p:spPr>
          <a:xfrm flipH="1">
            <a:off x="3528907" y="5253567"/>
            <a:ext cx="386080" cy="369993"/>
          </a:xfrm>
          <a:prstGeom prst="rtTriangle">
            <a:avLst/>
          </a:prstGeom>
          <a:solidFill>
            <a:schemeClr val="bg1"/>
          </a:solidFill>
          <a:ln w="15875">
            <a:solidFill>
              <a:srgbClr val="FF60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62" name="直角三角形 61"/>
          <p:cNvSpPr/>
          <p:nvPr>
            <p:custDataLst>
              <p:tags r:id="rId23"/>
            </p:custDataLst>
          </p:nvPr>
        </p:nvSpPr>
        <p:spPr>
          <a:xfrm>
            <a:off x="7021407" y="5228167"/>
            <a:ext cx="369600" cy="397087"/>
          </a:xfrm>
          <a:prstGeom prst="rtTriangle">
            <a:avLst/>
          </a:prstGeom>
          <a:solidFill>
            <a:schemeClr val="bg1"/>
          </a:solidFill>
          <a:ln w="15875">
            <a:solidFill>
              <a:srgbClr val="FF60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dirty="0"/>
          </a:p>
        </p:txBody>
      </p:sp>
      <p:grpSp>
        <p:nvGrpSpPr>
          <p:cNvPr id="63" name="组合 62"/>
          <p:cNvGrpSpPr/>
          <p:nvPr/>
        </p:nvGrpSpPr>
        <p:grpSpPr>
          <a:xfrm>
            <a:off x="6614869" y="4863673"/>
            <a:ext cx="809485" cy="765389"/>
            <a:chOff x="5465274" y="3060699"/>
            <a:chExt cx="313335" cy="588734"/>
          </a:xfrm>
        </p:grpSpPr>
        <p:sp>
          <p:nvSpPr>
            <p:cNvPr id="66" name="直角三角形 65"/>
            <p:cNvSpPr/>
            <p:nvPr>
              <p:custDataLst>
                <p:tags r:id="rId24"/>
              </p:custDataLst>
            </p:nvPr>
          </p:nvSpPr>
          <p:spPr>
            <a:xfrm>
              <a:off x="5621981" y="3343019"/>
              <a:ext cx="156628" cy="306414"/>
            </a:xfrm>
            <a:prstGeom prst="rtTriangle">
              <a:avLst/>
            </a:prstGeom>
            <a:solidFill>
              <a:srgbClr val="FFDBF5"/>
            </a:solidFill>
            <a:ln w="15875">
              <a:solidFill>
                <a:srgbClr val="FF60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/>
            </a:p>
          </p:txBody>
        </p:sp>
        <p:sp>
          <p:nvSpPr>
            <p:cNvPr id="67" name="直角三角形 66"/>
            <p:cNvSpPr/>
            <p:nvPr>
              <p:custDataLst>
                <p:tags r:id="rId25"/>
              </p:custDataLst>
            </p:nvPr>
          </p:nvSpPr>
          <p:spPr>
            <a:xfrm rot="10800000">
              <a:off x="5465274" y="3060699"/>
              <a:ext cx="156628" cy="306414"/>
            </a:xfrm>
            <a:prstGeom prst="rt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526367" y="4864947"/>
            <a:ext cx="787400" cy="756920"/>
            <a:chOff x="1814" y="5192"/>
            <a:chExt cx="930" cy="894"/>
          </a:xfrm>
        </p:grpSpPr>
        <p:sp>
          <p:nvSpPr>
            <p:cNvPr id="69" name="直角三角形 68"/>
            <p:cNvSpPr/>
            <p:nvPr>
              <p:custDataLst>
                <p:tags r:id="rId26"/>
              </p:custDataLst>
            </p:nvPr>
          </p:nvSpPr>
          <p:spPr>
            <a:xfrm flipH="1">
              <a:off x="1814" y="5649"/>
              <a:ext cx="456" cy="437"/>
            </a:xfrm>
            <a:prstGeom prst="rtTriangle">
              <a:avLst/>
            </a:prstGeom>
            <a:solidFill>
              <a:srgbClr val="FFDBF5"/>
            </a:solidFill>
            <a:ln w="12700" cmpd="sng">
              <a:solidFill>
                <a:srgbClr val="FF608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70" name="直角三角形 69"/>
            <p:cNvSpPr/>
            <p:nvPr>
              <p:custDataLst>
                <p:tags r:id="rId27"/>
              </p:custDataLst>
            </p:nvPr>
          </p:nvSpPr>
          <p:spPr>
            <a:xfrm rot="10800000" flipH="1">
              <a:off x="2288" y="5192"/>
              <a:ext cx="456" cy="437"/>
            </a:xfrm>
            <a:prstGeom prst="rtTriangle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71" name="组合 70"/>
          <p:cNvGrpSpPr/>
          <p:nvPr/>
        </p:nvGrpSpPr>
        <p:grpSpPr>
          <a:xfrm rot="1860000">
            <a:off x="3515360" y="4856480"/>
            <a:ext cx="787400" cy="756920"/>
            <a:chOff x="1814" y="5192"/>
            <a:chExt cx="930" cy="894"/>
          </a:xfrm>
        </p:grpSpPr>
        <p:sp>
          <p:nvSpPr>
            <p:cNvPr id="72" name="直角三角形 71"/>
            <p:cNvSpPr/>
            <p:nvPr>
              <p:custDataLst>
                <p:tags r:id="rId28"/>
              </p:custDataLst>
            </p:nvPr>
          </p:nvSpPr>
          <p:spPr>
            <a:xfrm flipH="1">
              <a:off x="1814" y="5649"/>
              <a:ext cx="456" cy="437"/>
            </a:xfrm>
            <a:prstGeom prst="rtTriangle">
              <a:avLst/>
            </a:prstGeom>
            <a:solidFill>
              <a:srgbClr val="FFDBF5"/>
            </a:solidFill>
            <a:ln w="12700" cmpd="sng">
              <a:solidFill>
                <a:srgbClr val="FF608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73" name="直角三角形 72"/>
            <p:cNvSpPr/>
            <p:nvPr>
              <p:custDataLst>
                <p:tags r:id="rId29"/>
              </p:custDataLst>
            </p:nvPr>
          </p:nvSpPr>
          <p:spPr>
            <a:xfrm rot="10800000" flipH="1">
              <a:off x="2288" y="5192"/>
              <a:ext cx="456" cy="437"/>
            </a:xfrm>
            <a:prstGeom prst="rtTriangle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74" name="组合 73"/>
          <p:cNvGrpSpPr/>
          <p:nvPr/>
        </p:nvGrpSpPr>
        <p:grpSpPr>
          <a:xfrm rot="3960000">
            <a:off x="3515360" y="4850553"/>
            <a:ext cx="787400" cy="756920"/>
            <a:chOff x="1814" y="5192"/>
            <a:chExt cx="930" cy="894"/>
          </a:xfrm>
        </p:grpSpPr>
        <p:sp>
          <p:nvSpPr>
            <p:cNvPr id="75" name="直角三角形 74"/>
            <p:cNvSpPr/>
            <p:nvPr>
              <p:custDataLst>
                <p:tags r:id="rId30"/>
              </p:custDataLst>
            </p:nvPr>
          </p:nvSpPr>
          <p:spPr>
            <a:xfrm flipH="1">
              <a:off x="1814" y="5649"/>
              <a:ext cx="456" cy="437"/>
            </a:xfrm>
            <a:prstGeom prst="rtTriangle">
              <a:avLst/>
            </a:prstGeom>
            <a:solidFill>
              <a:srgbClr val="FFDBF5"/>
            </a:solidFill>
            <a:ln w="12700" cmpd="sng">
              <a:solidFill>
                <a:srgbClr val="FF608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76" name="直角三角形 75"/>
            <p:cNvSpPr/>
            <p:nvPr>
              <p:custDataLst>
                <p:tags r:id="rId31"/>
              </p:custDataLst>
            </p:nvPr>
          </p:nvSpPr>
          <p:spPr>
            <a:xfrm rot="10800000" flipH="1">
              <a:off x="2288" y="5192"/>
              <a:ext cx="456" cy="437"/>
            </a:xfrm>
            <a:prstGeom prst="rtTriangle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77" name="组合 76"/>
          <p:cNvGrpSpPr/>
          <p:nvPr/>
        </p:nvGrpSpPr>
        <p:grpSpPr>
          <a:xfrm rot="6660000">
            <a:off x="3528907" y="4854787"/>
            <a:ext cx="787400" cy="756920"/>
            <a:chOff x="1814" y="5192"/>
            <a:chExt cx="930" cy="894"/>
          </a:xfrm>
        </p:grpSpPr>
        <p:sp>
          <p:nvSpPr>
            <p:cNvPr id="78" name="直角三角形 77"/>
            <p:cNvSpPr/>
            <p:nvPr>
              <p:custDataLst>
                <p:tags r:id="rId32"/>
              </p:custDataLst>
            </p:nvPr>
          </p:nvSpPr>
          <p:spPr>
            <a:xfrm flipH="1">
              <a:off x="1814" y="5649"/>
              <a:ext cx="456" cy="437"/>
            </a:xfrm>
            <a:prstGeom prst="rtTriangle">
              <a:avLst/>
            </a:prstGeom>
            <a:solidFill>
              <a:srgbClr val="FFDBF5"/>
            </a:solidFill>
            <a:ln w="12700" cmpd="sng">
              <a:solidFill>
                <a:srgbClr val="FF608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79" name="直角三角形 78"/>
            <p:cNvSpPr/>
            <p:nvPr>
              <p:custDataLst>
                <p:tags r:id="rId33"/>
              </p:custDataLst>
            </p:nvPr>
          </p:nvSpPr>
          <p:spPr>
            <a:xfrm rot="10800000" flipH="1">
              <a:off x="2288" y="5192"/>
              <a:ext cx="456" cy="437"/>
            </a:xfrm>
            <a:prstGeom prst="rtTriangle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80" name="组合 79"/>
          <p:cNvGrpSpPr/>
          <p:nvPr/>
        </p:nvGrpSpPr>
        <p:grpSpPr>
          <a:xfrm rot="9540000">
            <a:off x="3515360" y="4854787"/>
            <a:ext cx="787400" cy="756920"/>
            <a:chOff x="1814" y="5192"/>
            <a:chExt cx="930" cy="894"/>
          </a:xfrm>
        </p:grpSpPr>
        <p:sp>
          <p:nvSpPr>
            <p:cNvPr id="81" name="直角三角形 80"/>
            <p:cNvSpPr/>
            <p:nvPr>
              <p:custDataLst>
                <p:tags r:id="rId34"/>
              </p:custDataLst>
            </p:nvPr>
          </p:nvSpPr>
          <p:spPr>
            <a:xfrm flipH="1">
              <a:off x="1814" y="5649"/>
              <a:ext cx="456" cy="437"/>
            </a:xfrm>
            <a:prstGeom prst="rtTriangle">
              <a:avLst/>
            </a:prstGeom>
            <a:solidFill>
              <a:srgbClr val="FFDBF5"/>
            </a:solidFill>
            <a:ln w="12700" cmpd="sng">
              <a:solidFill>
                <a:srgbClr val="FF608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82" name="直角三角形 81"/>
            <p:cNvSpPr/>
            <p:nvPr>
              <p:custDataLst>
                <p:tags r:id="rId35"/>
              </p:custDataLst>
            </p:nvPr>
          </p:nvSpPr>
          <p:spPr>
            <a:xfrm rot="10800000" flipH="1">
              <a:off x="2288" y="5192"/>
              <a:ext cx="456" cy="437"/>
            </a:xfrm>
            <a:prstGeom prst="rtTriangle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83" name="组合 82"/>
          <p:cNvGrpSpPr/>
          <p:nvPr/>
        </p:nvGrpSpPr>
        <p:grpSpPr>
          <a:xfrm rot="10800000">
            <a:off x="3514513" y="4872567"/>
            <a:ext cx="769620" cy="766233"/>
            <a:chOff x="1835" y="5192"/>
            <a:chExt cx="909" cy="905"/>
          </a:xfrm>
        </p:grpSpPr>
        <p:sp>
          <p:nvSpPr>
            <p:cNvPr id="84" name="直角三角形 83"/>
            <p:cNvSpPr/>
            <p:nvPr>
              <p:custDataLst>
                <p:tags r:id="rId36"/>
              </p:custDataLst>
            </p:nvPr>
          </p:nvSpPr>
          <p:spPr>
            <a:xfrm flipH="1">
              <a:off x="1835" y="5660"/>
              <a:ext cx="436" cy="437"/>
            </a:xfrm>
            <a:prstGeom prst="rtTriangle">
              <a:avLst/>
            </a:prstGeom>
            <a:solidFill>
              <a:srgbClr val="FFDBF5"/>
            </a:solidFill>
            <a:ln w="12700" cmpd="sng">
              <a:solidFill>
                <a:srgbClr val="FF608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85" name="直角三角形 84"/>
            <p:cNvSpPr/>
            <p:nvPr>
              <p:custDataLst>
                <p:tags r:id="rId37"/>
              </p:custDataLst>
            </p:nvPr>
          </p:nvSpPr>
          <p:spPr>
            <a:xfrm rot="10800000" flipH="1">
              <a:off x="2288" y="5192"/>
              <a:ext cx="456" cy="437"/>
            </a:xfrm>
            <a:prstGeom prst="rtTriangle">
              <a:avLst/>
            </a:prstGeom>
            <a:noFill/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sp>
        <p:nvSpPr>
          <p:cNvPr id="86" name="直角三角形 85"/>
          <p:cNvSpPr/>
          <p:nvPr>
            <p:custDataLst>
              <p:tags r:id="rId38"/>
            </p:custDataLst>
          </p:nvPr>
        </p:nvSpPr>
        <p:spPr>
          <a:xfrm rot="19740000">
            <a:off x="7095068" y="5132493"/>
            <a:ext cx="404640" cy="398356"/>
          </a:xfrm>
          <a:prstGeom prst="rtTriangle">
            <a:avLst/>
          </a:prstGeom>
          <a:solidFill>
            <a:srgbClr val="FFDBF5"/>
          </a:solidFill>
          <a:ln w="15875"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dirty="0"/>
          </a:p>
        </p:txBody>
      </p:sp>
      <p:sp>
        <p:nvSpPr>
          <p:cNvPr id="87" name="直角三角形 86"/>
          <p:cNvSpPr/>
          <p:nvPr>
            <p:custDataLst>
              <p:tags r:id="rId39"/>
            </p:custDataLst>
          </p:nvPr>
        </p:nvSpPr>
        <p:spPr>
          <a:xfrm rot="17880000">
            <a:off x="7078981" y="4968240"/>
            <a:ext cx="404640" cy="398356"/>
          </a:xfrm>
          <a:prstGeom prst="rtTriangle">
            <a:avLst/>
          </a:prstGeom>
          <a:solidFill>
            <a:srgbClr val="FFDBF5"/>
          </a:solidFill>
          <a:ln w="15875"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dirty="0"/>
          </a:p>
        </p:txBody>
      </p:sp>
      <p:sp>
        <p:nvSpPr>
          <p:cNvPr id="88" name="直角三角形 87"/>
          <p:cNvSpPr/>
          <p:nvPr>
            <p:custDataLst>
              <p:tags r:id="rId40"/>
            </p:custDataLst>
          </p:nvPr>
        </p:nvSpPr>
        <p:spPr>
          <a:xfrm rot="15840000">
            <a:off x="7002781" y="4848013"/>
            <a:ext cx="404640" cy="398356"/>
          </a:xfrm>
          <a:prstGeom prst="rtTriangle">
            <a:avLst/>
          </a:prstGeom>
          <a:solidFill>
            <a:srgbClr val="FFDBF5"/>
          </a:solidFill>
          <a:ln w="15875"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dirty="0"/>
          </a:p>
        </p:txBody>
      </p:sp>
      <p:sp>
        <p:nvSpPr>
          <p:cNvPr id="89" name="直角三角形 88"/>
          <p:cNvSpPr/>
          <p:nvPr>
            <p:custDataLst>
              <p:tags r:id="rId41"/>
            </p:custDataLst>
          </p:nvPr>
        </p:nvSpPr>
        <p:spPr>
          <a:xfrm rot="12960000">
            <a:off x="6775028" y="4782820"/>
            <a:ext cx="404640" cy="398356"/>
          </a:xfrm>
          <a:prstGeom prst="rtTriangle">
            <a:avLst/>
          </a:prstGeom>
          <a:solidFill>
            <a:srgbClr val="FFDBF5"/>
          </a:solidFill>
          <a:ln w="15875"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dirty="0"/>
          </a:p>
        </p:txBody>
      </p:sp>
      <p:sp>
        <p:nvSpPr>
          <p:cNvPr id="90" name="直角三角形 89"/>
          <p:cNvSpPr/>
          <p:nvPr>
            <p:custDataLst>
              <p:tags r:id="rId42"/>
            </p:custDataLst>
          </p:nvPr>
        </p:nvSpPr>
        <p:spPr>
          <a:xfrm rot="10800000">
            <a:off x="6636175" y="4870873"/>
            <a:ext cx="404640" cy="398356"/>
          </a:xfrm>
          <a:prstGeom prst="rtTriangle">
            <a:avLst/>
          </a:prstGeom>
          <a:solidFill>
            <a:srgbClr val="FFDBF5"/>
          </a:solidFill>
          <a:ln w="15875"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 dirty="0"/>
          </a:p>
        </p:txBody>
      </p:sp>
      <p:grpSp>
        <p:nvGrpSpPr>
          <p:cNvPr id="103" name="组合 102"/>
          <p:cNvGrpSpPr/>
          <p:nvPr/>
        </p:nvGrpSpPr>
        <p:grpSpPr>
          <a:xfrm>
            <a:off x="3147060" y="2530475"/>
            <a:ext cx="1934210" cy="1541495"/>
            <a:chOff x="4956" y="3985"/>
            <a:chExt cx="3046" cy="2428"/>
          </a:xfrm>
        </p:grpSpPr>
        <p:sp>
          <p:nvSpPr>
            <p:cNvPr id="40" name="矩形 39"/>
            <p:cNvSpPr/>
            <p:nvPr>
              <p:custDataLst>
                <p:tags r:id="rId43"/>
              </p:custDataLst>
            </p:nvPr>
          </p:nvSpPr>
          <p:spPr>
            <a:xfrm>
              <a:off x="4956" y="5222"/>
              <a:ext cx="3046" cy="1191"/>
            </a:xfrm>
            <a:prstGeom prst="rect">
              <a:avLst/>
            </a:prstGeom>
            <a:solidFill>
              <a:srgbClr val="FFCE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91" name="矩形 90"/>
            <p:cNvSpPr/>
            <p:nvPr>
              <p:custDataLst>
                <p:tags r:id="rId44"/>
              </p:custDataLst>
            </p:nvPr>
          </p:nvSpPr>
          <p:spPr>
            <a:xfrm>
              <a:off x="6173" y="3985"/>
              <a:ext cx="1219" cy="1238"/>
            </a:xfrm>
            <a:prstGeom prst="rect">
              <a:avLst/>
            </a:prstGeom>
            <a:solidFill>
              <a:srgbClr val="FFCE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cxnSp>
        <p:nvCxnSpPr>
          <p:cNvPr id="93" name="直接连接符 92"/>
          <p:cNvCxnSpPr/>
          <p:nvPr/>
        </p:nvCxnSpPr>
        <p:spPr>
          <a:xfrm>
            <a:off x="3929358" y="2530411"/>
            <a:ext cx="774000" cy="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3151483" y="4072191"/>
            <a:ext cx="1933200" cy="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5084423" y="3304476"/>
            <a:ext cx="5080" cy="75600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3151483" y="3303841"/>
            <a:ext cx="5080" cy="75600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H="1">
            <a:off x="4695803" y="2534221"/>
            <a:ext cx="5080" cy="77400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3914753" y="2533586"/>
            <a:ext cx="5080" cy="77400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4704693" y="3312731"/>
            <a:ext cx="396000" cy="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152118" y="3304476"/>
            <a:ext cx="774000" cy="0"/>
          </a:xfrm>
          <a:prstGeom prst="line">
            <a:avLst/>
          </a:prstGeom>
          <a:ln w="28575">
            <a:solidFill>
              <a:srgbClr val="FF6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3"/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4010073" y="3345513"/>
            <a:ext cx="897880" cy="6000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32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59" grpId="0" bldLvl="0" animBg="1"/>
      <p:bldP spid="61" grpId="4" bldLvl="0" animBg="1"/>
      <p:bldP spid="62" grpId="0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练习运用，内化概念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37" name="文本框 102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575" y="1029970"/>
            <a:ext cx="39458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下面图形的面积各是多少？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圆角矩形 37"/>
          <p:cNvSpPr/>
          <p:nvPr>
            <p:custDataLst>
              <p:tags r:id="rId2"/>
            </p:custDataLst>
          </p:nvPr>
        </p:nvSpPr>
        <p:spPr>
          <a:xfrm>
            <a:off x="361315" y="990600"/>
            <a:ext cx="3906520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Z0[P`]_@D[@`Z163S)T3R9H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22"/>
          <a:stretch>
            <a:fillRect/>
          </a:stretch>
        </p:blipFill>
        <p:spPr>
          <a:xfrm>
            <a:off x="2559645" y="2186010"/>
            <a:ext cx="5359400" cy="3573145"/>
          </a:xfrm>
          <a:prstGeom prst="rect">
            <a:avLst/>
          </a:prstGeom>
        </p:spPr>
      </p:pic>
      <p:sp>
        <p:nvSpPr>
          <p:cNvPr id="50" name="梯形 49"/>
          <p:cNvSpPr/>
          <p:nvPr>
            <p:custDataLst>
              <p:tags r:id="rId5"/>
            </p:custDataLst>
          </p:nvPr>
        </p:nvSpPr>
        <p:spPr>
          <a:xfrm>
            <a:off x="3504565" y="4524375"/>
            <a:ext cx="2858135" cy="562610"/>
          </a:xfrm>
          <a:prstGeom prst="trapezoid">
            <a:avLst>
              <a:gd name="adj" fmla="val 95936"/>
            </a:avLst>
          </a:prstGeom>
          <a:solidFill>
            <a:srgbClr val="FFCEF2">
              <a:alpha val="74000"/>
            </a:srgbClr>
          </a:solidFill>
          <a:ln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4740765" y="4580425"/>
            <a:ext cx="67341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十字星 5">
            <a:hlinkClick r:id="rId7" tooltip="" action="ppaction://hlinksldjump"/>
          </p:cNvPr>
          <p:cNvSpPr/>
          <p:nvPr/>
        </p:nvSpPr>
        <p:spPr>
          <a:xfrm>
            <a:off x="1724025" y="6249035"/>
            <a:ext cx="142875" cy="17081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五角星 8">
            <a:hlinkClick r:id="rId8" tooltip="" action="ppaction://hlinksldjump"/>
          </p:cNvPr>
          <p:cNvSpPr/>
          <p:nvPr/>
        </p:nvSpPr>
        <p:spPr>
          <a:xfrm>
            <a:off x="8248650" y="6248400"/>
            <a:ext cx="104775" cy="1714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回顾反思，质疑提升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905" y="1260475"/>
            <a:ext cx="3743325" cy="1682115"/>
          </a:xfrm>
          <a:prstGeom prst="rect">
            <a:avLst/>
          </a:prstGeom>
        </p:spPr>
      </p:pic>
      <p:pic>
        <p:nvPicPr>
          <p:cNvPr id="15" name="图片 14" descr="O9}UQ$9E@W%%%YO~7DG14Z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95" y="1260475"/>
            <a:ext cx="2693869" cy="18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40" y="4061460"/>
            <a:ext cx="3699197" cy="180000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4098925" y="2069465"/>
            <a:ext cx="429895" cy="353060"/>
          </a:xfrm>
          <a:prstGeom prst="rightArrow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8300720" y="2069465"/>
            <a:ext cx="429895" cy="353060"/>
          </a:xfrm>
          <a:prstGeom prst="rightArrow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rot="9420000">
            <a:off x="9077960" y="4131310"/>
            <a:ext cx="429895" cy="353060"/>
          </a:xfrm>
          <a:prstGeom prst="rightArrow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>
            <p:custDataLst>
              <p:tags r:id="rId4"/>
            </p:custDataLst>
          </p:nvPr>
        </p:nvSpPr>
        <p:spPr>
          <a:xfrm rot="9420000">
            <a:off x="3722370" y="4925060"/>
            <a:ext cx="429895" cy="353060"/>
          </a:xfrm>
          <a:prstGeom prst="rightArrow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ldLvl="0" animBg="1"/>
      <p:bldP spid="20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练习运用，内化概念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37" name="文本框 102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575" y="1029970"/>
            <a:ext cx="39458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下面图形的面积各是多少？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圆角矩形 37"/>
          <p:cNvSpPr/>
          <p:nvPr>
            <p:custDataLst>
              <p:tags r:id="rId2"/>
            </p:custDataLst>
          </p:nvPr>
        </p:nvSpPr>
        <p:spPr>
          <a:xfrm>
            <a:off x="361315" y="990600"/>
            <a:ext cx="3906520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Z0[P`]_@D[@`Z163S)T3R9H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22"/>
          <a:stretch>
            <a:fillRect/>
          </a:stretch>
        </p:blipFill>
        <p:spPr>
          <a:xfrm>
            <a:off x="2559645" y="2186010"/>
            <a:ext cx="5359400" cy="3573145"/>
          </a:xfrm>
          <a:prstGeom prst="rect">
            <a:avLst/>
          </a:prstGeom>
        </p:spPr>
      </p:pic>
      <p:sp>
        <p:nvSpPr>
          <p:cNvPr id="50" name="梯形 49"/>
          <p:cNvSpPr/>
          <p:nvPr>
            <p:custDataLst>
              <p:tags r:id="rId5"/>
            </p:custDataLst>
          </p:nvPr>
        </p:nvSpPr>
        <p:spPr>
          <a:xfrm>
            <a:off x="3504565" y="4524375"/>
            <a:ext cx="2858135" cy="562610"/>
          </a:xfrm>
          <a:prstGeom prst="trapezoid">
            <a:avLst>
              <a:gd name="adj" fmla="val 95936"/>
            </a:avLst>
          </a:prstGeom>
          <a:solidFill>
            <a:srgbClr val="FFCEF2">
              <a:alpha val="74000"/>
            </a:srgbClr>
          </a:solidFill>
          <a:ln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4740765" y="4580425"/>
            <a:ext cx="67341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52" name="直角三角形 51"/>
          <p:cNvSpPr/>
          <p:nvPr>
            <p:custDataLst>
              <p:tags r:id="rId7"/>
            </p:custDataLst>
          </p:nvPr>
        </p:nvSpPr>
        <p:spPr>
          <a:xfrm flipH="1">
            <a:off x="3483610" y="4517390"/>
            <a:ext cx="568800" cy="569595"/>
          </a:xfrm>
          <a:prstGeom prst="rtTriangle">
            <a:avLst/>
          </a:prstGeom>
          <a:solidFill>
            <a:schemeClr val="bg1"/>
          </a:solidFill>
          <a:ln w="19050">
            <a:solidFill>
              <a:srgbClr val="FF60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直角三角形 52"/>
          <p:cNvSpPr/>
          <p:nvPr>
            <p:custDataLst>
              <p:tags r:id="rId8"/>
            </p:custDataLst>
          </p:nvPr>
        </p:nvSpPr>
        <p:spPr>
          <a:xfrm flipH="1">
            <a:off x="3514090" y="4500880"/>
            <a:ext cx="538480" cy="594000"/>
          </a:xfrm>
          <a:prstGeom prst="rtTriangle">
            <a:avLst/>
          </a:prstGeom>
          <a:solidFill>
            <a:srgbClr val="FFDBF5"/>
          </a:solidFill>
          <a:ln w="19050">
            <a:solidFill>
              <a:srgbClr val="FF6081"/>
            </a:solidFill>
            <a:prstDash val="solid"/>
          </a:ln>
          <a:scene3d>
            <a:camera prst="orthographicFront">
              <a:rot lat="9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" name="十字星 9">
            <a:hlinkClick r:id="rId9" action="ppaction://hlinksldjump"/>
          </p:cNvPr>
          <p:cNvSpPr/>
          <p:nvPr/>
        </p:nvSpPr>
        <p:spPr>
          <a:xfrm>
            <a:off x="11134090" y="6162040"/>
            <a:ext cx="181610" cy="2006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52 -0.000463 L 0.190157 0.001852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3" grpId="0" bldLvl="0" animBg="1"/>
      <p:bldP spid="5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练习运用，内化概念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37" name="文本框 102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2575" y="1029970"/>
            <a:ext cx="39458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下面图形的面积各是多少？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圆角矩形 37"/>
          <p:cNvSpPr/>
          <p:nvPr>
            <p:custDataLst>
              <p:tags r:id="rId2"/>
            </p:custDataLst>
          </p:nvPr>
        </p:nvSpPr>
        <p:spPr>
          <a:xfrm>
            <a:off x="361315" y="990600"/>
            <a:ext cx="3906520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Z0[P`]_@D[@`Z163S)T3R9H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422"/>
          <a:stretch>
            <a:fillRect/>
          </a:stretch>
        </p:blipFill>
        <p:spPr>
          <a:xfrm>
            <a:off x="2559645" y="2186010"/>
            <a:ext cx="5359400" cy="3573145"/>
          </a:xfrm>
          <a:prstGeom prst="rect">
            <a:avLst/>
          </a:prstGeom>
        </p:spPr>
      </p:pic>
      <p:sp>
        <p:nvSpPr>
          <p:cNvPr id="50" name="任意多边形 49"/>
          <p:cNvSpPr/>
          <p:nvPr>
            <p:custDataLst>
              <p:tags r:id="rId5"/>
            </p:custDataLst>
          </p:nvPr>
        </p:nvSpPr>
        <p:spPr>
          <a:xfrm>
            <a:off x="3477260" y="4523105"/>
            <a:ext cx="2880360" cy="563880"/>
          </a:xfrm>
          <a:custGeom>
            <a:avLst/>
            <a:gdLst>
              <a:gd name="connsiteX0" fmla="*/ 0 w 4536"/>
              <a:gd name="connsiteY0" fmla="*/ 888 h 888"/>
              <a:gd name="connsiteX1" fmla="*/ 912 w 4536"/>
              <a:gd name="connsiteY1" fmla="*/ 0 h 888"/>
              <a:gd name="connsiteX2" fmla="*/ 3651 w 4536"/>
              <a:gd name="connsiteY2" fmla="*/ 2 h 888"/>
              <a:gd name="connsiteX3" fmla="*/ 4536 w 4536"/>
              <a:gd name="connsiteY3" fmla="*/ 881 h 888"/>
              <a:gd name="connsiteX4" fmla="*/ 0 w 4536"/>
              <a:gd name="connsiteY4" fmla="*/ 888 h 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" h="888">
                <a:moveTo>
                  <a:pt x="0" y="888"/>
                </a:moveTo>
                <a:lnTo>
                  <a:pt x="912" y="0"/>
                </a:lnTo>
                <a:lnTo>
                  <a:pt x="3651" y="2"/>
                </a:lnTo>
                <a:lnTo>
                  <a:pt x="4536" y="881"/>
                </a:lnTo>
                <a:lnTo>
                  <a:pt x="0" y="888"/>
                </a:lnTo>
                <a:close/>
              </a:path>
            </a:pathLst>
          </a:custGeom>
          <a:solidFill>
            <a:srgbClr val="FFCEF2">
              <a:alpha val="74000"/>
            </a:srgbClr>
          </a:solidFill>
          <a:ln>
            <a:solidFill>
              <a:srgbClr val="FF6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4740765" y="4580425"/>
            <a:ext cx="67341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77260" y="4512310"/>
            <a:ext cx="1438910" cy="579755"/>
          </a:xfrm>
          <a:custGeom>
            <a:avLst/>
            <a:gdLst>
              <a:gd name="connsiteX0" fmla="*/ 0 w 2266"/>
              <a:gd name="connsiteY0" fmla="*/ 898 h 913"/>
              <a:gd name="connsiteX1" fmla="*/ 897 w 2266"/>
              <a:gd name="connsiteY1" fmla="*/ 0 h 913"/>
              <a:gd name="connsiteX2" fmla="*/ 2266 w 2266"/>
              <a:gd name="connsiteY2" fmla="*/ 16 h 913"/>
              <a:gd name="connsiteX3" fmla="*/ 2266 w 2266"/>
              <a:gd name="connsiteY3" fmla="*/ 913 h 913"/>
              <a:gd name="connsiteX4" fmla="*/ 0 w 2266"/>
              <a:gd name="connsiteY4" fmla="*/ 898 h 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" h="913">
                <a:moveTo>
                  <a:pt x="0" y="898"/>
                </a:moveTo>
                <a:lnTo>
                  <a:pt x="897" y="0"/>
                </a:lnTo>
                <a:lnTo>
                  <a:pt x="2266" y="16"/>
                </a:lnTo>
                <a:lnTo>
                  <a:pt x="2266" y="913"/>
                </a:lnTo>
                <a:lnTo>
                  <a:pt x="0" y="89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151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467100" y="4512310"/>
            <a:ext cx="1449070" cy="579755"/>
          </a:xfrm>
          <a:custGeom>
            <a:avLst/>
            <a:gdLst>
              <a:gd name="connsiteX0" fmla="*/ 913 w 2282"/>
              <a:gd name="connsiteY0" fmla="*/ 898 h 913"/>
              <a:gd name="connsiteX1" fmla="*/ 0 w 2282"/>
              <a:gd name="connsiteY1" fmla="*/ 0 h 913"/>
              <a:gd name="connsiteX2" fmla="*/ 2282 w 2282"/>
              <a:gd name="connsiteY2" fmla="*/ 16 h 913"/>
              <a:gd name="connsiteX3" fmla="*/ 2282 w 2282"/>
              <a:gd name="connsiteY3" fmla="*/ 913 h 913"/>
              <a:gd name="connsiteX4" fmla="*/ 913 w 2282"/>
              <a:gd name="connsiteY4" fmla="*/ 898 h 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" h="913">
                <a:moveTo>
                  <a:pt x="913" y="898"/>
                </a:moveTo>
                <a:lnTo>
                  <a:pt x="0" y="0"/>
                </a:lnTo>
                <a:lnTo>
                  <a:pt x="2282" y="16"/>
                </a:lnTo>
                <a:lnTo>
                  <a:pt x="2282" y="913"/>
                </a:lnTo>
                <a:lnTo>
                  <a:pt x="913" y="898"/>
                </a:lnTo>
                <a:close/>
              </a:path>
            </a:pathLst>
          </a:custGeom>
          <a:solidFill>
            <a:srgbClr val="FFDBF5">
              <a:alpha val="82000"/>
            </a:srgbClr>
          </a:solidFill>
          <a:ln w="12700">
            <a:solidFill>
              <a:srgbClr val="FE6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十字星 9">
            <a:hlinkClick r:id="rId7" tooltip="" action="ppaction://hlinksldjump"/>
          </p:cNvPr>
          <p:cNvSpPr/>
          <p:nvPr/>
        </p:nvSpPr>
        <p:spPr>
          <a:xfrm>
            <a:off x="11086465" y="6133465"/>
            <a:ext cx="229235" cy="22923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90938 0.001204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ldLvl="0" animBg="1"/>
      <p:bldP spid="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充分感知，建立表象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472815" y="5206365"/>
            <a:ext cx="615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Calibri" panose="020F0502020204030204" charset="0"/>
              </a:rPr>
              <a:t>①</a:t>
            </a:r>
            <a:r>
              <a:rPr lang="en-US" altLang="zh-CN" sz="2800">
                <a:latin typeface="Calibri" panose="020F0502020204030204" charset="0"/>
              </a:rPr>
              <a:t>                                                           </a:t>
            </a:r>
            <a:endParaRPr lang="zh-CN" altLang="en-US" sz="2800">
              <a:latin typeface="Calibri" panose="020F0502020204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03185" y="520636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Calibri" panose="020F0502020204030204" charset="0"/>
              </a:rPr>
              <a:t>②</a:t>
            </a:r>
            <a:endParaRPr lang="zh-CN" altLang="en-US" sz="2800">
              <a:latin typeface="Calibri" panose="020F0502020204030204" charset="0"/>
            </a:endParaRPr>
          </a:p>
        </p:txBody>
      </p:sp>
      <p:pic>
        <p:nvPicPr>
          <p:cNvPr id="9" name="图片 8" descr="K{_8BJHV(QGGO1D1PEE6O7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0190" y="1605825"/>
            <a:ext cx="1933192" cy="3600000"/>
          </a:xfrm>
          <a:prstGeom prst="rect">
            <a:avLst/>
          </a:prstGeom>
        </p:spPr>
      </p:pic>
      <p:pic>
        <p:nvPicPr>
          <p:cNvPr id="11" name="图片 10" descr="K{_8BJHV(QGGO1D1PEE6O7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5515" y="2685825"/>
            <a:ext cx="1353235" cy="25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充分感知，建立表象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703185" y="5206365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Calibri" panose="020F0502020204030204" charset="0"/>
              </a:rPr>
              <a:t>②</a:t>
            </a:r>
            <a:endParaRPr lang="zh-CN" altLang="en-US" sz="2800">
              <a:latin typeface="Calibri" panose="020F0502020204030204" charset="0"/>
            </a:endParaRPr>
          </a:p>
        </p:txBody>
      </p:sp>
      <p:pic>
        <p:nvPicPr>
          <p:cNvPr id="11" name="图片 10" descr="K{_8BJHV(QGGO1D1PEE6O7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5515" y="2685825"/>
            <a:ext cx="1353235" cy="2520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7515860" y="2788285"/>
            <a:ext cx="974725" cy="246380"/>
          </a:xfrm>
          <a:custGeom>
            <a:avLst/>
            <a:gdLst>
              <a:gd name="connsiteX0" fmla="*/ 0 w 1535"/>
              <a:gd name="connsiteY0" fmla="*/ 211 h 388"/>
              <a:gd name="connsiteX1" fmla="*/ 768 w 1535"/>
              <a:gd name="connsiteY1" fmla="*/ 0 h 388"/>
              <a:gd name="connsiteX2" fmla="*/ 1535 w 1535"/>
              <a:gd name="connsiteY2" fmla="*/ 211 h 388"/>
              <a:gd name="connsiteX3" fmla="*/ 850 w 1535"/>
              <a:gd name="connsiteY3" fmla="*/ 388 h 388"/>
              <a:gd name="connsiteX4" fmla="*/ 0 w 1535"/>
              <a:gd name="connsiteY4" fmla="*/ 211 h 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5" h="388">
                <a:moveTo>
                  <a:pt x="0" y="211"/>
                </a:moveTo>
                <a:cubicBezTo>
                  <a:pt x="0" y="94"/>
                  <a:pt x="344" y="0"/>
                  <a:pt x="768" y="0"/>
                </a:cubicBezTo>
                <a:cubicBezTo>
                  <a:pt x="1191" y="0"/>
                  <a:pt x="1535" y="94"/>
                  <a:pt x="1535" y="211"/>
                </a:cubicBezTo>
                <a:cubicBezTo>
                  <a:pt x="1535" y="328"/>
                  <a:pt x="1273" y="388"/>
                  <a:pt x="850" y="388"/>
                </a:cubicBezTo>
                <a:cubicBezTo>
                  <a:pt x="426" y="388"/>
                  <a:pt x="0" y="328"/>
                  <a:pt x="0" y="21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I:\桌面\2.png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84720" y="2676525"/>
            <a:ext cx="1374140" cy="255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充分感知，建立表象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r="14126"/>
          <a:stretch>
            <a:fillRect/>
          </a:stretch>
        </p:blipFill>
        <p:spPr>
          <a:xfrm>
            <a:off x="2716503" y="1607337"/>
            <a:ext cx="1305145" cy="1819043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716503" y="1607233"/>
            <a:ext cx="1305145" cy="1818000"/>
          </a:xfrm>
          <a:prstGeom prst="rect">
            <a:avLst/>
          </a:prstGeom>
          <a:solidFill>
            <a:srgbClr val="FFCCFF">
              <a:alpha val="56000"/>
            </a:srgbClr>
          </a:solidFill>
          <a:ln w="25400" cmpd="sng">
            <a:solidFill>
              <a:srgbClr val="FF60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390465" y="4440793"/>
            <a:ext cx="84226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     面）的大小是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）的面积。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898145" y="4435635"/>
            <a:ext cx="66370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数学书封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   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数学书封     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5820410" y="1383030"/>
            <a:ext cx="3451225" cy="226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285" y="3010535"/>
            <a:ext cx="1821815" cy="8172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/>
      <p:bldP spid="12" grpId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迁移类推，形成概念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814705" y="2909570"/>
            <a:ext cx="1961515" cy="10801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  <a:alpha val="68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323850" rIns="0" bIns="43180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693795" y="2919730"/>
            <a:ext cx="4418965" cy="989965"/>
            <a:chOff x="5817" y="1379"/>
            <a:chExt cx="6959" cy="1559"/>
          </a:xfrm>
        </p:grpSpPr>
        <p:sp>
          <p:nvSpPr>
            <p:cNvPr id="16" name="椭圆 15"/>
            <p:cNvSpPr/>
            <p:nvPr>
              <p:custDataLst>
                <p:tags r:id="rId2"/>
              </p:custDataLst>
            </p:nvPr>
          </p:nvSpPr>
          <p:spPr>
            <a:xfrm>
              <a:off x="11287" y="1428"/>
              <a:ext cx="1489" cy="1489"/>
            </a:xfrm>
            <a:prstGeom prst="ellipse">
              <a:avLst/>
            </a:prstGeom>
            <a:noFill/>
            <a:ln w="38100">
              <a:solidFill>
                <a:srgbClr val="F0B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3"/>
              </p:custDataLst>
            </p:nvPr>
          </p:nvSpPr>
          <p:spPr>
            <a:xfrm>
              <a:off x="5817" y="1439"/>
              <a:ext cx="1429" cy="1429"/>
            </a:xfrm>
            <a:prstGeom prst="rect">
              <a:avLst/>
            </a:prstGeom>
            <a:noFill/>
            <a:ln w="38100">
              <a:solidFill>
                <a:srgbClr val="7CD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2" name="等腰三角形 11"/>
            <p:cNvSpPr/>
            <p:nvPr>
              <p:custDataLst>
                <p:tags r:id="rId4"/>
              </p:custDataLst>
            </p:nvPr>
          </p:nvSpPr>
          <p:spPr>
            <a:xfrm>
              <a:off x="8077" y="1379"/>
              <a:ext cx="1843" cy="1559"/>
            </a:xfrm>
            <a:prstGeom prst="triangle">
              <a:avLst/>
            </a:prstGeom>
            <a:noFill/>
            <a:ln w="38100">
              <a:solidFill>
                <a:srgbClr val="F10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61315" y="990600"/>
            <a:ext cx="6844665" cy="51689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594360" y="1085215"/>
            <a:ext cx="6572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这些图形有面积吗？如果有，快速涂色表示它们的面积。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9920" y="2813685"/>
            <a:ext cx="1249045" cy="1181735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15340" y="2909570"/>
            <a:ext cx="1961515" cy="108013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tIns="323850" rIns="0" bIns="431800" rtlCol="0" anchor="ctr"/>
          <a:p>
            <a:pPr algn="ctr"/>
            <a:endParaRPr lang="zh-CN" altLang="en-US" dirty="0"/>
          </a:p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迁移类推，形成概念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18" name="等腰三角形 17"/>
          <p:cNvSpPr/>
          <p:nvPr>
            <p:custDataLst>
              <p:tags r:id="rId3"/>
            </p:custDataLst>
          </p:nvPr>
        </p:nvSpPr>
        <p:spPr>
          <a:xfrm>
            <a:off x="5128895" y="2918460"/>
            <a:ext cx="1170305" cy="9798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814705" y="2909570"/>
            <a:ext cx="1961515" cy="10801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  <a:alpha val="68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323850" rIns="0" bIns="43180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120" y="2792730"/>
            <a:ext cx="1295400" cy="172212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693795" y="2919730"/>
            <a:ext cx="4418965" cy="989965"/>
            <a:chOff x="5817" y="1379"/>
            <a:chExt cx="6959" cy="1559"/>
          </a:xfrm>
        </p:grpSpPr>
        <p:sp>
          <p:nvSpPr>
            <p:cNvPr id="16" name="椭圆 15"/>
            <p:cNvSpPr/>
            <p:nvPr>
              <p:custDataLst>
                <p:tags r:id="rId6"/>
              </p:custDataLst>
            </p:nvPr>
          </p:nvSpPr>
          <p:spPr>
            <a:xfrm>
              <a:off x="11287" y="1428"/>
              <a:ext cx="1489" cy="1489"/>
            </a:xfrm>
            <a:prstGeom prst="ellipse">
              <a:avLst/>
            </a:prstGeom>
            <a:noFill/>
            <a:ln w="38100">
              <a:solidFill>
                <a:srgbClr val="F0B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5817" y="1439"/>
              <a:ext cx="1429" cy="1429"/>
            </a:xfrm>
            <a:prstGeom prst="rect">
              <a:avLst/>
            </a:prstGeom>
            <a:noFill/>
            <a:ln w="38100">
              <a:solidFill>
                <a:srgbClr val="7CD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2" name="等腰三角形 11"/>
            <p:cNvSpPr/>
            <p:nvPr>
              <p:custDataLst>
                <p:tags r:id="rId8"/>
              </p:custDataLst>
            </p:nvPr>
          </p:nvSpPr>
          <p:spPr>
            <a:xfrm>
              <a:off x="8077" y="1379"/>
              <a:ext cx="1843" cy="1559"/>
            </a:xfrm>
            <a:prstGeom prst="triangle">
              <a:avLst/>
            </a:prstGeom>
            <a:noFill/>
            <a:ln w="38100">
              <a:solidFill>
                <a:srgbClr val="F10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61315" y="990600"/>
            <a:ext cx="6844665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4360" y="1085215"/>
            <a:ext cx="6572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这些图形有面积吗？如果有，快速涂色表示它们的面积。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815340" y="2909570"/>
            <a:ext cx="1961515" cy="108013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195" tIns="323850" rIns="0" bIns="431800" rtlCol="0" anchor="ctr"/>
          <a:p>
            <a:pPr algn="ctr"/>
            <a:endParaRPr lang="zh-CN" altLang="en-US" dirty="0"/>
          </a:p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迁移类推，形成概念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693795" y="2958465"/>
            <a:ext cx="907415" cy="906145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8" name="等腰三角形 17"/>
          <p:cNvSpPr/>
          <p:nvPr>
            <p:custDataLst>
              <p:tags r:id="rId3"/>
            </p:custDataLst>
          </p:nvPr>
        </p:nvSpPr>
        <p:spPr>
          <a:xfrm>
            <a:off x="5128895" y="2918460"/>
            <a:ext cx="1170305" cy="9798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7148195" y="2924810"/>
            <a:ext cx="964565" cy="1005205"/>
          </a:xfrm>
          <a:prstGeom prst="ellipse">
            <a:avLst/>
          </a:prstGeom>
          <a:solidFill>
            <a:srgbClr val="7C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814705" y="2909570"/>
            <a:ext cx="1961515" cy="10801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  <a:alpha val="68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323850" rIns="0" bIns="43180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693795" y="2919730"/>
            <a:ext cx="4418965" cy="989965"/>
            <a:chOff x="5817" y="1379"/>
            <a:chExt cx="6959" cy="1559"/>
          </a:xfrm>
        </p:grpSpPr>
        <p:sp>
          <p:nvSpPr>
            <p:cNvPr id="16" name="椭圆 15"/>
            <p:cNvSpPr/>
            <p:nvPr>
              <p:custDataLst>
                <p:tags r:id="rId6"/>
              </p:custDataLst>
            </p:nvPr>
          </p:nvSpPr>
          <p:spPr>
            <a:xfrm>
              <a:off x="11287" y="1428"/>
              <a:ext cx="1489" cy="1489"/>
            </a:xfrm>
            <a:prstGeom prst="ellipse">
              <a:avLst/>
            </a:prstGeom>
            <a:noFill/>
            <a:ln w="38100">
              <a:solidFill>
                <a:srgbClr val="F0B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5817" y="1439"/>
              <a:ext cx="1429" cy="1429"/>
            </a:xfrm>
            <a:prstGeom prst="rect">
              <a:avLst/>
            </a:prstGeom>
            <a:noFill/>
            <a:ln w="38100">
              <a:solidFill>
                <a:srgbClr val="7CD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2" name="等腰三角形 11"/>
            <p:cNvSpPr/>
            <p:nvPr>
              <p:custDataLst>
                <p:tags r:id="rId8"/>
              </p:custDataLst>
            </p:nvPr>
          </p:nvSpPr>
          <p:spPr>
            <a:xfrm>
              <a:off x="8077" y="1379"/>
              <a:ext cx="1843" cy="1559"/>
            </a:xfrm>
            <a:prstGeom prst="triangle">
              <a:avLst/>
            </a:prstGeom>
            <a:noFill/>
            <a:ln w="38100">
              <a:solidFill>
                <a:srgbClr val="F10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61315" y="990600"/>
            <a:ext cx="6844665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4360" y="1085215"/>
            <a:ext cx="6572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这些图形有面积吗？如果有，快速涂色表示它们的面积。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8" grpId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比较大小，理解概念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361315" y="990600"/>
            <a:ext cx="1336675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94360" y="1085215"/>
            <a:ext cx="152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比一比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4683760" y="4525645"/>
            <a:ext cx="2302510" cy="768350"/>
          </a:xfrm>
          <a:prstGeom prst="rect">
            <a:avLst/>
          </a:prstGeom>
          <a:noFill/>
          <a:ln w="635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44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400" b="1">
                <a:latin typeface="黑体" panose="02010609060101010101" charset="-122"/>
                <a:ea typeface="黑体" panose="02010609060101010101" charset="-122"/>
              </a:rPr>
              <a:t>重叠法</a:t>
            </a:r>
            <a:endParaRPr lang="zh-CN" altLang="en-US" sz="4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TextBox 10"/>
          <p:cNvSpPr txBox="1"/>
          <p:nvPr>
            <p:custDataLst>
              <p:tags r:id="rId3"/>
            </p:custDataLst>
          </p:nvPr>
        </p:nvSpPr>
        <p:spPr>
          <a:xfrm>
            <a:off x="1728470" y="1870075"/>
            <a:ext cx="3600000" cy="1440180"/>
          </a:xfrm>
          <a:prstGeom prst="rect">
            <a:avLst/>
          </a:prstGeom>
          <a:solidFill>
            <a:srgbClr val="03A2AC">
              <a:alpha val="60000"/>
            </a:srgbClr>
          </a:solidFill>
          <a:ln w="12700">
            <a:solidFill>
              <a:srgbClr val="037675"/>
            </a:solidFill>
          </a:ln>
          <a:effectLst/>
        </p:spPr>
        <p:txBody>
          <a:bodyPr wrap="square" bIns="288290" rtlCol="0">
            <a:noAutofit/>
          </a:bodyPr>
          <a:p>
            <a:pPr algn="ctr" defTabSz="914400"/>
            <a:endParaRPr lang="zh-CN" altLang="en-US" sz="16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97504" y="1870255"/>
            <a:ext cx="1440000" cy="14400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156 0.000278 L -0.440417 -0.00120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935665"/>
            <a:chOff x="0" y="0"/>
            <a:chExt cx="12192000" cy="93566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0"/>
              <a:ext cx="12192000" cy="935665"/>
              <a:chOff x="0" y="0"/>
              <a:chExt cx="12192000" cy="93566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0" y="0"/>
                <a:ext cx="12192000" cy="935665"/>
              </a:xfrm>
              <a:prstGeom prst="rect">
                <a:avLst/>
              </a:prstGeom>
              <a:solidFill>
                <a:srgbClr val="59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82772" y="207334"/>
                <a:ext cx="116958" cy="5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思源黑体" panose="020B0500000000000000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382772" y="717696"/>
                <a:ext cx="1139810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文本框 7"/>
            <p:cNvSpPr txBox="1"/>
            <p:nvPr/>
          </p:nvSpPr>
          <p:spPr>
            <a:xfrm>
              <a:off x="648335" y="194310"/>
              <a:ext cx="3004185" cy="4603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ln w="6350">
                    <a:noFill/>
                  </a:ln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比较大小，理解概念</a:t>
              </a:r>
              <a:endParaRPr lang="zh-CN" altLang="en-US" sz="2400" b="1" dirty="0">
                <a:ln w="6350">
                  <a:noFill/>
                </a:ln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</p:grpSp>
      <p:sp>
        <p:nvSpPr>
          <p:cNvPr id="13" name="圆角矩形 12"/>
          <p:cNvSpPr/>
          <p:nvPr>
            <p:custDataLst>
              <p:tags r:id="rId1"/>
            </p:custDataLst>
          </p:nvPr>
        </p:nvSpPr>
        <p:spPr>
          <a:xfrm>
            <a:off x="361315" y="990600"/>
            <a:ext cx="1336675" cy="516890"/>
          </a:xfrm>
          <a:prstGeom prst="roundRect">
            <a:avLst/>
          </a:prstGeom>
          <a:noFill/>
          <a:ln w="952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94360" y="1085215"/>
            <a:ext cx="152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比一比</a:t>
            </a:r>
            <a:endParaRPr lang="zh-CN" altLang="en-US" sz="2000"/>
          </a:p>
        </p:txBody>
      </p:sp>
      <p:sp>
        <p:nvSpPr>
          <p:cNvPr id="16" name="TextBox 10"/>
          <p:cNvSpPr txBox="1"/>
          <p:nvPr>
            <p:custDataLst>
              <p:tags r:id="rId3"/>
            </p:custDataLst>
          </p:nvPr>
        </p:nvSpPr>
        <p:spPr>
          <a:xfrm>
            <a:off x="1779905" y="1870075"/>
            <a:ext cx="3600000" cy="1440180"/>
          </a:xfrm>
          <a:prstGeom prst="rect">
            <a:avLst/>
          </a:prstGeom>
          <a:solidFill>
            <a:srgbClr val="03A2AC">
              <a:alpha val="60000"/>
            </a:srgb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bIns="288290" rtlCol="0">
            <a:noAutofit/>
          </a:bodyPr>
          <a:p>
            <a:pPr algn="ctr" defTabSz="914400"/>
            <a:endParaRPr lang="zh-CN" altLang="en-US" sz="1600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0785" y="1870075"/>
            <a:ext cx="1363345" cy="142938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50785" y="1139190"/>
            <a:ext cx="2160000" cy="21600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 -0.001481 L -0.472604 0.107130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1" grpId="1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ISLIDE.ICON" val="#162761;#89106;#16492;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2864.6346456692913,&quot;width&quot;:2055.3464566929133}"/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宽屏</PresentationFormat>
  <Paragraphs>92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仿宋</vt:lpstr>
      <vt:lpstr>微软雅黑</vt:lpstr>
      <vt:lpstr>字魂105号-简雅黑</vt:lpstr>
      <vt:lpstr>思源黑体</vt:lpstr>
      <vt:lpstr>Calibri</vt:lpstr>
      <vt:lpstr>楷体</vt:lpstr>
      <vt:lpstr>黑体</vt:lpstr>
      <vt:lpstr>华文楷体</vt:lpstr>
      <vt:lpstr>楷体_GB2312</vt:lpstr>
      <vt:lpstr>等线</vt:lpstr>
      <vt:lpstr>Arial Unicode MS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平1387334471</cp:lastModifiedBy>
  <cp:revision>53</cp:revision>
  <dcterms:created xsi:type="dcterms:W3CDTF">2021-11-12T02:39:00Z</dcterms:created>
  <dcterms:modified xsi:type="dcterms:W3CDTF">2023-11-13T14:03:46Z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70D49E03DC0646ADA781849DD0A2944F_12</vt:lpwstr>
  </property>
  <property fmtid="{D5CDD505-2E9C-101B-9397-08002B2CF9AE}" pid="3" name="KSOProductBuildVer">
    <vt:lpwstr>2052-10.8.2.6837</vt:lpwstr>
  </property>
</Properties>
</file>