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</p:sldMasterIdLst>
  <p:sldIdLst>
    <p:sldId id="433" r:id="rId2"/>
    <p:sldId id="936" r:id="rId3"/>
    <p:sldId id="450" r:id="rId4"/>
    <p:sldId id="452" r:id="rId5"/>
    <p:sldId id="435" r:id="rId6"/>
    <p:sldId id="919" r:id="rId7"/>
    <p:sldId id="436" r:id="rId8"/>
    <p:sldId id="926" r:id="rId9"/>
    <p:sldId id="927" r:id="rId10"/>
    <p:sldId id="929" r:id="rId11"/>
    <p:sldId id="930" r:id="rId12"/>
    <p:sldId id="931" r:id="rId13"/>
    <p:sldId id="932" r:id="rId14"/>
    <p:sldId id="924" r:id="rId15"/>
    <p:sldId id="934" r:id="rId16"/>
    <p:sldId id="263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16" userDrawn="1">
          <p15:clr>
            <a:srgbClr val="A4A3A4"/>
          </p15:clr>
        </p15:guide>
        <p15:guide id="4" orient="horz" pos="14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66"/>
    <a:srgbClr val="554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02"/>
      </p:cViewPr>
      <p:guideLst>
        <p:guide pos="4316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9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4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9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6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3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3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00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6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5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6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9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2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1" y="2943359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9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7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7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7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4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1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5" y="4781082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37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7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6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609605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5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7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21193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6"/>
            <a:ext cx="10363827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7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1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0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6"/>
            <a:ext cx="5106027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6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6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6" y="3051016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2" y="3051016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4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4" y="609604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1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56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7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7" y="5883279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ransition spd="slow">
    <p:push dir="u"/>
  </p:transition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阴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15" y="1702703"/>
            <a:ext cx="8152775" cy="38029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29150" y="2221449"/>
            <a:ext cx="4733700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等比数列</a:t>
            </a:r>
            <a:endParaRPr lang="zh-CN" alt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E3A2D4-C886-3AB8-23E2-87597164B047}"/>
              </a:ext>
            </a:extLst>
          </p:cNvPr>
          <p:cNvSpPr txBox="1"/>
          <p:nvPr/>
        </p:nvSpPr>
        <p:spPr>
          <a:xfrm>
            <a:off x="3904615" y="1731145"/>
            <a:ext cx="438277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五年一贯制高职数学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E3A2D4-C886-3AB8-23E2-87597164B047}"/>
              </a:ext>
            </a:extLst>
          </p:cNvPr>
          <p:cNvSpPr txBox="1"/>
          <p:nvPr/>
        </p:nvSpPr>
        <p:spPr>
          <a:xfrm>
            <a:off x="4754708" y="4022011"/>
            <a:ext cx="268258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授课：贾云碟</a:t>
            </a:r>
          </a:p>
        </p:txBody>
      </p:sp>
    </p:spTree>
    <p:extLst>
      <p:ext uri="{BB962C8B-B14F-4D97-AF65-F5344CB8AC3E}">
        <p14:creationId xmlns:p14="http://schemas.microsoft.com/office/powerpoint/2010/main" val="175836911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5EE326-BD14-9BE5-909E-4A3F453C1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15" r="-4" b="-15"/>
          <a:stretch/>
        </p:blipFill>
        <p:spPr>
          <a:xfrm>
            <a:off x="1134" y="1037"/>
            <a:ext cx="6094866" cy="68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196708D-3BB2-D3B3-E833-D57A2B6D2E89}"/>
              </a:ext>
            </a:extLst>
          </p:cNvPr>
          <p:cNvSpPr txBox="1"/>
          <p:nvPr/>
        </p:nvSpPr>
        <p:spPr>
          <a:xfrm>
            <a:off x="205769" y="375320"/>
            <a:ext cx="11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例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08FDFD-C2CB-A697-A4A9-BE60A72B7CF5}"/>
              </a:ext>
            </a:extLst>
          </p:cNvPr>
          <p:cNvSpPr txBox="1"/>
          <p:nvPr/>
        </p:nvSpPr>
        <p:spPr>
          <a:xfrm>
            <a:off x="6273396" y="436138"/>
            <a:ext cx="11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练习</a:t>
            </a:r>
            <a:endParaRPr lang="en-US" altLang="zh-C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F966D653-41E8-3D90-665B-531FE845B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429" y="436138"/>
                <a:ext cx="5504967" cy="1325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求等比</m:t>
                      </m:r>
                      <m:r>
                        <a:rPr lang="zh-CN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数列</m:t>
                      </m:r>
                      <m:r>
                        <a:rPr lang="en-US" altLang="zh-C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8</m:t>
                      </m:r>
                      <m:r>
                        <a:rPr lang="zh-CN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32</m:t>
                      </m:r>
                      <m:r>
                        <a:rPr lang="zh-CN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en-US" altLang="zh-CN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的通项公式和第</a:t>
                </a: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</a:t>
                </a: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F966D653-41E8-3D90-665B-531FE845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429" y="436138"/>
                <a:ext cx="5504967" cy="1325171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1">
                <a:extLst>
                  <a:ext uri="{FF2B5EF4-FFF2-40B4-BE49-F238E27FC236}">
                    <a16:creationId xmlns:a16="http://schemas.microsoft.com/office/drawing/2014/main" id="{245A255B-302B-34E9-7C7C-619F24CDE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3396" y="1159660"/>
                <a:ext cx="5712835" cy="586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求等比</m:t>
                    </m:r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数列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</m:t>
                    </m:r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3</m:t>
                    </m:r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9</m:t>
                    </m:r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27,…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</a:p>
            </p:txBody>
          </p:sp>
        </mc:Choice>
        <mc:Fallback xmlns="">
          <p:sp>
            <p:nvSpPr>
              <p:cNvPr id="6" name="Text Box 41">
                <a:extLst>
                  <a:ext uri="{FF2B5EF4-FFF2-40B4-BE49-F238E27FC236}">
                    <a16:creationId xmlns:a16="http://schemas.microsoft.com/office/drawing/2014/main" id="{245A255B-302B-34E9-7C7C-619F24CD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396" y="1159660"/>
                <a:ext cx="5712835" cy="586507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1">
            <a:extLst>
              <a:ext uri="{FF2B5EF4-FFF2-40B4-BE49-F238E27FC236}">
                <a16:creationId xmlns:a16="http://schemas.microsoft.com/office/drawing/2014/main" id="{61D6C8F7-D4FB-E85E-F922-B57B33CC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663" y="1761309"/>
            <a:ext cx="384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通项公式和第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34039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0752AB-EBE3-04B8-1594-3C7A571C4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15" r="-4" b="-15"/>
          <a:stretch/>
        </p:blipFill>
        <p:spPr>
          <a:xfrm>
            <a:off x="1134" y="1037"/>
            <a:ext cx="6094866" cy="68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057D4FC-A460-FF3D-134A-3F2774CE03D8}"/>
              </a:ext>
            </a:extLst>
          </p:cNvPr>
          <p:cNvSpPr txBox="1"/>
          <p:nvPr/>
        </p:nvSpPr>
        <p:spPr>
          <a:xfrm>
            <a:off x="205769" y="375320"/>
            <a:ext cx="11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例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498D47-F149-D92F-D516-19A5E9AD2875}"/>
              </a:ext>
            </a:extLst>
          </p:cNvPr>
          <p:cNvSpPr txBox="1"/>
          <p:nvPr/>
        </p:nvSpPr>
        <p:spPr>
          <a:xfrm>
            <a:off x="6197823" y="436876"/>
            <a:ext cx="11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练习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06F51A-2D60-A95F-C8B3-0663779892E8}"/>
                  </a:ext>
                </a:extLst>
              </p:cNvPr>
              <p:cNvSpPr txBox="1"/>
              <p:nvPr/>
            </p:nvSpPr>
            <p:spPr>
              <a:xfrm>
                <a:off x="5894442" y="918666"/>
                <a:ext cx="6651976" cy="744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914400">
                  <a:lnSpc>
                    <a:spcPct val="150000"/>
                  </a:lnSpc>
                  <a:spcBef>
                    <a:spcPct val="10000"/>
                  </a:spcBef>
                  <a:defRPr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 </m:t>
                    </m:r>
                    <m:d>
                      <m:d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</m:d>
                    <m:r>
                      <a:rPr kumimoji="0" lang="zh-CN" alt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已知等比</m:t>
                    </m:r>
                    <m:r>
                      <a:rPr kumimoji="0" lang="zh-CN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数列</m:t>
                    </m:r>
                    <m:sSub>
                      <m:sSub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8</m:t>
                    </m:r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</m:sub>
                    </m:sSub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=27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,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06F51A-2D60-A95F-C8B3-06637798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42" y="918666"/>
                <a:ext cx="6651976" cy="744691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27D9B7-86C2-1759-A15B-1D5EDA26E854}"/>
                  </a:ext>
                </a:extLst>
              </p:cNvPr>
              <p:cNvSpPr txBox="1"/>
              <p:nvPr/>
            </p:nvSpPr>
            <p:spPr>
              <a:xfrm>
                <a:off x="1267096" y="436876"/>
                <a:ext cx="465401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50000"/>
                  </a:spcBef>
                  <a:defRPr/>
                </a:pPr>
                <a:r>
                  <a:rPr lang="zh-CN" altLang="en-US" sz="32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等比数列中，</a:t>
                </a:r>
                <a:r>
                  <a:rPr lang="en-US" altLang="zh-CN" sz="32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b>
                    </m:sSub>
                    <m:r>
                      <a:rPr lang="en-US" altLang="zh-CN" sz="32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=10</m:t>
                    </m:r>
                  </m:oMath>
                </a14:m>
                <a:r>
                  <a:rPr lang="en-US" altLang="zh-CN" sz="32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</a:p>
              <a:p>
                <a:pPr lvl="0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8</m:t>
                        </m:r>
                      </m:sub>
                    </m:sSub>
                    <m:r>
                      <a:rPr lang="en-US" altLang="zh-CN" sz="32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32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40</m:t>
                    </m:r>
                  </m:oMath>
                </a14:m>
                <a:r>
                  <a:rPr lang="en-US" altLang="zh-CN" sz="32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32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9</m:t>
                        </m:r>
                      </m:sub>
                    </m:sSub>
                    <m:r>
                      <a:rPr lang="en-US" altLang="zh-CN" sz="32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</m:oMath>
                </a14:m>
                <a:endParaRPr lang="zh-CN" altLang="en-US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27D9B7-86C2-1759-A15B-1D5EDA26E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96" y="436876"/>
                <a:ext cx="4654019" cy="1323439"/>
              </a:xfrm>
              <a:prstGeom prst="rect">
                <a:avLst/>
              </a:prstGeom>
              <a:blipFill>
                <a:blip r:embed="rId4"/>
                <a:stretch>
                  <a:fillRect l="-3408" t="-5991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B2A8E0-567A-B159-47A4-7E675C0E3CEC}"/>
                  </a:ext>
                </a:extLst>
              </p:cNvPr>
              <p:cNvSpPr txBox="1"/>
              <p:nvPr/>
            </p:nvSpPr>
            <p:spPr>
              <a:xfrm>
                <a:off x="6029303" y="3325678"/>
                <a:ext cx="6517115" cy="741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914400">
                  <a:lnSpc>
                    <a:spcPct val="150000"/>
                  </a:lnSpc>
                  <a:spcBef>
                    <a:spcPct val="10000"/>
                  </a:spcBef>
                  <a:defRPr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(2)</m:t>
                    </m:r>
                    <m:r>
                      <a:rPr kumimoji="0" lang="zh-CN" alt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已知等比</m:t>
                    </m:r>
                    <m:r>
                      <a:rPr kumimoji="0" lang="zh-CN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数列</m:t>
                    </m:r>
                    <m:sSub>
                      <m:sSub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4,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</m:t>
                        </m:r>
                      </m:sub>
                    </m:sSub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=64</m:t>
                    </m:r>
                  </m:oMath>
                </a14:m>
                <a:r>
                  <a:rPr kumimoji="0" lang="en-US" altLang="zh-CN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Arial"/>
                  </a:rPr>
                  <a:t>,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B2A8E0-567A-B159-47A4-7E675C0E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03" y="3325678"/>
                <a:ext cx="6517115" cy="741293"/>
              </a:xfrm>
              <a:prstGeom prst="rect">
                <a:avLst/>
              </a:prstGeom>
              <a:blipFill>
                <a:blip r:embed="rId5"/>
                <a:stretch>
                  <a:fillRect b="-26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A2E9E27-2945-A6B6-399A-09F9EA099ADA}"/>
                  </a:ext>
                </a:extLst>
              </p:cNvPr>
              <p:cNvSpPr txBox="1"/>
              <p:nvPr/>
            </p:nvSpPr>
            <p:spPr>
              <a:xfrm>
                <a:off x="6760483" y="1425141"/>
                <a:ext cx="191568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1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求</m:t>
                      </m:r>
                      <m:sSub>
                        <m:sSubPr>
                          <m:ctrlPr>
                            <a:rPr lang="en-US" altLang="zh-CN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7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.</m:t>
                      </m:r>
                    </m:oMath>
                  </m:oMathPara>
                </a14:m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A2E9E27-2945-A6B6-399A-09F9EA099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83" y="1425141"/>
                <a:ext cx="191568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5256C0-6CB3-623D-CD17-323E7E6355FC}"/>
                  </a:ext>
                </a:extLst>
              </p:cNvPr>
              <p:cNvSpPr txBox="1"/>
              <p:nvPr/>
            </p:nvSpPr>
            <p:spPr>
              <a:xfrm>
                <a:off x="6760483" y="3844074"/>
                <a:ext cx="18281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ct val="1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求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7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.</m:t>
                      </m:r>
                    </m:oMath>
                  </m:oMathPara>
                </a14:m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5256C0-6CB3-623D-CD17-323E7E635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83" y="3844074"/>
                <a:ext cx="182815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0613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B325DEB0-F9F9-3FE6-3803-8D1A5BAE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11" y="2305461"/>
            <a:ext cx="2077959" cy="26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AA65C38-7118-A27D-BD7B-4AE013FDE942}"/>
              </a:ext>
            </a:extLst>
          </p:cNvPr>
          <p:cNvSpPr txBox="1"/>
          <p:nvPr/>
        </p:nvSpPr>
        <p:spPr>
          <a:xfrm>
            <a:off x="1330724" y="433838"/>
            <a:ext cx="285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课堂小游戏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77D1C0-1B13-94EE-A273-C412A93F705B}"/>
              </a:ext>
            </a:extLst>
          </p:cNvPr>
          <p:cNvGrpSpPr/>
          <p:nvPr/>
        </p:nvGrpSpPr>
        <p:grpSpPr>
          <a:xfrm>
            <a:off x="475921" y="531231"/>
            <a:ext cx="669416" cy="470256"/>
            <a:chOff x="496853" y="386576"/>
            <a:chExt cx="754884" cy="53029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0B95145-D623-7ECB-2A71-948AD0070C17}"/>
                </a:ext>
              </a:extLst>
            </p:cNvPr>
            <p:cNvSpPr/>
            <p:nvPr/>
          </p:nvSpPr>
          <p:spPr>
            <a:xfrm rot="2700000">
              <a:off x="721444" y="386576"/>
              <a:ext cx="530293" cy="530293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72C8AE1-7FF8-5044-84E5-D0668574EA07}"/>
                </a:ext>
              </a:extLst>
            </p:cNvPr>
            <p:cNvSpPr/>
            <p:nvPr/>
          </p:nvSpPr>
          <p:spPr>
            <a:xfrm rot="2700000">
              <a:off x="496853" y="386577"/>
              <a:ext cx="530293" cy="5302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18B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023DBC7B-236D-CE32-D75B-37791D864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6486" y="1986336"/>
                <a:ext cx="3036861" cy="3241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10000"/>
                  </a:spcBef>
                </a:pPr>
                <a:r>
                  <a:rPr lang="zh-CN" altLang="en-US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玩法一</a:t>
                </a:r>
                <a:endParaRPr lang="en-US" altLang="zh-C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=−2;</m:t>
                      </m:r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−1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=2;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3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;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023DBC7B-236D-CE32-D75B-37791D86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6486" y="1986336"/>
                <a:ext cx="3036861" cy="3241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023DBC7B-236D-CE32-D75B-37791D864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0717" y="1986336"/>
                <a:ext cx="330953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10000"/>
                  </a:spcBef>
                </a:pPr>
                <a:r>
                  <a:rPr lang="zh-CN" altLang="en-US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玩法二</a:t>
                </a:r>
                <a:endParaRPr lang="en-US" altLang="zh-C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6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6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48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;</m:t>
                      </m:r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0;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6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=8</m:t>
                      </m:r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8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=2;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023DBC7B-236D-CE32-D75B-37791D86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0717" y="1986336"/>
                <a:ext cx="3309530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66141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9A38359-7A79-DB7C-56D2-6CD9F4E50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15" r="-4" b="-15"/>
          <a:stretch/>
        </p:blipFill>
        <p:spPr>
          <a:xfrm>
            <a:off x="1134" y="1037"/>
            <a:ext cx="12190866" cy="68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6E58977-7F8D-DCD3-2B09-194D5A216BDC}"/>
              </a:ext>
            </a:extLst>
          </p:cNvPr>
          <p:cNvSpPr txBox="1"/>
          <p:nvPr/>
        </p:nvSpPr>
        <p:spPr>
          <a:xfrm>
            <a:off x="407899" y="529323"/>
            <a:ext cx="151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思考：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979274-7F24-5136-EA5E-0B0BECA9860D}"/>
                  </a:ext>
                </a:extLst>
              </p:cNvPr>
              <p:cNvSpPr txBox="1"/>
              <p:nvPr/>
            </p:nvSpPr>
            <p:spPr>
              <a:xfrm>
                <a:off x="1307445" y="216072"/>
                <a:ext cx="9562887" cy="1176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求等比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数列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−36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24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−16…</m:t>
                      </m:r>
                      <m:r>
                        <m:rPr>
                          <m:nor/>
                        </m:rPr>
                        <a:rPr lang="zh-CN" altLang="en-US" sz="32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中，第几项是</m:t>
                      </m:r>
                      <m:f>
                        <m:fPr>
                          <m:ctrlPr>
                            <a:rPr lang="en-US" altLang="zh-CN" sz="4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4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32</m:t>
                          </m:r>
                        </m:num>
                        <m:den>
                          <m:r>
                            <a:rPr lang="en-US" altLang="zh-CN" sz="4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32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.</m:t>
                      </m:r>
                    </m:oMath>
                  </m:oMathPara>
                </a14:m>
                <a:endParaRPr lang="zh-CN" altLang="en-US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979274-7F24-5136-EA5E-0B0BECA98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45" y="216072"/>
                <a:ext cx="9562887" cy="1176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9070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8EBBDC7E-0D85-4C7E-B05D-2512A90B806E}"/>
              </a:ext>
            </a:extLst>
          </p:cNvPr>
          <p:cNvSpPr/>
          <p:nvPr/>
        </p:nvSpPr>
        <p:spPr>
          <a:xfrm>
            <a:off x="409759" y="402895"/>
            <a:ext cx="6675856" cy="680907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spc="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三、课堂小结</a:t>
            </a: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ACB72056-AEAD-F617-D9B3-09C3B77A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99" y="1518230"/>
            <a:ext cx="7212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、等比数列的定义；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CD092BD4-64CC-62DF-73ED-2C184C0C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99" y="2283204"/>
            <a:ext cx="6561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、等比数列定义的数学符号表示；</a:t>
            </a: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42BF9ECD-4274-B420-7946-A5A88982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99" y="3048178"/>
            <a:ext cx="4950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、等比数列的通项公式。</a:t>
            </a:r>
          </a:p>
        </p:txBody>
      </p:sp>
    </p:spTree>
    <p:extLst>
      <p:ext uri="{BB962C8B-B14F-4D97-AF65-F5344CB8AC3E}">
        <p14:creationId xmlns:p14="http://schemas.microsoft.com/office/powerpoint/2010/main" val="248635463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8EBBDC7E-0D85-4C7E-B05D-2512A90B806E}"/>
              </a:ext>
            </a:extLst>
          </p:cNvPr>
          <p:cNvSpPr/>
          <p:nvPr/>
        </p:nvSpPr>
        <p:spPr>
          <a:xfrm>
            <a:off x="409759" y="402895"/>
            <a:ext cx="6675856" cy="680907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spc="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四、课后作业</a:t>
            </a: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ACB72056-AEAD-F617-D9B3-09C3B77A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966" y="1777738"/>
            <a:ext cx="895393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、完成教材及练习册后相关练习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、预习等比数列前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</a:p>
        </p:txBody>
      </p:sp>
    </p:spTree>
    <p:extLst>
      <p:ext uri="{BB962C8B-B14F-4D97-AF65-F5344CB8AC3E}">
        <p14:creationId xmlns:p14="http://schemas.microsoft.com/office/powerpoint/2010/main" val="241834298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圆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16" y="1099185"/>
            <a:ext cx="4306571" cy="4298315"/>
          </a:xfrm>
          <a:prstGeom prst="rect">
            <a:avLst/>
          </a:prstGeom>
        </p:spPr>
      </p:pic>
      <p:pic>
        <p:nvPicPr>
          <p:cNvPr id="6" name="图片 5" descr="面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248" y="5033645"/>
            <a:ext cx="2394585" cy="1304291"/>
          </a:xfrm>
          <a:prstGeom prst="rect">
            <a:avLst/>
          </a:prstGeom>
        </p:spPr>
      </p:pic>
      <p:pic>
        <p:nvPicPr>
          <p:cNvPr id="9" name="图片 8" descr="树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" y="-22225"/>
            <a:ext cx="1713230" cy="18440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887087" y="1859447"/>
            <a:ext cx="417831" cy="589280"/>
            <a:chOff x="8953" y="3127"/>
            <a:chExt cx="658" cy="92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953" y="3127"/>
              <a:ext cx="659" cy="0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953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600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 flipV="1">
            <a:off x="5887087" y="4117340"/>
            <a:ext cx="417831" cy="589280"/>
            <a:chOff x="8953" y="3127"/>
            <a:chExt cx="658" cy="9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8953" y="3127"/>
              <a:ext cx="659" cy="0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953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600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689794" y="2492169"/>
            <a:ext cx="281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554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感谢指正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36430" y="3169922"/>
            <a:ext cx="3319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5463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 for watching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8EBBDC7E-0D85-4C7E-B05D-2512A90B806E}"/>
              </a:ext>
            </a:extLst>
          </p:cNvPr>
          <p:cNvSpPr/>
          <p:nvPr/>
        </p:nvSpPr>
        <p:spPr>
          <a:xfrm>
            <a:off x="1137549" y="447744"/>
            <a:ext cx="2282189" cy="680907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4000" b="1" spc="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回顾：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1FBC3-23C9-F5AC-247D-7B50B6822109}"/>
              </a:ext>
            </a:extLst>
          </p:cNvPr>
          <p:cNvGrpSpPr/>
          <p:nvPr/>
        </p:nvGrpSpPr>
        <p:grpSpPr>
          <a:xfrm>
            <a:off x="475921" y="531231"/>
            <a:ext cx="669416" cy="470256"/>
            <a:chOff x="496853" y="386576"/>
            <a:chExt cx="754884" cy="53029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60536209-7858-A88E-E378-5C6B8414DE22}"/>
                </a:ext>
              </a:extLst>
            </p:cNvPr>
            <p:cNvSpPr/>
            <p:nvPr/>
          </p:nvSpPr>
          <p:spPr>
            <a:xfrm rot="2700000">
              <a:off x="721444" y="386576"/>
              <a:ext cx="530293" cy="530293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50798AD-77E0-5D19-B45E-32F3A9BACB61}"/>
                </a:ext>
              </a:extLst>
            </p:cNvPr>
            <p:cNvSpPr/>
            <p:nvPr/>
          </p:nvSpPr>
          <p:spPr>
            <a:xfrm rot="2700000">
              <a:off x="496853" y="386577"/>
              <a:ext cx="530293" cy="5302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18B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1">
                <a:extLst>
                  <a:ext uri="{FF2B5EF4-FFF2-40B4-BE49-F238E27FC236}">
                    <a16:creationId xmlns:a16="http://schemas.microsoft.com/office/drawing/2014/main" id="{A2E03975-FE86-4094-913C-16D29B14B7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7836" y="4572199"/>
                <a:ext cx="40241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b>
                      </m:sSub>
                      <m:r>
                        <a:rPr lang="en-US" altLang="zh-CN" sz="32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−1)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</m:t>
                      </m:r>
                    </m:oMath>
                  </m:oMathPara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Text Box 41">
                <a:extLst>
                  <a:ext uri="{FF2B5EF4-FFF2-40B4-BE49-F238E27FC236}">
                    <a16:creationId xmlns:a16="http://schemas.microsoft.com/office/drawing/2014/main" id="{A2E03975-FE86-4094-913C-16D29B14B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836" y="4572199"/>
                <a:ext cx="402412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1">
                <a:extLst>
                  <a:ext uri="{FF2B5EF4-FFF2-40B4-BE49-F238E27FC236}">
                    <a16:creationId xmlns:a16="http://schemas.microsoft.com/office/drawing/2014/main" id="{7F3145EC-1028-2112-C5DE-B5F0B88BC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7836" y="5284452"/>
                <a:ext cx="396617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b>
                      </m:sSub>
                      <m:r>
                        <a:rPr lang="en-US" altLang="zh-CN" sz="32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𝑚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𝑚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</m:t>
                      </m:r>
                    </m:oMath>
                  </m:oMathPara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Text Box 41">
                <a:extLst>
                  <a:ext uri="{FF2B5EF4-FFF2-40B4-BE49-F238E27FC236}">
                    <a16:creationId xmlns:a16="http://schemas.microsoft.com/office/drawing/2014/main" id="{7F3145EC-1028-2112-C5DE-B5F0B88B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836" y="5284452"/>
                <a:ext cx="396617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1">
                <a:extLst>
                  <a:ext uri="{FF2B5EF4-FFF2-40B4-BE49-F238E27FC236}">
                    <a16:creationId xmlns:a16="http://schemas.microsoft.com/office/drawing/2014/main" id="{CD9194D1-AEA4-9F79-5D23-A62EDCDFA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4336" y="2196089"/>
                <a:ext cx="64186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  <m: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</m:sub>
                      </m:sSub>
                      <m:r>
                        <a:rPr kumimoji="0" lang="en-US" altLang="zh-CN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kumimoji="0" lang="en-US" altLang="zh-CN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kumimoji="0" lang="en-US" altLang="zh-CN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</m:t>
                      </m:r>
                      <m:sSub>
                        <m:sSubPr>
                          <m:ctrlP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𝟒</m:t>
                          </m:r>
                        </m:sub>
                      </m:sSub>
                      <m:r>
                        <a:rPr lang="en-US" altLang="zh-C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</m:t>
                      </m:r>
                      <m:r>
                        <a:rPr kumimoji="0" lang="en-US" altLang="zh-CN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en-US" altLang="zh-CN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𝟓</m:t>
                          </m:r>
                        </m:sub>
                      </m:sSub>
                      <m:r>
                        <a:rPr lang="en-US" altLang="zh-C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kumimoji="0" lang="en-US" altLang="zh-CN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…</m:t>
                      </m:r>
                    </m:oMath>
                  </m:oMathPara>
                </a14:m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mc:Choice>
        <mc:Fallback xmlns="">
          <p:sp>
            <p:nvSpPr>
              <p:cNvPr id="23" name="Text Box 41">
                <a:extLst>
                  <a:ext uri="{FF2B5EF4-FFF2-40B4-BE49-F238E27FC236}">
                    <a16:creationId xmlns:a16="http://schemas.microsoft.com/office/drawing/2014/main" id="{CD9194D1-AEA4-9F79-5D23-A62EDCDF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4336" y="2196089"/>
                <a:ext cx="64186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1">
                <a:extLst>
                  <a:ext uri="{FF2B5EF4-FFF2-40B4-BE49-F238E27FC236}">
                    <a16:creationId xmlns:a16="http://schemas.microsoft.com/office/drawing/2014/main" id="{EF48DE4D-DA74-76CF-32B8-8FF8C93311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9253" y="1538830"/>
                <a:ext cx="6184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𝒅</m:t>
                      </m:r>
                    </m:oMath>
                  </m:oMathPara>
                </a14:m>
                <a:endPara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1">
                <a:extLst>
                  <a:ext uri="{FF2B5EF4-FFF2-40B4-BE49-F238E27FC236}">
                    <a16:creationId xmlns:a16="http://schemas.microsoft.com/office/drawing/2014/main" id="{EF48DE4D-DA74-76CF-32B8-8FF8C9331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9253" y="1538830"/>
                <a:ext cx="618473" cy="461665"/>
              </a:xfrm>
              <a:prstGeom prst="rect">
                <a:avLst/>
              </a:prstGeom>
              <a:blipFill>
                <a:blip r:embed="rId5"/>
                <a:stretch>
                  <a:fillRect r="-19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下弧形箭头 21">
            <a:extLst>
              <a:ext uri="{FF2B5EF4-FFF2-40B4-BE49-F238E27FC236}">
                <a16:creationId xmlns:a16="http://schemas.microsoft.com/office/drawing/2014/main" id="{438071B4-0A5F-D7C0-1614-03332D0D9447}"/>
              </a:ext>
            </a:extLst>
          </p:cNvPr>
          <p:cNvSpPr/>
          <p:nvPr/>
        </p:nvSpPr>
        <p:spPr>
          <a:xfrm flipV="1">
            <a:off x="4103813" y="2001341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5" name="Text Box 41">
            <a:extLst>
              <a:ext uri="{FF2B5EF4-FFF2-40B4-BE49-F238E27FC236}">
                <a16:creationId xmlns:a16="http://schemas.microsoft.com/office/drawing/2014/main" id="{F0131789-F532-6BFE-F0F8-0C4E9FDF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275" y="1544756"/>
            <a:ext cx="643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+4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07C8750C-5CFF-BCC9-548A-89A968BF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712" y="1551439"/>
            <a:ext cx="751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+4</a:t>
            </a:r>
          </a:p>
        </p:txBody>
      </p:sp>
      <p:sp>
        <p:nvSpPr>
          <p:cNvPr id="37" name="Text Box 41">
            <a:extLst>
              <a:ext uri="{FF2B5EF4-FFF2-40B4-BE49-F238E27FC236}">
                <a16:creationId xmlns:a16="http://schemas.microsoft.com/office/drawing/2014/main" id="{4ABB9F4C-2B1F-D4C5-9151-AB8642CA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978" y="1567784"/>
            <a:ext cx="813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+4</a:t>
            </a:r>
          </a:p>
        </p:txBody>
      </p:sp>
      <p:sp>
        <p:nvSpPr>
          <p:cNvPr id="38" name="Text Box 41">
            <a:extLst>
              <a:ext uri="{FF2B5EF4-FFF2-40B4-BE49-F238E27FC236}">
                <a16:creationId xmlns:a16="http://schemas.microsoft.com/office/drawing/2014/main" id="{24C2EB2B-3541-F850-1621-2018958EC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616" y="1573799"/>
            <a:ext cx="81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+4</a:t>
            </a: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3D781D64-A6DC-B615-B282-0D64B84D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376" y="1573799"/>
            <a:ext cx="7492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E04D1F70-832F-6550-D653-5DFCDE04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6670" y="2245076"/>
                <a:ext cx="511044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3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7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11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5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9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E04D1F70-832F-6550-D653-5DFCDE04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6670" y="2245076"/>
                <a:ext cx="51104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下弧形箭头 21">
            <a:extLst>
              <a:ext uri="{FF2B5EF4-FFF2-40B4-BE49-F238E27FC236}">
                <a16:creationId xmlns:a16="http://schemas.microsoft.com/office/drawing/2014/main" id="{3A0EB5FB-9D4B-71C8-15E4-D54B263D34CA}"/>
              </a:ext>
            </a:extLst>
          </p:cNvPr>
          <p:cNvSpPr/>
          <p:nvPr/>
        </p:nvSpPr>
        <p:spPr>
          <a:xfrm flipV="1">
            <a:off x="4904268" y="2001341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下弧形箭头 21">
            <a:extLst>
              <a:ext uri="{FF2B5EF4-FFF2-40B4-BE49-F238E27FC236}">
                <a16:creationId xmlns:a16="http://schemas.microsoft.com/office/drawing/2014/main" id="{637B478A-5B2A-8054-70B8-EE33ABDD26E5}"/>
              </a:ext>
            </a:extLst>
          </p:cNvPr>
          <p:cNvSpPr/>
          <p:nvPr/>
        </p:nvSpPr>
        <p:spPr>
          <a:xfrm flipV="1">
            <a:off x="5796873" y="2028913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3" name="下弧形箭头 21">
            <a:extLst>
              <a:ext uri="{FF2B5EF4-FFF2-40B4-BE49-F238E27FC236}">
                <a16:creationId xmlns:a16="http://schemas.microsoft.com/office/drawing/2014/main" id="{DB6896DE-92CD-CF18-2402-79C43DB60112}"/>
              </a:ext>
            </a:extLst>
          </p:cNvPr>
          <p:cNvSpPr/>
          <p:nvPr/>
        </p:nvSpPr>
        <p:spPr>
          <a:xfrm flipV="1">
            <a:off x="6687382" y="2019986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4" name="下弧形箭头 21">
            <a:extLst>
              <a:ext uri="{FF2B5EF4-FFF2-40B4-BE49-F238E27FC236}">
                <a16:creationId xmlns:a16="http://schemas.microsoft.com/office/drawing/2014/main" id="{214297FE-1EA2-E34F-D104-13BD120C319D}"/>
              </a:ext>
            </a:extLst>
          </p:cNvPr>
          <p:cNvSpPr/>
          <p:nvPr/>
        </p:nvSpPr>
        <p:spPr>
          <a:xfrm flipV="1">
            <a:off x="7575650" y="2035285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14037D0A-6DCF-8528-2003-F931E92DE8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0787" y="3466840"/>
                <a:ext cx="411214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b>
                      </m:sSub>
                      <m:r>
                        <a:rPr lang="en-US" altLang="zh-CN" sz="32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≥2)</m:t>
                      </m:r>
                    </m:oMath>
                  </m:oMathPara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14037D0A-6DCF-8528-2003-F931E92DE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0787" y="3466840"/>
                <a:ext cx="411214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41">
            <a:extLst>
              <a:ext uri="{FF2B5EF4-FFF2-40B4-BE49-F238E27FC236}">
                <a16:creationId xmlns:a16="http://schemas.microsoft.com/office/drawing/2014/main" id="{DE26EE92-8035-BB97-DB9B-0BAD5CED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88" y="3490608"/>
            <a:ext cx="41284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）等差数列的定义：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id="{52387DD4-5622-B93A-C89D-83BA6495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88" y="4572200"/>
            <a:ext cx="5474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）等差数列的通项公式：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1">
                <a:extLst>
                  <a:ext uri="{FF2B5EF4-FFF2-40B4-BE49-F238E27FC236}">
                    <a16:creationId xmlns:a16="http://schemas.microsoft.com/office/drawing/2014/main" id="{C25B115C-1C1B-BF23-2760-D74C2453F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3441" y="1536182"/>
                <a:ext cx="6184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𝒅</m:t>
                      </m:r>
                    </m:oMath>
                  </m:oMathPara>
                </a14:m>
                <a:endPara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1">
                <a:extLst>
                  <a:ext uri="{FF2B5EF4-FFF2-40B4-BE49-F238E27FC236}">
                    <a16:creationId xmlns:a16="http://schemas.microsoft.com/office/drawing/2014/main" id="{C25B115C-1C1B-BF23-2760-D74C2453F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3441" y="1536182"/>
                <a:ext cx="618473" cy="461665"/>
              </a:xfrm>
              <a:prstGeom prst="rect">
                <a:avLst/>
              </a:prstGeom>
              <a:blipFill>
                <a:blip r:embed="rId8"/>
                <a:stretch>
                  <a:fillRect r="-19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1">
                <a:extLst>
                  <a:ext uri="{FF2B5EF4-FFF2-40B4-BE49-F238E27FC236}">
                    <a16:creationId xmlns:a16="http://schemas.microsoft.com/office/drawing/2014/main" id="{3E591513-E269-2E68-3A35-13A393804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9157" y="1544756"/>
                <a:ext cx="6184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𝒅</m:t>
                      </m:r>
                    </m:oMath>
                  </m:oMathPara>
                </a14:m>
                <a:endPara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1">
                <a:extLst>
                  <a:ext uri="{FF2B5EF4-FFF2-40B4-BE49-F238E27FC236}">
                    <a16:creationId xmlns:a16="http://schemas.microsoft.com/office/drawing/2014/main" id="{3E591513-E269-2E68-3A35-13A39380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9157" y="1544756"/>
                <a:ext cx="618473" cy="461665"/>
              </a:xfrm>
              <a:prstGeom prst="rect">
                <a:avLst/>
              </a:prstGeom>
              <a:blipFill>
                <a:blip r:embed="rId9"/>
                <a:stretch>
                  <a:fillRect r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37359291-7A60-4F89-702D-A61216AE3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4681" y="1564007"/>
                <a:ext cx="6184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𝒅</m:t>
                      </m:r>
                    </m:oMath>
                  </m:oMathPara>
                </a14:m>
                <a:endPara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37359291-7A60-4F89-702D-A61216AE3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4681" y="1564007"/>
                <a:ext cx="618473" cy="461665"/>
              </a:xfrm>
              <a:prstGeom prst="rect">
                <a:avLst/>
              </a:prstGeom>
              <a:blipFill>
                <a:blip r:embed="rId10"/>
                <a:stretch>
                  <a:fillRect r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1">
                <a:extLst>
                  <a:ext uri="{FF2B5EF4-FFF2-40B4-BE49-F238E27FC236}">
                    <a16:creationId xmlns:a16="http://schemas.microsoft.com/office/drawing/2014/main" id="{4C694ED5-C691-065F-68FB-B51B549A8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9831" y="1559194"/>
                <a:ext cx="6184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𝒅</m:t>
                      </m:r>
                    </m:oMath>
                  </m:oMathPara>
                </a14:m>
                <a:endPara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1">
                <a:extLst>
                  <a:ext uri="{FF2B5EF4-FFF2-40B4-BE49-F238E27FC236}">
                    <a16:creationId xmlns:a16="http://schemas.microsoft.com/office/drawing/2014/main" id="{4C694ED5-C691-065F-68FB-B51B549A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9831" y="1559194"/>
                <a:ext cx="618473" cy="461665"/>
              </a:xfrm>
              <a:prstGeom prst="rect">
                <a:avLst/>
              </a:prstGeom>
              <a:blipFill>
                <a:blip r:embed="rId11"/>
                <a:stretch>
                  <a:fillRect r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11942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1"/>
      <p:bldP spid="25" grpId="1" build="allAtOnce"/>
      <p:bldP spid="34" grpId="0" animBg="1"/>
      <p:bldP spid="35" grpId="0" build="p"/>
      <p:bldP spid="35" grpId="1" build="allAtOnce"/>
      <p:bldP spid="36" grpId="0" build="p"/>
      <p:bldP spid="36" grpId="1" build="allAtOnce"/>
      <p:bldP spid="37" grpId="0" build="p"/>
      <p:bldP spid="37" grpId="1" build="allAtOnce"/>
      <p:bldP spid="38" grpId="0" build="p"/>
      <p:bldP spid="38" grpId="1" build="allAtOnce"/>
      <p:bldP spid="39" grpId="0" build="p"/>
      <p:bldP spid="39" grpId="1" build="allAtOnce"/>
      <p:bldP spid="40" grpId="0" build="p"/>
      <p:bldP spid="40" grpId="1" build="allAtOnce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05482D-BDE1-8C68-97FE-3B7617A7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25" y="2191805"/>
            <a:ext cx="4644251" cy="260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dist="5000" dir="5400000" sy="-100000" algn="bl" rotWithShape="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C63914-1C17-A3AD-1065-48FC463570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9"/>
          <a:stretch/>
        </p:blipFill>
        <p:spPr>
          <a:xfrm>
            <a:off x="1329564" y="2195487"/>
            <a:ext cx="4591050" cy="259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dist="5000" dir="5400000" sy="-100000" algn="bl" rotWithShape="0"/>
          </a:effectLst>
        </p:spPr>
      </p:pic>
      <p:sp>
        <p:nvSpPr>
          <p:cNvPr id="4" name="Text Box 41">
            <a:extLst>
              <a:ext uri="{FF2B5EF4-FFF2-40B4-BE49-F238E27FC236}">
                <a16:creationId xmlns:a16="http://schemas.microsoft.com/office/drawing/2014/main" id="{ACB72056-AEAD-F617-D9B3-09C3B77A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08" y="5003121"/>
            <a:ext cx="11129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一个面团被拉面师傅经过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拉动，你知道分别会变成多少根面吗？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1">
            <a:extLst>
              <a:ext uri="{FF2B5EF4-FFF2-40B4-BE49-F238E27FC236}">
                <a16:creationId xmlns:a16="http://schemas.microsoft.com/office/drawing/2014/main" id="{A0DA67F4-6CD7-31D9-ECAB-7D5624AD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31" y="446197"/>
            <a:ext cx="54519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中国传统面食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B9D84A63-DE3F-63FA-1AD9-4D8D6FAE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31" y="1043331"/>
            <a:ext cx="10565723" cy="9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ct val="50000"/>
              </a:spcBef>
              <a:spcAft>
                <a:spcPts val="1200"/>
              </a:spcAft>
            </a:pP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兰州拉面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是中国西北独具地方风味的一种传统面食，代表着中国人民丰富的饮食文化和对食物烹饪的热爱。制作需要熟练的技巧和耐心，制作过程被视为一种艺术形式。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53ACFC7-8D19-25D7-6DC3-3397F425BB29}"/>
              </a:ext>
            </a:extLst>
          </p:cNvPr>
          <p:cNvSpPr txBox="1"/>
          <p:nvPr/>
        </p:nvSpPr>
        <p:spPr>
          <a:xfrm>
            <a:off x="4120155" y="5599166"/>
            <a:ext cx="245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395F69C-7A05-1D2D-FBBB-14A0BC59509B}"/>
              </a:ext>
            </a:extLst>
          </p:cNvPr>
          <p:cNvSpPr txBox="1"/>
          <p:nvPr/>
        </p:nvSpPr>
        <p:spPr>
          <a:xfrm>
            <a:off x="5971250" y="5599165"/>
            <a:ext cx="174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32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5161A6B-2E59-2A1D-3D9F-438B0E90CF71}"/>
              </a:ext>
            </a:extLst>
          </p:cNvPr>
          <p:cNvSpPr txBox="1"/>
          <p:nvPr/>
        </p:nvSpPr>
        <p:spPr>
          <a:xfrm>
            <a:off x="7466082" y="5526341"/>
            <a:ext cx="174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D39FD1C-2CF5-AC60-980E-843DFE46EAFE}"/>
              </a:ext>
            </a:extLst>
          </p:cNvPr>
          <p:cNvGrpSpPr/>
          <p:nvPr/>
        </p:nvGrpSpPr>
        <p:grpSpPr>
          <a:xfrm>
            <a:off x="475921" y="531231"/>
            <a:ext cx="669416" cy="470256"/>
            <a:chOff x="496853" y="386576"/>
            <a:chExt cx="754884" cy="53029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8DAC4661-7395-5AD9-9B99-B3BB45C3793B}"/>
                </a:ext>
              </a:extLst>
            </p:cNvPr>
            <p:cNvSpPr/>
            <p:nvPr/>
          </p:nvSpPr>
          <p:spPr>
            <a:xfrm rot="2700000">
              <a:off x="721444" y="386576"/>
              <a:ext cx="530293" cy="530293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B3525550-3648-46DB-1BE3-1CD84F0E75C9}"/>
                </a:ext>
              </a:extLst>
            </p:cNvPr>
            <p:cNvSpPr/>
            <p:nvPr/>
          </p:nvSpPr>
          <p:spPr>
            <a:xfrm rot="2700000">
              <a:off x="496853" y="386577"/>
              <a:ext cx="530293" cy="5302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18B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8434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build="p"/>
      <p:bldP spid="13" grpId="0" uiExpand="1" build="p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F823C4D-9C76-4643-F166-2D372451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2" y="422202"/>
            <a:ext cx="3025713" cy="4251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8EBBDC7E-0D85-4C7E-B05D-2512A90B806E}"/>
              </a:ext>
            </a:extLst>
          </p:cNvPr>
          <p:cNvSpPr/>
          <p:nvPr/>
        </p:nvSpPr>
        <p:spPr>
          <a:xfrm>
            <a:off x="710455" y="4702055"/>
            <a:ext cx="2790640" cy="680907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711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800" b="1" spc="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庄子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BEF3948F-2384-AD1F-3712-661E885F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67" y="1091529"/>
            <a:ext cx="7607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庄子曰</a:t>
            </a:r>
            <a:r>
              <a:rPr lang="zh-CN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一尺之棰，日取其半，万世不竭。</a:t>
            </a:r>
          </a:p>
        </p:txBody>
      </p:sp>
      <p:sp>
        <p:nvSpPr>
          <p:cNvPr id="6" name="流程图: 终止 5">
            <a:extLst>
              <a:ext uri="{FF2B5EF4-FFF2-40B4-BE49-F238E27FC236}">
                <a16:creationId xmlns:a16="http://schemas.microsoft.com/office/drawing/2014/main" id="{3FDCF827-F677-F8AD-66BD-77AA182DF804}"/>
              </a:ext>
            </a:extLst>
          </p:cNvPr>
          <p:cNvSpPr/>
          <p:nvPr/>
        </p:nvSpPr>
        <p:spPr>
          <a:xfrm>
            <a:off x="7065810" y="2016916"/>
            <a:ext cx="3912043" cy="79513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终止 6">
            <a:extLst>
              <a:ext uri="{FF2B5EF4-FFF2-40B4-BE49-F238E27FC236}">
                <a16:creationId xmlns:a16="http://schemas.microsoft.com/office/drawing/2014/main" id="{CB8F06DD-AC3F-E73E-0233-C1316AC0011B}"/>
              </a:ext>
            </a:extLst>
          </p:cNvPr>
          <p:cNvSpPr/>
          <p:nvPr/>
        </p:nvSpPr>
        <p:spPr>
          <a:xfrm>
            <a:off x="9000057" y="2748432"/>
            <a:ext cx="2024932" cy="79513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终止 13">
            <a:extLst>
              <a:ext uri="{FF2B5EF4-FFF2-40B4-BE49-F238E27FC236}">
                <a16:creationId xmlns:a16="http://schemas.microsoft.com/office/drawing/2014/main" id="{CFE0FF72-C0AF-6E16-D8A5-BB13BD88C0F1}"/>
              </a:ext>
            </a:extLst>
          </p:cNvPr>
          <p:cNvSpPr/>
          <p:nvPr/>
        </p:nvSpPr>
        <p:spPr>
          <a:xfrm>
            <a:off x="10053605" y="3536681"/>
            <a:ext cx="971384" cy="79513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终止 18">
            <a:extLst>
              <a:ext uri="{FF2B5EF4-FFF2-40B4-BE49-F238E27FC236}">
                <a16:creationId xmlns:a16="http://schemas.microsoft.com/office/drawing/2014/main" id="{7A7F845A-9EA9-B16D-1247-1A5AF7FD778F}"/>
              </a:ext>
            </a:extLst>
          </p:cNvPr>
          <p:cNvSpPr/>
          <p:nvPr/>
        </p:nvSpPr>
        <p:spPr>
          <a:xfrm>
            <a:off x="10539297" y="4334101"/>
            <a:ext cx="469127" cy="79513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终止 19">
            <a:extLst>
              <a:ext uri="{FF2B5EF4-FFF2-40B4-BE49-F238E27FC236}">
                <a16:creationId xmlns:a16="http://schemas.microsoft.com/office/drawing/2014/main" id="{FAE1A7F8-98EE-2EFD-EBA4-41FE3CE77743}"/>
              </a:ext>
            </a:extLst>
          </p:cNvPr>
          <p:cNvSpPr/>
          <p:nvPr/>
        </p:nvSpPr>
        <p:spPr>
          <a:xfrm>
            <a:off x="10802546" y="5122350"/>
            <a:ext cx="222443" cy="79513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1">
                <a:extLst>
                  <a:ext uri="{FF2B5EF4-FFF2-40B4-BE49-F238E27FC236}">
                    <a16:creationId xmlns:a16="http://schemas.microsoft.com/office/drawing/2014/main" id="{7A2EE9CB-D3B2-451E-BEE4-F8C262064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2510" y="1795062"/>
                <a:ext cx="6216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</m:oMath>
                  </m:oMathPara>
                </a14:m>
                <a:endParaRPr lang="zh-CN" altLang="en-US" sz="320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Text Box 41">
                <a:extLst>
                  <a:ext uri="{FF2B5EF4-FFF2-40B4-BE49-F238E27FC236}">
                    <a16:creationId xmlns:a16="http://schemas.microsoft.com/office/drawing/2014/main" id="{7A2EE9CB-D3B2-451E-BEE4-F8C262064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510" y="1795062"/>
                <a:ext cx="6216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1">
                <a:extLst>
                  <a:ext uri="{FF2B5EF4-FFF2-40B4-BE49-F238E27FC236}">
                    <a16:creationId xmlns:a16="http://schemas.microsoft.com/office/drawing/2014/main" id="{D3F2855E-6124-EC8F-FC45-209955E79F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9711" y="2338706"/>
                <a:ext cx="935343" cy="898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Text Box 41">
                <a:extLst>
                  <a:ext uri="{FF2B5EF4-FFF2-40B4-BE49-F238E27FC236}">
                    <a16:creationId xmlns:a16="http://schemas.microsoft.com/office/drawing/2014/main" id="{D3F2855E-6124-EC8F-FC45-209955E7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9711" y="2338706"/>
                <a:ext cx="93534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1">
                <a:extLst>
                  <a:ext uri="{FF2B5EF4-FFF2-40B4-BE49-F238E27FC236}">
                    <a16:creationId xmlns:a16="http://schemas.microsoft.com/office/drawing/2014/main" id="{03C24136-5C9B-B5A2-FA12-8A756174B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8176" y="3126955"/>
                <a:ext cx="935343" cy="898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Text Box 41">
                <a:extLst>
                  <a:ext uri="{FF2B5EF4-FFF2-40B4-BE49-F238E27FC236}">
                    <a16:creationId xmlns:a16="http://schemas.microsoft.com/office/drawing/2014/main" id="{03C24136-5C9B-B5A2-FA12-8A756174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8176" y="3126955"/>
                <a:ext cx="935343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1">
                <a:extLst>
                  <a:ext uri="{FF2B5EF4-FFF2-40B4-BE49-F238E27FC236}">
                    <a16:creationId xmlns:a16="http://schemas.microsoft.com/office/drawing/2014/main" id="{5A47BD67-0D81-6B8C-DB69-E3015F4D4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5410" y="3904635"/>
                <a:ext cx="935343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Text Box 41">
                <a:extLst>
                  <a:ext uri="{FF2B5EF4-FFF2-40B4-BE49-F238E27FC236}">
                    <a16:creationId xmlns:a16="http://schemas.microsoft.com/office/drawing/2014/main" id="{5A47BD67-0D81-6B8C-DB69-E3015F4D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5410" y="3904635"/>
                <a:ext cx="93534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1">
                <a:extLst>
                  <a:ext uri="{FF2B5EF4-FFF2-40B4-BE49-F238E27FC236}">
                    <a16:creationId xmlns:a16="http://schemas.microsoft.com/office/drawing/2014/main" id="{B9B5E883-D03F-4CDA-BADC-1221191C6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2523" y="4702055"/>
                <a:ext cx="935343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Text Box 41">
                <a:extLst>
                  <a:ext uri="{FF2B5EF4-FFF2-40B4-BE49-F238E27FC236}">
                    <a16:creationId xmlns:a16="http://schemas.microsoft.com/office/drawing/2014/main" id="{B9B5E883-D03F-4CDA-BADC-1221191C6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2523" y="4702055"/>
                <a:ext cx="9353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41">
            <a:extLst>
              <a:ext uri="{FF2B5EF4-FFF2-40B4-BE49-F238E27FC236}">
                <a16:creationId xmlns:a16="http://schemas.microsoft.com/office/drawing/2014/main" id="{0337ECF7-9A11-F87D-5817-379841F4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715" y="5603840"/>
            <a:ext cx="458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5F9D2C-AA47-1172-D618-2BA4C99C95BB}"/>
              </a:ext>
            </a:extLst>
          </p:cNvPr>
          <p:cNvSpPr txBox="1"/>
          <p:nvPr/>
        </p:nvSpPr>
        <p:spPr>
          <a:xfrm>
            <a:off x="640801" y="5335234"/>
            <a:ext cx="3025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rgbClr val="382B1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公元前</a:t>
            </a:r>
            <a:r>
              <a:rPr lang="en-US" altLang="zh-CN" b="0" i="0" dirty="0">
                <a:solidFill>
                  <a:srgbClr val="382B1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369-286</a:t>
            </a:r>
            <a:r>
              <a:rPr lang="zh-CN" altLang="en-US" b="0" i="0" dirty="0">
                <a:solidFill>
                  <a:srgbClr val="382B1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5665AF-E6BB-7978-941C-D018DA3834EE}"/>
              </a:ext>
            </a:extLst>
          </p:cNvPr>
          <p:cNvSpPr txBox="1"/>
          <p:nvPr/>
        </p:nvSpPr>
        <p:spPr>
          <a:xfrm>
            <a:off x="257665" y="6111477"/>
            <a:ext cx="3791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rgbClr val="382B1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战国中期思想家、哲学家和文学家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6B2E98-E1A7-861F-5888-C8BE3EF455A7}"/>
              </a:ext>
            </a:extLst>
          </p:cNvPr>
          <p:cNvSpPr txBox="1"/>
          <p:nvPr/>
        </p:nvSpPr>
        <p:spPr>
          <a:xfrm>
            <a:off x="257665" y="5723355"/>
            <a:ext cx="3791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rgbClr val="392B2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道家学派的代表人物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949728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25274 0.426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2134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26888 0.311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1557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24766 0.19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99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22161 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40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944 -0.013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67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14" grpId="0" animBg="1"/>
      <p:bldP spid="19" grpId="0" animBg="1"/>
      <p:bldP spid="20" grpId="0" animBg="1"/>
      <p:bldP spid="21" grpId="0" build="p"/>
      <p:bldP spid="21" grpId="1" build="allAtOnce"/>
      <p:bldP spid="22" grpId="0" build="p"/>
      <p:bldP spid="22" grpId="1" build="allAtOnce"/>
      <p:bldP spid="23" grpId="0" build="p"/>
      <p:bldP spid="23" grpId="1" build="allAtOnce"/>
      <p:bldP spid="24" grpId="0" build="p"/>
      <p:bldP spid="24" grpId="1" build="allAtOnce"/>
      <p:bldP spid="25" grpId="0" build="p"/>
      <p:bldP spid="25" grpId="1" build="allAtOnce"/>
      <p:bldP spid="26" grpId="0" build="p"/>
      <p:bldP spid="26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08AB823-FA6E-7153-87A9-05986B3399D8}"/>
                  </a:ext>
                </a:extLst>
              </p:cNvPr>
              <p:cNvSpPr txBox="1"/>
              <p:nvPr/>
            </p:nvSpPr>
            <p:spPr>
              <a:xfrm>
                <a:off x="8883810" y="1799256"/>
                <a:ext cx="9616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en-US" sz="4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08AB823-FA6E-7153-87A9-05986B33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810" y="1799256"/>
                <a:ext cx="96161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14ECD07-FE07-E6DB-5E6C-898C441D72C0}"/>
                  </a:ext>
                </a:extLst>
              </p:cNvPr>
              <p:cNvSpPr txBox="1"/>
              <p:nvPr/>
            </p:nvSpPr>
            <p:spPr>
              <a:xfrm>
                <a:off x="8936701" y="4048971"/>
                <a:ext cx="961610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4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14ECD07-FE07-E6DB-5E6C-898C441D7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701" y="4048971"/>
                <a:ext cx="961610" cy="115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41">
            <a:extLst>
              <a:ext uri="{FF2B5EF4-FFF2-40B4-BE49-F238E27FC236}">
                <a16:creationId xmlns:a16="http://schemas.microsoft.com/office/drawing/2014/main" id="{59A75C40-2227-728C-DFC8-C22EEEFA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095" y="443192"/>
            <a:ext cx="7212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观察刚才得到的两个数列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" name="下弧形箭头 21">
            <a:extLst>
              <a:ext uri="{FF2B5EF4-FFF2-40B4-BE49-F238E27FC236}">
                <a16:creationId xmlns:a16="http://schemas.microsoft.com/office/drawing/2014/main" id="{438071B4-0A5F-D7C0-1614-03332D0D9447}"/>
              </a:ext>
            </a:extLst>
          </p:cNvPr>
          <p:cNvSpPr/>
          <p:nvPr/>
        </p:nvSpPr>
        <p:spPr>
          <a:xfrm flipV="1">
            <a:off x="2227867" y="1834125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下弧形箭头 21">
            <a:extLst>
              <a:ext uri="{FF2B5EF4-FFF2-40B4-BE49-F238E27FC236}">
                <a16:creationId xmlns:a16="http://schemas.microsoft.com/office/drawing/2014/main" id="{9B78B119-DB9E-5AE2-3998-895C417BF037}"/>
              </a:ext>
            </a:extLst>
          </p:cNvPr>
          <p:cNvSpPr/>
          <p:nvPr/>
        </p:nvSpPr>
        <p:spPr>
          <a:xfrm flipV="1">
            <a:off x="2099587" y="3944016"/>
            <a:ext cx="904695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6" name="下弧形箭头 21">
            <a:extLst>
              <a:ext uri="{FF2B5EF4-FFF2-40B4-BE49-F238E27FC236}">
                <a16:creationId xmlns:a16="http://schemas.microsoft.com/office/drawing/2014/main" id="{F8EE2946-E2AA-D7CD-2F21-61213E2993F3}"/>
              </a:ext>
            </a:extLst>
          </p:cNvPr>
          <p:cNvSpPr/>
          <p:nvPr/>
        </p:nvSpPr>
        <p:spPr>
          <a:xfrm flipV="1">
            <a:off x="3004282" y="3944016"/>
            <a:ext cx="895435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8" name="下弧形箭头 21">
            <a:extLst>
              <a:ext uri="{FF2B5EF4-FFF2-40B4-BE49-F238E27FC236}">
                <a16:creationId xmlns:a16="http://schemas.microsoft.com/office/drawing/2014/main" id="{DC03A5A9-1474-AF04-ED1E-E65457F2D4AB}"/>
              </a:ext>
            </a:extLst>
          </p:cNvPr>
          <p:cNvSpPr/>
          <p:nvPr/>
        </p:nvSpPr>
        <p:spPr>
          <a:xfrm flipV="1">
            <a:off x="3940419" y="3944016"/>
            <a:ext cx="863891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9" name="下弧形箭头 12">
            <a:extLst>
              <a:ext uri="{FF2B5EF4-FFF2-40B4-BE49-F238E27FC236}">
                <a16:creationId xmlns:a16="http://schemas.microsoft.com/office/drawing/2014/main" id="{9766F493-CF29-CD3D-8396-14B5B83F7CAA}"/>
              </a:ext>
            </a:extLst>
          </p:cNvPr>
          <p:cNvSpPr/>
          <p:nvPr/>
        </p:nvSpPr>
        <p:spPr>
          <a:xfrm flipV="1">
            <a:off x="4942738" y="3944016"/>
            <a:ext cx="890661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0" name="下弧形箭头 21">
            <a:extLst>
              <a:ext uri="{FF2B5EF4-FFF2-40B4-BE49-F238E27FC236}">
                <a16:creationId xmlns:a16="http://schemas.microsoft.com/office/drawing/2014/main" id="{58FF4B1F-FE0F-38AC-36CA-6E00085B033C}"/>
              </a:ext>
            </a:extLst>
          </p:cNvPr>
          <p:cNvSpPr/>
          <p:nvPr/>
        </p:nvSpPr>
        <p:spPr>
          <a:xfrm flipV="1">
            <a:off x="5963564" y="3967172"/>
            <a:ext cx="890661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id="{CC9C99F8-2FC9-D85E-1135-1543C5EA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876" y="1623342"/>
            <a:ext cx="1338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后项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1">
            <a:extLst>
              <a:ext uri="{FF2B5EF4-FFF2-40B4-BE49-F238E27FC236}">
                <a16:creationId xmlns:a16="http://schemas.microsoft.com/office/drawing/2014/main" id="{D90B535E-D535-384E-5E23-468F8803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293" y="2146562"/>
            <a:ext cx="10827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前项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4E7222D-7191-5AB4-B312-961C4CCEDD1D}"/>
              </a:ext>
            </a:extLst>
          </p:cNvPr>
          <p:cNvCxnSpPr/>
          <p:nvPr/>
        </p:nvCxnSpPr>
        <p:spPr>
          <a:xfrm>
            <a:off x="7927876" y="2146562"/>
            <a:ext cx="9666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1">
            <a:extLst>
              <a:ext uri="{FF2B5EF4-FFF2-40B4-BE49-F238E27FC236}">
                <a16:creationId xmlns:a16="http://schemas.microsoft.com/office/drawing/2014/main" id="{DA208C2C-E354-65EA-3015-F5A1825F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876" y="4200701"/>
            <a:ext cx="1338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后项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0562C092-9832-A307-92DB-350770CB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293" y="4723921"/>
            <a:ext cx="10827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前项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09E0A82-D3D1-B855-8D00-BAB2D01CF3CC}"/>
              </a:ext>
            </a:extLst>
          </p:cNvPr>
          <p:cNvCxnSpPr/>
          <p:nvPr/>
        </p:nvCxnSpPr>
        <p:spPr>
          <a:xfrm>
            <a:off x="7927876" y="4723921"/>
            <a:ext cx="9666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1">
            <a:extLst>
              <a:ext uri="{FF2B5EF4-FFF2-40B4-BE49-F238E27FC236}">
                <a16:creationId xmlns:a16="http://schemas.microsoft.com/office/drawing/2014/main" id="{F0131789-F532-6BFE-F0F8-0C4E9FDF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329" y="1377540"/>
            <a:ext cx="643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07C8750C-5CFF-BCC9-548A-89A968BF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738" y="1377540"/>
            <a:ext cx="751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4ABB9F4C-2B1F-D4C5-9151-AB8642CA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679" y="1377540"/>
            <a:ext cx="813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24C2EB2B-3541-F850-1621-2018958EC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15" y="1377540"/>
            <a:ext cx="81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3D781D64-A6DC-B615-B282-0D64B84D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69" y="1377540"/>
            <a:ext cx="7492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41">
                <a:extLst>
                  <a:ext uri="{FF2B5EF4-FFF2-40B4-BE49-F238E27FC236}">
                    <a16:creationId xmlns:a16="http://schemas.microsoft.com/office/drawing/2014/main" id="{E04D1F70-832F-6550-D653-5DFCDE04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959" y="1978499"/>
                <a:ext cx="550496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1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4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8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16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" name="Text Box 41">
                <a:extLst>
                  <a:ext uri="{FF2B5EF4-FFF2-40B4-BE49-F238E27FC236}">
                    <a16:creationId xmlns:a16="http://schemas.microsoft.com/office/drawing/2014/main" id="{E04D1F70-832F-6550-D653-5DFCDE04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959" y="1978499"/>
                <a:ext cx="55049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下弧形箭头 21">
            <a:extLst>
              <a:ext uri="{FF2B5EF4-FFF2-40B4-BE49-F238E27FC236}">
                <a16:creationId xmlns:a16="http://schemas.microsoft.com/office/drawing/2014/main" id="{3A0EB5FB-9D4B-71C8-15E4-D54B263D34CA}"/>
              </a:ext>
            </a:extLst>
          </p:cNvPr>
          <p:cNvSpPr/>
          <p:nvPr/>
        </p:nvSpPr>
        <p:spPr>
          <a:xfrm flipV="1">
            <a:off x="2977550" y="1834125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下弧形箭头 21">
            <a:extLst>
              <a:ext uri="{FF2B5EF4-FFF2-40B4-BE49-F238E27FC236}">
                <a16:creationId xmlns:a16="http://schemas.microsoft.com/office/drawing/2014/main" id="{637B478A-5B2A-8054-70B8-EE33ABDD26E5}"/>
              </a:ext>
            </a:extLst>
          </p:cNvPr>
          <p:cNvSpPr/>
          <p:nvPr/>
        </p:nvSpPr>
        <p:spPr>
          <a:xfrm flipV="1">
            <a:off x="3727866" y="1834125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7" name="下弧形箭头 21">
            <a:extLst>
              <a:ext uri="{FF2B5EF4-FFF2-40B4-BE49-F238E27FC236}">
                <a16:creationId xmlns:a16="http://schemas.microsoft.com/office/drawing/2014/main" id="{DB6896DE-92CD-CF18-2402-79C43DB60112}"/>
              </a:ext>
            </a:extLst>
          </p:cNvPr>
          <p:cNvSpPr/>
          <p:nvPr/>
        </p:nvSpPr>
        <p:spPr>
          <a:xfrm flipV="1">
            <a:off x="4483450" y="1834125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8" name="下弧形箭头 21">
            <a:extLst>
              <a:ext uri="{FF2B5EF4-FFF2-40B4-BE49-F238E27FC236}">
                <a16:creationId xmlns:a16="http://schemas.microsoft.com/office/drawing/2014/main" id="{214297FE-1EA2-E34F-D104-13BD120C319D}"/>
              </a:ext>
            </a:extLst>
          </p:cNvPr>
          <p:cNvSpPr/>
          <p:nvPr/>
        </p:nvSpPr>
        <p:spPr>
          <a:xfrm flipV="1">
            <a:off x="5239034" y="1834125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1">
                <a:extLst>
                  <a:ext uri="{FF2B5EF4-FFF2-40B4-BE49-F238E27FC236}">
                    <a16:creationId xmlns:a16="http://schemas.microsoft.com/office/drawing/2014/main" id="{8D3221BC-122B-D4A3-0E16-6DCB1B84A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959" y="4167123"/>
                <a:ext cx="6201306" cy="1133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e>
                      </m:d>
                      <m:f>
                        <m:fPr>
                          <m:ctrlP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8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6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9" name="Text Box 41">
                <a:extLst>
                  <a:ext uri="{FF2B5EF4-FFF2-40B4-BE49-F238E27FC236}">
                    <a16:creationId xmlns:a16="http://schemas.microsoft.com/office/drawing/2014/main" id="{8D3221BC-122B-D4A3-0E16-6DCB1B84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959" y="4167123"/>
                <a:ext cx="6201306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41">
                <a:extLst>
                  <a:ext uri="{FF2B5EF4-FFF2-40B4-BE49-F238E27FC236}">
                    <a16:creationId xmlns:a16="http://schemas.microsoft.com/office/drawing/2014/main" id="{65A6B326-CEC1-269A-D2AF-961C62130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959" y="3312488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1" name="Text Box 41">
                <a:extLst>
                  <a:ext uri="{FF2B5EF4-FFF2-40B4-BE49-F238E27FC236}">
                    <a16:creationId xmlns:a16="http://schemas.microsoft.com/office/drawing/2014/main" id="{65A6B326-CEC1-269A-D2AF-961C6213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959" y="3312488"/>
                <a:ext cx="531906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32209A36-31A7-9012-8AC8-3F58F43458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5057" y="3312488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32209A36-31A7-9012-8AC8-3F58F4345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057" y="3312488"/>
                <a:ext cx="531906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9CD8994D-301C-05DB-2F5E-BFD414565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6812" y="3312488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9CD8994D-301C-05DB-2F5E-BFD414565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6812" y="3312488"/>
                <a:ext cx="531906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>
                <a:extLst>
                  <a:ext uri="{FF2B5EF4-FFF2-40B4-BE49-F238E27FC236}">
                    <a16:creationId xmlns:a16="http://schemas.microsoft.com/office/drawing/2014/main" id="{7B10232D-DB5A-FD12-B015-2E0855292D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2292" y="3312488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9" name="Text Box 41">
                <a:extLst>
                  <a:ext uri="{FF2B5EF4-FFF2-40B4-BE49-F238E27FC236}">
                    <a16:creationId xmlns:a16="http://schemas.microsoft.com/office/drawing/2014/main" id="{7B10232D-DB5A-FD12-B015-2E0855292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292" y="3312488"/>
                <a:ext cx="531906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>
                <a:extLst>
                  <a:ext uri="{FF2B5EF4-FFF2-40B4-BE49-F238E27FC236}">
                    <a16:creationId xmlns:a16="http://schemas.microsoft.com/office/drawing/2014/main" id="{8F3A4F8E-BD4A-3DC0-961A-CE555BB2C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4020" y="3335644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1" name="Text Box 41">
                <a:extLst>
                  <a:ext uri="{FF2B5EF4-FFF2-40B4-BE49-F238E27FC236}">
                    <a16:creationId xmlns:a16="http://schemas.microsoft.com/office/drawing/2014/main" id="{8F3A4F8E-BD4A-3DC0-961A-CE555BB2C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4020" y="3335644"/>
                <a:ext cx="531906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63D6A701-3271-E862-4389-FB8C1996CA9B}"/>
              </a:ext>
            </a:extLst>
          </p:cNvPr>
          <p:cNvGrpSpPr/>
          <p:nvPr/>
        </p:nvGrpSpPr>
        <p:grpSpPr>
          <a:xfrm>
            <a:off x="475921" y="531231"/>
            <a:ext cx="669416" cy="470256"/>
            <a:chOff x="496853" y="386576"/>
            <a:chExt cx="754884" cy="530294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E7501E8F-9C0C-293F-AB13-98CB89F8F75F}"/>
                </a:ext>
              </a:extLst>
            </p:cNvPr>
            <p:cNvSpPr/>
            <p:nvPr/>
          </p:nvSpPr>
          <p:spPr>
            <a:xfrm rot="2700000">
              <a:off x="721444" y="386576"/>
              <a:ext cx="530293" cy="530293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5F604876-3AA7-AAA9-0075-33A3F668DEE6}"/>
                </a:ext>
              </a:extLst>
            </p:cNvPr>
            <p:cNvSpPr/>
            <p:nvPr/>
          </p:nvSpPr>
          <p:spPr>
            <a:xfrm rot="2700000">
              <a:off x="496853" y="386577"/>
              <a:ext cx="530293" cy="5302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18B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18649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8" grpId="0" build="p"/>
      <p:bldP spid="2" grpId="0" build="p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build="p"/>
      <p:bldP spid="12" grpId="0" build="p"/>
      <p:bldP spid="14" grpId="0" build="p"/>
      <p:bldP spid="15" grpId="0" build="p"/>
      <p:bldP spid="23" grpId="0" build="p"/>
      <p:bldP spid="24" grpId="0" build="p"/>
      <p:bldP spid="25" grpId="0" build="p"/>
      <p:bldP spid="26" grpId="0" build="p"/>
      <p:bldP spid="27" grpId="0" build="p"/>
      <p:bldP spid="34" grpId="0" build="p"/>
      <p:bldP spid="35" grpId="0" animBg="1"/>
      <p:bldP spid="36" grpId="0" animBg="1"/>
      <p:bldP spid="37" grpId="0" animBg="1"/>
      <p:bldP spid="38" grpId="0" animBg="1"/>
      <p:bldP spid="39" grpId="0" build="p"/>
      <p:bldP spid="41" grpId="0" build="p"/>
      <p:bldP spid="43" grpId="0" build="p"/>
      <p:bldP spid="47" grpId="0" build="p"/>
      <p:bldP spid="49" grpId="0" build="p"/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267C40C-9714-59DB-2DFC-0F6CE87A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66" y="543231"/>
            <a:ext cx="44122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一、等比数列的定义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E9A54900-F58E-0D1C-6554-06C4922C9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563" y="1143172"/>
                <a:ext cx="349663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如果一个数列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E9A54900-F58E-0D1C-6554-06C4922C9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9563" y="1143172"/>
                <a:ext cx="3496635" cy="830997"/>
              </a:xfrm>
              <a:prstGeom prst="rect">
                <a:avLst/>
              </a:prstGeom>
              <a:blipFill>
                <a:blip r:embed="rId2"/>
                <a:stretch>
                  <a:fillRect l="-4355" b="-13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5B9BE69F-D461-9A56-0ECB-11120D891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241" y="3263415"/>
                <a:ext cx="6922186" cy="1307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:r>
                  <a:rPr lang="zh-CN" altLang="en-US" sz="3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  <m:r>
                              <a:rPr lang="en-US" altLang="zh-CN" sz="36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altLang="zh-CN" sz="3600" b="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36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≥2,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5B9BE69F-D461-9A56-0ECB-11120D891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5241" y="3263415"/>
                <a:ext cx="6922186" cy="1307217"/>
              </a:xfrm>
              <a:prstGeom prst="rect">
                <a:avLst/>
              </a:prstGeom>
              <a:blipFill>
                <a:blip r:embed="rId3"/>
                <a:stretch>
                  <a:fillRect l="-2731" b="-18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CC36EF7-8519-E20A-09EB-7BE2DE6AA073}"/>
              </a:ext>
            </a:extLst>
          </p:cNvPr>
          <p:cNvCxnSpPr/>
          <p:nvPr/>
        </p:nvCxnSpPr>
        <p:spPr>
          <a:xfrm>
            <a:off x="4885211" y="1821112"/>
            <a:ext cx="1872000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2C2A888-BE94-3534-6810-4D6C8437EB3B}"/>
              </a:ext>
            </a:extLst>
          </p:cNvPr>
          <p:cNvCxnSpPr/>
          <p:nvPr/>
        </p:nvCxnSpPr>
        <p:spPr>
          <a:xfrm>
            <a:off x="4885211" y="1862884"/>
            <a:ext cx="18720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1C7DA6A6-18FB-E201-65BD-153C1B600D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449" y="1865814"/>
                <a:ext cx="9470922" cy="743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等于同一个非零常数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𝒒</m:t>
                    </m:r>
                  </m:oMath>
                </a14:m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，这个数列就叫做</a:t>
                </a:r>
                <a:r>
                  <a:rPr lang="zh-CN" altLang="en-US" sz="32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等比数列</a:t>
                </a:r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1C7DA6A6-18FB-E201-65BD-153C1B600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449" y="1865814"/>
                <a:ext cx="9470922" cy="743986"/>
              </a:xfrm>
              <a:prstGeom prst="rect">
                <a:avLst/>
              </a:prstGeom>
              <a:blipFill>
                <a:blip r:embed="rId4"/>
                <a:stretch>
                  <a:fillRect l="-1609" r="-5856" b="-311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711C9245-10F2-8716-2607-3925AE52B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563" y="2573764"/>
                <a:ext cx="9470922" cy="743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这个常数 </a:t>
                </a:r>
                <a:r>
                  <a:rPr lang="en-US" altLang="zh-CN" sz="32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就叫做等比数列的</a:t>
                </a:r>
                <a:r>
                  <a:rPr lang="zh-CN" altLang="en-US" sz="32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公比，</a:t>
                </a:r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711C9245-10F2-8716-2607-3925AE52B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9563" y="2573764"/>
                <a:ext cx="9470922" cy="743665"/>
              </a:xfrm>
              <a:prstGeom prst="rect">
                <a:avLst/>
              </a:prstGeom>
              <a:blipFill>
                <a:blip r:embed="rId5"/>
                <a:stretch>
                  <a:fillRect l="-1609" b="-311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5">
            <a:extLst>
              <a:ext uri="{FF2B5EF4-FFF2-40B4-BE49-F238E27FC236}">
                <a16:creationId xmlns:a16="http://schemas.microsoft.com/office/drawing/2014/main" id="{8C34D8AE-7B07-3EED-43C2-BFE2416D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262" y="1157988"/>
            <a:ext cx="7587767" cy="7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zh-CN" altLang="en-US" sz="3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从第</a:t>
            </a:r>
            <a:r>
              <a:rPr lang="en-US" altLang="zh-CN" sz="3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项起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，每一项与它前一项比都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AD7E16E-7465-7671-483A-4728E2A00D84}"/>
              </a:ext>
            </a:extLst>
          </p:cNvPr>
          <p:cNvCxnSpPr/>
          <p:nvPr/>
        </p:nvCxnSpPr>
        <p:spPr>
          <a:xfrm>
            <a:off x="3763330" y="2611337"/>
            <a:ext cx="1656000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F8E3052-1E65-0BC7-C5E0-5D457CB676B7}"/>
              </a:ext>
            </a:extLst>
          </p:cNvPr>
          <p:cNvCxnSpPr/>
          <p:nvPr/>
        </p:nvCxnSpPr>
        <p:spPr>
          <a:xfrm>
            <a:off x="3763330" y="2653109"/>
            <a:ext cx="16560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90011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D644574F-1754-2E1C-BEDE-55DBB2495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105" y="4703918"/>
            <a:ext cx="70541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等比数列中能否有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DFDBA7A3-9ED9-C629-A3D2-A2E88020DC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9721" y="5270971"/>
                <a:ext cx="709255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时数列分别有何特点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DFDBA7A3-9ED9-C629-A3D2-A2E88020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9721" y="5270971"/>
                <a:ext cx="7092557" cy="523220"/>
              </a:xfrm>
              <a:prstGeom prst="rect">
                <a:avLst/>
              </a:prstGeom>
              <a:blipFill>
                <a:blip r:embed="rId3"/>
                <a:stretch>
                  <a:fillRect t="-12941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1">
            <a:extLst>
              <a:ext uri="{FF2B5EF4-FFF2-40B4-BE49-F238E27FC236}">
                <a16:creationId xmlns:a16="http://schemas.microsoft.com/office/drawing/2014/main" id="{B2C5F942-5607-0A42-7D9E-410E58719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603" y="470878"/>
            <a:ext cx="94293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下列数列是否为等比数列？若是，指出首项和公比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261003-A600-204B-5FEF-8F155F1AA8EF}"/>
              </a:ext>
            </a:extLst>
          </p:cNvPr>
          <p:cNvSpPr txBox="1"/>
          <p:nvPr/>
        </p:nvSpPr>
        <p:spPr>
          <a:xfrm>
            <a:off x="1214633" y="4158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练习：</a:t>
            </a:r>
            <a:endParaRPr lang="en-US" altLang="zh-CN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948912FD-6274-5F38-40C9-74B460AF2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7565" y="1198831"/>
                <a:ext cx="2720800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=2,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</m:t>
                      </m:r>
                    </m:oMath>
                  </m:oMathPara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948912FD-6274-5F38-40C9-74B460AF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7565" y="1198831"/>
                <a:ext cx="2720800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4084E9FB-147F-1B07-CB08-FDA5DCA0F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7565" y="1830720"/>
                <a:ext cx="2720800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=3,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=−1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4084E9FB-147F-1B07-CB08-FDA5DCA0F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7565" y="1830720"/>
                <a:ext cx="27208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C67E76B5-C1B0-9E2C-3300-898A718D3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7565" y="2462610"/>
                <a:ext cx="2720800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=2,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=1</m:t>
                      </m:r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C67E76B5-C1B0-9E2C-3300-898A718D3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7565" y="2462610"/>
                <a:ext cx="2720800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9C76E473-B34A-C4EA-D0F8-72CE88A46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7565" y="3368236"/>
                <a:ext cx="2720800" cy="7409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不是等比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数列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9C76E473-B34A-C4EA-D0F8-72CE88A46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7565" y="3368236"/>
                <a:ext cx="2720800" cy="740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5">
                <a:extLst>
                  <a:ext uri="{FF2B5EF4-FFF2-40B4-BE49-F238E27FC236}">
                    <a16:creationId xmlns:a16="http://schemas.microsoft.com/office/drawing/2014/main" id="{023DBC7B-236D-CE32-D75B-37791D864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024" y="1199888"/>
                <a:ext cx="5001164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（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）</m:t>
                      </m:r>
                      <m:r>
                        <a:rPr lang="en-US" altLang="zh-CN" sz="28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4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8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16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Text Box 5">
                <a:extLst>
                  <a:ext uri="{FF2B5EF4-FFF2-40B4-BE49-F238E27FC236}">
                    <a16:creationId xmlns:a16="http://schemas.microsoft.com/office/drawing/2014/main" id="{023DBC7B-236D-CE32-D75B-37791D86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024" y="1199888"/>
                <a:ext cx="500116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4B0E8ACC-74A7-37E9-8816-A9D76A8E7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026" y="1837220"/>
                <a:ext cx="5305965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（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）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3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−3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3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−3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4B0E8ACC-74A7-37E9-8816-A9D76A8E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026" y="1837220"/>
                <a:ext cx="5305965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5">
                <a:extLst>
                  <a:ext uri="{FF2B5EF4-FFF2-40B4-BE49-F238E27FC236}">
                    <a16:creationId xmlns:a16="http://schemas.microsoft.com/office/drawing/2014/main" id="{824035E9-18FA-7CDA-87B1-4BE14C3DF0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024" y="2931362"/>
                <a:ext cx="5172229" cy="1306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（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4</m:t>
                      </m:r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）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den>
                      </m:f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6</m:t>
                          </m:r>
                        </m:den>
                      </m:f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8</m:t>
                          </m:r>
                        </m:den>
                      </m:f>
                      <m:r>
                        <a:rPr lang="zh-CN" alt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0" name="Text Box 5">
                <a:extLst>
                  <a:ext uri="{FF2B5EF4-FFF2-40B4-BE49-F238E27FC236}">
                    <a16:creationId xmlns:a16="http://schemas.microsoft.com/office/drawing/2014/main" id="{824035E9-18FA-7CDA-87B1-4BE14C3D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024" y="2931362"/>
                <a:ext cx="5172229" cy="1306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D52B069-286F-CFE3-687F-99E9E096E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975" y="2474551"/>
                <a:ext cx="4368802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（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3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）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D52B069-286F-CFE3-687F-99E9E096E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975" y="2474551"/>
                <a:ext cx="4368802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4DD97F09-0005-9CDE-BD35-F5E24C8BAE61}"/>
              </a:ext>
            </a:extLst>
          </p:cNvPr>
          <p:cNvGrpSpPr/>
          <p:nvPr/>
        </p:nvGrpSpPr>
        <p:grpSpPr>
          <a:xfrm>
            <a:off x="475921" y="531231"/>
            <a:ext cx="669416" cy="470256"/>
            <a:chOff x="496853" y="386576"/>
            <a:chExt cx="754884" cy="53029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6BB8399-1EB7-A7DE-BAB4-A4F14795D25D}"/>
                </a:ext>
              </a:extLst>
            </p:cNvPr>
            <p:cNvSpPr/>
            <p:nvPr/>
          </p:nvSpPr>
          <p:spPr>
            <a:xfrm rot="2700000">
              <a:off x="721444" y="386576"/>
              <a:ext cx="530293" cy="530293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05134CB-91E2-4105-353C-9265C0F42A5F}"/>
                </a:ext>
              </a:extLst>
            </p:cNvPr>
            <p:cNvSpPr/>
            <p:nvPr/>
          </p:nvSpPr>
          <p:spPr>
            <a:xfrm rot="2700000">
              <a:off x="496853" y="386577"/>
              <a:ext cx="530293" cy="5302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218B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87567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B2D95EA4-88BE-521A-31AE-40F560298702}"/>
              </a:ext>
            </a:extLst>
          </p:cNvPr>
          <p:cNvSpPr txBox="1"/>
          <p:nvPr/>
        </p:nvSpPr>
        <p:spPr>
          <a:xfrm>
            <a:off x="513080" y="408453"/>
            <a:ext cx="554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二、等比数列的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通项公式</a:t>
            </a:r>
            <a:endParaRPr kumimoji="0" lang="zh-CN" altLang="en-US" sz="3600" b="1" i="0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8A0DFCB5-54BC-2B3B-1DE0-89B7CD9C2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4245" y="2000569"/>
                <a:ext cx="3063486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10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？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r>
                            <a:rPr lang="en-US" altLang="zh-CN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？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？</m:t>
                      </m:r>
                    </m:oMath>
                  </m:oMathPara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8A0DFCB5-54BC-2B3B-1DE0-89B7CD9C2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4245" y="2000569"/>
                <a:ext cx="3063486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下弧形箭头 21">
            <a:extLst>
              <a:ext uri="{FF2B5EF4-FFF2-40B4-BE49-F238E27FC236}">
                <a16:creationId xmlns:a16="http://schemas.microsoft.com/office/drawing/2014/main" id="{A607EAB6-7743-7CA1-54AD-D20C2F547A39}"/>
              </a:ext>
            </a:extLst>
          </p:cNvPr>
          <p:cNvSpPr/>
          <p:nvPr/>
        </p:nvSpPr>
        <p:spPr>
          <a:xfrm flipV="1">
            <a:off x="2401177" y="2000569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8" name="下弧形箭头 21">
            <a:extLst>
              <a:ext uri="{FF2B5EF4-FFF2-40B4-BE49-F238E27FC236}">
                <a16:creationId xmlns:a16="http://schemas.microsoft.com/office/drawing/2014/main" id="{39E6F9BB-4183-A119-C394-2882B59C4F6B}"/>
              </a:ext>
            </a:extLst>
          </p:cNvPr>
          <p:cNvSpPr/>
          <p:nvPr/>
        </p:nvSpPr>
        <p:spPr>
          <a:xfrm flipV="1">
            <a:off x="2272897" y="4110460"/>
            <a:ext cx="904695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9" name="下弧形箭头 21">
            <a:extLst>
              <a:ext uri="{FF2B5EF4-FFF2-40B4-BE49-F238E27FC236}">
                <a16:creationId xmlns:a16="http://schemas.microsoft.com/office/drawing/2014/main" id="{EE09BBC3-0543-1E08-0E48-CCBAFD3F7648}"/>
              </a:ext>
            </a:extLst>
          </p:cNvPr>
          <p:cNvSpPr/>
          <p:nvPr/>
        </p:nvSpPr>
        <p:spPr>
          <a:xfrm flipV="1">
            <a:off x="3177592" y="4110460"/>
            <a:ext cx="895435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0" name="下弧形箭头 21">
            <a:extLst>
              <a:ext uri="{FF2B5EF4-FFF2-40B4-BE49-F238E27FC236}">
                <a16:creationId xmlns:a16="http://schemas.microsoft.com/office/drawing/2014/main" id="{4B30B220-24A2-0D8F-FABF-25E5E05342F1}"/>
              </a:ext>
            </a:extLst>
          </p:cNvPr>
          <p:cNvSpPr/>
          <p:nvPr/>
        </p:nvSpPr>
        <p:spPr>
          <a:xfrm flipV="1">
            <a:off x="4160018" y="4110458"/>
            <a:ext cx="863891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下弧形箭头 12">
            <a:extLst>
              <a:ext uri="{FF2B5EF4-FFF2-40B4-BE49-F238E27FC236}">
                <a16:creationId xmlns:a16="http://schemas.microsoft.com/office/drawing/2014/main" id="{207429B5-CD0C-A00D-BC54-CA6E63175941}"/>
              </a:ext>
            </a:extLst>
          </p:cNvPr>
          <p:cNvSpPr/>
          <p:nvPr/>
        </p:nvSpPr>
        <p:spPr>
          <a:xfrm flipV="1">
            <a:off x="5120648" y="4110458"/>
            <a:ext cx="890661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2" name="下弧形箭头 21">
            <a:extLst>
              <a:ext uri="{FF2B5EF4-FFF2-40B4-BE49-F238E27FC236}">
                <a16:creationId xmlns:a16="http://schemas.microsoft.com/office/drawing/2014/main" id="{BCC70303-4FD6-2A7F-9D28-5CE77126640E}"/>
              </a:ext>
            </a:extLst>
          </p:cNvPr>
          <p:cNvSpPr/>
          <p:nvPr/>
        </p:nvSpPr>
        <p:spPr>
          <a:xfrm flipV="1">
            <a:off x="6134293" y="4110459"/>
            <a:ext cx="890661" cy="256685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3" name="Text Box 41">
            <a:extLst>
              <a:ext uri="{FF2B5EF4-FFF2-40B4-BE49-F238E27FC236}">
                <a16:creationId xmlns:a16="http://schemas.microsoft.com/office/drawing/2014/main" id="{EA9060DD-C79D-D216-6E50-91ED67901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39" y="1543984"/>
            <a:ext cx="643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15DCA5F9-05EC-1B63-C1D5-160B6BCE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048" y="1543984"/>
            <a:ext cx="751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35" name="Text Box 41">
            <a:extLst>
              <a:ext uri="{FF2B5EF4-FFF2-40B4-BE49-F238E27FC236}">
                <a16:creationId xmlns:a16="http://schemas.microsoft.com/office/drawing/2014/main" id="{5DD19E19-0CC6-4746-9138-64B617650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989" y="1543984"/>
            <a:ext cx="813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F0390E05-D2A0-498B-3490-DB05047FF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725" y="1543984"/>
            <a:ext cx="81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p:sp>
        <p:nvSpPr>
          <p:cNvPr id="37" name="Text Box 41">
            <a:extLst>
              <a:ext uri="{FF2B5EF4-FFF2-40B4-BE49-F238E27FC236}">
                <a16:creationId xmlns:a16="http://schemas.microsoft.com/office/drawing/2014/main" id="{5E946754-64F3-CE41-B3BD-ADD91CC72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79" y="1543984"/>
            <a:ext cx="7492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41">
                <a:extLst>
                  <a:ext uri="{FF2B5EF4-FFF2-40B4-BE49-F238E27FC236}">
                    <a16:creationId xmlns:a16="http://schemas.microsoft.com/office/drawing/2014/main" id="{130BE437-9211-733F-C913-B08FF7680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269" y="2144943"/>
                <a:ext cx="550496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1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4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8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16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8" name="Text Box 41">
                <a:extLst>
                  <a:ext uri="{FF2B5EF4-FFF2-40B4-BE49-F238E27FC236}">
                    <a16:creationId xmlns:a16="http://schemas.microsoft.com/office/drawing/2014/main" id="{130BE437-9211-733F-C913-B08FF7680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4269" y="2144943"/>
                <a:ext cx="55049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下弧形箭头 21">
            <a:extLst>
              <a:ext uri="{FF2B5EF4-FFF2-40B4-BE49-F238E27FC236}">
                <a16:creationId xmlns:a16="http://schemas.microsoft.com/office/drawing/2014/main" id="{B197C997-815F-57A1-E7B0-C7FA230AE1AB}"/>
              </a:ext>
            </a:extLst>
          </p:cNvPr>
          <p:cNvSpPr/>
          <p:nvPr/>
        </p:nvSpPr>
        <p:spPr>
          <a:xfrm flipV="1">
            <a:off x="3150860" y="2000569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0" name="下弧形箭头 21">
            <a:extLst>
              <a:ext uri="{FF2B5EF4-FFF2-40B4-BE49-F238E27FC236}">
                <a16:creationId xmlns:a16="http://schemas.microsoft.com/office/drawing/2014/main" id="{AD89AE8F-17F0-A426-A62B-63A44A19BD18}"/>
              </a:ext>
            </a:extLst>
          </p:cNvPr>
          <p:cNvSpPr/>
          <p:nvPr/>
        </p:nvSpPr>
        <p:spPr>
          <a:xfrm flipV="1">
            <a:off x="3901176" y="2000569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1" name="下弧形箭头 21">
            <a:extLst>
              <a:ext uri="{FF2B5EF4-FFF2-40B4-BE49-F238E27FC236}">
                <a16:creationId xmlns:a16="http://schemas.microsoft.com/office/drawing/2014/main" id="{797E9E8A-E0FF-470B-F2D8-88781208DDD3}"/>
              </a:ext>
            </a:extLst>
          </p:cNvPr>
          <p:cNvSpPr/>
          <p:nvPr/>
        </p:nvSpPr>
        <p:spPr>
          <a:xfrm flipV="1">
            <a:off x="4656760" y="2000569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下弧形箭头 21">
            <a:extLst>
              <a:ext uri="{FF2B5EF4-FFF2-40B4-BE49-F238E27FC236}">
                <a16:creationId xmlns:a16="http://schemas.microsoft.com/office/drawing/2014/main" id="{54833FE7-3423-C428-A763-9D73D2708D1A}"/>
              </a:ext>
            </a:extLst>
          </p:cNvPr>
          <p:cNvSpPr/>
          <p:nvPr/>
        </p:nvSpPr>
        <p:spPr>
          <a:xfrm flipV="1">
            <a:off x="5412344" y="2000569"/>
            <a:ext cx="779460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38C5387D-EC8B-0011-D700-FA87E449A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758" y="4268035"/>
                <a:ext cx="6101869" cy="1133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e>
                      </m:d>
                      <m:f>
                        <m:fPr>
                          <m:ctrlP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8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16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f>
                        <m:fPr>
                          <m:ctrlPr>
                            <a:rPr lang="en-US" altLang="zh-CN" sz="36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32</m:t>
                          </m:r>
                        </m:den>
                      </m:f>
                      <m:r>
                        <a:rPr lang="zh-CN" altLang="en-US" sz="36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38C5387D-EC8B-0011-D700-FA87E449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758" y="4268035"/>
                <a:ext cx="6101869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2C1DB81B-727A-C257-7666-CB3C73753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5269" y="3478932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2C1DB81B-727A-C257-7666-CB3C73753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5269" y="3478932"/>
                <a:ext cx="531906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1">
                <a:extLst>
                  <a:ext uri="{FF2B5EF4-FFF2-40B4-BE49-F238E27FC236}">
                    <a16:creationId xmlns:a16="http://schemas.microsoft.com/office/drawing/2014/main" id="{5C3EF725-3A22-235C-3F61-2DEE2153F6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8367" y="3478932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5" name="Text Box 41">
                <a:extLst>
                  <a:ext uri="{FF2B5EF4-FFF2-40B4-BE49-F238E27FC236}">
                    <a16:creationId xmlns:a16="http://schemas.microsoft.com/office/drawing/2014/main" id="{5C3EF725-3A22-235C-3F61-2DEE215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8367" y="3478932"/>
                <a:ext cx="531906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F4C9ED40-1A05-66CC-C481-8623E02C8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8680" y="3478932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F4C9ED40-1A05-66CC-C481-8623E02C8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680" y="3478932"/>
                <a:ext cx="531906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1AE961A8-A02D-FB6A-5751-43475291C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199" y="3441942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1AE961A8-A02D-FB6A-5751-43475291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199" y="3441942"/>
                <a:ext cx="531906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>
                <a:extLst>
                  <a:ext uri="{FF2B5EF4-FFF2-40B4-BE49-F238E27FC236}">
                    <a16:creationId xmlns:a16="http://schemas.microsoft.com/office/drawing/2014/main" id="{4A315114-EFF7-365C-DBA5-773D4B631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7330" y="3478932"/>
                <a:ext cx="531906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0066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 Box 41">
                <a:extLst>
                  <a:ext uri="{FF2B5EF4-FFF2-40B4-BE49-F238E27FC236}">
                    <a16:creationId xmlns:a16="http://schemas.microsoft.com/office/drawing/2014/main" id="{4A315114-EFF7-365C-DBA5-773D4B631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7330" y="3478932"/>
                <a:ext cx="531906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63662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animBg="1"/>
      <p:bldP spid="40" grpId="0" animBg="1"/>
      <p:bldP spid="41" grpId="0" animBg="1"/>
      <p:bldP spid="42" grpId="0" animBg="1"/>
      <p:bldP spid="43" grpId="0" build="p"/>
      <p:bldP spid="44" grpId="0" build="p"/>
      <p:bldP spid="45" grpId="0" build="p"/>
      <p:bldP spid="46" grpId="0" build="p"/>
      <p:bldP spid="47" grpId="0" build="p"/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106EFD34-154E-2F9D-AC3F-A4C8B29B6B0C}"/>
              </a:ext>
            </a:extLst>
          </p:cNvPr>
          <p:cNvSpPr/>
          <p:nvPr/>
        </p:nvSpPr>
        <p:spPr>
          <a:xfrm>
            <a:off x="4917558" y="3429000"/>
            <a:ext cx="4749018" cy="100181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1">
                <a:extLst>
                  <a:ext uri="{FF2B5EF4-FFF2-40B4-BE49-F238E27FC236}">
                    <a16:creationId xmlns:a16="http://schemas.microsoft.com/office/drawing/2014/main" id="{C4E94CFD-447F-3114-CD03-6404C646A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3479" y="1178908"/>
                <a:ext cx="4435211" cy="586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32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对于</a:t>
                </a:r>
                <a14:m>
                  <m:oMath xmlns:m="http://schemas.openxmlformats.org/officeDocument/2006/math">
                    <m:r>
                      <a:rPr kumimoji="0" lang="zh-CN" alt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一般</m:t>
                    </m:r>
                    <m:r>
                      <a:rPr lang="zh-CN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的</m:t>
                    </m:r>
                    <m:r>
                      <a:rPr lang="zh-CN" alt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等比数列</m:t>
                    </m:r>
                  </m:oMath>
                </a14:m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mc:Choice>
        <mc:Fallback xmlns="">
          <p:sp>
            <p:nvSpPr>
              <p:cNvPr id="2" name="Text Box 41">
                <a:extLst>
                  <a:ext uri="{FF2B5EF4-FFF2-40B4-BE49-F238E27FC236}">
                    <a16:creationId xmlns:a16="http://schemas.microsoft.com/office/drawing/2014/main" id="{C4E94CFD-447F-3114-CD03-6404C646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3479" y="1178908"/>
                <a:ext cx="4435211" cy="586507"/>
              </a:xfrm>
              <a:prstGeom prst="rect">
                <a:avLst/>
              </a:prstGeom>
              <a:blipFill>
                <a:blip r:embed="rId2"/>
                <a:stretch>
                  <a:fillRect l="-3576" t="-12371" b="-32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06E1A20E-9E8B-8E0B-29F8-C936617A1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4432" y="3384376"/>
                <a:ext cx="3063486" cy="942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𝒒</m:t>
                          </m:r>
                        </m:e>
                        <m:sup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𝒏</m:t>
                          </m:r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06E1A20E-9E8B-8E0B-29F8-C936617A1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432" y="3384376"/>
                <a:ext cx="3063486" cy="942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EB25B290-E8A8-CD50-7C5F-C2C796AC7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6317" y="3393801"/>
                <a:ext cx="3063486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1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𝒒</m:t>
                      </m:r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EB25B290-E8A8-CD50-7C5F-C2C796AC7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6317" y="3393801"/>
                <a:ext cx="306348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1">
            <a:extLst>
              <a:ext uri="{FF2B5EF4-FFF2-40B4-BE49-F238E27FC236}">
                <a16:creationId xmlns:a16="http://schemas.microsoft.com/office/drawing/2014/main" id="{EC5241E2-EF0F-4165-42FD-C4379740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479" y="5209801"/>
            <a:ext cx="91780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公式中有四个量：</a:t>
            </a:r>
            <a:r>
              <a:rPr lang="en-US" altLang="zh-CN" sz="3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2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3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q , n , a</a:t>
            </a:r>
            <a:r>
              <a:rPr lang="en-US" altLang="zh-CN" sz="32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 </a:t>
            </a:r>
            <a:r>
              <a:rPr lang="zh-CN" altLang="en-US" sz="32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知三求一</a:t>
            </a:r>
          </a:p>
        </p:txBody>
      </p:sp>
      <p:sp>
        <p:nvSpPr>
          <p:cNvPr id="14" name="文本框 19">
            <a:extLst>
              <a:ext uri="{FF2B5EF4-FFF2-40B4-BE49-F238E27FC236}">
                <a16:creationId xmlns:a16="http://schemas.microsoft.com/office/drawing/2014/main" id="{94E6ECC2-7C5E-D998-DE1A-9A93C7DA5A15}"/>
              </a:ext>
            </a:extLst>
          </p:cNvPr>
          <p:cNvSpPr txBox="1"/>
          <p:nvPr/>
        </p:nvSpPr>
        <p:spPr>
          <a:xfrm>
            <a:off x="513080" y="408453"/>
            <a:ext cx="554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二、等比数列的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通项公式</a:t>
            </a:r>
            <a:endParaRPr kumimoji="0" lang="zh-CN" altLang="en-US" sz="3600" b="1" i="0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1">
                <a:extLst>
                  <a:ext uri="{FF2B5EF4-FFF2-40B4-BE49-F238E27FC236}">
                    <a16:creationId xmlns:a16="http://schemas.microsoft.com/office/drawing/2014/main" id="{1503DC3E-2536-82FC-98A8-E53175DFC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7976" y="2365629"/>
                <a:ext cx="64186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CN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r>
                        <a:rPr kumimoji="0" lang="zh-CN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kumimoji="0" lang="zh-CN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</m:sSub>
                      <m:r>
                        <a:rPr kumimoji="0" lang="zh-CN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sub>
                      </m:sSub>
                      <m:r>
                        <a:rPr kumimoji="0" lang="zh-CN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sSub>
                        <m:sSub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5</m:t>
                          </m:r>
                        </m:sub>
                      </m:sSub>
                      <m:r>
                        <a:rPr kumimoji="0" lang="zh-CN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，</m:t>
                      </m:r>
                      <m:r>
                        <a:rPr kumimoji="0" lang="en-US" altLang="zh-C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…</m:t>
                      </m:r>
                    </m:oMath>
                  </m:oMathPara>
                </a14:m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mc:Choice>
        <mc:Fallback xmlns="">
          <p:sp>
            <p:nvSpPr>
              <p:cNvPr id="15" name="Text Box 41">
                <a:extLst>
                  <a:ext uri="{FF2B5EF4-FFF2-40B4-BE49-F238E27FC236}">
                    <a16:creationId xmlns:a16="http://schemas.microsoft.com/office/drawing/2014/main" id="{1503DC3E-2536-82FC-98A8-E53175DFC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7976" y="2365629"/>
                <a:ext cx="64186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弧形箭头 21">
            <a:extLst>
              <a:ext uri="{FF2B5EF4-FFF2-40B4-BE49-F238E27FC236}">
                <a16:creationId xmlns:a16="http://schemas.microsoft.com/office/drawing/2014/main" id="{5B632ED9-0978-EF9A-1027-7FCF1956A755}"/>
              </a:ext>
            </a:extLst>
          </p:cNvPr>
          <p:cNvSpPr/>
          <p:nvPr/>
        </p:nvSpPr>
        <p:spPr>
          <a:xfrm flipV="1">
            <a:off x="4058380" y="2222000"/>
            <a:ext cx="859178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B4FD6D30-FCBA-EB12-8E88-C98D785C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739" y="1648199"/>
            <a:ext cx="643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 i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endParaRPr lang="en-US" altLang="zh-CN" sz="2400" i="1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下弧形箭头 21">
            <a:extLst>
              <a:ext uri="{FF2B5EF4-FFF2-40B4-BE49-F238E27FC236}">
                <a16:creationId xmlns:a16="http://schemas.microsoft.com/office/drawing/2014/main" id="{B7EBA4C2-0B17-F8AB-44C8-9482814539E0}"/>
              </a:ext>
            </a:extLst>
          </p:cNvPr>
          <p:cNvSpPr/>
          <p:nvPr/>
        </p:nvSpPr>
        <p:spPr>
          <a:xfrm flipV="1">
            <a:off x="4979352" y="2222000"/>
            <a:ext cx="859178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19A0696B-B60A-226E-852F-AA73B1851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711" y="1648199"/>
            <a:ext cx="643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 i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endParaRPr lang="en-US" altLang="zh-CN" sz="2400" i="1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下弧形箭头 21">
            <a:extLst>
              <a:ext uri="{FF2B5EF4-FFF2-40B4-BE49-F238E27FC236}">
                <a16:creationId xmlns:a16="http://schemas.microsoft.com/office/drawing/2014/main" id="{78E62CEF-EE16-3888-3724-445BAB29FF1E}"/>
              </a:ext>
            </a:extLst>
          </p:cNvPr>
          <p:cNvSpPr/>
          <p:nvPr/>
        </p:nvSpPr>
        <p:spPr>
          <a:xfrm flipV="1">
            <a:off x="5891331" y="2222000"/>
            <a:ext cx="859178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FE9A16BC-8808-78D6-3221-977D7627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690" y="1648199"/>
            <a:ext cx="643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 i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endParaRPr lang="en-US" altLang="zh-CN" sz="2400" i="1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下弧形箭头 21">
            <a:extLst>
              <a:ext uri="{FF2B5EF4-FFF2-40B4-BE49-F238E27FC236}">
                <a16:creationId xmlns:a16="http://schemas.microsoft.com/office/drawing/2014/main" id="{457BAFAC-32A3-8F0D-710A-E28CB259019E}"/>
              </a:ext>
            </a:extLst>
          </p:cNvPr>
          <p:cNvSpPr/>
          <p:nvPr/>
        </p:nvSpPr>
        <p:spPr>
          <a:xfrm flipV="1">
            <a:off x="6832403" y="2222000"/>
            <a:ext cx="859178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Text Box 41">
            <a:extLst>
              <a:ext uri="{FF2B5EF4-FFF2-40B4-BE49-F238E27FC236}">
                <a16:creationId xmlns:a16="http://schemas.microsoft.com/office/drawing/2014/main" id="{D9A91943-8004-6720-E9EB-1C8A3B57A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762" y="1648199"/>
            <a:ext cx="643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 i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endParaRPr lang="en-US" altLang="zh-CN" sz="2400" i="1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下弧形箭头 21">
            <a:extLst>
              <a:ext uri="{FF2B5EF4-FFF2-40B4-BE49-F238E27FC236}">
                <a16:creationId xmlns:a16="http://schemas.microsoft.com/office/drawing/2014/main" id="{1CD74940-0BD4-80DE-3BA2-1E27A4B7089D}"/>
              </a:ext>
            </a:extLst>
          </p:cNvPr>
          <p:cNvSpPr/>
          <p:nvPr/>
        </p:nvSpPr>
        <p:spPr>
          <a:xfrm flipV="1">
            <a:off x="7778882" y="2222000"/>
            <a:ext cx="859178" cy="275954"/>
          </a:xfrm>
          <a:prstGeom prst="curvedUpArrow">
            <a:avLst>
              <a:gd name="adj1" fmla="val 22396"/>
              <a:gd name="adj2" fmla="val 44789"/>
              <a:gd name="adj3" fmla="val 25000"/>
            </a:avLst>
          </a:prstGeom>
          <a:solidFill>
            <a:srgbClr val="0066FF"/>
          </a:solidFill>
          <a:ln w="9525">
            <a:noFill/>
          </a:ln>
        </p:spPr>
        <p:txBody>
          <a:bodyPr lIns="72391" tIns="36195" rIns="72391" bIns="36195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917E759D-CA5B-7A0F-FA08-7D0A2CC1D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241" y="1648199"/>
            <a:ext cx="643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 i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endParaRPr lang="en-US" altLang="zh-CN" sz="2400" i="1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19">
            <a:extLst>
              <a:ext uri="{FF2B5EF4-FFF2-40B4-BE49-F238E27FC236}">
                <a16:creationId xmlns:a16="http://schemas.microsoft.com/office/drawing/2014/main" id="{345AF72B-1E26-4938-D787-DF5A7D8011D0}"/>
              </a:ext>
            </a:extLst>
          </p:cNvPr>
          <p:cNvSpPr txBox="1"/>
          <p:nvPr/>
        </p:nvSpPr>
        <p:spPr>
          <a:xfrm>
            <a:off x="1533479" y="3612174"/>
            <a:ext cx="384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可得通项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公式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endParaRPr kumimoji="0" lang="zh-CN" altLang="en-US" sz="3600" i="0" kern="1200" cap="none" spc="0" normalizeH="0" baseline="0" noProof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18899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13" grpId="0" build="p"/>
      <p:bldP spid="15" grpId="0"/>
      <p:bldP spid="16" grpId="0" animBg="1"/>
      <p:bldP spid="17" grpId="0" build="p"/>
      <p:bldP spid="18" grpId="0" animBg="1"/>
      <p:bldP spid="19" grpId="0" build="p"/>
      <p:bldP spid="20" grpId="0" animBg="1"/>
      <p:bldP spid="21" grpId="0" build="p"/>
      <p:bldP spid="22" grpId="0" animBg="1"/>
      <p:bldP spid="23" grpId="0" build="p"/>
      <p:bldP spid="24" grpId="0" animBg="1"/>
      <p:bldP spid="25" grpId="0" build="p"/>
      <p:bldP spid="26" grpId="0"/>
    </p:bld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font">
      <a:majorFont>
        <a:latin typeface="Tw Cen MT"/>
        <a:ea typeface="宋体"/>
        <a:cs typeface=""/>
      </a:majorFont>
      <a:minorFont>
        <a:latin typeface="Tw Cen MT"/>
        <a:ea typeface="宋体"/>
        <a:cs typeface="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5166</TotalTime>
  <Words>571</Words>
  <Application>Microsoft Office PowerPoint</Application>
  <PresentationFormat>宽屏</PresentationFormat>
  <Paragraphs>135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思源黑体</vt:lpstr>
      <vt:lpstr>思源黑体 CN Heavy</vt:lpstr>
      <vt:lpstr>宋体</vt:lpstr>
      <vt:lpstr>Microsoft YaHei</vt:lpstr>
      <vt:lpstr>Microsoft YaHei</vt:lpstr>
      <vt:lpstr>微软雅黑 Light</vt:lpstr>
      <vt:lpstr>Arial</vt:lpstr>
      <vt:lpstr>Calibri</vt:lpstr>
      <vt:lpstr>Cambria Math</vt:lpstr>
      <vt:lpstr>Times New Roman</vt:lpstr>
      <vt:lpstr>Tw Cen MT</vt:lpstr>
      <vt:lpstr>水滴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欧美PPT</dc:title>
  <dc:subject>RP</dc:subject>
  <cp:keywords>RP</cp:keywords>
  <dc:description>RP</dc:description>
  <cp:lastModifiedBy>zjgou</cp:lastModifiedBy>
  <cp:revision>208</cp:revision>
  <dcterms:created xsi:type="dcterms:W3CDTF">2017-05-09T08:28:00Z</dcterms:created>
  <dcterms:modified xsi:type="dcterms:W3CDTF">2023-11-20T00:48:48Z</dcterms:modified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