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2" r:id="rId4"/>
    <p:sldId id="258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4" r:id="rId18"/>
    <p:sldId id="273" r:id="rId19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A720"/>
    <a:srgbClr val="0000FF"/>
    <a:srgbClr val="009900"/>
    <a:srgbClr val="02029C"/>
    <a:srgbClr val="FF0066"/>
    <a:srgbClr val="E60424"/>
    <a:srgbClr val="FF0000"/>
    <a:srgbClr val="1901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86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02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8200" y="1122680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38200" y="3602355"/>
            <a:ext cx="10515600" cy="16554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E827B-395F-46AE-A20D-9019E7FFA7A9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E9563-6081-4976-9741-3C890C3A104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7025"/>
            <a:ext cx="10515600" cy="585025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DC18F-AA7F-4D39-87E8-81F3CBA08C92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265F-247E-4343-A592-84430F4DF0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A9002-5804-46E6-88D7-19AC8A59358A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EB6EB-0DCB-4DB0-884C-9F58299EEC0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304800" y="228600"/>
            <a:ext cx="11595100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82575" y="5354638"/>
            <a:ext cx="11630025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09699" y="4499676"/>
              <a:ext cx="4296201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801" y="4319027"/>
              <a:ext cx="8279823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779" y="4334834"/>
              <a:ext cx="8166157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122" y="4316769"/>
              <a:ext cx="4940898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09B4B-3CFE-4625-9BF9-0BB0F85FC972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CF5A0-39A7-42B1-9E98-DF147DA012A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3E4BC-81B3-46A9-B817-50EB12D4C854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71C21-E523-4D17-A347-5FC2756A0F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304800" y="228600"/>
            <a:ext cx="11595100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8062913" y="4203700"/>
            <a:ext cx="383540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3492500" y="4075113"/>
            <a:ext cx="739298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3771900" y="4087813"/>
            <a:ext cx="728980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7478713" y="4073525"/>
            <a:ext cx="4411662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82575" y="4059238"/>
            <a:ext cx="11630025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FDA0F-5F87-4E74-AD9A-EF0F981ED1B2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BDCD4-B969-461C-9575-21928EA578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B4112-049E-42B8-AD2E-21432BBFABF7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41320-A4F7-4129-B4BF-177B9F65E49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EC23A-C0D9-4237-8E65-124E1BB87073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E018-021E-4CDE-A0D6-99D52BB953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1909A-034C-4AD6-92AE-D66F6C5AF037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192E5-A150-488E-ABC4-16FC3447D8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304800" y="228600"/>
            <a:ext cx="11595100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82575" y="714375"/>
            <a:ext cx="11630025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207" y="4499677"/>
              <a:ext cx="4296377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25" y="4319028"/>
              <a:ext cx="8279773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456" y="4334834"/>
              <a:ext cx="8165962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792" y="4316769"/>
              <a:ext cx="4940122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1579C-E0A6-42AA-AC4B-D68DCBC20051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D973B-B3FA-439D-AF78-41EE22825E6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304800" y="228600"/>
            <a:ext cx="11595100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82575" y="714375"/>
            <a:ext cx="11630025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09699" y="4501687"/>
              <a:ext cx="4296201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801" y="4318998"/>
              <a:ext cx="8279823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779" y="4334786"/>
              <a:ext cx="8166157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122" y="4316742"/>
              <a:ext cx="4940898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CF08B-2912-4A64-A20E-BA649CF5B1E8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FC59F-9977-4E41-BAC9-AF7DDEDA336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02435"/>
            <a:ext cx="10515600" cy="447484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6D014-5A04-4EBC-B67B-423BE1618248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BA5E6-0E47-45EA-A3B5-6AD83AC311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304800" y="228600"/>
            <a:ext cx="11595100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82575" y="5354638"/>
            <a:ext cx="11630025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09699" y="4499676"/>
              <a:ext cx="4296201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801" y="4319027"/>
              <a:ext cx="8279823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779" y="4334834"/>
              <a:ext cx="8166157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122" y="4316769"/>
              <a:ext cx="4940898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FEA9B-2693-44D8-90F0-9FE8D7944832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53556-C1BB-432D-B9BC-6F949C0203B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6FF9B-9974-46CF-8180-23227C724AE0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9FCD6-FAE9-4215-A47C-AADB68F0230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304800" y="228600"/>
            <a:ext cx="11595100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82575" y="714375"/>
            <a:ext cx="11630025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09699" y="4501687"/>
              <a:ext cx="4296201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801" y="4318998"/>
              <a:ext cx="8279823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779" y="4334786"/>
              <a:ext cx="8166157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122" y="4316742"/>
              <a:ext cx="4940898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AC977-BB23-4FB5-8DFC-01F1D5610E27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BEB9-C465-4A65-B564-D123C37D361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59100"/>
            <a:ext cx="10515600" cy="2781300"/>
          </a:xfrm>
        </p:spPr>
        <p:txBody>
          <a:bodyPr anchor="t" anchorCtr="0"/>
          <a:lstStyle>
            <a:lvl1pPr>
              <a:defRPr sz="4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722120"/>
            <a:ext cx="10515600" cy="1102995"/>
          </a:xfrm>
        </p:spPr>
        <p:txBody>
          <a:bodyPr lIns="144145" anchor="b"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C1CC-7F13-463B-B941-8B4E98A565EB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37F46-2ED8-4F6C-BA53-0F987AAA648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72446-7BF5-49F9-973B-AB0D42C42307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9D794-DAB8-44B8-B693-E5201EB330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05" y="365125"/>
            <a:ext cx="10515600" cy="800100"/>
          </a:xfrm>
        </p:spPr>
        <p:txBody>
          <a:bodyPr anchorCtr="0"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470" y="1482090"/>
            <a:ext cx="5220970" cy="823595"/>
          </a:xfrm>
        </p:spPr>
        <p:txBody>
          <a:bodyPr anchor="ctr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368550"/>
            <a:ext cx="5222240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655" y="1482090"/>
            <a:ext cx="5097145" cy="823595"/>
          </a:xfrm>
        </p:spPr>
        <p:txBody>
          <a:bodyPr anchor="ctr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655" y="2368550"/>
            <a:ext cx="5097145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82FBA-3A6D-417C-B231-19FF83B5C409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3F021-0D53-426E-920A-27DCB08940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E8657-7BF5-4E6F-B620-360B9A9CCC40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57746-D4BB-4C45-8025-D11BA64E5E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 +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12700" y="-1905"/>
            <a:ext cx="7017385" cy="6861810"/>
          </a:xfrm>
          <a:noFill/>
        </p:spPr>
        <p:txBody>
          <a:bodyPr lIns="252095" tIns="144145" rtlCol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50125" y="457200"/>
            <a:ext cx="4392295" cy="105537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349490" y="1694180"/>
            <a:ext cx="439356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751F-4213-4B0E-9500-775B3A860E1E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3BB96-C0F9-46A9-80F2-D72E7614448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文本 + 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505" y="-7620"/>
            <a:ext cx="7017385" cy="6861810"/>
          </a:xfrm>
          <a:noFill/>
        </p:spPr>
        <p:txBody>
          <a:bodyPr lIns="252095" tIns="144145" rtlCol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9575" y="457200"/>
            <a:ext cx="4279900" cy="105537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09575" y="1694180"/>
            <a:ext cx="428053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7385A-ACBE-4D65-8BF6-B251368D8A2F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C57F6-06CA-43B0-8EE3-9786427FF5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134F6-2E31-45F6-BCC0-A6EF395E061B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173E1-43CE-4AC3-80A6-77F21804C5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2F2F2"/>
            </a:gs>
            <a:gs pos="100000">
              <a:schemeClr val="bg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88900" dist="101600" dir="5400000" algn="ctr" rotWithShape="0">
              <a:srgbClr val="000000">
                <a:alpha val="2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fld id="{866EBF34-86F8-4C47-8EDA-C8648441AD9E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pPr>
              <a:defRPr/>
            </a:pPr>
            <a:fld id="{3D82D377-4F93-4140-9917-EB6B51547F1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transition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202020"/>
          </a:solidFill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  <a:latin typeface="微软雅黑" panose="020B0503020204020204" charset="-122"/>
          <a:ea typeface="微软雅黑" panose="020B0503020204020204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02020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75000"/>
        <a:buFont typeface="Arial" charset="0"/>
        <a:buChar char="•"/>
        <a:defRPr sz="2800" kern="1200">
          <a:solidFill>
            <a:srgbClr val="262626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574675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75000"/>
        <a:buFont typeface="Arial" charset="0"/>
        <a:buChar char="•"/>
        <a:defRPr sz="2200" kern="1200">
          <a:solidFill>
            <a:srgbClr val="404040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006475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75000"/>
        <a:buFont typeface="Arial" charset="0"/>
        <a:buChar char="‒"/>
        <a:defRPr sz="2000" kern="1200">
          <a:solidFill>
            <a:srgbClr val="595959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511300" indent="-228600" algn="l" rtl="0" eaLnBrk="0" fontAlgn="base" hangingPunct="0">
        <a:spcBef>
          <a:spcPts val="500"/>
        </a:spcBef>
        <a:spcAft>
          <a:spcPct val="0"/>
        </a:spcAft>
        <a:buSzPct val="75000"/>
        <a:buFont typeface="Arial" charset="0"/>
        <a:buChar char="˃"/>
        <a:defRPr kern="1200">
          <a:solidFill>
            <a:srgbClr val="7F7F7F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19431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75000"/>
        <a:buFont typeface="Arial" charset="0"/>
        <a:buChar char="˃"/>
        <a:defRPr kern="1200">
          <a:solidFill>
            <a:srgbClr val="7F7F7F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5100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3315" name="Group 15"/>
          <p:cNvGrpSpPr>
            <a:grpSpLocks noChangeAspect="1"/>
          </p:cNvGrpSpPr>
          <p:nvPr/>
        </p:nvGrpSpPr>
        <p:grpSpPr bwMode="auto">
          <a:xfrm>
            <a:off x="282575" y="1679575"/>
            <a:ext cx="11630025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207" y="4499677"/>
              <a:ext cx="4296377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25" y="4319028"/>
              <a:ext cx="8279773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456" y="4334834"/>
              <a:ext cx="8165962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792" y="4316769"/>
              <a:ext cx="4940122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331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338138"/>
            <a:ext cx="109728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988" y="6249988"/>
            <a:ext cx="5048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3CCB40B-A42B-4A85-A3F1-96722808B127}" type="datetimeFigureOut">
              <a:rPr lang="zh-CN" altLang="en-US"/>
              <a:pPr>
                <a:defRPr/>
              </a:pPr>
              <a:t>2018/5/28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763" y="6249988"/>
            <a:ext cx="5048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300" y="6249988"/>
            <a:ext cx="154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4A2F88B-FD67-41A1-883E-1FC727F7C2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332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2050" y="2674938"/>
            <a:ext cx="9879013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85" r:id="rId7"/>
    <p:sldLayoutId id="2147483686" r:id="rId8"/>
    <p:sldLayoutId id="2147483687" r:id="rId9"/>
    <p:sldLayoutId id="2147483678" r:id="rId10"/>
    <p:sldLayoutId id="2147483688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华文新魏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/>
          <a:cs typeface="华文新魏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/>
          <a:cs typeface="华文新魏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/>
          <a:cs typeface="华文新魏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/>
          <a:cs typeface="华文新魏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华文楷体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华文楷体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华文楷体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华文楷体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华文楷体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文本框 3"/>
          <p:cNvSpPr txBox="1">
            <a:spLocks noChangeArrowheads="1"/>
          </p:cNvSpPr>
          <p:nvPr/>
        </p:nvSpPr>
        <p:spPr bwMode="auto">
          <a:xfrm>
            <a:off x="2230438" y="1312863"/>
            <a:ext cx="7993062" cy="222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5400" b="1">
                <a:solidFill>
                  <a:srgbClr val="1504FA"/>
                </a:solidFill>
                <a:latin typeface="楷体" pitchFamily="49" charset="-122"/>
                <a:ea typeface="楷体" pitchFamily="49" charset="-122"/>
                <a:cs typeface="华文新魏"/>
              </a:rPr>
              <a:t>组合逻辑电路的设计</a:t>
            </a:r>
          </a:p>
          <a:p>
            <a:endParaRPr lang="en-US" altLang="zh-CN" sz="5400" b="1">
              <a:solidFill>
                <a:srgbClr val="1504FA"/>
              </a:solidFill>
              <a:latin typeface="楷体" pitchFamily="49" charset="-122"/>
              <a:ea typeface="楷体" pitchFamily="49" charset="-122"/>
              <a:cs typeface="华文新魏"/>
            </a:endParaRPr>
          </a:p>
          <a:p>
            <a:r>
              <a:rPr lang="en-US" altLang="zh-CN" sz="3200" b="1">
                <a:solidFill>
                  <a:srgbClr val="1504FA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——有优先级别的三人表决器电路的设计</a:t>
            </a:r>
          </a:p>
        </p:txBody>
      </p:sp>
      <p:sp>
        <p:nvSpPr>
          <p:cNvPr id="25602" name="文本框 4"/>
          <p:cNvSpPr txBox="1">
            <a:spLocks noChangeArrowheads="1"/>
          </p:cNvSpPr>
          <p:nvPr/>
        </p:nvSpPr>
        <p:spPr bwMode="auto">
          <a:xfrm>
            <a:off x="4786313" y="4333875"/>
            <a:ext cx="5561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CN" altLang="en-US" sz="2400" b="1">
                <a:latin typeface="Candara" pitchFamily="34" charset="0"/>
                <a:ea typeface="华文楷体"/>
                <a:cs typeface="华文楷体"/>
              </a:rPr>
              <a:t>张家港市第三职业高级中学      王卿鹏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文本框 3"/>
          <p:cNvSpPr txBox="1">
            <a:spLocks noChangeArrowheads="1"/>
          </p:cNvSpPr>
          <p:nvPr/>
        </p:nvSpPr>
        <p:spPr bwMode="auto">
          <a:xfrm>
            <a:off x="573088" y="1635125"/>
            <a:ext cx="10059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2.下图为逻辑电路部分改用实际的集成块CD4011后的电路接线图</a:t>
            </a:r>
          </a:p>
        </p:txBody>
      </p:sp>
      <p:pic>
        <p:nvPicPr>
          <p:cNvPr id="34818" name="图片 1073742883"/>
          <p:cNvPicPr>
            <a:picLocks noRot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7413" y="2101850"/>
            <a:ext cx="5538787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组合 5"/>
          <p:cNvGrpSpPr>
            <a:grpSpLocks/>
          </p:cNvGrpSpPr>
          <p:nvPr/>
        </p:nvGrpSpPr>
        <p:grpSpPr bwMode="auto">
          <a:xfrm>
            <a:off x="742950" y="323850"/>
            <a:ext cx="2938463" cy="787400"/>
            <a:chOff x="9087077" y="1527388"/>
            <a:chExt cx="2303707" cy="2303706"/>
          </a:xfrm>
        </p:grpSpPr>
        <p:sp>
          <p:nvSpPr>
            <p:cNvPr id="7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8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2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9" name="文本框 92"/>
          <p:cNvSpPr txBox="1">
            <a:spLocks noChangeArrowheads="1"/>
          </p:cNvSpPr>
          <p:nvPr/>
        </p:nvSpPr>
        <p:spPr bwMode="auto">
          <a:xfrm>
            <a:off x="884238" y="423863"/>
            <a:ext cx="2697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00"/>
                </a:solidFill>
                <a:latin typeface="华文楷体"/>
                <a:ea typeface="华文楷体"/>
                <a:cs typeface="Open Sans Light"/>
              </a:rPr>
              <a:t>工程电路设计</a:t>
            </a:r>
            <a:endParaRPr lang="bg-BG" altLang="zh-CN" sz="3200" b="1">
              <a:solidFill>
                <a:srgbClr val="FF0000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文本框 4"/>
          <p:cNvSpPr txBox="1">
            <a:spLocks noChangeArrowheads="1"/>
          </p:cNvSpPr>
          <p:nvPr/>
        </p:nvSpPr>
        <p:spPr bwMode="auto">
          <a:xfrm>
            <a:off x="955675" y="1120775"/>
            <a:ext cx="8923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1901A7"/>
                </a:solidFill>
                <a:latin typeface="Candara" pitchFamily="34" charset="0"/>
                <a:ea typeface="华文楷体"/>
                <a:cs typeface="华文楷体"/>
              </a:rPr>
              <a:t>3</a:t>
            </a:r>
            <a:r>
              <a:rPr lang="zh-CN" altLang="en-US" sz="2800" b="1">
                <a:solidFill>
                  <a:srgbClr val="1901A7"/>
                </a:solidFill>
                <a:latin typeface="Candara" pitchFamily="34" charset="0"/>
                <a:ea typeface="华文楷体"/>
                <a:cs typeface="华文楷体"/>
              </a:rPr>
              <a:t>、电路板的设计和电子元器件型号、规格、参数的确定</a:t>
            </a:r>
          </a:p>
        </p:txBody>
      </p:sp>
      <p:pic>
        <p:nvPicPr>
          <p:cNvPr id="35842" name="图片 1073742885"/>
          <p:cNvPicPr>
            <a:picLocks noRot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9338" y="1965325"/>
            <a:ext cx="6667500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组合 6"/>
          <p:cNvGrpSpPr>
            <a:grpSpLocks/>
          </p:cNvGrpSpPr>
          <p:nvPr/>
        </p:nvGrpSpPr>
        <p:grpSpPr bwMode="auto">
          <a:xfrm>
            <a:off x="631825" y="279400"/>
            <a:ext cx="2938463" cy="787400"/>
            <a:chOff x="9087077" y="1527388"/>
            <a:chExt cx="2303707" cy="2303706"/>
          </a:xfrm>
        </p:grpSpPr>
        <p:sp>
          <p:nvSpPr>
            <p:cNvPr id="8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9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2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0" name="文本框 92"/>
          <p:cNvSpPr txBox="1">
            <a:spLocks noChangeArrowheads="1"/>
          </p:cNvSpPr>
          <p:nvPr/>
        </p:nvSpPr>
        <p:spPr bwMode="auto">
          <a:xfrm>
            <a:off x="773113" y="379413"/>
            <a:ext cx="2697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00"/>
                </a:solidFill>
                <a:latin typeface="华文楷体"/>
                <a:ea typeface="华文楷体"/>
                <a:cs typeface="Open Sans Light"/>
              </a:rPr>
              <a:t>工程电路设计</a:t>
            </a:r>
            <a:endParaRPr lang="bg-BG" altLang="zh-CN" sz="3200" b="1">
              <a:solidFill>
                <a:srgbClr val="FF0000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1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文本框 3"/>
          <p:cNvSpPr txBox="1">
            <a:spLocks noChangeArrowheads="1"/>
          </p:cNvSpPr>
          <p:nvPr/>
        </p:nvSpPr>
        <p:spPr bwMode="auto">
          <a:xfrm>
            <a:off x="596900" y="1365250"/>
            <a:ext cx="6018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66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一、实物电路的安装</a:t>
            </a:r>
          </a:p>
          <a:p>
            <a:endParaRPr lang="zh-CN" altLang="en-US" sz="2400" b="1">
              <a:solidFill>
                <a:srgbClr val="1901A7"/>
              </a:solidFill>
              <a:latin typeface="微软雅黑" pitchFamily="34" charset="-122"/>
              <a:ea typeface="微软雅黑" pitchFamily="34" charset="-122"/>
              <a:cs typeface="华文楷体"/>
            </a:endParaRPr>
          </a:p>
        </p:txBody>
      </p:sp>
      <p:graphicFrame>
        <p:nvGraphicFramePr>
          <p:cNvPr id="36933" name="Group 69"/>
          <p:cNvGraphicFramePr>
            <a:graphicFrameLocks noGrp="1"/>
          </p:cNvGraphicFramePr>
          <p:nvPr/>
        </p:nvGraphicFramePr>
        <p:xfrm>
          <a:off x="703263" y="3082925"/>
          <a:ext cx="4411662" cy="3038475"/>
        </p:xfrm>
        <a:graphic>
          <a:graphicData uri="http://schemas.openxmlformats.org/drawingml/2006/table">
            <a:tbl>
              <a:tblPr/>
              <a:tblGrid>
                <a:gridCol w="355600"/>
                <a:gridCol w="1123950"/>
                <a:gridCol w="1346200"/>
                <a:gridCol w="417512"/>
                <a:gridCol w="592138"/>
                <a:gridCol w="576262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序号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名称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规格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数量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编号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备注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金属膜电阻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RJ-0.25W-510Ω±1%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4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R1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--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R4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2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四脚微动按钮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6*6*5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3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A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\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B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\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C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3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发光二极管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LED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（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3mm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）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F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4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有源蜂鸣器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12085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Y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5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Ic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插座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DIP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14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U1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6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直插集成电路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CD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4011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（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DIP14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）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U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  <a:cs typeface="Calibri" pitchFamily="34" charset="0"/>
                        </a:rPr>
                        <a:t>1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 </a:t>
                      </a: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7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  <a:cs typeface="Calibri" pitchFamily="34" charset="0"/>
                        </a:rPr>
                        <a:t>接插件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间距</a:t>
                      </a: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2.54mm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2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华文楷体"/>
                          <a:cs typeface="华文楷体"/>
                        </a:rPr>
                        <a:t>+ —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charset="-122"/>
                        <a:ea typeface="华文楷体"/>
                        <a:cs typeface="华文楷体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31" name="文本框 5"/>
          <p:cNvSpPr txBox="1">
            <a:spLocks noChangeArrowheads="1"/>
          </p:cNvSpPr>
          <p:nvPr/>
        </p:nvSpPr>
        <p:spPr bwMode="auto">
          <a:xfrm>
            <a:off x="5400675" y="2835275"/>
            <a:ext cx="62325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3.安装注意点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（1）安装顺序：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由低到高分层贴板安装，电阻——发光二极管——按钮——IC座——蜂鸣器——焊针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（2）有极性元件安装注意极性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发光二极管、IC插座（凹槽对凹槽）、蜂鸣器；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（3）按钮安装要注意方向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（4）焊接要符合相关工艺要求</a:t>
            </a:r>
          </a:p>
        </p:txBody>
      </p: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552450" y="330200"/>
            <a:ext cx="5151438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7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36940" name="文本框 94"/>
          <p:cNvSpPr txBox="1">
            <a:spLocks noChangeArrowheads="1"/>
          </p:cNvSpPr>
          <p:nvPr/>
        </p:nvSpPr>
        <p:spPr bwMode="auto">
          <a:xfrm>
            <a:off x="661988" y="457200"/>
            <a:ext cx="4886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00"/>
                </a:solidFill>
                <a:latin typeface="华文楷体"/>
                <a:ea typeface="华文楷体"/>
                <a:cs typeface="Open Sans Light"/>
              </a:rPr>
              <a:t>电路的安装、调试与验证</a:t>
            </a:r>
            <a:endParaRPr lang="bg-BG" altLang="zh-CN" sz="3200" b="1">
              <a:solidFill>
                <a:srgbClr val="FF0000"/>
              </a:solidFill>
              <a:latin typeface="华文楷体"/>
              <a:ea typeface="华文楷体"/>
              <a:cs typeface="Open Sans Light"/>
            </a:endParaRPr>
          </a:p>
        </p:txBody>
      </p:sp>
      <p:sp>
        <p:nvSpPr>
          <p:cNvPr id="36941" name="Text Box 77"/>
          <p:cNvSpPr txBox="1">
            <a:spLocks noChangeArrowheads="1"/>
          </p:cNvSpPr>
          <p:nvPr/>
        </p:nvSpPr>
        <p:spPr bwMode="auto">
          <a:xfrm>
            <a:off x="863600" y="1838325"/>
            <a:ext cx="1962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安装过程须知：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1.安全文明操作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2.检查原件清单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6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" grpId="0"/>
      <p:bldP spid="36931" grpId="0"/>
      <p:bldP spid="369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文本框 3"/>
          <p:cNvSpPr txBox="1">
            <a:spLocks noChangeArrowheads="1"/>
          </p:cNvSpPr>
          <p:nvPr/>
        </p:nvSpPr>
        <p:spPr bwMode="auto">
          <a:xfrm>
            <a:off x="839788" y="1781175"/>
            <a:ext cx="41465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66"/>
                </a:solidFill>
                <a:latin typeface="Candara" pitchFamily="34" charset="0"/>
                <a:ea typeface="微软雅黑" pitchFamily="34" charset="-122"/>
                <a:cs typeface="华文楷体"/>
              </a:rPr>
              <a:t>二、实物电路通电调试与验证</a:t>
            </a:r>
          </a:p>
          <a:p>
            <a:endParaRPr lang="zh-CN" altLang="en-US">
              <a:latin typeface="Candara" pitchFamily="34" charset="0"/>
              <a:ea typeface="微软雅黑" pitchFamily="34" charset="-122"/>
              <a:cs typeface="华文楷体"/>
            </a:endParaRPr>
          </a:p>
        </p:txBody>
      </p:sp>
      <p:graphicFrame>
        <p:nvGraphicFramePr>
          <p:cNvPr id="38088" name="Group 200"/>
          <p:cNvGraphicFramePr>
            <a:graphicFrameLocks noGrp="1"/>
          </p:cNvGraphicFramePr>
          <p:nvPr/>
        </p:nvGraphicFramePr>
        <p:xfrm>
          <a:off x="5800725" y="1528763"/>
          <a:ext cx="5849938" cy="3657600"/>
        </p:xfrm>
        <a:graphic>
          <a:graphicData uri="http://schemas.openxmlformats.org/drawingml/2006/table">
            <a:tbl>
              <a:tblPr/>
              <a:tblGrid>
                <a:gridCol w="1443038"/>
                <a:gridCol w="1479550"/>
                <a:gridCol w="1463675"/>
                <a:gridCol w="1463675"/>
              </a:tblGrid>
              <a:tr h="2301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输入量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输出量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  <p:sp>
        <p:nvSpPr>
          <p:cNvPr id="37945" name="Text Box 60"/>
          <p:cNvSpPr txBox="1">
            <a:spLocks noChangeArrowheads="1"/>
          </p:cNvSpPr>
          <p:nvPr/>
        </p:nvSpPr>
        <p:spPr bwMode="auto">
          <a:xfrm>
            <a:off x="709613" y="2955925"/>
            <a:ext cx="43513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1.集成电路插入Ic插座时不能插反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2.接入电源时要注意极性，电源的正极接电路的“+”极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   以上2点接错易烧坏集成芯片</a:t>
            </a: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</a:rPr>
              <a:t>3.填写真值表时：按钮按下时表示“1”，LED点亮和蜂鸣器响时为“1”。</a:t>
            </a:r>
          </a:p>
        </p:txBody>
      </p: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468313" y="360363"/>
            <a:ext cx="5151437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7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38100" name="文本框 94"/>
          <p:cNvSpPr txBox="1">
            <a:spLocks noChangeArrowheads="1"/>
          </p:cNvSpPr>
          <p:nvPr/>
        </p:nvSpPr>
        <p:spPr bwMode="auto">
          <a:xfrm>
            <a:off x="649288" y="487363"/>
            <a:ext cx="4886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00"/>
                </a:solidFill>
                <a:latin typeface="华文楷体"/>
                <a:ea typeface="华文楷体"/>
                <a:cs typeface="Open Sans Light"/>
              </a:rPr>
              <a:t>电路的安装、调试与验证</a:t>
            </a:r>
            <a:endParaRPr lang="bg-BG" altLang="zh-CN" sz="3200" b="1">
              <a:solidFill>
                <a:srgbClr val="FF0000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文本框 3"/>
          <p:cNvSpPr txBox="1">
            <a:spLocks noChangeArrowheads="1"/>
          </p:cNvSpPr>
          <p:nvPr/>
        </p:nvSpPr>
        <p:spPr bwMode="auto">
          <a:xfrm>
            <a:off x="906463" y="2066925"/>
            <a:ext cx="46386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 sz="2400" b="1">
              <a:latin typeface="微软雅黑" pitchFamily="34" charset="-122"/>
              <a:ea typeface="微软雅黑" pitchFamily="34" charset="-122"/>
              <a:cs typeface="华文楷体"/>
            </a:endParaRPr>
          </a:p>
          <a:p>
            <a:r>
              <a:rPr lang="zh-CN" altLang="en-US" sz="2400" b="1">
                <a:latin typeface="微软雅黑" pitchFamily="34" charset="-122"/>
                <a:ea typeface="微软雅黑" pitchFamily="34" charset="-122"/>
                <a:cs typeface="华文楷体"/>
              </a:rPr>
              <a:t>1、电路是否达到预期的要求？</a:t>
            </a:r>
          </a:p>
          <a:p>
            <a:endParaRPr lang="zh-CN" altLang="en-US" sz="2400" b="1">
              <a:latin typeface="微软雅黑" pitchFamily="34" charset="-122"/>
              <a:ea typeface="微软雅黑" pitchFamily="34" charset="-122"/>
              <a:cs typeface="华文楷体"/>
            </a:endParaRPr>
          </a:p>
          <a:p>
            <a:r>
              <a:rPr lang="zh-CN" altLang="en-US" sz="2400" b="1">
                <a:latin typeface="微软雅黑" pitchFamily="34" charset="-122"/>
                <a:ea typeface="微软雅黑" pitchFamily="34" charset="-122"/>
                <a:cs typeface="华文楷体"/>
              </a:rPr>
              <a:t>2、电路是否要进行功能的完善？</a:t>
            </a:r>
          </a:p>
        </p:txBody>
      </p: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625475" y="574675"/>
            <a:ext cx="4408488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grpSp>
          <p:nvGrpSpPr>
            <p:cNvPr id="38917" name="椭圆 34"/>
            <p:cNvGrpSpPr>
              <a:grpSpLocks/>
            </p:cNvGrpSpPr>
            <p:nvPr/>
          </p:nvGrpSpPr>
          <p:grpSpPr bwMode="auto">
            <a:xfrm>
              <a:off x="9152056" y="1661519"/>
              <a:ext cx="2174417" cy="2033103"/>
              <a:chOff x="8607552" y="2133600"/>
              <a:chExt cx="2773680" cy="694944"/>
            </a:xfrm>
          </p:grpSpPr>
          <p:pic>
            <p:nvPicPr>
              <p:cNvPr id="38918" name="椭圆 34"/>
              <p:cNvPicPr>
                <a:picLocks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8607552" y="2133600"/>
                <a:ext cx="2773680" cy="694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8919" name="Text Box 7"/>
              <p:cNvSpPr txBox="1">
                <a:spLocks noChangeArrowheads="1"/>
              </p:cNvSpPr>
              <p:nvPr/>
            </p:nvSpPr>
            <p:spPr bwMode="auto">
              <a:xfrm>
                <a:off x="8658382" y="2182634"/>
                <a:ext cx="2671166" cy="59767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</p:grpSp>
      <p:sp>
        <p:nvSpPr>
          <p:cNvPr id="38922" name="文本框 94"/>
          <p:cNvSpPr txBox="1">
            <a:spLocks noChangeArrowheads="1"/>
          </p:cNvSpPr>
          <p:nvPr/>
        </p:nvSpPr>
        <p:spPr bwMode="auto">
          <a:xfrm>
            <a:off x="676275" y="700088"/>
            <a:ext cx="40719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66"/>
                </a:solidFill>
                <a:latin typeface="华文楷体"/>
                <a:ea typeface="华文楷体"/>
                <a:cs typeface="Open Sans Light"/>
              </a:rPr>
              <a:t>电路的完善与补充</a:t>
            </a:r>
            <a:endParaRPr lang="bg-BG" altLang="zh-CN" sz="3200" b="1">
              <a:solidFill>
                <a:srgbClr val="FF0066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/>
      <p:bldP spid="389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文本框 3"/>
          <p:cNvSpPr txBox="1">
            <a:spLocks noChangeArrowheads="1"/>
          </p:cNvSpPr>
          <p:nvPr/>
        </p:nvSpPr>
        <p:spPr bwMode="auto">
          <a:xfrm>
            <a:off x="1530350" y="1344613"/>
            <a:ext cx="96393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1、按钮ABC可考虑用带自锁的按钮，同时在R1——R3支路中串接一个发光二 极   管，显示  输入的状态。</a:t>
            </a:r>
          </a:p>
          <a:p>
            <a:endParaRPr lang="zh-CN" altLang="en-US" sz="2000" b="1">
              <a:solidFill>
                <a:srgbClr val="1901A7"/>
              </a:solidFill>
              <a:latin typeface="微软雅黑" pitchFamily="34" charset="-122"/>
              <a:ea typeface="微软雅黑" pitchFamily="34" charset="-122"/>
              <a:cs typeface="华文楷体"/>
            </a:endParaRP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2、输出增加一个LED显示，决议方案不通过时用红灯，通过时用绿灯，蜂鸣器响起。</a:t>
            </a:r>
          </a:p>
          <a:p>
            <a:endParaRPr lang="zh-CN" altLang="en-US" sz="2000" b="1">
              <a:solidFill>
                <a:srgbClr val="1901A7"/>
              </a:solidFill>
              <a:latin typeface="微软雅黑" pitchFamily="34" charset="-122"/>
              <a:ea typeface="微软雅黑" pitchFamily="34" charset="-122"/>
              <a:cs typeface="华文楷体"/>
            </a:endParaRPr>
          </a:p>
          <a:p>
            <a:r>
              <a:rPr lang="zh-CN" altLang="en-US" sz="2000" b="1">
                <a:solidFill>
                  <a:srgbClr val="1901A7"/>
                </a:solidFill>
                <a:latin typeface="微软雅黑" pitchFamily="34" charset="-122"/>
                <a:ea typeface="微软雅黑" pitchFamily="34" charset="-122"/>
                <a:cs typeface="华文楷体"/>
              </a:rPr>
              <a:t>3、该电路由于与非门的驱动能力有限，蜂鸣器的声音不够响，可以增加一个三极管的驱动电路就效果好多了。</a:t>
            </a:r>
          </a:p>
        </p:txBody>
      </p:sp>
      <p:pic>
        <p:nvPicPr>
          <p:cNvPr id="39938" name="图片 1073742886"/>
          <p:cNvPicPr>
            <a:picLocks noRot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9263" y="3197225"/>
            <a:ext cx="51943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512763" y="361950"/>
            <a:ext cx="4408487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grpSp>
          <p:nvGrpSpPr>
            <p:cNvPr id="2" name="椭圆 34"/>
            <p:cNvGrpSpPr>
              <a:grpSpLocks/>
            </p:cNvGrpSpPr>
            <p:nvPr/>
          </p:nvGrpSpPr>
          <p:grpSpPr bwMode="auto">
            <a:xfrm>
              <a:off x="9152056" y="1661519"/>
              <a:ext cx="2174417" cy="2033103"/>
              <a:chOff x="8607552" y="2133600"/>
              <a:chExt cx="2773680" cy="694944"/>
            </a:xfrm>
          </p:grpSpPr>
          <p:pic>
            <p:nvPicPr>
              <p:cNvPr id="39946" name="椭圆 3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607552" y="2133600"/>
                <a:ext cx="2773680" cy="694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9947" name="Text Box 8"/>
              <p:cNvSpPr txBox="1">
                <a:spLocks noChangeArrowheads="1"/>
              </p:cNvSpPr>
              <p:nvPr/>
            </p:nvSpPr>
            <p:spPr bwMode="auto">
              <a:xfrm>
                <a:off x="8658382" y="2182634"/>
                <a:ext cx="2671166" cy="59767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</p:grpSp>
      <p:sp>
        <p:nvSpPr>
          <p:cNvPr id="39945" name="文本框 94"/>
          <p:cNvSpPr txBox="1">
            <a:spLocks noChangeArrowheads="1"/>
          </p:cNvSpPr>
          <p:nvPr/>
        </p:nvSpPr>
        <p:spPr bwMode="auto">
          <a:xfrm>
            <a:off x="563563" y="487363"/>
            <a:ext cx="40719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66"/>
                </a:solidFill>
                <a:latin typeface="华文楷体"/>
                <a:ea typeface="华文楷体"/>
                <a:cs typeface="Open Sans Light"/>
              </a:rPr>
              <a:t>电路的完善与补充</a:t>
            </a:r>
            <a:endParaRPr lang="bg-BG" altLang="zh-CN" sz="3200" b="1">
              <a:solidFill>
                <a:srgbClr val="FF0066"/>
              </a:solidFill>
              <a:latin typeface="华文楷体"/>
              <a:ea typeface="华文楷体"/>
              <a:cs typeface="Open Sans Light"/>
            </a:endParaRPr>
          </a:p>
        </p:txBody>
      </p:sp>
      <p:sp>
        <p:nvSpPr>
          <p:cNvPr id="39941" name="Text Box 11"/>
          <p:cNvSpPr txBox="1">
            <a:spLocks noChangeArrowheads="1"/>
          </p:cNvSpPr>
          <p:nvPr/>
        </p:nvSpPr>
        <p:spPr bwMode="auto">
          <a:xfrm>
            <a:off x="812800" y="2382838"/>
            <a:ext cx="458788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endParaRPr lang="zh-CN" altLang="en-US"/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890588" y="1482725"/>
            <a:ext cx="611187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知识延伸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3636963" y="4816475"/>
            <a:ext cx="1970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ea typeface="楷体" pitchFamily="49" charset="-122"/>
              </a:rPr>
              <a:t>改进后电路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7" grpId="0"/>
      <p:bldP spid="39945" grpId="0"/>
      <p:bldP spid="39949" grpId="0"/>
      <p:bldP spid="399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3" name="Picture 5" descr="`E{35L8~{LSKJP]PE`]NZ6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6213" y="895350"/>
            <a:ext cx="5934075" cy="5524500"/>
          </a:xfrm>
          <a:prstGeom prst="rect">
            <a:avLst/>
          </a:prstGeom>
          <a:noFill/>
        </p:spPr>
      </p:pic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993775" y="454025"/>
            <a:ext cx="24780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3600" b="1">
                <a:solidFill>
                  <a:srgbClr val="FF0000"/>
                </a:solidFill>
              </a:rPr>
              <a:t>课堂评价表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4"/>
          <p:cNvSpPr txBox="1">
            <a:spLocks noChangeArrowheads="1"/>
          </p:cNvSpPr>
          <p:nvPr/>
        </p:nvSpPr>
        <p:spPr bwMode="auto">
          <a:xfrm>
            <a:off x="4808538" y="2863850"/>
            <a:ext cx="32464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8000" b="1">
                <a:solidFill>
                  <a:srgbClr val="02029C"/>
                </a:solidFill>
                <a:ea typeface="楷体" pitchFamily="49" charset="-122"/>
              </a:rPr>
              <a:t>谢谢！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组合 3"/>
          <p:cNvGrpSpPr>
            <a:grpSpLocks/>
          </p:cNvGrpSpPr>
          <p:nvPr/>
        </p:nvGrpSpPr>
        <p:grpSpPr bwMode="auto">
          <a:xfrm>
            <a:off x="3395663" y="809625"/>
            <a:ext cx="5213350" cy="1031875"/>
            <a:chOff x="7038412" y="5298115"/>
            <a:chExt cx="3099874" cy="517828"/>
          </a:xfrm>
        </p:grpSpPr>
        <p:grpSp>
          <p:nvGrpSpPr>
            <p:cNvPr id="26677" name="组合 4"/>
            <p:cNvGrpSpPr>
              <a:grpSpLocks/>
            </p:cNvGrpSpPr>
            <p:nvPr/>
          </p:nvGrpSpPr>
          <p:grpSpPr bwMode="auto">
            <a:xfrm>
              <a:off x="7038412" y="5298115"/>
              <a:ext cx="3099874" cy="517828"/>
              <a:chOff x="5718131" y="5650928"/>
              <a:chExt cx="4596458" cy="767829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5718131" y="5650928"/>
                <a:ext cx="4596458" cy="767829"/>
              </a:xfrm>
              <a:prstGeom prst="roundRect">
                <a:avLst>
                  <a:gd name="adj" fmla="val 50000"/>
                </a:avLst>
              </a:prstGeom>
              <a:solidFill>
                <a:srgbClr val="F3F3F3"/>
              </a:solidFill>
              <a:ln w="22225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:ln>
              <a:effectLst>
                <a:innerShdw blurRad="76200" dist="38100" dir="16200000">
                  <a:prstClr val="black">
                    <a:alpha val="3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8" name="圆角矩形 7"/>
              <p:cNvSpPr/>
              <p:nvPr/>
            </p:nvSpPr>
            <p:spPr>
              <a:xfrm>
                <a:off x="5829672" y="5747159"/>
                <a:ext cx="4373372" cy="57536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22225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:ln>
              <a:effectLst>
                <a:innerShdw blurRad="76200" dist="38100" dir="16200000">
                  <a:prstClr val="black">
                    <a:alpha val="3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678" name="TextBox 19"/>
            <p:cNvSpPr txBox="1">
              <a:spLocks noChangeArrowheads="1"/>
            </p:cNvSpPr>
            <p:nvPr/>
          </p:nvSpPr>
          <p:spPr bwMode="auto">
            <a:xfrm>
              <a:off x="7752969" y="5433547"/>
              <a:ext cx="109496" cy="152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zh-CN" altLang="en-US" sz="1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6626" name="标题 1"/>
          <p:cNvSpPr txBox="1">
            <a:spLocks/>
          </p:cNvSpPr>
          <p:nvPr/>
        </p:nvSpPr>
        <p:spPr bwMode="auto">
          <a:xfrm>
            <a:off x="3613150" y="754063"/>
            <a:ext cx="48228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5" tIns="45708" rIns="91415" bIns="45708"/>
          <a:lstStyle/>
          <a:p>
            <a:pPr algn="ctr" defTabSz="912813">
              <a:lnSpc>
                <a:spcPct val="150000"/>
              </a:lnSpc>
            </a:pPr>
            <a:r>
              <a:rPr lang="zh-CN" altLang="en-US" sz="3200" b="1">
                <a:solidFill>
                  <a:srgbClr val="FF0066"/>
                </a:solidFill>
                <a:latin typeface="华文新魏"/>
                <a:ea typeface="华文新魏"/>
                <a:cs typeface="华文新魏"/>
              </a:rPr>
              <a:t>组合逻辑电路的设计方法</a:t>
            </a:r>
          </a:p>
        </p:txBody>
      </p:sp>
      <p:sp>
        <p:nvSpPr>
          <p:cNvPr id="12" name="Text Placeholder 5"/>
          <p:cNvSpPr txBox="1">
            <a:spLocks/>
          </p:cNvSpPr>
          <p:nvPr/>
        </p:nvSpPr>
        <p:spPr bwMode="auto">
          <a:xfrm>
            <a:off x="858838" y="4598988"/>
            <a:ext cx="19939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buFont typeface="Arial" charset="0"/>
              <a:buNone/>
            </a:pPr>
            <a:r>
              <a:rPr lang="zh-CN" altLang="en-US" sz="2400" b="1">
                <a:solidFill>
                  <a:srgbClr val="0000FF"/>
                </a:solidFill>
                <a:latin typeface="华文新魏"/>
                <a:ea typeface="华文新魏"/>
                <a:cs typeface="华文新魏"/>
              </a:rPr>
              <a:t>确定输入变量并赋值</a:t>
            </a:r>
            <a:endParaRPr lang="en-US" altLang="zh-CN" sz="2400" b="1">
              <a:solidFill>
                <a:srgbClr val="0000FF"/>
              </a:solidFill>
              <a:latin typeface="华文新魏"/>
              <a:ea typeface="华文新魏"/>
              <a:cs typeface="华文新魏"/>
            </a:endParaRPr>
          </a:p>
        </p:txBody>
      </p:sp>
      <p:sp>
        <p:nvSpPr>
          <p:cNvPr id="26628" name="Text Placeholder 5"/>
          <p:cNvSpPr txBox="1">
            <a:spLocks/>
          </p:cNvSpPr>
          <p:nvPr/>
        </p:nvSpPr>
        <p:spPr bwMode="auto">
          <a:xfrm>
            <a:off x="3740150" y="4543425"/>
            <a:ext cx="2093913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buFont typeface="Arial" charset="0"/>
              <a:buNone/>
            </a:pPr>
            <a:r>
              <a:rPr lang="zh-CN" altLang="en-US" sz="2400" b="1">
                <a:solidFill>
                  <a:srgbClr val="02029C"/>
                </a:solidFill>
                <a:latin typeface="华文新魏"/>
                <a:ea typeface="华文新魏"/>
                <a:cs typeface="华文新魏"/>
              </a:rPr>
              <a:t>根据题意列写真值表</a:t>
            </a:r>
            <a:endParaRPr lang="en-US" altLang="zh-CN" sz="2400" b="1">
              <a:solidFill>
                <a:srgbClr val="02029C"/>
              </a:solidFill>
              <a:latin typeface="华文新魏"/>
              <a:ea typeface="华文新魏"/>
              <a:cs typeface="华文新魏"/>
            </a:endParaRPr>
          </a:p>
        </p:txBody>
      </p:sp>
      <p:sp>
        <p:nvSpPr>
          <p:cNvPr id="26629" name="Text Placeholder 5"/>
          <p:cNvSpPr txBox="1">
            <a:spLocks/>
          </p:cNvSpPr>
          <p:nvPr/>
        </p:nvSpPr>
        <p:spPr bwMode="auto">
          <a:xfrm>
            <a:off x="6677025" y="4560888"/>
            <a:ext cx="2157413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buFont typeface="Arial" charset="0"/>
              <a:buNone/>
            </a:pPr>
            <a:r>
              <a:rPr lang="zh-CN" altLang="en-US" sz="2400" b="1">
                <a:solidFill>
                  <a:srgbClr val="009900"/>
                </a:solidFill>
                <a:latin typeface="华文新魏"/>
                <a:ea typeface="华文新魏"/>
                <a:cs typeface="华文新魏"/>
              </a:rPr>
              <a:t>列写函数表达式并化简</a:t>
            </a:r>
            <a:endParaRPr lang="en-US" altLang="zh-CN" sz="2400" b="1">
              <a:solidFill>
                <a:srgbClr val="009900"/>
              </a:solidFill>
              <a:latin typeface="华文新魏"/>
              <a:ea typeface="华文新魏"/>
              <a:cs typeface="华文新魏"/>
            </a:endParaRPr>
          </a:p>
        </p:txBody>
      </p:sp>
      <p:sp>
        <p:nvSpPr>
          <p:cNvPr id="26630" name="Text Placeholder 5"/>
          <p:cNvSpPr txBox="1">
            <a:spLocks/>
          </p:cNvSpPr>
          <p:nvPr/>
        </p:nvSpPr>
        <p:spPr bwMode="auto">
          <a:xfrm>
            <a:off x="9344025" y="4575175"/>
            <a:ext cx="2274888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buFont typeface="Arial" charset="0"/>
              <a:buNone/>
            </a:pPr>
            <a:r>
              <a:rPr lang="zh-CN" altLang="en-US" sz="2400" b="1">
                <a:solidFill>
                  <a:srgbClr val="BDC921"/>
                </a:solidFill>
                <a:latin typeface="华文新魏"/>
                <a:ea typeface="华文新魏"/>
                <a:cs typeface="华文新魏"/>
              </a:rPr>
              <a:t>画逻辑电路图</a:t>
            </a:r>
            <a:endParaRPr lang="en-US" altLang="zh-CN" sz="2400" b="1">
              <a:solidFill>
                <a:srgbClr val="BDC921"/>
              </a:solidFill>
              <a:latin typeface="华文新魏"/>
              <a:ea typeface="华文新魏"/>
              <a:cs typeface="华文新魏"/>
            </a:endParaRPr>
          </a:p>
        </p:txBody>
      </p:sp>
      <p:grpSp>
        <p:nvGrpSpPr>
          <p:cNvPr id="26631" name="组合 21"/>
          <p:cNvGrpSpPr>
            <a:grpSpLocks/>
          </p:cNvGrpSpPr>
          <p:nvPr/>
        </p:nvGrpSpPr>
        <p:grpSpPr bwMode="auto">
          <a:xfrm>
            <a:off x="9674225" y="2663825"/>
            <a:ext cx="1557338" cy="1557338"/>
            <a:chOff x="9674578" y="2446144"/>
            <a:chExt cx="1556194" cy="1556194"/>
          </a:xfrm>
        </p:grpSpPr>
        <p:grpSp>
          <p:nvGrpSpPr>
            <p:cNvPr id="26669" name="组合 22"/>
            <p:cNvGrpSpPr>
              <a:grpSpLocks/>
            </p:cNvGrpSpPr>
            <p:nvPr/>
          </p:nvGrpSpPr>
          <p:grpSpPr bwMode="auto">
            <a:xfrm>
              <a:off x="9674578" y="2446144"/>
              <a:ext cx="1556194" cy="1556194"/>
              <a:chOff x="3154508" y="1821271"/>
              <a:chExt cx="2785107" cy="2785102"/>
            </a:xfrm>
          </p:grpSpPr>
          <p:sp>
            <p:nvSpPr>
              <p:cNvPr id="25" name="Freeform 5"/>
              <p:cNvSpPr>
                <a:spLocks/>
              </p:cNvSpPr>
              <p:nvPr/>
            </p:nvSpPr>
            <p:spPr bwMode="auto">
              <a:xfrm rot="10800000">
                <a:off x="3154508" y="1821271"/>
                <a:ext cx="2785107" cy="27851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6" name="Freeform 5"/>
              <p:cNvSpPr>
                <a:spLocks/>
              </p:cNvSpPr>
              <p:nvPr/>
            </p:nvSpPr>
            <p:spPr bwMode="auto">
              <a:xfrm rot="10800000">
                <a:off x="3447677" y="2114440"/>
                <a:ext cx="2198769" cy="21987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4">
                      <a:lumMod val="75000"/>
                    </a:schemeClr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0">
                      <a:schemeClr val="accent4">
                        <a:lumMod val="75000"/>
                      </a:schemeClr>
                    </a:gs>
                    <a:gs pos="100000">
                      <a:schemeClr val="accent4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26670" name="Freeform 5"/>
            <p:cNvSpPr>
              <a:spLocks noChangeAspect="1" noEditPoints="1"/>
            </p:cNvSpPr>
            <p:nvPr/>
          </p:nvSpPr>
          <p:spPr bwMode="auto">
            <a:xfrm>
              <a:off x="10262139" y="2880262"/>
              <a:ext cx="400923" cy="592899"/>
            </a:xfrm>
            <a:custGeom>
              <a:avLst/>
              <a:gdLst>
                <a:gd name="T0" fmla="*/ 2147483647 w 316"/>
                <a:gd name="T1" fmla="*/ 2147483647 h 467"/>
                <a:gd name="T2" fmla="*/ 2147483647 w 316"/>
                <a:gd name="T3" fmla="*/ 2147483647 h 467"/>
                <a:gd name="T4" fmla="*/ 2147483647 w 316"/>
                <a:gd name="T5" fmla="*/ 2147483647 h 467"/>
                <a:gd name="T6" fmla="*/ 2147483647 w 316"/>
                <a:gd name="T7" fmla="*/ 2147483647 h 467"/>
                <a:gd name="T8" fmla="*/ 2147483647 w 316"/>
                <a:gd name="T9" fmla="*/ 2147483647 h 467"/>
                <a:gd name="T10" fmla="*/ 2147483647 w 316"/>
                <a:gd name="T11" fmla="*/ 2147483647 h 467"/>
                <a:gd name="T12" fmla="*/ 2147483647 w 316"/>
                <a:gd name="T13" fmla="*/ 2147483647 h 467"/>
                <a:gd name="T14" fmla="*/ 2147483647 w 316"/>
                <a:gd name="T15" fmla="*/ 2147483647 h 467"/>
                <a:gd name="T16" fmla="*/ 2147483647 w 316"/>
                <a:gd name="T17" fmla="*/ 2147483647 h 467"/>
                <a:gd name="T18" fmla="*/ 2147483647 w 316"/>
                <a:gd name="T19" fmla="*/ 2147483647 h 467"/>
                <a:gd name="T20" fmla="*/ 2147483647 w 316"/>
                <a:gd name="T21" fmla="*/ 2147483647 h 467"/>
                <a:gd name="T22" fmla="*/ 2147483647 w 316"/>
                <a:gd name="T23" fmla="*/ 2147483647 h 467"/>
                <a:gd name="T24" fmla="*/ 2147483647 w 316"/>
                <a:gd name="T25" fmla="*/ 2147483647 h 467"/>
                <a:gd name="T26" fmla="*/ 2147483647 w 316"/>
                <a:gd name="T27" fmla="*/ 2147483647 h 467"/>
                <a:gd name="T28" fmla="*/ 2147483647 w 316"/>
                <a:gd name="T29" fmla="*/ 2147483647 h 467"/>
                <a:gd name="T30" fmla="*/ 2147483647 w 316"/>
                <a:gd name="T31" fmla="*/ 2147483647 h 467"/>
                <a:gd name="T32" fmla="*/ 2147483647 w 316"/>
                <a:gd name="T33" fmla="*/ 2147483647 h 467"/>
                <a:gd name="T34" fmla="*/ 2147483647 w 316"/>
                <a:gd name="T35" fmla="*/ 2147483647 h 467"/>
                <a:gd name="T36" fmla="*/ 2147483647 w 316"/>
                <a:gd name="T37" fmla="*/ 2147483647 h 467"/>
                <a:gd name="T38" fmla="*/ 2147483647 w 316"/>
                <a:gd name="T39" fmla="*/ 2147483647 h 467"/>
                <a:gd name="T40" fmla="*/ 2147483647 w 316"/>
                <a:gd name="T41" fmla="*/ 2147483647 h 467"/>
                <a:gd name="T42" fmla="*/ 2147483647 w 316"/>
                <a:gd name="T43" fmla="*/ 2147483647 h 467"/>
                <a:gd name="T44" fmla="*/ 2147483647 w 316"/>
                <a:gd name="T45" fmla="*/ 2147483647 h 467"/>
                <a:gd name="T46" fmla="*/ 2147483647 w 316"/>
                <a:gd name="T47" fmla="*/ 2147483647 h 467"/>
                <a:gd name="T48" fmla="*/ 2147483647 w 316"/>
                <a:gd name="T49" fmla="*/ 2147483647 h 467"/>
                <a:gd name="T50" fmla="*/ 2147483647 w 316"/>
                <a:gd name="T51" fmla="*/ 2147483647 h 467"/>
                <a:gd name="T52" fmla="*/ 2147483647 w 316"/>
                <a:gd name="T53" fmla="*/ 2147483647 h 467"/>
                <a:gd name="T54" fmla="*/ 2147483647 w 316"/>
                <a:gd name="T55" fmla="*/ 2147483647 h 467"/>
                <a:gd name="T56" fmla="*/ 2147483647 w 316"/>
                <a:gd name="T57" fmla="*/ 2147483647 h 467"/>
                <a:gd name="T58" fmla="*/ 2147483647 w 316"/>
                <a:gd name="T59" fmla="*/ 2147483647 h 467"/>
                <a:gd name="T60" fmla="*/ 2147483647 w 316"/>
                <a:gd name="T61" fmla="*/ 2147483647 h 467"/>
                <a:gd name="T62" fmla="*/ 2147483647 w 316"/>
                <a:gd name="T63" fmla="*/ 2147483647 h 467"/>
                <a:gd name="T64" fmla="*/ 2147483647 w 316"/>
                <a:gd name="T65" fmla="*/ 2147483647 h 467"/>
                <a:gd name="T66" fmla="*/ 2147483647 w 316"/>
                <a:gd name="T67" fmla="*/ 2147483647 h 46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6"/>
                <a:gd name="T103" fmla="*/ 0 h 467"/>
                <a:gd name="T104" fmla="*/ 316 w 316"/>
                <a:gd name="T105" fmla="*/ 467 h 46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6" h="467">
                  <a:moveTo>
                    <a:pt x="189" y="16"/>
                  </a:moveTo>
                  <a:cubicBezTo>
                    <a:pt x="197" y="4"/>
                    <a:pt x="213" y="0"/>
                    <a:pt x="225" y="7"/>
                  </a:cubicBezTo>
                  <a:cubicBezTo>
                    <a:pt x="300" y="52"/>
                    <a:pt x="300" y="52"/>
                    <a:pt x="300" y="52"/>
                  </a:cubicBezTo>
                  <a:cubicBezTo>
                    <a:pt x="312" y="60"/>
                    <a:pt x="316" y="76"/>
                    <a:pt x="309" y="89"/>
                  </a:cubicBezTo>
                  <a:cubicBezTo>
                    <a:pt x="298" y="105"/>
                    <a:pt x="298" y="105"/>
                    <a:pt x="298" y="105"/>
                  </a:cubicBezTo>
                  <a:cubicBezTo>
                    <a:pt x="179" y="33"/>
                    <a:pt x="179" y="33"/>
                    <a:pt x="179" y="33"/>
                  </a:cubicBezTo>
                  <a:lnTo>
                    <a:pt x="189" y="16"/>
                  </a:lnTo>
                  <a:close/>
                  <a:moveTo>
                    <a:pt x="164" y="58"/>
                  </a:moveTo>
                  <a:cubicBezTo>
                    <a:pt x="147" y="85"/>
                    <a:pt x="147" y="85"/>
                    <a:pt x="147" y="85"/>
                  </a:cubicBezTo>
                  <a:cubicBezTo>
                    <a:pt x="266" y="157"/>
                    <a:pt x="266" y="157"/>
                    <a:pt x="266" y="157"/>
                  </a:cubicBezTo>
                  <a:cubicBezTo>
                    <a:pt x="283" y="130"/>
                    <a:pt x="283" y="130"/>
                    <a:pt x="283" y="130"/>
                  </a:cubicBezTo>
                  <a:lnTo>
                    <a:pt x="164" y="58"/>
                  </a:lnTo>
                  <a:close/>
                  <a:moveTo>
                    <a:pt x="2" y="446"/>
                  </a:moveTo>
                  <a:cubicBezTo>
                    <a:pt x="13" y="354"/>
                    <a:pt x="13" y="354"/>
                    <a:pt x="13" y="354"/>
                  </a:cubicBezTo>
                  <a:cubicBezTo>
                    <a:pt x="90" y="401"/>
                    <a:pt x="90" y="401"/>
                    <a:pt x="90" y="401"/>
                  </a:cubicBezTo>
                  <a:cubicBezTo>
                    <a:pt x="13" y="453"/>
                    <a:pt x="13" y="453"/>
                    <a:pt x="13" y="453"/>
                  </a:cubicBezTo>
                  <a:cubicBezTo>
                    <a:pt x="5" y="459"/>
                    <a:pt x="0" y="456"/>
                    <a:pt x="2" y="446"/>
                  </a:cubicBezTo>
                  <a:close/>
                  <a:moveTo>
                    <a:pt x="20" y="296"/>
                  </a:moveTo>
                  <a:cubicBezTo>
                    <a:pt x="133" y="109"/>
                    <a:pt x="133" y="109"/>
                    <a:pt x="133" y="109"/>
                  </a:cubicBezTo>
                  <a:cubicBezTo>
                    <a:pt x="172" y="133"/>
                    <a:pt x="172" y="133"/>
                    <a:pt x="172" y="133"/>
                  </a:cubicBezTo>
                  <a:cubicBezTo>
                    <a:pt x="59" y="320"/>
                    <a:pt x="59" y="320"/>
                    <a:pt x="59" y="320"/>
                  </a:cubicBezTo>
                  <a:lnTo>
                    <a:pt x="20" y="296"/>
                  </a:lnTo>
                  <a:close/>
                  <a:moveTo>
                    <a:pt x="99" y="344"/>
                  </a:moveTo>
                  <a:cubicBezTo>
                    <a:pt x="212" y="158"/>
                    <a:pt x="212" y="158"/>
                    <a:pt x="212" y="158"/>
                  </a:cubicBezTo>
                  <a:cubicBezTo>
                    <a:pt x="252" y="182"/>
                    <a:pt x="252" y="182"/>
                    <a:pt x="252" y="182"/>
                  </a:cubicBezTo>
                  <a:cubicBezTo>
                    <a:pt x="139" y="368"/>
                    <a:pt x="139" y="368"/>
                    <a:pt x="139" y="368"/>
                  </a:cubicBezTo>
                  <a:lnTo>
                    <a:pt x="99" y="344"/>
                  </a:lnTo>
                  <a:close/>
                  <a:moveTo>
                    <a:pt x="95" y="446"/>
                  </a:moveTo>
                  <a:cubicBezTo>
                    <a:pt x="301" y="446"/>
                    <a:pt x="301" y="446"/>
                    <a:pt x="301" y="446"/>
                  </a:cubicBezTo>
                  <a:cubicBezTo>
                    <a:pt x="307" y="446"/>
                    <a:pt x="311" y="450"/>
                    <a:pt x="311" y="456"/>
                  </a:cubicBezTo>
                  <a:cubicBezTo>
                    <a:pt x="311" y="462"/>
                    <a:pt x="307" y="467"/>
                    <a:pt x="301" y="467"/>
                  </a:cubicBezTo>
                  <a:cubicBezTo>
                    <a:pt x="95" y="467"/>
                    <a:pt x="95" y="467"/>
                    <a:pt x="95" y="467"/>
                  </a:cubicBezTo>
                  <a:cubicBezTo>
                    <a:pt x="89" y="467"/>
                    <a:pt x="84" y="462"/>
                    <a:pt x="84" y="456"/>
                  </a:cubicBezTo>
                  <a:cubicBezTo>
                    <a:pt x="84" y="450"/>
                    <a:pt x="89" y="446"/>
                    <a:pt x="95" y="4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6632" name="组合 26"/>
          <p:cNvGrpSpPr>
            <a:grpSpLocks/>
          </p:cNvGrpSpPr>
          <p:nvPr/>
        </p:nvGrpSpPr>
        <p:grpSpPr bwMode="auto">
          <a:xfrm>
            <a:off x="3843338" y="2663825"/>
            <a:ext cx="1557337" cy="1557338"/>
            <a:chOff x="3843955" y="2446144"/>
            <a:chExt cx="1556194" cy="1556194"/>
          </a:xfrm>
        </p:grpSpPr>
        <p:grpSp>
          <p:nvGrpSpPr>
            <p:cNvPr id="26661" name="组合 27"/>
            <p:cNvGrpSpPr>
              <a:grpSpLocks/>
            </p:cNvGrpSpPr>
            <p:nvPr/>
          </p:nvGrpSpPr>
          <p:grpSpPr bwMode="auto">
            <a:xfrm>
              <a:off x="3843955" y="2446144"/>
              <a:ext cx="1556194" cy="1556194"/>
              <a:chOff x="3154508" y="1821271"/>
              <a:chExt cx="2785107" cy="2785102"/>
            </a:xfrm>
          </p:grpSpPr>
          <p:sp>
            <p:nvSpPr>
              <p:cNvPr id="41" name="Freeform 5"/>
              <p:cNvSpPr>
                <a:spLocks/>
              </p:cNvSpPr>
              <p:nvPr/>
            </p:nvSpPr>
            <p:spPr bwMode="auto">
              <a:xfrm rot="10800000">
                <a:off x="3154508" y="1821271"/>
                <a:ext cx="2785107" cy="27851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42" name="Freeform 5"/>
              <p:cNvSpPr>
                <a:spLocks/>
              </p:cNvSpPr>
              <p:nvPr/>
            </p:nvSpPr>
            <p:spPr bwMode="auto">
              <a:xfrm rot="10800000">
                <a:off x="3447677" y="2114440"/>
                <a:ext cx="2198769" cy="21987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/>
                  </a:gs>
                  <a:gs pos="100000">
                    <a:schemeClr val="accent2">
                      <a:lumMod val="75000"/>
                    </a:schemeClr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100000">
                      <a:schemeClr val="accent2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grpSp>
          <p:nvGrpSpPr>
            <p:cNvPr id="29" name="组合 28"/>
            <p:cNvGrpSpPr>
              <a:grpSpLocks noChangeAspect="1"/>
            </p:cNvGrpSpPr>
            <p:nvPr/>
          </p:nvGrpSpPr>
          <p:grpSpPr>
            <a:xfrm>
              <a:off x="4305202" y="2997957"/>
              <a:ext cx="675251" cy="459226"/>
              <a:chOff x="3897313" y="2016126"/>
              <a:chExt cx="749300" cy="509588"/>
            </a:xfrm>
            <a:solidFill>
              <a:schemeClr val="bg1"/>
            </a:solidFill>
          </p:grpSpPr>
          <p:sp>
            <p:nvSpPr>
              <p:cNvPr id="30" name="Freeform 8"/>
              <p:cNvSpPr>
                <a:spLocks noEditPoints="1"/>
              </p:cNvSpPr>
              <p:nvPr/>
            </p:nvSpPr>
            <p:spPr bwMode="auto">
              <a:xfrm>
                <a:off x="3897313" y="2016126"/>
                <a:ext cx="749300" cy="509588"/>
              </a:xfrm>
              <a:custGeom>
                <a:avLst/>
                <a:gdLst>
                  <a:gd name="T0" fmla="*/ 627 w 631"/>
                  <a:gd name="T1" fmla="*/ 44 h 429"/>
                  <a:gd name="T2" fmla="*/ 469 w 631"/>
                  <a:gd name="T3" fmla="*/ 0 h 429"/>
                  <a:gd name="T4" fmla="*/ 315 w 631"/>
                  <a:gd name="T5" fmla="*/ 41 h 429"/>
                  <a:gd name="T6" fmla="*/ 168 w 631"/>
                  <a:gd name="T7" fmla="*/ 0 h 429"/>
                  <a:gd name="T8" fmla="*/ 3 w 631"/>
                  <a:gd name="T9" fmla="*/ 44 h 429"/>
                  <a:gd name="T10" fmla="*/ 0 w 631"/>
                  <a:gd name="T11" fmla="*/ 52 h 429"/>
                  <a:gd name="T12" fmla="*/ 0 w 631"/>
                  <a:gd name="T13" fmla="*/ 412 h 429"/>
                  <a:gd name="T14" fmla="*/ 23 w 631"/>
                  <a:gd name="T15" fmla="*/ 429 h 429"/>
                  <a:gd name="T16" fmla="*/ 313 w 631"/>
                  <a:gd name="T17" fmla="*/ 429 h 429"/>
                  <a:gd name="T18" fmla="*/ 608 w 631"/>
                  <a:gd name="T19" fmla="*/ 429 h 429"/>
                  <a:gd name="T20" fmla="*/ 631 w 631"/>
                  <a:gd name="T21" fmla="*/ 413 h 429"/>
                  <a:gd name="T22" fmla="*/ 631 w 631"/>
                  <a:gd name="T23" fmla="*/ 52 h 429"/>
                  <a:gd name="T24" fmla="*/ 627 w 631"/>
                  <a:gd name="T25" fmla="*/ 44 h 429"/>
                  <a:gd name="T26" fmla="*/ 304 w 631"/>
                  <a:gd name="T27" fmla="*/ 60 h 429"/>
                  <a:gd name="T28" fmla="*/ 304 w 631"/>
                  <a:gd name="T29" fmla="*/ 393 h 429"/>
                  <a:gd name="T30" fmla="*/ 167 w 631"/>
                  <a:gd name="T31" fmla="*/ 355 h 429"/>
                  <a:gd name="T32" fmla="*/ 40 w 631"/>
                  <a:gd name="T33" fmla="*/ 380 h 429"/>
                  <a:gd name="T34" fmla="*/ 40 w 631"/>
                  <a:gd name="T35" fmla="*/ 46 h 429"/>
                  <a:gd name="T36" fmla="*/ 169 w 631"/>
                  <a:gd name="T37" fmla="*/ 21 h 429"/>
                  <a:gd name="T38" fmla="*/ 304 w 631"/>
                  <a:gd name="T39" fmla="*/ 60 h 429"/>
                  <a:gd name="T40" fmla="*/ 590 w 631"/>
                  <a:gd name="T41" fmla="*/ 45 h 429"/>
                  <a:gd name="T42" fmla="*/ 590 w 631"/>
                  <a:gd name="T43" fmla="*/ 381 h 429"/>
                  <a:gd name="T44" fmla="*/ 462 w 631"/>
                  <a:gd name="T45" fmla="*/ 359 h 429"/>
                  <a:gd name="T46" fmla="*/ 323 w 631"/>
                  <a:gd name="T47" fmla="*/ 394 h 429"/>
                  <a:gd name="T48" fmla="*/ 323 w 631"/>
                  <a:gd name="T49" fmla="*/ 61 h 429"/>
                  <a:gd name="T50" fmla="*/ 469 w 631"/>
                  <a:gd name="T51" fmla="*/ 21 h 429"/>
                  <a:gd name="T52" fmla="*/ 590 w 631"/>
                  <a:gd name="T53" fmla="*/ 45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31" h="429">
                    <a:moveTo>
                      <a:pt x="627" y="44"/>
                    </a:moveTo>
                    <a:cubicBezTo>
                      <a:pt x="593" y="16"/>
                      <a:pt x="534" y="0"/>
                      <a:pt x="469" y="0"/>
                    </a:cubicBezTo>
                    <a:cubicBezTo>
                      <a:pt x="407" y="0"/>
                      <a:pt x="350" y="15"/>
                      <a:pt x="315" y="41"/>
                    </a:cubicBezTo>
                    <a:cubicBezTo>
                      <a:pt x="288" y="15"/>
                      <a:pt x="234" y="0"/>
                      <a:pt x="168" y="0"/>
                    </a:cubicBezTo>
                    <a:cubicBezTo>
                      <a:pt x="100" y="0"/>
                      <a:pt x="37" y="17"/>
                      <a:pt x="3" y="44"/>
                    </a:cubicBezTo>
                    <a:cubicBezTo>
                      <a:pt x="1" y="46"/>
                      <a:pt x="0" y="49"/>
                      <a:pt x="0" y="52"/>
                    </a:cubicBezTo>
                    <a:cubicBezTo>
                      <a:pt x="0" y="412"/>
                      <a:pt x="0" y="412"/>
                      <a:pt x="0" y="412"/>
                    </a:cubicBezTo>
                    <a:cubicBezTo>
                      <a:pt x="0" y="419"/>
                      <a:pt x="9" y="429"/>
                      <a:pt x="23" y="429"/>
                    </a:cubicBezTo>
                    <a:cubicBezTo>
                      <a:pt x="313" y="429"/>
                      <a:pt x="313" y="429"/>
                      <a:pt x="313" y="429"/>
                    </a:cubicBezTo>
                    <a:cubicBezTo>
                      <a:pt x="314" y="429"/>
                      <a:pt x="608" y="429"/>
                      <a:pt x="608" y="429"/>
                    </a:cubicBezTo>
                    <a:cubicBezTo>
                      <a:pt x="618" y="429"/>
                      <a:pt x="631" y="424"/>
                      <a:pt x="631" y="413"/>
                    </a:cubicBezTo>
                    <a:cubicBezTo>
                      <a:pt x="631" y="52"/>
                      <a:pt x="631" y="52"/>
                      <a:pt x="631" y="52"/>
                    </a:cubicBezTo>
                    <a:cubicBezTo>
                      <a:pt x="631" y="49"/>
                      <a:pt x="630" y="46"/>
                      <a:pt x="627" y="44"/>
                    </a:cubicBezTo>
                    <a:close/>
                    <a:moveTo>
                      <a:pt x="304" y="60"/>
                    </a:moveTo>
                    <a:cubicBezTo>
                      <a:pt x="304" y="66"/>
                      <a:pt x="304" y="393"/>
                      <a:pt x="304" y="393"/>
                    </a:cubicBezTo>
                    <a:cubicBezTo>
                      <a:pt x="275" y="369"/>
                      <a:pt x="227" y="355"/>
                      <a:pt x="167" y="355"/>
                    </a:cubicBezTo>
                    <a:cubicBezTo>
                      <a:pt x="120" y="355"/>
                      <a:pt x="75" y="364"/>
                      <a:pt x="40" y="380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40" y="46"/>
                      <a:pt x="85" y="21"/>
                      <a:pt x="169" y="21"/>
                    </a:cubicBezTo>
                    <a:cubicBezTo>
                      <a:pt x="266" y="21"/>
                      <a:pt x="304" y="58"/>
                      <a:pt x="304" y="60"/>
                    </a:cubicBezTo>
                    <a:close/>
                    <a:moveTo>
                      <a:pt x="590" y="45"/>
                    </a:moveTo>
                    <a:cubicBezTo>
                      <a:pt x="590" y="381"/>
                      <a:pt x="590" y="381"/>
                      <a:pt x="590" y="381"/>
                    </a:cubicBezTo>
                    <a:cubicBezTo>
                      <a:pt x="554" y="366"/>
                      <a:pt x="505" y="359"/>
                      <a:pt x="462" y="359"/>
                    </a:cubicBezTo>
                    <a:cubicBezTo>
                      <a:pt x="401" y="359"/>
                      <a:pt x="352" y="371"/>
                      <a:pt x="323" y="394"/>
                    </a:cubicBezTo>
                    <a:cubicBezTo>
                      <a:pt x="323" y="61"/>
                      <a:pt x="323" y="61"/>
                      <a:pt x="323" y="61"/>
                    </a:cubicBezTo>
                    <a:cubicBezTo>
                      <a:pt x="323" y="61"/>
                      <a:pt x="368" y="21"/>
                      <a:pt x="469" y="21"/>
                    </a:cubicBezTo>
                    <a:cubicBezTo>
                      <a:pt x="547" y="21"/>
                      <a:pt x="590" y="45"/>
                      <a:pt x="590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3992563" y="2085976"/>
                <a:ext cx="228600" cy="52388"/>
              </a:xfrm>
              <a:custGeom>
                <a:avLst/>
                <a:gdLst>
                  <a:gd name="T0" fmla="*/ 184 w 192"/>
                  <a:gd name="T1" fmla="*/ 44 h 44"/>
                  <a:gd name="T2" fmla="*/ 180 w 192"/>
                  <a:gd name="T3" fmla="*/ 43 h 44"/>
                  <a:gd name="T4" fmla="*/ 10 w 192"/>
                  <a:gd name="T5" fmla="*/ 32 h 44"/>
                  <a:gd name="T6" fmla="*/ 1 w 192"/>
                  <a:gd name="T7" fmla="*/ 27 h 44"/>
                  <a:gd name="T8" fmla="*/ 6 w 192"/>
                  <a:gd name="T9" fmla="*/ 19 h 44"/>
                  <a:gd name="T10" fmla="*/ 188 w 192"/>
                  <a:gd name="T11" fmla="*/ 31 h 44"/>
                  <a:gd name="T12" fmla="*/ 190 w 192"/>
                  <a:gd name="T13" fmla="*/ 41 h 44"/>
                  <a:gd name="T14" fmla="*/ 184 w 192"/>
                  <a:gd name="T15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2" h="44">
                    <a:moveTo>
                      <a:pt x="184" y="44"/>
                    </a:moveTo>
                    <a:cubicBezTo>
                      <a:pt x="183" y="44"/>
                      <a:pt x="181" y="44"/>
                      <a:pt x="180" y="43"/>
                    </a:cubicBezTo>
                    <a:cubicBezTo>
                      <a:pt x="150" y="23"/>
                      <a:pt x="83" y="12"/>
                      <a:pt x="10" y="32"/>
                    </a:cubicBezTo>
                    <a:cubicBezTo>
                      <a:pt x="6" y="33"/>
                      <a:pt x="2" y="31"/>
                      <a:pt x="1" y="27"/>
                    </a:cubicBezTo>
                    <a:cubicBezTo>
                      <a:pt x="0" y="23"/>
                      <a:pt x="2" y="20"/>
                      <a:pt x="6" y="19"/>
                    </a:cubicBezTo>
                    <a:cubicBezTo>
                      <a:pt x="73" y="0"/>
                      <a:pt x="148" y="5"/>
                      <a:pt x="188" y="31"/>
                    </a:cubicBezTo>
                    <a:cubicBezTo>
                      <a:pt x="191" y="33"/>
                      <a:pt x="192" y="38"/>
                      <a:pt x="190" y="41"/>
                    </a:cubicBezTo>
                    <a:cubicBezTo>
                      <a:pt x="189" y="43"/>
                      <a:pt x="186" y="44"/>
                      <a:pt x="184" y="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3992563" y="2151063"/>
                <a:ext cx="228600" cy="50800"/>
              </a:xfrm>
              <a:custGeom>
                <a:avLst/>
                <a:gdLst>
                  <a:gd name="T0" fmla="*/ 184 w 192"/>
                  <a:gd name="T1" fmla="*/ 43 h 43"/>
                  <a:gd name="T2" fmla="*/ 180 w 192"/>
                  <a:gd name="T3" fmla="*/ 42 h 43"/>
                  <a:gd name="T4" fmla="*/ 10 w 192"/>
                  <a:gd name="T5" fmla="*/ 32 h 43"/>
                  <a:gd name="T6" fmla="*/ 1 w 192"/>
                  <a:gd name="T7" fmla="*/ 27 h 43"/>
                  <a:gd name="T8" fmla="*/ 6 w 192"/>
                  <a:gd name="T9" fmla="*/ 19 h 43"/>
                  <a:gd name="T10" fmla="*/ 188 w 192"/>
                  <a:gd name="T11" fmla="*/ 30 h 43"/>
                  <a:gd name="T12" fmla="*/ 190 w 192"/>
                  <a:gd name="T13" fmla="*/ 40 h 43"/>
                  <a:gd name="T14" fmla="*/ 184 w 192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2" h="43">
                    <a:moveTo>
                      <a:pt x="184" y="43"/>
                    </a:moveTo>
                    <a:cubicBezTo>
                      <a:pt x="183" y="43"/>
                      <a:pt x="181" y="43"/>
                      <a:pt x="180" y="42"/>
                    </a:cubicBezTo>
                    <a:cubicBezTo>
                      <a:pt x="150" y="23"/>
                      <a:pt x="84" y="11"/>
                      <a:pt x="10" y="32"/>
                    </a:cubicBezTo>
                    <a:cubicBezTo>
                      <a:pt x="6" y="33"/>
                      <a:pt x="2" y="31"/>
                      <a:pt x="1" y="27"/>
                    </a:cubicBezTo>
                    <a:cubicBezTo>
                      <a:pt x="0" y="23"/>
                      <a:pt x="2" y="20"/>
                      <a:pt x="6" y="19"/>
                    </a:cubicBezTo>
                    <a:cubicBezTo>
                      <a:pt x="73" y="0"/>
                      <a:pt x="148" y="4"/>
                      <a:pt x="188" y="30"/>
                    </a:cubicBezTo>
                    <a:cubicBezTo>
                      <a:pt x="191" y="32"/>
                      <a:pt x="192" y="37"/>
                      <a:pt x="190" y="40"/>
                    </a:cubicBezTo>
                    <a:cubicBezTo>
                      <a:pt x="188" y="42"/>
                      <a:pt x="186" y="43"/>
                      <a:pt x="184" y="4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3992563" y="2214563"/>
                <a:ext cx="230187" cy="50800"/>
              </a:xfrm>
              <a:custGeom>
                <a:avLst/>
                <a:gdLst>
                  <a:gd name="T0" fmla="*/ 185 w 193"/>
                  <a:gd name="T1" fmla="*/ 43 h 43"/>
                  <a:gd name="T2" fmla="*/ 181 w 193"/>
                  <a:gd name="T3" fmla="*/ 42 h 43"/>
                  <a:gd name="T4" fmla="*/ 10 w 193"/>
                  <a:gd name="T5" fmla="*/ 32 h 43"/>
                  <a:gd name="T6" fmla="*/ 1 w 193"/>
                  <a:gd name="T7" fmla="*/ 27 h 43"/>
                  <a:gd name="T8" fmla="*/ 6 w 193"/>
                  <a:gd name="T9" fmla="*/ 18 h 43"/>
                  <a:gd name="T10" fmla="*/ 189 w 193"/>
                  <a:gd name="T11" fmla="*/ 30 h 43"/>
                  <a:gd name="T12" fmla="*/ 191 w 193"/>
                  <a:gd name="T13" fmla="*/ 40 h 43"/>
                  <a:gd name="T14" fmla="*/ 185 w 193"/>
                  <a:gd name="T1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3" h="43">
                    <a:moveTo>
                      <a:pt x="185" y="43"/>
                    </a:moveTo>
                    <a:cubicBezTo>
                      <a:pt x="184" y="43"/>
                      <a:pt x="182" y="43"/>
                      <a:pt x="181" y="42"/>
                    </a:cubicBezTo>
                    <a:cubicBezTo>
                      <a:pt x="151" y="22"/>
                      <a:pt x="85" y="11"/>
                      <a:pt x="10" y="32"/>
                    </a:cubicBezTo>
                    <a:cubicBezTo>
                      <a:pt x="6" y="33"/>
                      <a:pt x="2" y="31"/>
                      <a:pt x="1" y="27"/>
                    </a:cubicBezTo>
                    <a:cubicBezTo>
                      <a:pt x="0" y="23"/>
                      <a:pt x="2" y="20"/>
                      <a:pt x="6" y="18"/>
                    </a:cubicBezTo>
                    <a:cubicBezTo>
                      <a:pt x="74" y="0"/>
                      <a:pt x="149" y="4"/>
                      <a:pt x="189" y="30"/>
                    </a:cubicBezTo>
                    <a:cubicBezTo>
                      <a:pt x="192" y="32"/>
                      <a:pt x="193" y="37"/>
                      <a:pt x="191" y="40"/>
                    </a:cubicBezTo>
                    <a:cubicBezTo>
                      <a:pt x="190" y="42"/>
                      <a:pt x="187" y="43"/>
                      <a:pt x="185" y="4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992563" y="2278063"/>
                <a:ext cx="230187" cy="52388"/>
              </a:xfrm>
              <a:custGeom>
                <a:avLst/>
                <a:gdLst>
                  <a:gd name="T0" fmla="*/ 186 w 194"/>
                  <a:gd name="T1" fmla="*/ 44 h 44"/>
                  <a:gd name="T2" fmla="*/ 182 w 194"/>
                  <a:gd name="T3" fmla="*/ 43 h 44"/>
                  <a:gd name="T4" fmla="*/ 10 w 194"/>
                  <a:gd name="T5" fmla="*/ 34 h 44"/>
                  <a:gd name="T6" fmla="*/ 1 w 194"/>
                  <a:gd name="T7" fmla="*/ 30 h 44"/>
                  <a:gd name="T8" fmla="*/ 6 w 194"/>
                  <a:gd name="T9" fmla="*/ 21 h 44"/>
                  <a:gd name="T10" fmla="*/ 190 w 194"/>
                  <a:gd name="T11" fmla="*/ 31 h 44"/>
                  <a:gd name="T12" fmla="*/ 192 w 194"/>
                  <a:gd name="T13" fmla="*/ 41 h 44"/>
                  <a:gd name="T14" fmla="*/ 186 w 194"/>
                  <a:gd name="T15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4" h="44">
                    <a:moveTo>
                      <a:pt x="186" y="44"/>
                    </a:moveTo>
                    <a:cubicBezTo>
                      <a:pt x="185" y="44"/>
                      <a:pt x="183" y="44"/>
                      <a:pt x="182" y="43"/>
                    </a:cubicBezTo>
                    <a:cubicBezTo>
                      <a:pt x="144" y="19"/>
                      <a:pt x="78" y="15"/>
                      <a:pt x="10" y="34"/>
                    </a:cubicBezTo>
                    <a:cubicBezTo>
                      <a:pt x="6" y="35"/>
                      <a:pt x="2" y="33"/>
                      <a:pt x="1" y="30"/>
                    </a:cubicBezTo>
                    <a:cubicBezTo>
                      <a:pt x="0" y="26"/>
                      <a:pt x="2" y="22"/>
                      <a:pt x="6" y="21"/>
                    </a:cubicBezTo>
                    <a:cubicBezTo>
                      <a:pt x="79" y="0"/>
                      <a:pt x="148" y="4"/>
                      <a:pt x="190" y="31"/>
                    </a:cubicBezTo>
                    <a:cubicBezTo>
                      <a:pt x="193" y="34"/>
                      <a:pt x="194" y="38"/>
                      <a:pt x="192" y="41"/>
                    </a:cubicBezTo>
                    <a:cubicBezTo>
                      <a:pt x="191" y="43"/>
                      <a:pt x="188" y="44"/>
                      <a:pt x="186" y="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3992563" y="2339976"/>
                <a:ext cx="230187" cy="55563"/>
              </a:xfrm>
              <a:custGeom>
                <a:avLst/>
                <a:gdLst>
                  <a:gd name="T0" fmla="*/ 186 w 194"/>
                  <a:gd name="T1" fmla="*/ 47 h 47"/>
                  <a:gd name="T2" fmla="*/ 182 w 194"/>
                  <a:gd name="T3" fmla="*/ 46 h 47"/>
                  <a:gd name="T4" fmla="*/ 10 w 194"/>
                  <a:gd name="T5" fmla="*/ 38 h 47"/>
                  <a:gd name="T6" fmla="*/ 1 w 194"/>
                  <a:gd name="T7" fmla="*/ 34 h 47"/>
                  <a:gd name="T8" fmla="*/ 5 w 194"/>
                  <a:gd name="T9" fmla="*/ 25 h 47"/>
                  <a:gd name="T10" fmla="*/ 190 w 194"/>
                  <a:gd name="T11" fmla="*/ 34 h 47"/>
                  <a:gd name="T12" fmla="*/ 192 w 194"/>
                  <a:gd name="T13" fmla="*/ 44 h 47"/>
                  <a:gd name="T14" fmla="*/ 186 w 194"/>
                  <a:gd name="T1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4" h="47">
                    <a:moveTo>
                      <a:pt x="186" y="47"/>
                    </a:moveTo>
                    <a:cubicBezTo>
                      <a:pt x="185" y="47"/>
                      <a:pt x="183" y="46"/>
                      <a:pt x="182" y="46"/>
                    </a:cubicBezTo>
                    <a:cubicBezTo>
                      <a:pt x="148" y="23"/>
                      <a:pt x="67" y="15"/>
                      <a:pt x="10" y="38"/>
                    </a:cubicBezTo>
                    <a:cubicBezTo>
                      <a:pt x="7" y="39"/>
                      <a:pt x="3" y="37"/>
                      <a:pt x="1" y="34"/>
                    </a:cubicBezTo>
                    <a:cubicBezTo>
                      <a:pt x="0" y="30"/>
                      <a:pt x="1" y="26"/>
                      <a:pt x="5" y="25"/>
                    </a:cubicBezTo>
                    <a:cubicBezTo>
                      <a:pt x="67" y="0"/>
                      <a:pt x="152" y="10"/>
                      <a:pt x="190" y="34"/>
                    </a:cubicBezTo>
                    <a:cubicBezTo>
                      <a:pt x="193" y="36"/>
                      <a:pt x="194" y="40"/>
                      <a:pt x="192" y="44"/>
                    </a:cubicBezTo>
                    <a:cubicBezTo>
                      <a:pt x="190" y="46"/>
                      <a:pt x="188" y="47"/>
                      <a:pt x="186" y="4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321175" y="2085976"/>
                <a:ext cx="230187" cy="52388"/>
              </a:xfrm>
              <a:custGeom>
                <a:avLst/>
                <a:gdLst>
                  <a:gd name="T0" fmla="*/ 8 w 194"/>
                  <a:gd name="T1" fmla="*/ 44 h 44"/>
                  <a:gd name="T2" fmla="*/ 2 w 194"/>
                  <a:gd name="T3" fmla="*/ 41 h 44"/>
                  <a:gd name="T4" fmla="*/ 4 w 194"/>
                  <a:gd name="T5" fmla="*/ 31 h 44"/>
                  <a:gd name="T6" fmla="*/ 188 w 194"/>
                  <a:gd name="T7" fmla="*/ 19 h 44"/>
                  <a:gd name="T8" fmla="*/ 193 w 194"/>
                  <a:gd name="T9" fmla="*/ 27 h 44"/>
                  <a:gd name="T10" fmla="*/ 185 w 194"/>
                  <a:gd name="T11" fmla="*/ 32 h 44"/>
                  <a:gd name="T12" fmla="*/ 12 w 194"/>
                  <a:gd name="T13" fmla="*/ 43 h 44"/>
                  <a:gd name="T14" fmla="*/ 8 w 194"/>
                  <a:gd name="T15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4" h="44">
                    <a:moveTo>
                      <a:pt x="8" y="44"/>
                    </a:moveTo>
                    <a:cubicBezTo>
                      <a:pt x="6" y="44"/>
                      <a:pt x="4" y="43"/>
                      <a:pt x="2" y="41"/>
                    </a:cubicBezTo>
                    <a:cubicBezTo>
                      <a:pt x="0" y="38"/>
                      <a:pt x="1" y="33"/>
                      <a:pt x="4" y="31"/>
                    </a:cubicBezTo>
                    <a:cubicBezTo>
                      <a:pt x="45" y="5"/>
                      <a:pt x="121" y="0"/>
                      <a:pt x="188" y="19"/>
                    </a:cubicBezTo>
                    <a:cubicBezTo>
                      <a:pt x="192" y="20"/>
                      <a:pt x="194" y="23"/>
                      <a:pt x="193" y="27"/>
                    </a:cubicBezTo>
                    <a:cubicBezTo>
                      <a:pt x="192" y="31"/>
                      <a:pt x="188" y="33"/>
                      <a:pt x="185" y="32"/>
                    </a:cubicBezTo>
                    <a:cubicBezTo>
                      <a:pt x="113" y="12"/>
                      <a:pt x="44" y="23"/>
                      <a:pt x="12" y="43"/>
                    </a:cubicBezTo>
                    <a:cubicBezTo>
                      <a:pt x="11" y="44"/>
                      <a:pt x="10" y="44"/>
                      <a:pt x="8" y="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4321175" y="2149476"/>
                <a:ext cx="230187" cy="53975"/>
              </a:xfrm>
              <a:custGeom>
                <a:avLst/>
                <a:gdLst>
                  <a:gd name="T0" fmla="*/ 8 w 194"/>
                  <a:gd name="T1" fmla="*/ 45 h 45"/>
                  <a:gd name="T2" fmla="*/ 2 w 194"/>
                  <a:gd name="T3" fmla="*/ 42 h 45"/>
                  <a:gd name="T4" fmla="*/ 5 w 194"/>
                  <a:gd name="T5" fmla="*/ 32 h 45"/>
                  <a:gd name="T6" fmla="*/ 189 w 194"/>
                  <a:gd name="T7" fmla="*/ 19 h 45"/>
                  <a:gd name="T8" fmla="*/ 193 w 194"/>
                  <a:gd name="T9" fmla="*/ 28 h 45"/>
                  <a:gd name="T10" fmla="*/ 185 w 194"/>
                  <a:gd name="T11" fmla="*/ 33 h 45"/>
                  <a:gd name="T12" fmla="*/ 12 w 194"/>
                  <a:gd name="T13" fmla="*/ 44 h 45"/>
                  <a:gd name="T14" fmla="*/ 8 w 194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4" h="45">
                    <a:moveTo>
                      <a:pt x="8" y="45"/>
                    </a:moveTo>
                    <a:cubicBezTo>
                      <a:pt x="6" y="45"/>
                      <a:pt x="4" y="44"/>
                      <a:pt x="2" y="42"/>
                    </a:cubicBezTo>
                    <a:cubicBezTo>
                      <a:pt x="0" y="38"/>
                      <a:pt x="1" y="34"/>
                      <a:pt x="5" y="32"/>
                    </a:cubicBezTo>
                    <a:cubicBezTo>
                      <a:pt x="45" y="6"/>
                      <a:pt x="121" y="0"/>
                      <a:pt x="189" y="19"/>
                    </a:cubicBezTo>
                    <a:cubicBezTo>
                      <a:pt x="192" y="20"/>
                      <a:pt x="194" y="24"/>
                      <a:pt x="193" y="28"/>
                    </a:cubicBezTo>
                    <a:cubicBezTo>
                      <a:pt x="192" y="32"/>
                      <a:pt x="189" y="34"/>
                      <a:pt x="185" y="33"/>
                    </a:cubicBezTo>
                    <a:cubicBezTo>
                      <a:pt x="113" y="13"/>
                      <a:pt x="44" y="23"/>
                      <a:pt x="12" y="44"/>
                    </a:cubicBezTo>
                    <a:cubicBezTo>
                      <a:pt x="11" y="44"/>
                      <a:pt x="10" y="45"/>
                      <a:pt x="8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4321175" y="2214563"/>
                <a:ext cx="230187" cy="53975"/>
              </a:xfrm>
              <a:custGeom>
                <a:avLst/>
                <a:gdLst>
                  <a:gd name="T0" fmla="*/ 8 w 195"/>
                  <a:gd name="T1" fmla="*/ 45 h 45"/>
                  <a:gd name="T2" fmla="*/ 3 w 195"/>
                  <a:gd name="T3" fmla="*/ 41 h 45"/>
                  <a:gd name="T4" fmla="*/ 5 w 195"/>
                  <a:gd name="T5" fmla="*/ 32 h 45"/>
                  <a:gd name="T6" fmla="*/ 189 w 195"/>
                  <a:gd name="T7" fmla="*/ 19 h 45"/>
                  <a:gd name="T8" fmla="*/ 193 w 195"/>
                  <a:gd name="T9" fmla="*/ 28 h 45"/>
                  <a:gd name="T10" fmla="*/ 185 w 195"/>
                  <a:gd name="T11" fmla="*/ 32 h 45"/>
                  <a:gd name="T12" fmla="*/ 12 w 195"/>
                  <a:gd name="T13" fmla="*/ 43 h 45"/>
                  <a:gd name="T14" fmla="*/ 8 w 195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5" h="45">
                    <a:moveTo>
                      <a:pt x="8" y="45"/>
                    </a:moveTo>
                    <a:cubicBezTo>
                      <a:pt x="6" y="45"/>
                      <a:pt x="4" y="43"/>
                      <a:pt x="3" y="41"/>
                    </a:cubicBezTo>
                    <a:cubicBezTo>
                      <a:pt x="0" y="38"/>
                      <a:pt x="1" y="34"/>
                      <a:pt x="5" y="32"/>
                    </a:cubicBezTo>
                    <a:cubicBezTo>
                      <a:pt x="45" y="5"/>
                      <a:pt x="121" y="0"/>
                      <a:pt x="189" y="19"/>
                    </a:cubicBezTo>
                    <a:cubicBezTo>
                      <a:pt x="192" y="20"/>
                      <a:pt x="195" y="24"/>
                      <a:pt x="193" y="28"/>
                    </a:cubicBezTo>
                    <a:cubicBezTo>
                      <a:pt x="192" y="31"/>
                      <a:pt x="189" y="33"/>
                      <a:pt x="185" y="32"/>
                    </a:cubicBezTo>
                    <a:cubicBezTo>
                      <a:pt x="113" y="12"/>
                      <a:pt x="44" y="23"/>
                      <a:pt x="12" y="43"/>
                    </a:cubicBezTo>
                    <a:cubicBezTo>
                      <a:pt x="11" y="44"/>
                      <a:pt x="10" y="45"/>
                      <a:pt x="8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4321175" y="2278063"/>
                <a:ext cx="230187" cy="52388"/>
              </a:xfrm>
              <a:custGeom>
                <a:avLst/>
                <a:gdLst>
                  <a:gd name="T0" fmla="*/ 8 w 195"/>
                  <a:gd name="T1" fmla="*/ 45 h 45"/>
                  <a:gd name="T2" fmla="*/ 3 w 195"/>
                  <a:gd name="T3" fmla="*/ 42 h 45"/>
                  <a:gd name="T4" fmla="*/ 5 w 195"/>
                  <a:gd name="T5" fmla="*/ 32 h 45"/>
                  <a:gd name="T6" fmla="*/ 189 w 195"/>
                  <a:gd name="T7" fmla="*/ 20 h 45"/>
                  <a:gd name="T8" fmla="*/ 194 w 195"/>
                  <a:gd name="T9" fmla="*/ 28 h 45"/>
                  <a:gd name="T10" fmla="*/ 185 w 195"/>
                  <a:gd name="T11" fmla="*/ 33 h 45"/>
                  <a:gd name="T12" fmla="*/ 12 w 195"/>
                  <a:gd name="T13" fmla="*/ 44 h 45"/>
                  <a:gd name="T14" fmla="*/ 8 w 195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5" h="45">
                    <a:moveTo>
                      <a:pt x="8" y="45"/>
                    </a:moveTo>
                    <a:cubicBezTo>
                      <a:pt x="6" y="45"/>
                      <a:pt x="4" y="44"/>
                      <a:pt x="3" y="42"/>
                    </a:cubicBezTo>
                    <a:cubicBezTo>
                      <a:pt x="0" y="39"/>
                      <a:pt x="1" y="34"/>
                      <a:pt x="5" y="32"/>
                    </a:cubicBezTo>
                    <a:cubicBezTo>
                      <a:pt x="38" y="11"/>
                      <a:pt x="118" y="0"/>
                      <a:pt x="189" y="20"/>
                    </a:cubicBezTo>
                    <a:cubicBezTo>
                      <a:pt x="192" y="21"/>
                      <a:pt x="195" y="25"/>
                      <a:pt x="194" y="28"/>
                    </a:cubicBezTo>
                    <a:cubicBezTo>
                      <a:pt x="192" y="32"/>
                      <a:pt x="189" y="34"/>
                      <a:pt x="185" y="33"/>
                    </a:cubicBezTo>
                    <a:cubicBezTo>
                      <a:pt x="120" y="15"/>
                      <a:pt x="43" y="24"/>
                      <a:pt x="12" y="44"/>
                    </a:cubicBezTo>
                    <a:cubicBezTo>
                      <a:pt x="11" y="45"/>
                      <a:pt x="10" y="45"/>
                      <a:pt x="8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4321175" y="2343151"/>
                <a:ext cx="230187" cy="53975"/>
              </a:xfrm>
              <a:custGeom>
                <a:avLst/>
                <a:gdLst>
                  <a:gd name="T0" fmla="*/ 8 w 194"/>
                  <a:gd name="T1" fmla="*/ 45 h 45"/>
                  <a:gd name="T2" fmla="*/ 2 w 194"/>
                  <a:gd name="T3" fmla="*/ 42 h 45"/>
                  <a:gd name="T4" fmla="*/ 4 w 194"/>
                  <a:gd name="T5" fmla="*/ 32 h 45"/>
                  <a:gd name="T6" fmla="*/ 188 w 194"/>
                  <a:gd name="T7" fmla="*/ 19 h 45"/>
                  <a:gd name="T8" fmla="*/ 193 w 194"/>
                  <a:gd name="T9" fmla="*/ 28 h 45"/>
                  <a:gd name="T10" fmla="*/ 184 w 194"/>
                  <a:gd name="T11" fmla="*/ 33 h 45"/>
                  <a:gd name="T12" fmla="*/ 11 w 194"/>
                  <a:gd name="T13" fmla="*/ 44 h 45"/>
                  <a:gd name="T14" fmla="*/ 8 w 194"/>
                  <a:gd name="T1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4" h="45">
                    <a:moveTo>
                      <a:pt x="8" y="45"/>
                    </a:moveTo>
                    <a:cubicBezTo>
                      <a:pt x="5" y="45"/>
                      <a:pt x="3" y="44"/>
                      <a:pt x="2" y="42"/>
                    </a:cubicBezTo>
                    <a:cubicBezTo>
                      <a:pt x="0" y="38"/>
                      <a:pt x="0" y="34"/>
                      <a:pt x="4" y="32"/>
                    </a:cubicBezTo>
                    <a:cubicBezTo>
                      <a:pt x="44" y="6"/>
                      <a:pt x="120" y="0"/>
                      <a:pt x="188" y="19"/>
                    </a:cubicBezTo>
                    <a:cubicBezTo>
                      <a:pt x="191" y="20"/>
                      <a:pt x="194" y="24"/>
                      <a:pt x="193" y="28"/>
                    </a:cubicBezTo>
                    <a:cubicBezTo>
                      <a:pt x="192" y="32"/>
                      <a:pt x="188" y="34"/>
                      <a:pt x="184" y="33"/>
                    </a:cubicBezTo>
                    <a:cubicBezTo>
                      <a:pt x="113" y="13"/>
                      <a:pt x="43" y="23"/>
                      <a:pt x="11" y="44"/>
                    </a:cubicBezTo>
                    <a:cubicBezTo>
                      <a:pt x="10" y="45"/>
                      <a:pt x="9" y="45"/>
                      <a:pt x="8" y="4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endParaRPr>
              </a:p>
            </p:txBody>
          </p:sp>
        </p:grpSp>
      </p:grpSp>
      <p:grpSp>
        <p:nvGrpSpPr>
          <p:cNvPr id="26633" name="组合 42"/>
          <p:cNvGrpSpPr>
            <a:grpSpLocks/>
          </p:cNvGrpSpPr>
          <p:nvPr/>
        </p:nvGrpSpPr>
        <p:grpSpPr bwMode="auto">
          <a:xfrm>
            <a:off x="6838950" y="2663825"/>
            <a:ext cx="1555750" cy="1557338"/>
            <a:chOff x="6839012" y="2446144"/>
            <a:chExt cx="1556194" cy="1556194"/>
          </a:xfrm>
        </p:grpSpPr>
        <p:grpSp>
          <p:nvGrpSpPr>
            <p:cNvPr id="26653" name="组合 43"/>
            <p:cNvGrpSpPr>
              <a:grpSpLocks/>
            </p:cNvGrpSpPr>
            <p:nvPr/>
          </p:nvGrpSpPr>
          <p:grpSpPr bwMode="auto">
            <a:xfrm>
              <a:off x="6839012" y="2446144"/>
              <a:ext cx="1556194" cy="1556194"/>
              <a:chOff x="3154508" y="1821271"/>
              <a:chExt cx="2785107" cy="2785102"/>
            </a:xfrm>
          </p:grpSpPr>
          <p:sp>
            <p:nvSpPr>
              <p:cNvPr id="46" name="Freeform 5"/>
              <p:cNvSpPr>
                <a:spLocks/>
              </p:cNvSpPr>
              <p:nvPr/>
            </p:nvSpPr>
            <p:spPr bwMode="auto">
              <a:xfrm rot="10800000">
                <a:off x="3154508" y="1821271"/>
                <a:ext cx="2785107" cy="27851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47" name="Freeform 5"/>
              <p:cNvSpPr>
                <a:spLocks/>
              </p:cNvSpPr>
              <p:nvPr/>
            </p:nvSpPr>
            <p:spPr bwMode="auto">
              <a:xfrm rot="10800000">
                <a:off x="3447677" y="2114440"/>
                <a:ext cx="2198769" cy="21987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/>
                  </a:gs>
                  <a:gs pos="100000">
                    <a:schemeClr val="accent3">
                      <a:lumMod val="75000"/>
                    </a:schemeClr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0">
                      <a:schemeClr val="accent3">
                        <a:lumMod val="75000"/>
                      </a:schemeClr>
                    </a:gs>
                    <a:gs pos="100000">
                      <a:schemeClr val="accent3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26654" name="Freeform 18"/>
            <p:cNvSpPr>
              <a:spLocks noChangeAspect="1" noEditPoints="1"/>
            </p:cNvSpPr>
            <p:nvPr/>
          </p:nvSpPr>
          <p:spPr bwMode="auto">
            <a:xfrm>
              <a:off x="7356190" y="2831801"/>
              <a:ext cx="594186" cy="712675"/>
            </a:xfrm>
            <a:custGeom>
              <a:avLst/>
              <a:gdLst>
                <a:gd name="T0" fmla="*/ 2147483647 w 456"/>
                <a:gd name="T1" fmla="*/ 2147483647 h 548"/>
                <a:gd name="T2" fmla="*/ 2147483647 w 456"/>
                <a:gd name="T3" fmla="*/ 2147483647 h 548"/>
                <a:gd name="T4" fmla="*/ 2147483647 w 456"/>
                <a:gd name="T5" fmla="*/ 2147483647 h 548"/>
                <a:gd name="T6" fmla="*/ 0 w 456"/>
                <a:gd name="T7" fmla="*/ 2147483647 h 548"/>
                <a:gd name="T8" fmla="*/ 2147483647 w 456"/>
                <a:gd name="T9" fmla="*/ 2147483647 h 548"/>
                <a:gd name="T10" fmla="*/ 2147483647 w 456"/>
                <a:gd name="T11" fmla="*/ 2147483647 h 548"/>
                <a:gd name="T12" fmla="*/ 2147483647 w 456"/>
                <a:gd name="T13" fmla="*/ 2147483647 h 548"/>
                <a:gd name="T14" fmla="*/ 2147483647 w 456"/>
                <a:gd name="T15" fmla="*/ 2147483647 h 548"/>
                <a:gd name="T16" fmla="*/ 2147483647 w 456"/>
                <a:gd name="T17" fmla="*/ 2147483647 h 548"/>
                <a:gd name="T18" fmla="*/ 2147483647 w 456"/>
                <a:gd name="T19" fmla="*/ 2147483647 h 548"/>
                <a:gd name="T20" fmla="*/ 2147483647 w 456"/>
                <a:gd name="T21" fmla="*/ 2147483647 h 548"/>
                <a:gd name="T22" fmla="*/ 2147483647 w 456"/>
                <a:gd name="T23" fmla="*/ 2147483647 h 548"/>
                <a:gd name="T24" fmla="*/ 2147483647 w 456"/>
                <a:gd name="T25" fmla="*/ 2147483647 h 548"/>
                <a:gd name="T26" fmla="*/ 2147483647 w 456"/>
                <a:gd name="T27" fmla="*/ 2147483647 h 548"/>
                <a:gd name="T28" fmla="*/ 2147483647 w 456"/>
                <a:gd name="T29" fmla="*/ 2147483647 h 548"/>
                <a:gd name="T30" fmla="*/ 2147483647 w 456"/>
                <a:gd name="T31" fmla="*/ 0 h 548"/>
                <a:gd name="T32" fmla="*/ 2147483647 w 456"/>
                <a:gd name="T33" fmla="*/ 0 h 548"/>
                <a:gd name="T34" fmla="*/ 2147483647 w 456"/>
                <a:gd name="T35" fmla="*/ 2147483647 h 548"/>
                <a:gd name="T36" fmla="*/ 2147483647 w 456"/>
                <a:gd name="T37" fmla="*/ 2147483647 h 548"/>
                <a:gd name="T38" fmla="*/ 2147483647 w 456"/>
                <a:gd name="T39" fmla="*/ 2147483647 h 548"/>
                <a:gd name="T40" fmla="*/ 2147483647 w 456"/>
                <a:gd name="T41" fmla="*/ 2147483647 h 548"/>
                <a:gd name="T42" fmla="*/ 2147483647 w 456"/>
                <a:gd name="T43" fmla="*/ 2147483647 h 548"/>
                <a:gd name="T44" fmla="*/ 2147483647 w 456"/>
                <a:gd name="T45" fmla="*/ 2147483647 h 548"/>
                <a:gd name="T46" fmla="*/ 2147483647 w 456"/>
                <a:gd name="T47" fmla="*/ 2147483647 h 548"/>
                <a:gd name="T48" fmla="*/ 2147483647 w 456"/>
                <a:gd name="T49" fmla="*/ 2147483647 h 548"/>
                <a:gd name="T50" fmla="*/ 2147483647 w 456"/>
                <a:gd name="T51" fmla="*/ 2147483647 h 548"/>
                <a:gd name="T52" fmla="*/ 2147483647 w 456"/>
                <a:gd name="T53" fmla="*/ 2147483647 h 548"/>
                <a:gd name="T54" fmla="*/ 2147483647 w 456"/>
                <a:gd name="T55" fmla="*/ 2147483647 h 548"/>
                <a:gd name="T56" fmla="*/ 2147483647 w 456"/>
                <a:gd name="T57" fmla="*/ 2147483647 h 548"/>
                <a:gd name="T58" fmla="*/ 2147483647 w 456"/>
                <a:gd name="T59" fmla="*/ 2147483647 h 548"/>
                <a:gd name="T60" fmla="*/ 2147483647 w 456"/>
                <a:gd name="T61" fmla="*/ 2147483647 h 548"/>
                <a:gd name="T62" fmla="*/ 2147483647 w 456"/>
                <a:gd name="T63" fmla="*/ 2147483647 h 548"/>
                <a:gd name="T64" fmla="*/ 2147483647 w 456"/>
                <a:gd name="T65" fmla="*/ 2147483647 h 548"/>
                <a:gd name="T66" fmla="*/ 2147483647 w 456"/>
                <a:gd name="T67" fmla="*/ 2147483647 h 548"/>
                <a:gd name="T68" fmla="*/ 2147483647 w 456"/>
                <a:gd name="T69" fmla="*/ 2147483647 h 548"/>
                <a:gd name="T70" fmla="*/ 2147483647 w 456"/>
                <a:gd name="T71" fmla="*/ 2147483647 h 548"/>
                <a:gd name="T72" fmla="*/ 2147483647 w 456"/>
                <a:gd name="T73" fmla="*/ 2147483647 h 548"/>
                <a:gd name="T74" fmla="*/ 2147483647 w 456"/>
                <a:gd name="T75" fmla="*/ 2147483647 h 548"/>
                <a:gd name="T76" fmla="*/ 2147483647 w 456"/>
                <a:gd name="T77" fmla="*/ 2147483647 h 548"/>
                <a:gd name="T78" fmla="*/ 2147483647 w 456"/>
                <a:gd name="T79" fmla="*/ 2147483647 h 54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56"/>
                <a:gd name="T121" fmla="*/ 0 h 548"/>
                <a:gd name="T122" fmla="*/ 456 w 456"/>
                <a:gd name="T123" fmla="*/ 548 h 54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56" h="548">
                  <a:moveTo>
                    <a:pt x="456" y="528"/>
                  </a:moveTo>
                  <a:cubicBezTo>
                    <a:pt x="456" y="539"/>
                    <a:pt x="447" y="548"/>
                    <a:pt x="436" y="548"/>
                  </a:cubicBezTo>
                  <a:cubicBezTo>
                    <a:pt x="84" y="548"/>
                    <a:pt x="84" y="548"/>
                    <a:pt x="84" y="548"/>
                  </a:cubicBezTo>
                  <a:cubicBezTo>
                    <a:pt x="38" y="548"/>
                    <a:pt x="0" y="510"/>
                    <a:pt x="0" y="464"/>
                  </a:cubicBezTo>
                  <a:cubicBezTo>
                    <a:pt x="0" y="417"/>
                    <a:pt x="38" y="380"/>
                    <a:pt x="84" y="380"/>
                  </a:cubicBezTo>
                  <a:cubicBezTo>
                    <a:pt x="436" y="380"/>
                    <a:pt x="436" y="380"/>
                    <a:pt x="436" y="380"/>
                  </a:cubicBezTo>
                  <a:cubicBezTo>
                    <a:pt x="447" y="380"/>
                    <a:pt x="456" y="389"/>
                    <a:pt x="456" y="399"/>
                  </a:cubicBezTo>
                  <a:cubicBezTo>
                    <a:pt x="456" y="410"/>
                    <a:pt x="447" y="419"/>
                    <a:pt x="436" y="419"/>
                  </a:cubicBezTo>
                  <a:cubicBezTo>
                    <a:pt x="90" y="419"/>
                    <a:pt x="90" y="419"/>
                    <a:pt x="90" y="419"/>
                  </a:cubicBezTo>
                  <a:cubicBezTo>
                    <a:pt x="65" y="419"/>
                    <a:pt x="45" y="439"/>
                    <a:pt x="45" y="464"/>
                  </a:cubicBezTo>
                  <a:cubicBezTo>
                    <a:pt x="45" y="488"/>
                    <a:pt x="65" y="509"/>
                    <a:pt x="90" y="509"/>
                  </a:cubicBezTo>
                  <a:cubicBezTo>
                    <a:pt x="436" y="509"/>
                    <a:pt x="436" y="509"/>
                    <a:pt x="436" y="509"/>
                  </a:cubicBezTo>
                  <a:cubicBezTo>
                    <a:pt x="447" y="509"/>
                    <a:pt x="456" y="518"/>
                    <a:pt x="456" y="528"/>
                  </a:cubicBezTo>
                  <a:close/>
                  <a:moveTo>
                    <a:pt x="235" y="78"/>
                  </a:moveTo>
                  <a:cubicBezTo>
                    <a:pt x="276" y="78"/>
                    <a:pt x="309" y="45"/>
                    <a:pt x="309" y="6"/>
                  </a:cubicBezTo>
                  <a:cubicBezTo>
                    <a:pt x="309" y="4"/>
                    <a:pt x="309" y="2"/>
                    <a:pt x="309" y="0"/>
                  </a:cubicBezTo>
                  <a:cubicBezTo>
                    <a:pt x="307" y="0"/>
                    <a:pt x="305" y="0"/>
                    <a:pt x="303" y="0"/>
                  </a:cubicBezTo>
                  <a:cubicBezTo>
                    <a:pt x="262" y="0"/>
                    <a:pt x="228" y="32"/>
                    <a:pt x="228" y="72"/>
                  </a:cubicBezTo>
                  <a:cubicBezTo>
                    <a:pt x="228" y="74"/>
                    <a:pt x="228" y="76"/>
                    <a:pt x="229" y="77"/>
                  </a:cubicBezTo>
                  <a:cubicBezTo>
                    <a:pt x="231" y="78"/>
                    <a:pt x="233" y="78"/>
                    <a:pt x="235" y="78"/>
                  </a:cubicBezTo>
                  <a:close/>
                  <a:moveTo>
                    <a:pt x="372" y="137"/>
                  </a:moveTo>
                  <a:cubicBezTo>
                    <a:pt x="357" y="102"/>
                    <a:pt x="321" y="85"/>
                    <a:pt x="295" y="85"/>
                  </a:cubicBezTo>
                  <a:cubicBezTo>
                    <a:pt x="263" y="85"/>
                    <a:pt x="257" y="98"/>
                    <a:pt x="232" y="98"/>
                  </a:cubicBezTo>
                  <a:cubicBezTo>
                    <a:pt x="208" y="98"/>
                    <a:pt x="202" y="85"/>
                    <a:pt x="170" y="85"/>
                  </a:cubicBezTo>
                  <a:cubicBezTo>
                    <a:pt x="143" y="85"/>
                    <a:pt x="108" y="102"/>
                    <a:pt x="93" y="137"/>
                  </a:cubicBezTo>
                  <a:cubicBezTo>
                    <a:pt x="62" y="207"/>
                    <a:pt x="114" y="341"/>
                    <a:pt x="175" y="341"/>
                  </a:cubicBezTo>
                  <a:cubicBezTo>
                    <a:pt x="199" y="341"/>
                    <a:pt x="210" y="328"/>
                    <a:pt x="232" y="328"/>
                  </a:cubicBezTo>
                  <a:cubicBezTo>
                    <a:pt x="255" y="328"/>
                    <a:pt x="265" y="341"/>
                    <a:pt x="290" y="341"/>
                  </a:cubicBezTo>
                  <a:cubicBezTo>
                    <a:pt x="351" y="341"/>
                    <a:pt x="403" y="207"/>
                    <a:pt x="372" y="137"/>
                  </a:cubicBezTo>
                  <a:close/>
                  <a:moveTo>
                    <a:pt x="172" y="126"/>
                  </a:moveTo>
                  <a:cubicBezTo>
                    <a:pt x="170" y="126"/>
                    <a:pt x="169" y="126"/>
                    <a:pt x="168" y="126"/>
                  </a:cubicBezTo>
                  <a:cubicBezTo>
                    <a:pt x="154" y="126"/>
                    <a:pt x="132" y="138"/>
                    <a:pt x="128" y="161"/>
                  </a:cubicBezTo>
                  <a:cubicBezTo>
                    <a:pt x="127" y="165"/>
                    <a:pt x="123" y="169"/>
                    <a:pt x="119" y="169"/>
                  </a:cubicBezTo>
                  <a:cubicBezTo>
                    <a:pt x="118" y="169"/>
                    <a:pt x="118" y="169"/>
                    <a:pt x="118" y="169"/>
                  </a:cubicBezTo>
                  <a:cubicBezTo>
                    <a:pt x="118" y="169"/>
                    <a:pt x="117" y="169"/>
                    <a:pt x="116" y="168"/>
                  </a:cubicBezTo>
                  <a:cubicBezTo>
                    <a:pt x="111" y="167"/>
                    <a:pt x="108" y="162"/>
                    <a:pt x="109" y="157"/>
                  </a:cubicBezTo>
                  <a:cubicBezTo>
                    <a:pt x="115" y="125"/>
                    <a:pt x="144" y="106"/>
                    <a:pt x="168" y="106"/>
                  </a:cubicBezTo>
                  <a:cubicBezTo>
                    <a:pt x="170" y="106"/>
                    <a:pt x="171" y="106"/>
                    <a:pt x="173" y="106"/>
                  </a:cubicBezTo>
                  <a:cubicBezTo>
                    <a:pt x="178" y="107"/>
                    <a:pt x="182" y="112"/>
                    <a:pt x="181" y="117"/>
                  </a:cubicBezTo>
                  <a:cubicBezTo>
                    <a:pt x="181" y="122"/>
                    <a:pt x="177" y="126"/>
                    <a:pt x="172" y="12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6634" name="组合 47"/>
          <p:cNvGrpSpPr>
            <a:grpSpLocks/>
          </p:cNvGrpSpPr>
          <p:nvPr/>
        </p:nvGrpSpPr>
        <p:grpSpPr bwMode="auto">
          <a:xfrm>
            <a:off x="998538" y="2660650"/>
            <a:ext cx="1555750" cy="1555750"/>
            <a:chOff x="997758" y="2442742"/>
            <a:chExt cx="1556194" cy="1556194"/>
          </a:xfrm>
        </p:grpSpPr>
        <p:grpSp>
          <p:nvGrpSpPr>
            <p:cNvPr id="26645" name="组合 48"/>
            <p:cNvGrpSpPr>
              <a:grpSpLocks/>
            </p:cNvGrpSpPr>
            <p:nvPr/>
          </p:nvGrpSpPr>
          <p:grpSpPr bwMode="auto">
            <a:xfrm>
              <a:off x="997758" y="2442742"/>
              <a:ext cx="1556194" cy="1556194"/>
              <a:chOff x="3154508" y="1821271"/>
              <a:chExt cx="2785107" cy="2785102"/>
            </a:xfrm>
          </p:grpSpPr>
          <p:sp>
            <p:nvSpPr>
              <p:cNvPr id="2" name="Freeform 5"/>
              <p:cNvSpPr>
                <a:spLocks/>
              </p:cNvSpPr>
              <p:nvPr/>
            </p:nvSpPr>
            <p:spPr bwMode="auto">
              <a:xfrm rot="10800000">
                <a:off x="3154508" y="1821271"/>
                <a:ext cx="2785107" cy="27851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3" name="Freeform 5"/>
              <p:cNvSpPr>
                <a:spLocks/>
              </p:cNvSpPr>
              <p:nvPr/>
            </p:nvSpPr>
            <p:spPr bwMode="auto">
              <a:xfrm rot="10800000">
                <a:off x="3447677" y="2114440"/>
                <a:ext cx="2198769" cy="21987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26646" name="Freeform 7"/>
            <p:cNvSpPr>
              <a:spLocks noChangeAspect="1" noEditPoints="1"/>
            </p:cNvSpPr>
            <p:nvPr/>
          </p:nvSpPr>
          <p:spPr bwMode="auto">
            <a:xfrm>
              <a:off x="1432097" y="2948295"/>
              <a:ext cx="677075" cy="554847"/>
            </a:xfrm>
            <a:custGeom>
              <a:avLst/>
              <a:gdLst>
                <a:gd name="T0" fmla="*/ 2147483647 w 563"/>
                <a:gd name="T1" fmla="*/ 2147483647 h 461"/>
                <a:gd name="T2" fmla="*/ 2147483647 w 563"/>
                <a:gd name="T3" fmla="*/ 2147483647 h 461"/>
                <a:gd name="T4" fmla="*/ 2147483647 w 563"/>
                <a:gd name="T5" fmla="*/ 2147483647 h 461"/>
                <a:gd name="T6" fmla="*/ 2147483647 w 563"/>
                <a:gd name="T7" fmla="*/ 2147483647 h 461"/>
                <a:gd name="T8" fmla="*/ 2147483647 w 563"/>
                <a:gd name="T9" fmla="*/ 2147483647 h 461"/>
                <a:gd name="T10" fmla="*/ 2147483647 w 563"/>
                <a:gd name="T11" fmla="*/ 2147483647 h 461"/>
                <a:gd name="T12" fmla="*/ 2147483647 w 563"/>
                <a:gd name="T13" fmla="*/ 2147483647 h 461"/>
                <a:gd name="T14" fmla="*/ 2147483647 w 563"/>
                <a:gd name="T15" fmla="*/ 2147483647 h 461"/>
                <a:gd name="T16" fmla="*/ 2147483647 w 563"/>
                <a:gd name="T17" fmla="*/ 2147483647 h 461"/>
                <a:gd name="T18" fmla="*/ 2147483647 w 563"/>
                <a:gd name="T19" fmla="*/ 2147483647 h 461"/>
                <a:gd name="T20" fmla="*/ 2147483647 w 563"/>
                <a:gd name="T21" fmla="*/ 2147483647 h 461"/>
                <a:gd name="T22" fmla="*/ 2147483647 w 563"/>
                <a:gd name="T23" fmla="*/ 2147483647 h 461"/>
                <a:gd name="T24" fmla="*/ 2147483647 w 563"/>
                <a:gd name="T25" fmla="*/ 2147483647 h 461"/>
                <a:gd name="T26" fmla="*/ 2147483647 w 563"/>
                <a:gd name="T27" fmla="*/ 2147483647 h 461"/>
                <a:gd name="T28" fmla="*/ 2147483647 w 563"/>
                <a:gd name="T29" fmla="*/ 2147483647 h 461"/>
                <a:gd name="T30" fmla="*/ 2147483647 w 563"/>
                <a:gd name="T31" fmla="*/ 2147483647 h 461"/>
                <a:gd name="T32" fmla="*/ 2147483647 w 563"/>
                <a:gd name="T33" fmla="*/ 2147483647 h 461"/>
                <a:gd name="T34" fmla="*/ 2147483647 w 563"/>
                <a:gd name="T35" fmla="*/ 2147483647 h 461"/>
                <a:gd name="T36" fmla="*/ 2147483647 w 563"/>
                <a:gd name="T37" fmla="*/ 2147483647 h 461"/>
                <a:gd name="T38" fmla="*/ 2147483647 w 563"/>
                <a:gd name="T39" fmla="*/ 2147483647 h 461"/>
                <a:gd name="T40" fmla="*/ 2147483647 w 563"/>
                <a:gd name="T41" fmla="*/ 2147483647 h 461"/>
                <a:gd name="T42" fmla="*/ 2147483647 w 563"/>
                <a:gd name="T43" fmla="*/ 2147483647 h 461"/>
                <a:gd name="T44" fmla="*/ 2147483647 w 563"/>
                <a:gd name="T45" fmla="*/ 2147483647 h 461"/>
                <a:gd name="T46" fmla="*/ 2147483647 w 563"/>
                <a:gd name="T47" fmla="*/ 2147483647 h 461"/>
                <a:gd name="T48" fmla="*/ 2147483647 w 563"/>
                <a:gd name="T49" fmla="*/ 2147483647 h 461"/>
                <a:gd name="T50" fmla="*/ 2147483647 w 563"/>
                <a:gd name="T51" fmla="*/ 2147483647 h 461"/>
                <a:gd name="T52" fmla="*/ 2147483647 w 563"/>
                <a:gd name="T53" fmla="*/ 2147483647 h 461"/>
                <a:gd name="T54" fmla="*/ 2147483647 w 563"/>
                <a:gd name="T55" fmla="*/ 2147483647 h 461"/>
                <a:gd name="T56" fmla="*/ 2147483647 w 563"/>
                <a:gd name="T57" fmla="*/ 2147483647 h 461"/>
                <a:gd name="T58" fmla="*/ 2147483647 w 563"/>
                <a:gd name="T59" fmla="*/ 2147483647 h 461"/>
                <a:gd name="T60" fmla="*/ 2147483647 w 563"/>
                <a:gd name="T61" fmla="*/ 2147483647 h 461"/>
                <a:gd name="T62" fmla="*/ 2147483647 w 563"/>
                <a:gd name="T63" fmla="*/ 2147483647 h 461"/>
                <a:gd name="T64" fmla="*/ 2147483647 w 563"/>
                <a:gd name="T65" fmla="*/ 2147483647 h 461"/>
                <a:gd name="T66" fmla="*/ 2147483647 w 563"/>
                <a:gd name="T67" fmla="*/ 2147483647 h 461"/>
                <a:gd name="T68" fmla="*/ 2147483647 w 563"/>
                <a:gd name="T69" fmla="*/ 2147483647 h 461"/>
                <a:gd name="T70" fmla="*/ 2147483647 w 563"/>
                <a:gd name="T71" fmla="*/ 2147483647 h 461"/>
                <a:gd name="T72" fmla="*/ 2147483647 w 563"/>
                <a:gd name="T73" fmla="*/ 2147483647 h 461"/>
                <a:gd name="T74" fmla="*/ 2147483647 w 563"/>
                <a:gd name="T75" fmla="*/ 2147483647 h 461"/>
                <a:gd name="T76" fmla="*/ 2147483647 w 563"/>
                <a:gd name="T77" fmla="*/ 2147483647 h 461"/>
                <a:gd name="T78" fmla="*/ 2147483647 w 563"/>
                <a:gd name="T79" fmla="*/ 2147483647 h 461"/>
                <a:gd name="T80" fmla="*/ 2147483647 w 563"/>
                <a:gd name="T81" fmla="*/ 2147483647 h 461"/>
                <a:gd name="T82" fmla="*/ 2147483647 w 563"/>
                <a:gd name="T83" fmla="*/ 2147483647 h 461"/>
                <a:gd name="T84" fmla="*/ 2147483647 w 563"/>
                <a:gd name="T85" fmla="*/ 2147483647 h 461"/>
                <a:gd name="T86" fmla="*/ 2147483647 w 563"/>
                <a:gd name="T87" fmla="*/ 2147483647 h 461"/>
                <a:gd name="T88" fmla="*/ 2147483647 w 563"/>
                <a:gd name="T89" fmla="*/ 2147483647 h 461"/>
                <a:gd name="T90" fmla="*/ 2147483647 w 563"/>
                <a:gd name="T91" fmla="*/ 2147483647 h 461"/>
                <a:gd name="T92" fmla="*/ 2147483647 w 563"/>
                <a:gd name="T93" fmla="*/ 2147483647 h 4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63"/>
                <a:gd name="T142" fmla="*/ 0 h 461"/>
                <a:gd name="T143" fmla="*/ 563 w 563"/>
                <a:gd name="T144" fmla="*/ 461 h 46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63" h="461">
                  <a:moveTo>
                    <a:pt x="310" y="372"/>
                  </a:moveTo>
                  <a:cubicBezTo>
                    <a:pt x="314" y="372"/>
                    <a:pt x="318" y="371"/>
                    <a:pt x="321" y="370"/>
                  </a:cubicBezTo>
                  <a:cubicBezTo>
                    <a:pt x="552" y="248"/>
                    <a:pt x="552" y="248"/>
                    <a:pt x="552" y="248"/>
                  </a:cubicBezTo>
                  <a:cubicBezTo>
                    <a:pt x="560" y="244"/>
                    <a:pt x="563" y="234"/>
                    <a:pt x="559" y="226"/>
                  </a:cubicBezTo>
                  <a:cubicBezTo>
                    <a:pt x="555" y="218"/>
                    <a:pt x="545" y="215"/>
                    <a:pt x="537" y="220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59" y="285"/>
                    <a:pt x="59" y="285"/>
                    <a:pt x="59" y="285"/>
                  </a:cubicBezTo>
                  <a:cubicBezTo>
                    <a:pt x="44" y="282"/>
                    <a:pt x="35" y="268"/>
                    <a:pt x="38" y="253"/>
                  </a:cubicBezTo>
                  <a:cubicBezTo>
                    <a:pt x="41" y="238"/>
                    <a:pt x="56" y="228"/>
                    <a:pt x="71" y="232"/>
                  </a:cubicBezTo>
                  <a:cubicBezTo>
                    <a:pt x="71" y="232"/>
                    <a:pt x="313" y="283"/>
                    <a:pt x="313" y="283"/>
                  </a:cubicBezTo>
                  <a:cubicBezTo>
                    <a:pt x="316" y="283"/>
                    <a:pt x="318" y="283"/>
                    <a:pt x="321" y="281"/>
                  </a:cubicBezTo>
                  <a:cubicBezTo>
                    <a:pt x="552" y="159"/>
                    <a:pt x="552" y="159"/>
                    <a:pt x="552" y="159"/>
                  </a:cubicBezTo>
                  <a:cubicBezTo>
                    <a:pt x="560" y="155"/>
                    <a:pt x="563" y="146"/>
                    <a:pt x="559" y="138"/>
                  </a:cubicBezTo>
                  <a:cubicBezTo>
                    <a:pt x="555" y="130"/>
                    <a:pt x="545" y="127"/>
                    <a:pt x="537" y="131"/>
                  </a:cubicBezTo>
                  <a:cubicBezTo>
                    <a:pt x="310" y="251"/>
                    <a:pt x="310" y="251"/>
                    <a:pt x="310" y="251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44" y="194"/>
                    <a:pt x="35" y="179"/>
                    <a:pt x="38" y="164"/>
                  </a:cubicBezTo>
                  <a:cubicBezTo>
                    <a:pt x="41" y="149"/>
                    <a:pt x="56" y="140"/>
                    <a:pt x="71" y="143"/>
                  </a:cubicBezTo>
                  <a:cubicBezTo>
                    <a:pt x="71" y="143"/>
                    <a:pt x="297" y="191"/>
                    <a:pt x="298" y="191"/>
                  </a:cubicBezTo>
                  <a:cubicBezTo>
                    <a:pt x="301" y="191"/>
                    <a:pt x="303" y="191"/>
                    <a:pt x="306" y="189"/>
                  </a:cubicBezTo>
                  <a:cubicBezTo>
                    <a:pt x="306" y="189"/>
                    <a:pt x="538" y="69"/>
                    <a:pt x="538" y="69"/>
                  </a:cubicBezTo>
                  <a:cubicBezTo>
                    <a:pt x="554" y="61"/>
                    <a:pt x="553" y="51"/>
                    <a:pt x="535" y="48"/>
                  </a:cubicBezTo>
                  <a:cubicBezTo>
                    <a:pt x="310" y="4"/>
                    <a:pt x="310" y="4"/>
                    <a:pt x="310" y="4"/>
                  </a:cubicBezTo>
                  <a:cubicBezTo>
                    <a:pt x="292" y="0"/>
                    <a:pt x="265" y="4"/>
                    <a:pt x="249" y="12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38" y="116"/>
                    <a:pt x="35" y="118"/>
                    <a:pt x="33" y="119"/>
                  </a:cubicBezTo>
                  <a:cubicBezTo>
                    <a:pt x="20" y="128"/>
                    <a:pt x="10" y="141"/>
                    <a:pt x="7" y="157"/>
                  </a:cubicBezTo>
                  <a:cubicBezTo>
                    <a:pt x="2" y="179"/>
                    <a:pt x="10" y="200"/>
                    <a:pt x="25" y="214"/>
                  </a:cubicBezTo>
                  <a:cubicBezTo>
                    <a:pt x="16" y="222"/>
                    <a:pt x="9" y="233"/>
                    <a:pt x="7" y="246"/>
                  </a:cubicBezTo>
                  <a:cubicBezTo>
                    <a:pt x="2" y="268"/>
                    <a:pt x="10" y="289"/>
                    <a:pt x="25" y="303"/>
                  </a:cubicBezTo>
                  <a:cubicBezTo>
                    <a:pt x="16" y="311"/>
                    <a:pt x="9" y="322"/>
                    <a:pt x="7" y="335"/>
                  </a:cubicBezTo>
                  <a:cubicBezTo>
                    <a:pt x="0" y="367"/>
                    <a:pt x="20" y="399"/>
                    <a:pt x="52" y="405"/>
                  </a:cubicBezTo>
                  <a:cubicBezTo>
                    <a:pt x="52" y="405"/>
                    <a:pt x="310" y="461"/>
                    <a:pt x="311" y="460"/>
                  </a:cubicBezTo>
                  <a:cubicBezTo>
                    <a:pt x="314" y="460"/>
                    <a:pt x="318" y="460"/>
                    <a:pt x="321" y="459"/>
                  </a:cubicBezTo>
                  <a:cubicBezTo>
                    <a:pt x="552" y="337"/>
                    <a:pt x="552" y="337"/>
                    <a:pt x="552" y="337"/>
                  </a:cubicBezTo>
                  <a:cubicBezTo>
                    <a:pt x="560" y="332"/>
                    <a:pt x="563" y="323"/>
                    <a:pt x="559" y="315"/>
                  </a:cubicBezTo>
                  <a:cubicBezTo>
                    <a:pt x="555" y="307"/>
                    <a:pt x="545" y="304"/>
                    <a:pt x="537" y="308"/>
                  </a:cubicBezTo>
                  <a:cubicBezTo>
                    <a:pt x="310" y="428"/>
                    <a:pt x="310" y="428"/>
                    <a:pt x="310" y="428"/>
                  </a:cubicBezTo>
                  <a:cubicBezTo>
                    <a:pt x="59" y="374"/>
                    <a:pt x="59" y="374"/>
                    <a:pt x="59" y="374"/>
                  </a:cubicBezTo>
                  <a:cubicBezTo>
                    <a:pt x="44" y="371"/>
                    <a:pt x="35" y="356"/>
                    <a:pt x="38" y="341"/>
                  </a:cubicBezTo>
                  <a:cubicBezTo>
                    <a:pt x="41" y="327"/>
                    <a:pt x="56" y="317"/>
                    <a:pt x="71" y="320"/>
                  </a:cubicBezTo>
                  <a:cubicBezTo>
                    <a:pt x="71" y="320"/>
                    <a:pt x="309" y="372"/>
                    <a:pt x="310" y="372"/>
                  </a:cubicBezTo>
                  <a:close/>
                  <a:moveTo>
                    <a:pt x="296" y="57"/>
                  </a:moveTo>
                  <a:cubicBezTo>
                    <a:pt x="404" y="78"/>
                    <a:pt x="404" y="78"/>
                    <a:pt x="404" y="78"/>
                  </a:cubicBezTo>
                  <a:cubicBezTo>
                    <a:pt x="357" y="101"/>
                    <a:pt x="357" y="101"/>
                    <a:pt x="357" y="101"/>
                  </a:cubicBezTo>
                  <a:cubicBezTo>
                    <a:pt x="249" y="79"/>
                    <a:pt x="249" y="79"/>
                    <a:pt x="249" y="79"/>
                  </a:cubicBezTo>
                  <a:lnTo>
                    <a:pt x="296" y="5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4" name="矩形 53"/>
          <p:cNvSpPr>
            <a:spLocks noChangeArrowheads="1"/>
          </p:cNvSpPr>
          <p:nvPr/>
        </p:nvSpPr>
        <p:spPr bwMode="auto">
          <a:xfrm>
            <a:off x="652463" y="622300"/>
            <a:ext cx="2425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b="1">
                <a:solidFill>
                  <a:srgbClr val="FF0000"/>
                </a:solidFill>
                <a:latin typeface="华文新魏"/>
                <a:ea typeface="华文新魏"/>
                <a:cs typeface="华文新魏"/>
              </a:rPr>
              <a:t>复习引入</a:t>
            </a:r>
          </a:p>
        </p:txBody>
      </p:sp>
      <p:grpSp>
        <p:nvGrpSpPr>
          <p:cNvPr id="26636" name="组合 47"/>
          <p:cNvGrpSpPr>
            <a:grpSpLocks/>
          </p:cNvGrpSpPr>
          <p:nvPr/>
        </p:nvGrpSpPr>
        <p:grpSpPr bwMode="auto">
          <a:xfrm>
            <a:off x="998538" y="2660650"/>
            <a:ext cx="1555750" cy="1555750"/>
            <a:chOff x="997758" y="2442742"/>
            <a:chExt cx="1556194" cy="1556194"/>
          </a:xfrm>
        </p:grpSpPr>
        <p:grpSp>
          <p:nvGrpSpPr>
            <p:cNvPr id="26637" name="组合 48"/>
            <p:cNvGrpSpPr>
              <a:grpSpLocks/>
            </p:cNvGrpSpPr>
            <p:nvPr/>
          </p:nvGrpSpPr>
          <p:grpSpPr bwMode="auto">
            <a:xfrm>
              <a:off x="997758" y="2442742"/>
              <a:ext cx="1556194" cy="1556194"/>
              <a:chOff x="3154508" y="1821271"/>
              <a:chExt cx="2785107" cy="2785102"/>
            </a:xfrm>
          </p:grpSpPr>
          <p:sp>
            <p:nvSpPr>
              <p:cNvPr id="51" name="Freeform 5"/>
              <p:cNvSpPr>
                <a:spLocks/>
              </p:cNvSpPr>
              <p:nvPr/>
            </p:nvSpPr>
            <p:spPr bwMode="auto">
              <a:xfrm rot="10800000">
                <a:off x="3154508" y="1821271"/>
                <a:ext cx="2785107" cy="27851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outerShdw blurRad="355600" dist="88900" dir="2700000" algn="tl" rotWithShape="0">
                  <a:prstClr val="black">
                    <a:alpha val="28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52" name="Freeform 5"/>
              <p:cNvSpPr>
                <a:spLocks/>
              </p:cNvSpPr>
              <p:nvPr/>
            </p:nvSpPr>
            <p:spPr bwMode="auto">
              <a:xfrm rot="10800000">
                <a:off x="3447677" y="2114440"/>
                <a:ext cx="2198769" cy="21987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2700000" scaled="1"/>
                <a:tileRect/>
              </a:gradFill>
              <a:ln w="254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  <a:tileRect/>
                </a:gradFill>
              </a:ln>
              <a:effectLst>
                <a:outerShdw blurRad="254000" dist="114300" dir="2700000" algn="tl" rotWithShape="0">
                  <a:prstClr val="black">
                    <a:alpha val="25000"/>
                  </a:prstClr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26638" name="Freeform 7"/>
            <p:cNvSpPr>
              <a:spLocks noChangeAspect="1" noEditPoints="1"/>
            </p:cNvSpPr>
            <p:nvPr/>
          </p:nvSpPr>
          <p:spPr bwMode="auto">
            <a:xfrm>
              <a:off x="1432097" y="2948295"/>
              <a:ext cx="677075" cy="554847"/>
            </a:xfrm>
            <a:custGeom>
              <a:avLst/>
              <a:gdLst>
                <a:gd name="T0" fmla="*/ 2147483647 w 563"/>
                <a:gd name="T1" fmla="*/ 2147483647 h 461"/>
                <a:gd name="T2" fmla="*/ 2147483647 w 563"/>
                <a:gd name="T3" fmla="*/ 2147483647 h 461"/>
                <a:gd name="T4" fmla="*/ 2147483647 w 563"/>
                <a:gd name="T5" fmla="*/ 2147483647 h 461"/>
                <a:gd name="T6" fmla="*/ 2147483647 w 563"/>
                <a:gd name="T7" fmla="*/ 2147483647 h 461"/>
                <a:gd name="T8" fmla="*/ 2147483647 w 563"/>
                <a:gd name="T9" fmla="*/ 2147483647 h 461"/>
                <a:gd name="T10" fmla="*/ 2147483647 w 563"/>
                <a:gd name="T11" fmla="*/ 2147483647 h 461"/>
                <a:gd name="T12" fmla="*/ 2147483647 w 563"/>
                <a:gd name="T13" fmla="*/ 2147483647 h 461"/>
                <a:gd name="T14" fmla="*/ 2147483647 w 563"/>
                <a:gd name="T15" fmla="*/ 2147483647 h 461"/>
                <a:gd name="T16" fmla="*/ 2147483647 w 563"/>
                <a:gd name="T17" fmla="*/ 2147483647 h 461"/>
                <a:gd name="T18" fmla="*/ 2147483647 w 563"/>
                <a:gd name="T19" fmla="*/ 2147483647 h 461"/>
                <a:gd name="T20" fmla="*/ 2147483647 w 563"/>
                <a:gd name="T21" fmla="*/ 2147483647 h 461"/>
                <a:gd name="T22" fmla="*/ 2147483647 w 563"/>
                <a:gd name="T23" fmla="*/ 2147483647 h 461"/>
                <a:gd name="T24" fmla="*/ 2147483647 w 563"/>
                <a:gd name="T25" fmla="*/ 2147483647 h 461"/>
                <a:gd name="T26" fmla="*/ 2147483647 w 563"/>
                <a:gd name="T27" fmla="*/ 2147483647 h 461"/>
                <a:gd name="T28" fmla="*/ 2147483647 w 563"/>
                <a:gd name="T29" fmla="*/ 2147483647 h 461"/>
                <a:gd name="T30" fmla="*/ 2147483647 w 563"/>
                <a:gd name="T31" fmla="*/ 2147483647 h 461"/>
                <a:gd name="T32" fmla="*/ 2147483647 w 563"/>
                <a:gd name="T33" fmla="*/ 2147483647 h 461"/>
                <a:gd name="T34" fmla="*/ 2147483647 w 563"/>
                <a:gd name="T35" fmla="*/ 2147483647 h 461"/>
                <a:gd name="T36" fmla="*/ 2147483647 w 563"/>
                <a:gd name="T37" fmla="*/ 2147483647 h 461"/>
                <a:gd name="T38" fmla="*/ 2147483647 w 563"/>
                <a:gd name="T39" fmla="*/ 2147483647 h 461"/>
                <a:gd name="T40" fmla="*/ 2147483647 w 563"/>
                <a:gd name="T41" fmla="*/ 2147483647 h 461"/>
                <a:gd name="T42" fmla="*/ 2147483647 w 563"/>
                <a:gd name="T43" fmla="*/ 2147483647 h 461"/>
                <a:gd name="T44" fmla="*/ 2147483647 w 563"/>
                <a:gd name="T45" fmla="*/ 2147483647 h 461"/>
                <a:gd name="T46" fmla="*/ 2147483647 w 563"/>
                <a:gd name="T47" fmla="*/ 2147483647 h 461"/>
                <a:gd name="T48" fmla="*/ 2147483647 w 563"/>
                <a:gd name="T49" fmla="*/ 2147483647 h 461"/>
                <a:gd name="T50" fmla="*/ 2147483647 w 563"/>
                <a:gd name="T51" fmla="*/ 2147483647 h 461"/>
                <a:gd name="T52" fmla="*/ 2147483647 w 563"/>
                <a:gd name="T53" fmla="*/ 2147483647 h 461"/>
                <a:gd name="T54" fmla="*/ 2147483647 w 563"/>
                <a:gd name="T55" fmla="*/ 2147483647 h 461"/>
                <a:gd name="T56" fmla="*/ 2147483647 w 563"/>
                <a:gd name="T57" fmla="*/ 2147483647 h 461"/>
                <a:gd name="T58" fmla="*/ 2147483647 w 563"/>
                <a:gd name="T59" fmla="*/ 2147483647 h 461"/>
                <a:gd name="T60" fmla="*/ 2147483647 w 563"/>
                <a:gd name="T61" fmla="*/ 2147483647 h 461"/>
                <a:gd name="T62" fmla="*/ 2147483647 w 563"/>
                <a:gd name="T63" fmla="*/ 2147483647 h 461"/>
                <a:gd name="T64" fmla="*/ 2147483647 w 563"/>
                <a:gd name="T65" fmla="*/ 2147483647 h 461"/>
                <a:gd name="T66" fmla="*/ 2147483647 w 563"/>
                <a:gd name="T67" fmla="*/ 2147483647 h 461"/>
                <a:gd name="T68" fmla="*/ 2147483647 w 563"/>
                <a:gd name="T69" fmla="*/ 2147483647 h 461"/>
                <a:gd name="T70" fmla="*/ 2147483647 w 563"/>
                <a:gd name="T71" fmla="*/ 2147483647 h 461"/>
                <a:gd name="T72" fmla="*/ 2147483647 w 563"/>
                <a:gd name="T73" fmla="*/ 2147483647 h 461"/>
                <a:gd name="T74" fmla="*/ 2147483647 w 563"/>
                <a:gd name="T75" fmla="*/ 2147483647 h 461"/>
                <a:gd name="T76" fmla="*/ 2147483647 w 563"/>
                <a:gd name="T77" fmla="*/ 2147483647 h 461"/>
                <a:gd name="T78" fmla="*/ 2147483647 w 563"/>
                <a:gd name="T79" fmla="*/ 2147483647 h 461"/>
                <a:gd name="T80" fmla="*/ 2147483647 w 563"/>
                <a:gd name="T81" fmla="*/ 2147483647 h 461"/>
                <a:gd name="T82" fmla="*/ 2147483647 w 563"/>
                <a:gd name="T83" fmla="*/ 2147483647 h 461"/>
                <a:gd name="T84" fmla="*/ 2147483647 w 563"/>
                <a:gd name="T85" fmla="*/ 2147483647 h 461"/>
                <a:gd name="T86" fmla="*/ 2147483647 w 563"/>
                <a:gd name="T87" fmla="*/ 2147483647 h 461"/>
                <a:gd name="T88" fmla="*/ 2147483647 w 563"/>
                <a:gd name="T89" fmla="*/ 2147483647 h 461"/>
                <a:gd name="T90" fmla="*/ 2147483647 w 563"/>
                <a:gd name="T91" fmla="*/ 2147483647 h 461"/>
                <a:gd name="T92" fmla="*/ 2147483647 w 563"/>
                <a:gd name="T93" fmla="*/ 2147483647 h 4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63"/>
                <a:gd name="T142" fmla="*/ 0 h 461"/>
                <a:gd name="T143" fmla="*/ 563 w 563"/>
                <a:gd name="T144" fmla="*/ 461 h 46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63" h="461">
                  <a:moveTo>
                    <a:pt x="310" y="372"/>
                  </a:moveTo>
                  <a:cubicBezTo>
                    <a:pt x="314" y="372"/>
                    <a:pt x="318" y="371"/>
                    <a:pt x="321" y="370"/>
                  </a:cubicBezTo>
                  <a:cubicBezTo>
                    <a:pt x="552" y="248"/>
                    <a:pt x="552" y="248"/>
                    <a:pt x="552" y="248"/>
                  </a:cubicBezTo>
                  <a:cubicBezTo>
                    <a:pt x="560" y="244"/>
                    <a:pt x="563" y="234"/>
                    <a:pt x="559" y="226"/>
                  </a:cubicBezTo>
                  <a:cubicBezTo>
                    <a:pt x="555" y="218"/>
                    <a:pt x="545" y="215"/>
                    <a:pt x="537" y="220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59" y="285"/>
                    <a:pt x="59" y="285"/>
                    <a:pt x="59" y="285"/>
                  </a:cubicBezTo>
                  <a:cubicBezTo>
                    <a:pt x="44" y="282"/>
                    <a:pt x="35" y="268"/>
                    <a:pt x="38" y="253"/>
                  </a:cubicBezTo>
                  <a:cubicBezTo>
                    <a:pt x="41" y="238"/>
                    <a:pt x="56" y="228"/>
                    <a:pt x="71" y="232"/>
                  </a:cubicBezTo>
                  <a:cubicBezTo>
                    <a:pt x="71" y="232"/>
                    <a:pt x="313" y="283"/>
                    <a:pt x="313" y="283"/>
                  </a:cubicBezTo>
                  <a:cubicBezTo>
                    <a:pt x="316" y="283"/>
                    <a:pt x="318" y="283"/>
                    <a:pt x="321" y="281"/>
                  </a:cubicBezTo>
                  <a:cubicBezTo>
                    <a:pt x="552" y="159"/>
                    <a:pt x="552" y="159"/>
                    <a:pt x="552" y="159"/>
                  </a:cubicBezTo>
                  <a:cubicBezTo>
                    <a:pt x="560" y="155"/>
                    <a:pt x="563" y="146"/>
                    <a:pt x="559" y="138"/>
                  </a:cubicBezTo>
                  <a:cubicBezTo>
                    <a:pt x="555" y="130"/>
                    <a:pt x="545" y="127"/>
                    <a:pt x="537" y="131"/>
                  </a:cubicBezTo>
                  <a:cubicBezTo>
                    <a:pt x="310" y="251"/>
                    <a:pt x="310" y="251"/>
                    <a:pt x="310" y="251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44" y="194"/>
                    <a:pt x="35" y="179"/>
                    <a:pt x="38" y="164"/>
                  </a:cubicBezTo>
                  <a:cubicBezTo>
                    <a:pt x="41" y="149"/>
                    <a:pt x="56" y="140"/>
                    <a:pt x="71" y="143"/>
                  </a:cubicBezTo>
                  <a:cubicBezTo>
                    <a:pt x="71" y="143"/>
                    <a:pt x="297" y="191"/>
                    <a:pt x="298" y="191"/>
                  </a:cubicBezTo>
                  <a:cubicBezTo>
                    <a:pt x="301" y="191"/>
                    <a:pt x="303" y="191"/>
                    <a:pt x="306" y="189"/>
                  </a:cubicBezTo>
                  <a:cubicBezTo>
                    <a:pt x="306" y="189"/>
                    <a:pt x="538" y="69"/>
                    <a:pt x="538" y="69"/>
                  </a:cubicBezTo>
                  <a:cubicBezTo>
                    <a:pt x="554" y="61"/>
                    <a:pt x="553" y="51"/>
                    <a:pt x="535" y="48"/>
                  </a:cubicBezTo>
                  <a:cubicBezTo>
                    <a:pt x="310" y="4"/>
                    <a:pt x="310" y="4"/>
                    <a:pt x="310" y="4"/>
                  </a:cubicBezTo>
                  <a:cubicBezTo>
                    <a:pt x="292" y="0"/>
                    <a:pt x="265" y="4"/>
                    <a:pt x="249" y="12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38" y="116"/>
                    <a:pt x="35" y="118"/>
                    <a:pt x="33" y="119"/>
                  </a:cubicBezTo>
                  <a:cubicBezTo>
                    <a:pt x="20" y="128"/>
                    <a:pt x="10" y="141"/>
                    <a:pt x="7" y="157"/>
                  </a:cubicBezTo>
                  <a:cubicBezTo>
                    <a:pt x="2" y="179"/>
                    <a:pt x="10" y="200"/>
                    <a:pt x="25" y="214"/>
                  </a:cubicBezTo>
                  <a:cubicBezTo>
                    <a:pt x="16" y="222"/>
                    <a:pt x="9" y="233"/>
                    <a:pt x="7" y="246"/>
                  </a:cubicBezTo>
                  <a:cubicBezTo>
                    <a:pt x="2" y="268"/>
                    <a:pt x="10" y="289"/>
                    <a:pt x="25" y="303"/>
                  </a:cubicBezTo>
                  <a:cubicBezTo>
                    <a:pt x="16" y="311"/>
                    <a:pt x="9" y="322"/>
                    <a:pt x="7" y="335"/>
                  </a:cubicBezTo>
                  <a:cubicBezTo>
                    <a:pt x="0" y="367"/>
                    <a:pt x="20" y="399"/>
                    <a:pt x="52" y="405"/>
                  </a:cubicBezTo>
                  <a:cubicBezTo>
                    <a:pt x="52" y="405"/>
                    <a:pt x="310" y="461"/>
                    <a:pt x="311" y="460"/>
                  </a:cubicBezTo>
                  <a:cubicBezTo>
                    <a:pt x="314" y="460"/>
                    <a:pt x="318" y="460"/>
                    <a:pt x="321" y="459"/>
                  </a:cubicBezTo>
                  <a:cubicBezTo>
                    <a:pt x="552" y="337"/>
                    <a:pt x="552" y="337"/>
                    <a:pt x="552" y="337"/>
                  </a:cubicBezTo>
                  <a:cubicBezTo>
                    <a:pt x="560" y="332"/>
                    <a:pt x="563" y="323"/>
                    <a:pt x="559" y="315"/>
                  </a:cubicBezTo>
                  <a:cubicBezTo>
                    <a:pt x="555" y="307"/>
                    <a:pt x="545" y="304"/>
                    <a:pt x="537" y="308"/>
                  </a:cubicBezTo>
                  <a:cubicBezTo>
                    <a:pt x="310" y="428"/>
                    <a:pt x="310" y="428"/>
                    <a:pt x="310" y="428"/>
                  </a:cubicBezTo>
                  <a:cubicBezTo>
                    <a:pt x="59" y="374"/>
                    <a:pt x="59" y="374"/>
                    <a:pt x="59" y="374"/>
                  </a:cubicBezTo>
                  <a:cubicBezTo>
                    <a:pt x="44" y="371"/>
                    <a:pt x="35" y="356"/>
                    <a:pt x="38" y="341"/>
                  </a:cubicBezTo>
                  <a:cubicBezTo>
                    <a:pt x="41" y="327"/>
                    <a:pt x="56" y="317"/>
                    <a:pt x="71" y="320"/>
                  </a:cubicBezTo>
                  <a:cubicBezTo>
                    <a:pt x="71" y="320"/>
                    <a:pt x="309" y="372"/>
                    <a:pt x="310" y="372"/>
                  </a:cubicBezTo>
                  <a:close/>
                  <a:moveTo>
                    <a:pt x="296" y="57"/>
                  </a:moveTo>
                  <a:cubicBezTo>
                    <a:pt x="404" y="78"/>
                    <a:pt x="404" y="78"/>
                    <a:pt x="404" y="78"/>
                  </a:cubicBezTo>
                  <a:cubicBezTo>
                    <a:pt x="357" y="101"/>
                    <a:pt x="357" y="101"/>
                    <a:pt x="357" y="101"/>
                  </a:cubicBezTo>
                  <a:cubicBezTo>
                    <a:pt x="249" y="79"/>
                    <a:pt x="249" y="79"/>
                    <a:pt x="249" y="79"/>
                  </a:cubicBezTo>
                  <a:lnTo>
                    <a:pt x="296" y="5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12" grpId="0"/>
      <p:bldP spid="26628" grpId="0"/>
      <p:bldP spid="26629" grpId="0"/>
      <p:bldP spid="26630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文本框 3"/>
          <p:cNvSpPr txBox="1">
            <a:spLocks noChangeArrowheads="1"/>
          </p:cNvSpPr>
          <p:nvPr/>
        </p:nvSpPr>
        <p:spPr bwMode="auto">
          <a:xfrm>
            <a:off x="1179513" y="1960563"/>
            <a:ext cx="85613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今天的任务是根据具体要求设计一个简单的实物电路，让同学们熟悉实物电路的设计流程：</a:t>
            </a:r>
            <a:endParaRPr lang="zh-CN" altLang="en-US" sz="3200">
              <a:latin typeface="Candara" pitchFamily="34" charset="0"/>
              <a:ea typeface="华文楷体"/>
              <a:cs typeface="华文楷体"/>
            </a:endParaRPr>
          </a:p>
          <a:p>
            <a:endParaRPr lang="zh-CN" altLang="en-US">
              <a:latin typeface="Candara" pitchFamily="34" charset="0"/>
              <a:ea typeface="华文楷体"/>
              <a:cs typeface="华文楷体"/>
            </a:endParaRPr>
          </a:p>
        </p:txBody>
      </p:sp>
      <p:sp>
        <p:nvSpPr>
          <p:cNvPr id="27650" name="文本框 5"/>
          <p:cNvSpPr txBox="1">
            <a:spLocks noChangeArrowheads="1"/>
          </p:cNvSpPr>
          <p:nvPr/>
        </p:nvSpPr>
        <p:spPr bwMode="auto">
          <a:xfrm>
            <a:off x="1311275" y="3487738"/>
            <a:ext cx="7781925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CC3300"/>
                </a:solidFill>
                <a:latin typeface="Candara" pitchFamily="34" charset="0"/>
                <a:ea typeface="华文楷体"/>
                <a:cs typeface="华文楷体"/>
                <a:sym typeface="+mn-ea"/>
              </a:rPr>
              <a:t>具体要求——原理设计（逻辑图）——工程图——电路板设计、元器件准备——电路安装、调试，验证——电路完善与补充——实物电路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008063" y="654050"/>
            <a:ext cx="2022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800" b="1">
                <a:solidFill>
                  <a:srgbClr val="FF0000"/>
                </a:solidFill>
              </a:rPr>
              <a:t>新授课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8537553" y="2874898"/>
            <a:ext cx="2912826" cy="2607515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0">
                <a:schemeClr val="bg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2540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chemeClr val="bg1"/>
                </a:gs>
              </a:gsLst>
              <a:lin ang="2700000" scaled="1"/>
              <a:tileRect/>
            </a:gradFill>
          </a:ln>
          <a:effectLst>
            <a:outerShdw blurRad="355600" dist="88900" dir="2700000" algn="tl" rotWithShape="0">
              <a:prstClr val="black">
                <a:alpha val="28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800">
              <a:solidFill>
                <a:prstClr val="black"/>
              </a:solidFill>
              <a:latin typeface="+mn-lt"/>
              <a:ea typeface="+mn-ea"/>
            </a:endParaRPr>
          </a:p>
        </p:txBody>
      </p:sp>
      <p:grpSp>
        <p:nvGrpSpPr>
          <p:cNvPr id="28676" name="组合 4"/>
          <p:cNvGrpSpPr>
            <a:grpSpLocks/>
          </p:cNvGrpSpPr>
          <p:nvPr/>
        </p:nvGrpSpPr>
        <p:grpSpPr bwMode="auto">
          <a:xfrm>
            <a:off x="8524875" y="1916113"/>
            <a:ext cx="2938463" cy="787400"/>
            <a:chOff x="9087077" y="1527388"/>
            <a:chExt cx="2303707" cy="2303706"/>
          </a:xfrm>
        </p:grpSpPr>
        <p:sp>
          <p:nvSpPr>
            <p:cNvPr id="2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3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8" name="圆角矩形 7"/>
          <p:cNvSpPr/>
          <p:nvPr/>
        </p:nvSpPr>
        <p:spPr>
          <a:xfrm>
            <a:off x="4631997" y="2874898"/>
            <a:ext cx="2912826" cy="2607515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0">
                <a:schemeClr val="bg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2540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chemeClr val="bg1"/>
                </a:gs>
              </a:gsLst>
              <a:lin ang="2700000" scaled="1"/>
              <a:tileRect/>
            </a:gradFill>
          </a:ln>
          <a:effectLst>
            <a:outerShdw blurRad="355600" dist="88900" dir="2700000" algn="tl" rotWithShape="0">
              <a:prstClr val="black">
                <a:alpha val="28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800">
              <a:solidFill>
                <a:prstClr val="black"/>
              </a:solidFill>
              <a:latin typeface="+mn-lt"/>
              <a:ea typeface="+mn-ea"/>
            </a:endParaRPr>
          </a:p>
        </p:txBody>
      </p:sp>
      <p:grpSp>
        <p:nvGrpSpPr>
          <p:cNvPr id="28680" name="组合 8"/>
          <p:cNvGrpSpPr>
            <a:grpSpLocks/>
          </p:cNvGrpSpPr>
          <p:nvPr/>
        </p:nvGrpSpPr>
        <p:grpSpPr bwMode="auto">
          <a:xfrm>
            <a:off x="4619625" y="1916113"/>
            <a:ext cx="2938463" cy="787400"/>
            <a:chOff x="9087077" y="1527388"/>
            <a:chExt cx="2303707" cy="2303706"/>
          </a:xfrm>
        </p:grpSpPr>
        <p:sp>
          <p:nvSpPr>
            <p:cNvPr id="10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11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2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836253" y="2862482"/>
            <a:ext cx="2912826" cy="2607515"/>
          </a:xfrm>
          <a:prstGeom prst="roundRect">
            <a:avLst>
              <a:gd name="adj" fmla="val 6410"/>
            </a:avLst>
          </a:prstGeom>
          <a:gradFill flip="none" rotWithShape="1">
            <a:gsLst>
              <a:gs pos="0">
                <a:schemeClr val="bg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2540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chemeClr val="bg1"/>
                </a:gs>
              </a:gsLst>
              <a:lin ang="2700000" scaled="1"/>
              <a:tileRect/>
            </a:gradFill>
          </a:ln>
          <a:effectLst>
            <a:outerShdw blurRad="355600" dist="88900" dir="2700000" algn="tl" rotWithShape="0">
              <a:prstClr val="black">
                <a:alpha val="28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800">
              <a:solidFill>
                <a:prstClr val="black"/>
              </a:solidFill>
              <a:latin typeface="+mn-lt"/>
              <a:ea typeface="+mn-ea"/>
            </a:endParaRPr>
          </a:p>
        </p:txBody>
      </p:sp>
      <p:grpSp>
        <p:nvGrpSpPr>
          <p:cNvPr id="28684" name="组合 12"/>
          <p:cNvGrpSpPr>
            <a:grpSpLocks/>
          </p:cNvGrpSpPr>
          <p:nvPr/>
        </p:nvGrpSpPr>
        <p:grpSpPr bwMode="auto">
          <a:xfrm>
            <a:off x="674688" y="1933575"/>
            <a:ext cx="2938462" cy="787400"/>
            <a:chOff x="9087077" y="1527388"/>
            <a:chExt cx="2303707" cy="2303706"/>
          </a:xfrm>
        </p:grpSpPr>
        <p:sp>
          <p:nvSpPr>
            <p:cNvPr id="14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15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1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cxnSp>
        <p:nvCxnSpPr>
          <p:cNvPr id="16" name="直接连接符 15"/>
          <p:cNvCxnSpPr/>
          <p:nvPr/>
        </p:nvCxnSpPr>
        <p:spPr>
          <a:xfrm>
            <a:off x="4106863" y="1608138"/>
            <a:ext cx="9525" cy="381635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8005763" y="1608138"/>
            <a:ext cx="9525" cy="381635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6"/>
          <p:cNvSpPr txBox="1">
            <a:spLocks noChangeArrowheads="1"/>
          </p:cNvSpPr>
          <p:nvPr/>
        </p:nvSpPr>
        <p:spPr bwMode="auto">
          <a:xfrm>
            <a:off x="871538" y="2054225"/>
            <a:ext cx="2595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800" b="1">
                <a:solidFill>
                  <a:srgbClr val="FF0066"/>
                </a:solidFill>
                <a:latin typeface="华文楷体"/>
                <a:ea typeface="华文楷体"/>
                <a:cs typeface="华文楷体"/>
              </a:rPr>
              <a:t>一、</a:t>
            </a:r>
            <a:r>
              <a:rPr lang="zh-CN" altLang="en-US" sz="2800" b="1">
                <a:solidFill>
                  <a:srgbClr val="FF0066"/>
                </a:solidFill>
                <a:latin typeface="华文新魏"/>
                <a:ea typeface="华文楷体"/>
                <a:cs typeface="Open Sans Light"/>
              </a:rPr>
              <a:t>原理设计</a:t>
            </a:r>
            <a:endParaRPr lang="bg-BG" altLang="zh-CN" sz="2800" b="1">
              <a:solidFill>
                <a:srgbClr val="FF0066"/>
              </a:solidFill>
              <a:latin typeface="华文新魏"/>
              <a:ea typeface="华文楷体"/>
              <a:cs typeface="Open Sans Light"/>
            </a:endParaRPr>
          </a:p>
        </p:txBody>
      </p:sp>
      <p:sp>
        <p:nvSpPr>
          <p:cNvPr id="19" name="文本框 92"/>
          <p:cNvSpPr txBox="1">
            <a:spLocks noChangeArrowheads="1"/>
          </p:cNvSpPr>
          <p:nvPr/>
        </p:nvSpPr>
        <p:spPr bwMode="auto">
          <a:xfrm>
            <a:off x="4775200" y="2068513"/>
            <a:ext cx="269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400" b="1">
                <a:solidFill>
                  <a:srgbClr val="FF0066"/>
                </a:solidFill>
                <a:latin typeface="华文楷体"/>
                <a:ea typeface="华文楷体"/>
                <a:cs typeface="华文楷体"/>
              </a:rPr>
              <a:t>二、</a:t>
            </a:r>
            <a:r>
              <a:rPr lang="zh-CN" altLang="en-US" sz="2400" b="1">
                <a:solidFill>
                  <a:srgbClr val="FF0066"/>
                </a:solidFill>
                <a:latin typeface="华文楷体"/>
                <a:ea typeface="华文楷体"/>
                <a:cs typeface="Open Sans Light"/>
              </a:rPr>
              <a:t>工程电路设计</a:t>
            </a:r>
            <a:endParaRPr lang="bg-BG" altLang="zh-CN" sz="2400" b="1">
              <a:solidFill>
                <a:srgbClr val="FF0066"/>
              </a:solidFill>
              <a:latin typeface="华文楷体"/>
              <a:ea typeface="华文楷体"/>
              <a:cs typeface="Open Sans Light"/>
            </a:endParaRPr>
          </a:p>
        </p:txBody>
      </p:sp>
      <p:sp>
        <p:nvSpPr>
          <p:cNvPr id="28689" name="文本框 94"/>
          <p:cNvSpPr txBox="1">
            <a:spLocks noChangeArrowheads="1"/>
          </p:cNvSpPr>
          <p:nvPr/>
        </p:nvSpPr>
        <p:spPr bwMode="auto">
          <a:xfrm>
            <a:off x="8524875" y="1973263"/>
            <a:ext cx="2814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华文楷体"/>
              </a:rPr>
              <a:t>三、</a:t>
            </a:r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电路的安装、调试</a:t>
            </a:r>
            <a:endParaRPr lang="en-US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与验证</a:t>
            </a:r>
            <a:endParaRPr lang="bg-BG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</p:txBody>
      </p:sp>
      <p:sp>
        <p:nvSpPr>
          <p:cNvPr id="21" name="文本框 19"/>
          <p:cNvSpPr txBox="1">
            <a:spLocks noChangeArrowheads="1"/>
          </p:cNvSpPr>
          <p:nvPr/>
        </p:nvSpPr>
        <p:spPr bwMode="auto">
          <a:xfrm>
            <a:off x="909638" y="2862263"/>
            <a:ext cx="2808287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1</a:t>
            </a:r>
            <a:r>
              <a:rPr lang="zh-CN" altLang="en-US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、</a:t>
            </a:r>
            <a:r>
              <a:rPr lang="zh-CN" altLang="en-US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根据设计要求赋值</a:t>
            </a:r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pPr algn="ctr"/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r>
              <a:rPr lang="en-US" altLang="zh-CN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2</a:t>
            </a:r>
            <a:r>
              <a:rPr lang="zh-CN" altLang="en-US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、列出真值表</a:t>
            </a:r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r>
              <a:rPr lang="en-US" altLang="zh-CN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3</a:t>
            </a:r>
            <a:r>
              <a:rPr lang="zh-CN" altLang="en-US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、根据真值表得出逻辑函数式并化简</a:t>
            </a:r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endParaRPr lang="en-US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Open Sans Light"/>
            </a:endParaRPr>
          </a:p>
          <a:p>
            <a:r>
              <a:rPr lang="en-US" altLang="zh-CN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4</a:t>
            </a:r>
            <a:r>
              <a:rPr lang="zh-CN" altLang="en-US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Open Sans Light"/>
              </a:rPr>
              <a:t>、</a:t>
            </a:r>
            <a:r>
              <a:rPr lang="zh-CN" altLang="en-US" sz="2000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工程应用</a:t>
            </a:r>
          </a:p>
          <a:p>
            <a:endParaRPr lang="bg-BG" altLang="zh-CN" sz="2000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华文楷体"/>
            </a:endParaRPr>
          </a:p>
          <a:p>
            <a:endParaRPr lang="bg-BG" altLang="zh-CN" sz="2000" b="1">
              <a:solidFill>
                <a:srgbClr val="1504FA"/>
              </a:solidFill>
              <a:latin typeface="华文新魏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buClr>
                <a:srgbClr val="E84E2D"/>
              </a:buClr>
            </a:pPr>
            <a:endParaRPr lang="en-US" altLang="zh-CN">
              <a:solidFill>
                <a:srgbClr val="262626"/>
              </a:solidFill>
              <a:latin typeface="华文新魏"/>
              <a:ea typeface="华文新魏"/>
              <a:cs typeface="华文新魏"/>
            </a:endParaRPr>
          </a:p>
        </p:txBody>
      </p:sp>
      <p:sp>
        <p:nvSpPr>
          <p:cNvPr id="28691" name="Text Box 9"/>
          <p:cNvSpPr txBox="1">
            <a:spLocks noChangeArrowheads="1"/>
          </p:cNvSpPr>
          <p:nvPr/>
        </p:nvSpPr>
        <p:spPr bwMode="auto">
          <a:xfrm>
            <a:off x="4622800" y="2890838"/>
            <a:ext cx="2862263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1</a:t>
            </a:r>
            <a:r>
              <a:rPr lang="zh-CN" altLang="en-US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、对逻辑图进行完善，突出操作性</a:t>
            </a:r>
            <a:endParaRPr lang="en-US" altLang="zh-CN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华文新魏"/>
            </a:endParaRPr>
          </a:p>
          <a:p>
            <a:endParaRPr lang="en-US" altLang="zh-CN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华文新魏"/>
            </a:endParaRPr>
          </a:p>
          <a:p>
            <a:r>
              <a:rPr lang="en-US" altLang="zh-CN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2</a:t>
            </a:r>
            <a:r>
              <a:rPr lang="zh-CN" altLang="en-US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、为了适合工程上的应用将逻辑电路转换为集成块形式的工程图</a:t>
            </a:r>
          </a:p>
          <a:p>
            <a:endParaRPr lang="en-US" altLang="zh-CN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华文新魏"/>
            </a:endParaRPr>
          </a:p>
          <a:p>
            <a:r>
              <a:rPr lang="en-US" altLang="zh-CN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3</a:t>
            </a:r>
            <a:r>
              <a:rPr lang="zh-CN" altLang="en-US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、电路板的设计和电子元器件型号、规格、参数的确定</a:t>
            </a:r>
          </a:p>
          <a:p>
            <a:endParaRPr lang="zh-CN" altLang="en-US" b="1">
              <a:solidFill>
                <a:srgbClr val="484CF8"/>
              </a:solidFill>
              <a:latin typeface="微软雅黑" pitchFamily="34" charset="-122"/>
              <a:ea typeface="微软雅黑" pitchFamily="34" charset="-122"/>
              <a:cs typeface="华文楷体"/>
            </a:endParaRPr>
          </a:p>
        </p:txBody>
      </p:sp>
      <p:sp>
        <p:nvSpPr>
          <p:cNvPr id="28692" name="Text Box 5"/>
          <p:cNvSpPr txBox="1">
            <a:spLocks noChangeArrowheads="1"/>
          </p:cNvSpPr>
          <p:nvPr/>
        </p:nvSpPr>
        <p:spPr bwMode="auto">
          <a:xfrm>
            <a:off x="8651875" y="2932113"/>
            <a:ext cx="2789238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014413">
              <a:lnSpc>
                <a:spcPct val="150000"/>
              </a:lnSpc>
              <a:buClr>
                <a:srgbClr val="E84E2D"/>
              </a:buClr>
            </a:pPr>
            <a:r>
              <a:rPr lang="zh-CN" altLang="en-US" b="1">
                <a:solidFill>
                  <a:srgbClr val="02029C"/>
                </a:solidFill>
                <a:latin typeface="微软雅黑" pitchFamily="34" charset="-122"/>
                <a:ea typeface="微软雅黑" pitchFamily="34" charset="-122"/>
                <a:cs typeface="华文新魏"/>
              </a:rPr>
              <a:t>完成电路的安装，并对电路进行通电调试，验证真值表</a:t>
            </a:r>
            <a:endParaRPr lang="zh-CN" altLang="zh-CN" b="1">
              <a:solidFill>
                <a:srgbClr val="02029C"/>
              </a:solidFill>
              <a:latin typeface="微软雅黑" pitchFamily="34" charset="-122"/>
              <a:ea typeface="微软雅黑" pitchFamily="34" charset="-122"/>
              <a:cs typeface="华文新魏"/>
            </a:endParaRPr>
          </a:p>
        </p:txBody>
      </p:sp>
      <p:grpSp>
        <p:nvGrpSpPr>
          <p:cNvPr id="24" name="组合 23"/>
          <p:cNvGrpSpPr>
            <a:grpSpLocks/>
          </p:cNvGrpSpPr>
          <p:nvPr/>
        </p:nvGrpSpPr>
        <p:grpSpPr bwMode="auto">
          <a:xfrm>
            <a:off x="3779838" y="382588"/>
            <a:ext cx="4826000" cy="1031875"/>
            <a:chOff x="3590568" y="400194"/>
            <a:chExt cx="5213316" cy="1031890"/>
          </a:xfrm>
        </p:grpSpPr>
        <p:grpSp>
          <p:nvGrpSpPr>
            <p:cNvPr id="28706" name="组合 24"/>
            <p:cNvGrpSpPr>
              <a:grpSpLocks/>
            </p:cNvGrpSpPr>
            <p:nvPr/>
          </p:nvGrpSpPr>
          <p:grpSpPr bwMode="auto">
            <a:xfrm>
              <a:off x="3590568" y="400194"/>
              <a:ext cx="5213316" cy="1031890"/>
              <a:chOff x="7038412" y="5298115"/>
              <a:chExt cx="3099874" cy="517828"/>
            </a:xfrm>
          </p:grpSpPr>
          <p:grpSp>
            <p:nvGrpSpPr>
              <p:cNvPr id="28708" name="组合 26"/>
              <p:cNvGrpSpPr>
                <a:grpSpLocks/>
              </p:cNvGrpSpPr>
              <p:nvPr/>
            </p:nvGrpSpPr>
            <p:grpSpPr bwMode="auto">
              <a:xfrm>
                <a:off x="7038412" y="5298115"/>
                <a:ext cx="3099874" cy="517828"/>
                <a:chOff x="5718131" y="5650928"/>
                <a:chExt cx="4596458" cy="767829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5718131" y="5650928"/>
                  <a:ext cx="4596458" cy="7678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3"/>
                </a:solidFill>
                <a:ln w="22225">
                  <a:gradFill>
                    <a:gsLst>
                      <a:gs pos="0">
                        <a:schemeClr val="bg1">
                          <a:lumMod val="85000"/>
                        </a:schemeClr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:ln>
                <a:effectLst>
                  <a:innerShdw blurRad="76200" dist="38100" dir="16200000">
                    <a:prstClr val="black">
                      <a:alpha val="37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5842153" y="5747159"/>
                  <a:ext cx="4373372" cy="57536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2225">
                  <a:gradFill>
                    <a:gsLst>
                      <a:gs pos="0">
                        <a:schemeClr val="bg1">
                          <a:lumMod val="85000"/>
                        </a:schemeClr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:ln>
                <a:effectLst>
                  <a:innerShdw blurRad="76200" dist="38100" dir="16200000">
                    <a:prstClr val="black">
                      <a:alpha val="37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28709" name="TextBox 19"/>
              <p:cNvSpPr txBox="1">
                <a:spLocks noChangeArrowheads="1"/>
              </p:cNvSpPr>
              <p:nvPr/>
            </p:nvSpPr>
            <p:spPr bwMode="auto">
              <a:xfrm>
                <a:off x="7753218" y="5433547"/>
                <a:ext cx="118285" cy="1529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zh-CN" altLang="en-US" sz="140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  <p:sp>
          <p:nvSpPr>
            <p:cNvPr id="28707" name="矩形 25"/>
            <p:cNvSpPr>
              <a:spLocks noChangeArrowheads="1"/>
            </p:cNvSpPr>
            <p:nvPr/>
          </p:nvSpPr>
          <p:spPr bwMode="auto">
            <a:xfrm>
              <a:off x="4055308" y="625622"/>
              <a:ext cx="4283836" cy="57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3200" b="1">
                  <a:solidFill>
                    <a:srgbClr val="FF0000"/>
                  </a:solidFill>
                  <a:latin typeface="Candara" pitchFamily="34" charset="0"/>
                  <a:ea typeface="华文楷体"/>
                  <a:cs typeface="华文楷体"/>
                </a:rPr>
                <a:t>实物电路的设计流程</a:t>
              </a:r>
              <a:endParaRPr lang="bg-BG" altLang="zh-CN" sz="3200">
                <a:solidFill>
                  <a:srgbClr val="FF0000"/>
                </a:solidFill>
                <a:latin typeface="华文新魏"/>
                <a:ea typeface="华文楷体"/>
                <a:cs typeface="Open Sans Light"/>
              </a:endParaRPr>
            </a:p>
          </p:txBody>
        </p:sp>
      </p:grpSp>
      <p:grpSp>
        <p:nvGrpSpPr>
          <p:cNvPr id="28694" name="组合 4"/>
          <p:cNvGrpSpPr>
            <a:grpSpLocks/>
          </p:cNvGrpSpPr>
          <p:nvPr/>
        </p:nvGrpSpPr>
        <p:grpSpPr bwMode="auto">
          <a:xfrm>
            <a:off x="8524875" y="1916113"/>
            <a:ext cx="2938463" cy="787400"/>
            <a:chOff x="9087077" y="1527388"/>
            <a:chExt cx="2303707" cy="2303706"/>
          </a:xfrm>
        </p:grpSpPr>
        <p:sp>
          <p:nvSpPr>
            <p:cNvPr id="23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25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28695" name="文本框 94"/>
          <p:cNvSpPr txBox="1">
            <a:spLocks noChangeArrowheads="1"/>
          </p:cNvSpPr>
          <p:nvPr/>
        </p:nvSpPr>
        <p:spPr bwMode="auto">
          <a:xfrm>
            <a:off x="8524875" y="1973263"/>
            <a:ext cx="2814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华文楷体"/>
              </a:rPr>
              <a:t>三、</a:t>
            </a:r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电路的安装、调试</a:t>
            </a:r>
            <a:endParaRPr lang="en-US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与验证</a:t>
            </a:r>
            <a:endParaRPr lang="bg-BG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</p:txBody>
      </p:sp>
      <p:grpSp>
        <p:nvGrpSpPr>
          <p:cNvPr id="28696" name="组合 4"/>
          <p:cNvGrpSpPr>
            <a:grpSpLocks/>
          </p:cNvGrpSpPr>
          <p:nvPr/>
        </p:nvGrpSpPr>
        <p:grpSpPr bwMode="auto">
          <a:xfrm>
            <a:off x="8524875" y="1916113"/>
            <a:ext cx="2938463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7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28" name="文本框 94"/>
          <p:cNvSpPr txBox="1">
            <a:spLocks noChangeArrowheads="1"/>
          </p:cNvSpPr>
          <p:nvPr/>
        </p:nvSpPr>
        <p:spPr bwMode="auto">
          <a:xfrm>
            <a:off x="8524875" y="1973263"/>
            <a:ext cx="2814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华文楷体"/>
              </a:rPr>
              <a:t>三、</a:t>
            </a:r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电路的安装、调试</a:t>
            </a:r>
            <a:endParaRPr lang="en-US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  <a:p>
            <a:pPr algn="ctr"/>
            <a:r>
              <a:rPr lang="zh-CN" altLang="en-US" sz="2000" b="1">
                <a:solidFill>
                  <a:srgbClr val="02029C"/>
                </a:solidFill>
                <a:latin typeface="华文楷体"/>
                <a:ea typeface="华文楷体"/>
                <a:cs typeface="Open Sans Light"/>
              </a:rPr>
              <a:t>与验证</a:t>
            </a:r>
            <a:endParaRPr lang="bg-BG" altLang="zh-CN" sz="2000" b="1">
              <a:solidFill>
                <a:srgbClr val="02029C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8691" grpId="0"/>
      <p:bldP spid="28692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文本框 3"/>
          <p:cNvSpPr txBox="1">
            <a:spLocks noChangeArrowheads="1"/>
          </p:cNvSpPr>
          <p:nvPr/>
        </p:nvSpPr>
        <p:spPr bwMode="auto">
          <a:xfrm>
            <a:off x="10428288" y="768350"/>
            <a:ext cx="1098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rgbClr val="CC0000"/>
                </a:solidFill>
                <a:latin typeface="Candara" pitchFamily="34" charset="0"/>
                <a:ea typeface="华文楷体"/>
                <a:cs typeface="华文楷体"/>
              </a:rPr>
              <a:t>播放视频</a:t>
            </a:r>
          </a:p>
        </p:txBody>
      </p:sp>
      <p:sp>
        <p:nvSpPr>
          <p:cNvPr id="29698" name="文本框 4"/>
          <p:cNvSpPr txBox="1">
            <a:spLocks noChangeArrowheads="1"/>
          </p:cNvSpPr>
          <p:nvPr/>
        </p:nvSpPr>
        <p:spPr bwMode="auto">
          <a:xfrm>
            <a:off x="954088" y="2568575"/>
            <a:ext cx="101536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举重比赛有3个裁判，一个是主裁判A，两个是副裁判B和C。杠铃完全举上的裁决由每个裁判按一下自己面前的按钮来决定。只有两个以上裁判(其中必须有主裁判)判明成功时，表示成功的灯才亮。</a:t>
            </a:r>
          </a:p>
        </p:txBody>
      </p:sp>
      <p:sp>
        <p:nvSpPr>
          <p:cNvPr id="29699" name="矩形 1"/>
          <p:cNvSpPr>
            <a:spLocks noChangeArrowheads="1"/>
          </p:cNvSpPr>
          <p:nvPr/>
        </p:nvSpPr>
        <p:spPr bwMode="auto">
          <a:xfrm>
            <a:off x="874713" y="1700213"/>
            <a:ext cx="3775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DB0FAF"/>
                </a:solidFill>
                <a:latin typeface="Candara" pitchFamily="34" charset="0"/>
                <a:ea typeface="华文楷体"/>
                <a:cs typeface="华文楷体"/>
              </a:rPr>
              <a:t>具体要求的提出</a:t>
            </a:r>
          </a:p>
        </p:txBody>
      </p:sp>
      <p:grpSp>
        <p:nvGrpSpPr>
          <p:cNvPr id="6" name="组合 5"/>
          <p:cNvGrpSpPr>
            <a:grpSpLocks/>
          </p:cNvGrpSpPr>
          <p:nvPr/>
        </p:nvGrpSpPr>
        <p:grpSpPr bwMode="auto">
          <a:xfrm>
            <a:off x="9132888" y="338138"/>
            <a:ext cx="1179512" cy="1179512"/>
            <a:chOff x="8042332" y="3519521"/>
            <a:chExt cx="1180643" cy="1180643"/>
          </a:xfrm>
        </p:grpSpPr>
        <p:grpSp>
          <p:nvGrpSpPr>
            <p:cNvPr id="29701" name="组合 6"/>
            <p:cNvGrpSpPr>
              <a:grpSpLocks/>
            </p:cNvGrpSpPr>
            <p:nvPr/>
          </p:nvGrpSpPr>
          <p:grpSpPr bwMode="auto">
            <a:xfrm>
              <a:off x="8042332" y="3519521"/>
              <a:ext cx="1180643" cy="1180643"/>
              <a:chOff x="6086001" y="2324280"/>
              <a:chExt cx="1330337" cy="1330337"/>
            </a:xfrm>
          </p:grpSpPr>
          <p:sp>
            <p:nvSpPr>
              <p:cNvPr id="18" name="椭圆 78"/>
              <p:cNvSpPr/>
              <p:nvPr/>
            </p:nvSpPr>
            <p:spPr>
              <a:xfrm>
                <a:off x="6086001" y="2324280"/>
                <a:ext cx="1330337" cy="1330337"/>
              </a:xfrm>
              <a:prstGeom prst="roundRect">
                <a:avLst/>
              </a:prstGeom>
              <a:solidFill>
                <a:srgbClr val="F3F3F3"/>
              </a:solidFill>
              <a:ln w="22225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5400000" scaled="1"/>
                </a:gradFill>
              </a:ln>
              <a:effectLst>
                <a:innerShdw blurRad="76200" dist="38100" dir="16200000">
                  <a:prstClr val="black">
                    <a:alpha val="37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椭圆 77"/>
              <p:cNvSpPr>
                <a:spLocks noChangeAspect="1"/>
              </p:cNvSpPr>
              <p:nvPr/>
            </p:nvSpPr>
            <p:spPr>
              <a:xfrm>
                <a:off x="6214475" y="2452754"/>
                <a:ext cx="1073389" cy="1073389"/>
              </a:xfrm>
              <a:prstGeom prst="roundRect">
                <a:avLst/>
              </a:prstGeom>
              <a:gradFill>
                <a:gsLst>
                  <a:gs pos="100000">
                    <a:schemeClr val="accent3"/>
                  </a:gs>
                  <a:gs pos="0">
                    <a:schemeClr val="accent3">
                      <a:lumMod val="75000"/>
                    </a:schemeClr>
                  </a:gs>
                </a:gsLst>
                <a:lin ang="5400000" scaled="1"/>
              </a:gradFill>
              <a:ln w="28575" cap="flat">
                <a:gradFill>
                  <a:gsLst>
                    <a:gs pos="0">
                      <a:schemeClr val="accent3"/>
                    </a:gs>
                    <a:gs pos="100000">
                      <a:schemeClr val="accent3">
                        <a:lumMod val="75000"/>
                      </a:schemeClr>
                    </a:gs>
                  </a:gsLst>
                  <a:lin ang="5400000" scaled="1"/>
                </a:gradFill>
                <a:prstDash val="solid"/>
                <a:miter lim="800000"/>
                <a:headEnd/>
                <a:tailEnd/>
              </a:ln>
              <a:effectLst>
                <a:outerShdw blurRad="228600" dist="228600" dir="5400000" algn="t" rotWithShape="0">
                  <a:schemeClr val="tx1">
                    <a:lumMod val="85000"/>
                    <a:lumOff val="15000"/>
                    <a:alpha val="28000"/>
                  </a:schemeClr>
                </a:outerShdw>
              </a:effectLst>
            </p:spPr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zh-CN" sz="2400" dirty="0">
                    <a:solidFill>
                      <a:prstClr val="black"/>
                    </a:solidFill>
                    <a:latin typeface="+mn-lt"/>
                    <a:ea typeface="+mn-ea"/>
                  </a:rPr>
                  <a:t> 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400" dirty="0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grpSp>
          <p:nvGrpSpPr>
            <p:cNvPr id="8" name="Group 52"/>
            <p:cNvGrpSpPr>
              <a:grpSpLocks noChangeAspect="1"/>
            </p:cNvGrpSpPr>
            <p:nvPr/>
          </p:nvGrpSpPr>
          <p:grpSpPr>
            <a:xfrm>
              <a:off x="8402093" y="3895950"/>
              <a:ext cx="437732" cy="438482"/>
              <a:chOff x="9145656" y="4435453"/>
              <a:chExt cx="464347" cy="465136"/>
            </a:xfrm>
            <a:solidFill>
              <a:schemeClr val="bg1"/>
            </a:solidFill>
          </p:grpSpPr>
          <p:sp>
            <p:nvSpPr>
              <p:cNvPr id="9" name="AutoShape 7"/>
              <p:cNvSpPr>
                <a:spLocks/>
              </p:cNvSpPr>
              <p:nvPr/>
            </p:nvSpPr>
            <p:spPr bwMode="auto">
              <a:xfrm>
                <a:off x="9145656" y="4435453"/>
                <a:ext cx="464347" cy="465136"/>
              </a:xfrm>
              <a:custGeom>
                <a:avLst/>
                <a:gdLst>
                  <a:gd name="T0" fmla="+- 0 10800 1271"/>
                  <a:gd name="T1" fmla="*/ T0 w 19058"/>
                  <a:gd name="T2" fmla="+- 0 10799 1270"/>
                  <a:gd name="T3" fmla="*/ 10799 h 19059"/>
                  <a:gd name="T4" fmla="+- 0 10800 1271"/>
                  <a:gd name="T5" fmla="*/ T4 w 19058"/>
                  <a:gd name="T6" fmla="+- 0 10799 1270"/>
                  <a:gd name="T7" fmla="*/ 10799 h 19059"/>
                  <a:gd name="T8" fmla="+- 0 10800 1271"/>
                  <a:gd name="T9" fmla="*/ T8 w 19058"/>
                  <a:gd name="T10" fmla="+- 0 10799 1270"/>
                  <a:gd name="T11" fmla="*/ 10799 h 19059"/>
                  <a:gd name="T12" fmla="+- 0 10800 1271"/>
                  <a:gd name="T13" fmla="*/ T12 w 19058"/>
                  <a:gd name="T14" fmla="+- 0 10799 1270"/>
                  <a:gd name="T15" fmla="*/ 10799 h 1905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8" h="19059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0" name="AutoShape 8"/>
              <p:cNvSpPr>
                <a:spLocks/>
              </p:cNvSpPr>
              <p:nvPr/>
            </p:nvSpPr>
            <p:spPr bwMode="auto">
              <a:xfrm>
                <a:off x="9348857" y="4638651"/>
                <a:ext cx="57944" cy="57943"/>
              </a:xfrm>
              <a:custGeom>
                <a:avLst/>
                <a:gdLst>
                  <a:gd name="T0" fmla="+- 0 10801 1272"/>
                  <a:gd name="T1" fmla="*/ T0 w 19059"/>
                  <a:gd name="T2" fmla="+- 0 10800 1272"/>
                  <a:gd name="T3" fmla="*/ 10800 h 19056"/>
                  <a:gd name="T4" fmla="+- 0 10801 1272"/>
                  <a:gd name="T5" fmla="*/ T4 w 19059"/>
                  <a:gd name="T6" fmla="+- 0 10800 1272"/>
                  <a:gd name="T7" fmla="*/ 10800 h 19056"/>
                  <a:gd name="T8" fmla="+- 0 10801 1272"/>
                  <a:gd name="T9" fmla="*/ T8 w 19059"/>
                  <a:gd name="T10" fmla="+- 0 10800 1272"/>
                  <a:gd name="T11" fmla="*/ 10800 h 19056"/>
                  <a:gd name="T12" fmla="+- 0 10801 1272"/>
                  <a:gd name="T13" fmla="*/ T12 w 19059"/>
                  <a:gd name="T14" fmla="+- 0 10800 1272"/>
                  <a:gd name="T15" fmla="*/ 10800 h 190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6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1" name="AutoShape 9"/>
              <p:cNvSpPr>
                <a:spLocks/>
              </p:cNvSpPr>
              <p:nvPr/>
            </p:nvSpPr>
            <p:spPr bwMode="auto">
              <a:xfrm>
                <a:off x="9290119" y="4580709"/>
                <a:ext cx="174626" cy="174624"/>
              </a:xfrm>
              <a:custGeom>
                <a:avLst/>
                <a:gdLst>
                  <a:gd name="T0" fmla="+- 0 10800 1271"/>
                  <a:gd name="T1" fmla="*/ T0 w 19059"/>
                  <a:gd name="T2" fmla="+- 0 10800 1271"/>
                  <a:gd name="T3" fmla="*/ 10800 h 19058"/>
                  <a:gd name="T4" fmla="+- 0 10800 1271"/>
                  <a:gd name="T5" fmla="*/ T4 w 19059"/>
                  <a:gd name="T6" fmla="+- 0 10800 1271"/>
                  <a:gd name="T7" fmla="*/ 10800 h 19058"/>
                  <a:gd name="T8" fmla="+- 0 10800 1271"/>
                  <a:gd name="T9" fmla="*/ T8 w 19059"/>
                  <a:gd name="T10" fmla="+- 0 10800 1271"/>
                  <a:gd name="T11" fmla="*/ 10800 h 19058"/>
                  <a:gd name="T12" fmla="+- 0 10800 1271"/>
                  <a:gd name="T13" fmla="*/ T12 w 19059"/>
                  <a:gd name="T14" fmla="+- 0 10800 1271"/>
                  <a:gd name="T15" fmla="*/ 10800 h 1905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8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2" name="AutoShape 10"/>
              <p:cNvSpPr>
                <a:spLocks/>
              </p:cNvSpPr>
              <p:nvPr/>
            </p:nvSpPr>
            <p:spPr bwMode="auto">
              <a:xfrm>
                <a:off x="9406801" y="4696596"/>
                <a:ext cx="72231" cy="74613"/>
              </a:xfrm>
              <a:custGeom>
                <a:avLst/>
                <a:gdLst>
                  <a:gd name="T0" fmla="+- 0 10804 288"/>
                  <a:gd name="T1" fmla="*/ T0 w 21033"/>
                  <a:gd name="T2" fmla="+- 0 10798 277"/>
                  <a:gd name="T3" fmla="*/ 10798 h 21043"/>
                  <a:gd name="T4" fmla="+- 0 10804 288"/>
                  <a:gd name="T5" fmla="*/ T4 w 21033"/>
                  <a:gd name="T6" fmla="+- 0 10798 277"/>
                  <a:gd name="T7" fmla="*/ 10798 h 21043"/>
                  <a:gd name="T8" fmla="+- 0 10804 288"/>
                  <a:gd name="T9" fmla="*/ T8 w 21033"/>
                  <a:gd name="T10" fmla="+- 0 10798 277"/>
                  <a:gd name="T11" fmla="*/ 10798 h 21043"/>
                  <a:gd name="T12" fmla="+- 0 10804 288"/>
                  <a:gd name="T13" fmla="*/ T12 w 21033"/>
                  <a:gd name="T14" fmla="+- 0 10798 277"/>
                  <a:gd name="T15" fmla="*/ 10798 h 210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3" h="2104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3" name="AutoShape 11"/>
              <p:cNvSpPr>
                <a:spLocks/>
              </p:cNvSpPr>
              <p:nvPr/>
            </p:nvSpPr>
            <p:spPr bwMode="auto">
              <a:xfrm>
                <a:off x="9435390" y="4725959"/>
                <a:ext cx="103982" cy="106362"/>
              </a:xfrm>
              <a:custGeom>
                <a:avLst/>
                <a:gdLst>
                  <a:gd name="T0" fmla="+- 0 10803 203"/>
                  <a:gd name="T1" fmla="*/ T0 w 21201"/>
                  <a:gd name="T2" fmla="+- 0 10798 194"/>
                  <a:gd name="T3" fmla="*/ 10798 h 21209"/>
                  <a:gd name="T4" fmla="+- 0 10803 203"/>
                  <a:gd name="T5" fmla="*/ T4 w 21201"/>
                  <a:gd name="T6" fmla="+- 0 10798 194"/>
                  <a:gd name="T7" fmla="*/ 10798 h 21209"/>
                  <a:gd name="T8" fmla="+- 0 10803 203"/>
                  <a:gd name="T9" fmla="*/ T8 w 21201"/>
                  <a:gd name="T10" fmla="+- 0 10798 194"/>
                  <a:gd name="T11" fmla="*/ 10798 h 21209"/>
                  <a:gd name="T12" fmla="+- 0 10803 203"/>
                  <a:gd name="T13" fmla="*/ T12 w 21201"/>
                  <a:gd name="T14" fmla="+- 0 10798 194"/>
                  <a:gd name="T15" fmla="*/ 10798 h 212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201" h="21209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4" name="AutoShape 12"/>
              <p:cNvSpPr>
                <a:spLocks/>
              </p:cNvSpPr>
              <p:nvPr/>
            </p:nvSpPr>
            <p:spPr bwMode="auto">
              <a:xfrm>
                <a:off x="9421111" y="4711674"/>
                <a:ext cx="88106" cy="89694"/>
              </a:xfrm>
              <a:custGeom>
                <a:avLst/>
                <a:gdLst>
                  <a:gd name="T0" fmla="+- 0 10802 238"/>
                  <a:gd name="T1" fmla="*/ T0 w 21128"/>
                  <a:gd name="T2" fmla="+- 0 10797 227"/>
                  <a:gd name="T3" fmla="*/ 10797 h 21141"/>
                  <a:gd name="T4" fmla="+- 0 10802 238"/>
                  <a:gd name="T5" fmla="*/ T4 w 21128"/>
                  <a:gd name="T6" fmla="+- 0 10797 227"/>
                  <a:gd name="T7" fmla="*/ 10797 h 21141"/>
                  <a:gd name="T8" fmla="+- 0 10802 238"/>
                  <a:gd name="T9" fmla="*/ T8 w 21128"/>
                  <a:gd name="T10" fmla="+- 0 10797 227"/>
                  <a:gd name="T11" fmla="*/ 10797 h 21141"/>
                  <a:gd name="T12" fmla="+- 0 10802 238"/>
                  <a:gd name="T13" fmla="*/ T12 w 21128"/>
                  <a:gd name="T14" fmla="+- 0 10797 227"/>
                  <a:gd name="T15" fmla="*/ 10797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8" h="21141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5" name="AutoShape 13"/>
              <p:cNvSpPr>
                <a:spLocks/>
              </p:cNvSpPr>
              <p:nvPr/>
            </p:nvSpPr>
            <p:spPr bwMode="auto">
              <a:xfrm>
                <a:off x="9275843" y="4566423"/>
                <a:ext cx="73025" cy="73819"/>
              </a:xfrm>
              <a:custGeom>
                <a:avLst/>
                <a:gdLst>
                  <a:gd name="T0" fmla="+- 0 10797 278"/>
                  <a:gd name="T1" fmla="*/ T0 w 21039"/>
                  <a:gd name="T2" fmla="+- 0 10803 281"/>
                  <a:gd name="T3" fmla="*/ 10803 h 21044"/>
                  <a:gd name="T4" fmla="+- 0 10797 278"/>
                  <a:gd name="T5" fmla="*/ T4 w 21039"/>
                  <a:gd name="T6" fmla="+- 0 10803 281"/>
                  <a:gd name="T7" fmla="*/ 10803 h 21044"/>
                  <a:gd name="T8" fmla="+- 0 10797 278"/>
                  <a:gd name="T9" fmla="*/ T8 w 21039"/>
                  <a:gd name="T10" fmla="+- 0 10803 281"/>
                  <a:gd name="T11" fmla="*/ 10803 h 21044"/>
                  <a:gd name="T12" fmla="+- 0 10797 278"/>
                  <a:gd name="T13" fmla="*/ T12 w 21039"/>
                  <a:gd name="T14" fmla="+- 0 10803 281"/>
                  <a:gd name="T15" fmla="*/ 10803 h 2104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9" h="21044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6" name="AutoShape 14"/>
              <p:cNvSpPr>
                <a:spLocks/>
              </p:cNvSpPr>
              <p:nvPr/>
            </p:nvSpPr>
            <p:spPr bwMode="auto">
              <a:xfrm>
                <a:off x="9217867" y="4508492"/>
                <a:ext cx="103982" cy="105569"/>
              </a:xfrm>
              <a:custGeom>
                <a:avLst/>
                <a:gdLst>
                  <a:gd name="T0" fmla="+- 0 10797 198"/>
                  <a:gd name="T1" fmla="*/ T0 w 21199"/>
                  <a:gd name="T2" fmla="+- 0 10802 198"/>
                  <a:gd name="T3" fmla="*/ 10802 h 21208"/>
                  <a:gd name="T4" fmla="+- 0 10797 198"/>
                  <a:gd name="T5" fmla="*/ T4 w 21199"/>
                  <a:gd name="T6" fmla="+- 0 10802 198"/>
                  <a:gd name="T7" fmla="*/ 10802 h 21208"/>
                  <a:gd name="T8" fmla="+- 0 10797 198"/>
                  <a:gd name="T9" fmla="*/ T8 w 21199"/>
                  <a:gd name="T10" fmla="+- 0 10802 198"/>
                  <a:gd name="T11" fmla="*/ 10802 h 21208"/>
                  <a:gd name="T12" fmla="+- 0 10797 198"/>
                  <a:gd name="T13" fmla="*/ T12 w 21199"/>
                  <a:gd name="T14" fmla="+- 0 10802 198"/>
                  <a:gd name="T15" fmla="*/ 10802 h 212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99" h="21208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  <p:sp>
            <p:nvSpPr>
              <p:cNvPr id="17" name="AutoShape 15"/>
              <p:cNvSpPr>
                <a:spLocks/>
              </p:cNvSpPr>
              <p:nvPr/>
            </p:nvSpPr>
            <p:spPr bwMode="auto">
              <a:xfrm>
                <a:off x="9247188" y="4537075"/>
                <a:ext cx="88107" cy="90488"/>
              </a:xfrm>
              <a:custGeom>
                <a:avLst/>
                <a:gdLst>
                  <a:gd name="T0" fmla="+- 0 10796 232"/>
                  <a:gd name="T1" fmla="*/ T0 w 21129"/>
                  <a:gd name="T2" fmla="+- 0 10804 234"/>
                  <a:gd name="T3" fmla="*/ 10804 h 21141"/>
                  <a:gd name="T4" fmla="+- 0 10796 232"/>
                  <a:gd name="T5" fmla="*/ T4 w 21129"/>
                  <a:gd name="T6" fmla="+- 0 10804 234"/>
                  <a:gd name="T7" fmla="*/ 10804 h 21141"/>
                  <a:gd name="T8" fmla="+- 0 10796 232"/>
                  <a:gd name="T9" fmla="*/ T8 w 21129"/>
                  <a:gd name="T10" fmla="+- 0 10804 234"/>
                  <a:gd name="T11" fmla="*/ 10804 h 21141"/>
                  <a:gd name="T12" fmla="+- 0 10796 232"/>
                  <a:gd name="T13" fmla="*/ T12 w 21129"/>
                  <a:gd name="T14" fmla="+- 0 10804 234"/>
                  <a:gd name="T15" fmla="*/ 10804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9" h="21141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25400" tIns="25400" rIns="25400" bIns="25400" anchor="ctr"/>
              <a:lstStyle/>
              <a:p>
                <a:pPr algn="ctr" defTabSz="228594" hangingPunct="0">
                  <a:defRPr/>
                </a:pPr>
                <a:endParaRPr lang="en-US" sz="1467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ea typeface="+mn-ea"/>
                  <a:sym typeface="Gill Sans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  <p:bldP spid="29698" grpId="0"/>
      <p:bldP spid="296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框 3"/>
          <p:cNvSpPr txBox="1">
            <a:spLocks noChangeArrowheads="1"/>
          </p:cNvSpPr>
          <p:nvPr/>
        </p:nvSpPr>
        <p:spPr bwMode="auto">
          <a:xfrm>
            <a:off x="787400" y="1701800"/>
            <a:ext cx="9634538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Candara" pitchFamily="34" charset="0"/>
                <a:ea typeface="华文楷体"/>
                <a:cs typeface="华文楷体"/>
              </a:rPr>
              <a:t>输入变量为三个裁判分别用A、B、C表示（且A为主裁判），输出变量为成功与否用F表示；当输入同意用时用“1”表示，不同意用“0”表示，成功用“1”表示，不成功用“0”表示。</a:t>
            </a:r>
          </a:p>
          <a:p>
            <a:endParaRPr lang="zh-CN" altLang="en-US">
              <a:latin typeface="Candara" pitchFamily="34" charset="0"/>
              <a:ea typeface="华文楷体"/>
              <a:cs typeface="华文楷体"/>
            </a:endParaRPr>
          </a:p>
        </p:txBody>
      </p:sp>
      <p:graphicFrame>
        <p:nvGraphicFramePr>
          <p:cNvPr id="30860" name="Group 140"/>
          <p:cNvGraphicFramePr>
            <a:graphicFrameLocks noGrp="1"/>
          </p:cNvGraphicFramePr>
          <p:nvPr/>
        </p:nvGraphicFramePr>
        <p:xfrm>
          <a:off x="6619875" y="2674938"/>
          <a:ext cx="3948113" cy="3929062"/>
        </p:xfrm>
        <a:graphic>
          <a:graphicData uri="http://schemas.openxmlformats.org/drawingml/2006/table">
            <a:tbl>
              <a:tblPr/>
              <a:tblGrid>
                <a:gridCol w="987425"/>
                <a:gridCol w="987425"/>
                <a:gridCol w="985838"/>
                <a:gridCol w="987425"/>
              </a:tblGrid>
              <a:tr h="63658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输入量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输出量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B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C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F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0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9EF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ndara" pitchFamily="34" charset="0"/>
                          <a:ea typeface="华文楷体"/>
                          <a:cs typeface="华文楷体"/>
                        </a:rPr>
                        <a:t>1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  <a:ea typeface="华文楷体"/>
                        <a:cs typeface="华文楷体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7"/>
                    </a:solidFill>
                  </a:tcPr>
                </a:tc>
              </a:tr>
            </a:tbl>
          </a:graphicData>
        </a:graphic>
      </p:graphicFrame>
      <p:sp>
        <p:nvSpPr>
          <p:cNvPr id="30777" name="TextBox 2"/>
          <p:cNvSpPr txBox="1">
            <a:spLocks noChangeArrowheads="1"/>
          </p:cNvSpPr>
          <p:nvPr/>
        </p:nvSpPr>
        <p:spPr bwMode="auto">
          <a:xfrm>
            <a:off x="1108075" y="3167063"/>
            <a:ext cx="2228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2.列写真值表</a:t>
            </a:r>
          </a:p>
        </p:txBody>
      </p:sp>
      <p:sp>
        <p:nvSpPr>
          <p:cNvPr id="30778" name="TextBox 4"/>
          <p:cNvSpPr txBox="1">
            <a:spLocks noChangeArrowheads="1"/>
          </p:cNvSpPr>
          <p:nvPr/>
        </p:nvSpPr>
        <p:spPr bwMode="auto">
          <a:xfrm>
            <a:off x="1020763" y="1185863"/>
            <a:ext cx="4321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1.确定输入输出变量并赋值</a:t>
            </a:r>
          </a:p>
        </p:txBody>
      </p:sp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685800" y="276225"/>
            <a:ext cx="2938463" cy="787400"/>
            <a:chOff x="9087077" y="1527388"/>
            <a:chExt cx="2303707" cy="2303706"/>
          </a:xfrm>
        </p:grpSpPr>
        <p:sp>
          <p:nvSpPr>
            <p:cNvPr id="11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12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1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3" name="文本框 16"/>
          <p:cNvSpPr txBox="1">
            <a:spLocks noChangeArrowheads="1"/>
          </p:cNvSpPr>
          <p:nvPr/>
        </p:nvSpPr>
        <p:spPr bwMode="auto">
          <a:xfrm>
            <a:off x="857250" y="417513"/>
            <a:ext cx="25955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latin typeface="华文新魏"/>
                <a:ea typeface="华文楷体"/>
                <a:cs typeface="Open Sans Light"/>
              </a:rPr>
              <a:t>原理设计</a:t>
            </a:r>
            <a:endParaRPr lang="bg-BG" altLang="zh-CN" sz="3600" b="1">
              <a:solidFill>
                <a:srgbClr val="FF0000"/>
              </a:solidFill>
              <a:latin typeface="华文新魏"/>
              <a:ea typeface="华文楷体"/>
              <a:cs typeface="Open Sans Light"/>
            </a:endParaRPr>
          </a:p>
        </p:txBody>
      </p:sp>
      <p:sp>
        <p:nvSpPr>
          <p:cNvPr id="30861" name="Text Box 141"/>
          <p:cNvSpPr txBox="1">
            <a:spLocks noChangeArrowheads="1"/>
          </p:cNvSpPr>
          <p:nvPr/>
        </p:nvSpPr>
        <p:spPr bwMode="auto">
          <a:xfrm>
            <a:off x="9809163" y="36607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30862" name="Text Box 142"/>
          <p:cNvSpPr txBox="1">
            <a:spLocks noChangeArrowheads="1"/>
          </p:cNvSpPr>
          <p:nvPr/>
        </p:nvSpPr>
        <p:spPr bwMode="auto">
          <a:xfrm>
            <a:off x="9825038" y="3976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30863" name="Text Box 143"/>
          <p:cNvSpPr txBox="1">
            <a:spLocks noChangeArrowheads="1"/>
          </p:cNvSpPr>
          <p:nvPr/>
        </p:nvSpPr>
        <p:spPr bwMode="auto">
          <a:xfrm>
            <a:off x="9840913" y="4378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30864" name="Text Box 144"/>
          <p:cNvSpPr txBox="1">
            <a:spLocks noChangeArrowheads="1"/>
          </p:cNvSpPr>
          <p:nvPr/>
        </p:nvSpPr>
        <p:spPr bwMode="auto">
          <a:xfrm>
            <a:off x="9885363" y="54514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865" name="Text Box 145"/>
          <p:cNvSpPr txBox="1">
            <a:spLocks noChangeArrowheads="1"/>
          </p:cNvSpPr>
          <p:nvPr/>
        </p:nvSpPr>
        <p:spPr bwMode="auto">
          <a:xfrm>
            <a:off x="9858375" y="4824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30866" name="Text Box 146"/>
          <p:cNvSpPr txBox="1">
            <a:spLocks noChangeArrowheads="1"/>
          </p:cNvSpPr>
          <p:nvPr/>
        </p:nvSpPr>
        <p:spPr bwMode="auto">
          <a:xfrm>
            <a:off x="9831388" y="51546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30867" name="Text Box 147"/>
          <p:cNvSpPr txBox="1">
            <a:spLocks noChangeArrowheads="1"/>
          </p:cNvSpPr>
          <p:nvPr/>
        </p:nvSpPr>
        <p:spPr bwMode="auto">
          <a:xfrm>
            <a:off x="9844088" y="583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868" name="Text Box 148"/>
          <p:cNvSpPr txBox="1">
            <a:spLocks noChangeArrowheads="1"/>
          </p:cNvSpPr>
          <p:nvPr/>
        </p:nvSpPr>
        <p:spPr bwMode="auto">
          <a:xfrm>
            <a:off x="9845675" y="6211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FF0066"/>
                </a:solidFill>
              </a:rPr>
              <a:t>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/>
      <p:bldP spid="30777" grpId="0"/>
      <p:bldP spid="30778" grpId="0"/>
      <p:bldP spid="13" grpId="0"/>
      <p:bldP spid="30861" grpId="0"/>
      <p:bldP spid="30862" grpId="0"/>
      <p:bldP spid="30863" grpId="0"/>
      <p:bldP spid="30864" grpId="0"/>
      <p:bldP spid="30865" grpId="0"/>
      <p:bldP spid="30866" grpId="0"/>
      <p:bldP spid="30867" grpId="0"/>
      <p:bldP spid="308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文本框 4"/>
          <p:cNvSpPr txBox="1">
            <a:spLocks noChangeArrowheads="1"/>
          </p:cNvSpPr>
          <p:nvPr/>
        </p:nvSpPr>
        <p:spPr bwMode="auto">
          <a:xfrm>
            <a:off x="2792413" y="1828800"/>
            <a:ext cx="63388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Candara" pitchFamily="34" charset="0"/>
                <a:ea typeface="华文楷体"/>
                <a:cs typeface="华文楷体"/>
              </a:rPr>
              <a:t>F=AC+AB+ABC</a:t>
            </a:r>
          </a:p>
          <a:p>
            <a:r>
              <a:rPr lang="zh-CN" altLang="en-US" sz="2800">
                <a:latin typeface="Candara" pitchFamily="34" charset="0"/>
                <a:ea typeface="华文楷体"/>
                <a:cs typeface="华文楷体"/>
              </a:rPr>
              <a:t>化简后得到</a:t>
            </a:r>
          </a:p>
          <a:p>
            <a:r>
              <a:rPr lang="zh-CN" altLang="en-US" sz="2800">
                <a:latin typeface="Candara" pitchFamily="34" charset="0"/>
                <a:ea typeface="华文楷体"/>
                <a:cs typeface="华文楷体"/>
              </a:rPr>
              <a:t>F=AB+AC</a:t>
            </a:r>
          </a:p>
        </p:txBody>
      </p:sp>
      <p:sp>
        <p:nvSpPr>
          <p:cNvPr id="31746" name="文本框 5"/>
          <p:cNvSpPr txBox="1">
            <a:spLocks noChangeArrowheads="1"/>
          </p:cNvSpPr>
          <p:nvPr/>
        </p:nvSpPr>
        <p:spPr bwMode="auto">
          <a:xfrm>
            <a:off x="2014538" y="3706813"/>
            <a:ext cx="641191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Candara" pitchFamily="34" charset="0"/>
                <a:ea typeface="华文楷体"/>
                <a:cs typeface="华文楷体"/>
              </a:rPr>
              <a:t>*因工程上的门电路多是以集成块的形式出现，且多是与非门，所以我们需要上面的最简式化成与非——与非的表达式。</a:t>
            </a:r>
          </a:p>
        </p:txBody>
      </p:sp>
      <p:sp>
        <p:nvSpPr>
          <p:cNvPr id="31747" name="文本框 6"/>
          <p:cNvSpPr txBox="1">
            <a:spLocks noChangeArrowheads="1"/>
          </p:cNvSpPr>
          <p:nvPr/>
        </p:nvSpPr>
        <p:spPr bwMode="auto">
          <a:xfrm>
            <a:off x="8677275" y="4087813"/>
            <a:ext cx="2700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Candara" pitchFamily="34" charset="0"/>
                <a:ea typeface="华文楷体"/>
                <a:cs typeface="华文楷体"/>
              </a:rPr>
              <a:t>F=</a:t>
            </a:r>
            <a:r>
              <a:rPr lang="zh-CN" altLang="en-US">
                <a:latin typeface="Candara" pitchFamily="34" charset="0"/>
                <a:ea typeface="华文楷体"/>
                <a:cs typeface="华文楷体"/>
              </a:rPr>
              <a:t>  </a:t>
            </a:r>
          </a:p>
        </p:txBody>
      </p:sp>
      <p:pic>
        <p:nvPicPr>
          <p:cNvPr id="31748" name="图片 -214748261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94825" y="4046538"/>
            <a:ext cx="1585913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Box 2"/>
          <p:cNvSpPr txBox="1">
            <a:spLocks noChangeArrowheads="1"/>
          </p:cNvSpPr>
          <p:nvPr/>
        </p:nvSpPr>
        <p:spPr bwMode="auto">
          <a:xfrm>
            <a:off x="2163763" y="1392238"/>
            <a:ext cx="5797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3.根据真值表列出函数表达式并化简</a:t>
            </a:r>
          </a:p>
        </p:txBody>
      </p:sp>
      <p:sp>
        <p:nvSpPr>
          <p:cNvPr id="31750" name="TextBox 3"/>
          <p:cNvSpPr txBox="1">
            <a:spLocks noChangeArrowheads="1"/>
          </p:cNvSpPr>
          <p:nvPr/>
        </p:nvSpPr>
        <p:spPr bwMode="auto">
          <a:xfrm>
            <a:off x="2141538" y="3138488"/>
            <a:ext cx="1892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4.工程应用</a:t>
            </a:r>
          </a:p>
        </p:txBody>
      </p:sp>
      <p:grpSp>
        <p:nvGrpSpPr>
          <p:cNvPr id="8" name="组合 7"/>
          <p:cNvGrpSpPr>
            <a:grpSpLocks/>
          </p:cNvGrpSpPr>
          <p:nvPr/>
        </p:nvGrpSpPr>
        <p:grpSpPr bwMode="auto">
          <a:xfrm>
            <a:off x="685800" y="276225"/>
            <a:ext cx="2938463" cy="787400"/>
            <a:chOff x="9087077" y="1527388"/>
            <a:chExt cx="2303707" cy="2303706"/>
          </a:xfrm>
        </p:grpSpPr>
        <p:sp>
          <p:nvSpPr>
            <p:cNvPr id="9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10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1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1" name="文本框 16"/>
          <p:cNvSpPr txBox="1">
            <a:spLocks noChangeArrowheads="1"/>
          </p:cNvSpPr>
          <p:nvPr/>
        </p:nvSpPr>
        <p:spPr bwMode="auto">
          <a:xfrm>
            <a:off x="857250" y="417513"/>
            <a:ext cx="25955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latin typeface="华文新魏"/>
                <a:ea typeface="华文楷体"/>
                <a:cs typeface="Open Sans Light"/>
              </a:rPr>
              <a:t>原理设计</a:t>
            </a:r>
            <a:endParaRPr lang="bg-BG" altLang="zh-CN" sz="3600" b="1">
              <a:solidFill>
                <a:srgbClr val="FF0000"/>
              </a:solidFill>
              <a:latin typeface="华文新魏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  <p:bldP spid="31746" grpId="0"/>
      <p:bldP spid="31747" grpId="0"/>
      <p:bldP spid="31749" grpId="0"/>
      <p:bldP spid="3175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框 3"/>
          <p:cNvSpPr txBox="1">
            <a:spLocks noChangeArrowheads="1"/>
          </p:cNvSpPr>
          <p:nvPr/>
        </p:nvSpPr>
        <p:spPr bwMode="auto">
          <a:xfrm>
            <a:off x="1862138" y="2105025"/>
            <a:ext cx="4565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5.根据函数式得出逻辑电路</a:t>
            </a:r>
          </a:p>
        </p:txBody>
      </p:sp>
      <p:pic>
        <p:nvPicPr>
          <p:cNvPr id="32770" name="图片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8063" y="2881313"/>
            <a:ext cx="4494212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685800" y="276225"/>
            <a:ext cx="2938463" cy="787400"/>
            <a:chOff x="9087077" y="1527388"/>
            <a:chExt cx="2303707" cy="2303706"/>
          </a:xfrm>
        </p:grpSpPr>
        <p:sp>
          <p:nvSpPr>
            <p:cNvPr id="6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7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1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8" name="文本框 16"/>
          <p:cNvSpPr txBox="1">
            <a:spLocks noChangeArrowheads="1"/>
          </p:cNvSpPr>
          <p:nvPr/>
        </p:nvSpPr>
        <p:spPr bwMode="auto">
          <a:xfrm>
            <a:off x="857250" y="417513"/>
            <a:ext cx="25955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latin typeface="华文新魏"/>
                <a:ea typeface="华文楷体"/>
                <a:cs typeface="Open Sans Light"/>
              </a:rPr>
              <a:t>原理设计</a:t>
            </a:r>
            <a:endParaRPr lang="bg-BG" altLang="zh-CN" sz="3600" b="1">
              <a:solidFill>
                <a:srgbClr val="FF0000"/>
              </a:solidFill>
              <a:latin typeface="华文新魏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文本框 4"/>
          <p:cNvSpPr txBox="1">
            <a:spLocks noChangeArrowheads="1"/>
          </p:cNvSpPr>
          <p:nvPr/>
        </p:nvSpPr>
        <p:spPr bwMode="auto">
          <a:xfrm>
            <a:off x="942975" y="1441450"/>
            <a:ext cx="5392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1504FA"/>
                </a:solidFill>
                <a:latin typeface="Candara" pitchFamily="34" charset="0"/>
                <a:ea typeface="华文楷体"/>
                <a:cs typeface="华文楷体"/>
              </a:rPr>
              <a:t>1.对逻辑图进行完善，突出操作性</a:t>
            </a:r>
          </a:p>
        </p:txBody>
      </p:sp>
      <p:pic>
        <p:nvPicPr>
          <p:cNvPr id="33794" name="图片 1073742882"/>
          <p:cNvPicPr>
            <a:picLocks noRot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7663" y="2555875"/>
            <a:ext cx="4916487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文本框 5"/>
          <p:cNvSpPr txBox="1">
            <a:spLocks noChangeArrowheads="1"/>
          </p:cNvSpPr>
          <p:nvPr/>
        </p:nvSpPr>
        <p:spPr bwMode="auto">
          <a:xfrm>
            <a:off x="7494588" y="2517775"/>
            <a:ext cx="40957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  <a:cs typeface="华文楷体"/>
              </a:rPr>
              <a:t>（</a:t>
            </a:r>
            <a:r>
              <a:rPr lang="en-US" altLang="zh-CN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  <a:cs typeface="华文楷体"/>
              </a:rPr>
              <a:t>1</a:t>
            </a:r>
            <a:r>
              <a:rPr lang="zh-CN" altLang="en-US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  <a:cs typeface="华文楷体"/>
              </a:rPr>
              <a:t>）用按钮开关表示输入变量，同时为了电路的可靠性，增加了几个电阻R1-R3；</a:t>
            </a:r>
          </a:p>
          <a:p>
            <a:endParaRPr lang="zh-CN" altLang="en-US" sz="2400" b="1">
              <a:solidFill>
                <a:srgbClr val="E60424"/>
              </a:solidFill>
              <a:latin typeface="楷体" pitchFamily="49" charset="-122"/>
              <a:ea typeface="楷体" pitchFamily="49" charset="-122"/>
              <a:cs typeface="华文楷体"/>
            </a:endParaRPr>
          </a:p>
        </p:txBody>
      </p: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1558925" y="2741613"/>
            <a:ext cx="1214438" cy="1255712"/>
          </a:xfrm>
          <a:prstGeom prst="ellips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806" name="Oval 14"/>
          <p:cNvSpPr>
            <a:spLocks noChangeArrowheads="1"/>
          </p:cNvSpPr>
          <p:nvPr/>
        </p:nvSpPr>
        <p:spPr bwMode="auto">
          <a:xfrm>
            <a:off x="5195888" y="3543300"/>
            <a:ext cx="1663700" cy="1651000"/>
          </a:xfrm>
          <a:prstGeom prst="ellips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7564438" y="3921125"/>
            <a:ext cx="30607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400" b="1">
                <a:solidFill>
                  <a:srgbClr val="E60424"/>
                </a:solidFill>
                <a:latin typeface="楷体" pitchFamily="49" charset="-122"/>
                <a:ea typeface="楷体" pitchFamily="49" charset="-122"/>
              </a:rPr>
              <a:t>）用LED显示和蜂鸣器是否鸣叫表示输出变量的状态。</a:t>
            </a:r>
          </a:p>
        </p:txBody>
      </p:sp>
      <p:sp>
        <p:nvSpPr>
          <p:cNvPr id="33818" name="Oval 26"/>
          <p:cNvSpPr>
            <a:spLocks noChangeArrowheads="1"/>
          </p:cNvSpPr>
          <p:nvPr/>
        </p:nvSpPr>
        <p:spPr bwMode="auto">
          <a:xfrm>
            <a:off x="2222500" y="3794125"/>
            <a:ext cx="1746250" cy="1597025"/>
          </a:xfrm>
          <a:prstGeom prst="ellips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" name="组合 6"/>
          <p:cNvGrpSpPr>
            <a:grpSpLocks/>
          </p:cNvGrpSpPr>
          <p:nvPr/>
        </p:nvGrpSpPr>
        <p:grpSpPr bwMode="auto">
          <a:xfrm>
            <a:off x="685800" y="338138"/>
            <a:ext cx="2938463" cy="787400"/>
            <a:chOff x="9087077" y="1527388"/>
            <a:chExt cx="2303707" cy="2303706"/>
          </a:xfrm>
        </p:grpSpPr>
        <p:sp>
          <p:nvSpPr>
            <p:cNvPr id="8" name="椭圆 33"/>
            <p:cNvSpPr/>
            <p:nvPr/>
          </p:nvSpPr>
          <p:spPr>
            <a:xfrm>
              <a:off x="9087077" y="1527388"/>
              <a:ext cx="2303707" cy="2303706"/>
            </a:xfrm>
            <a:prstGeom prst="roundRect">
              <a:avLst/>
            </a:prstGeom>
            <a:gradFill>
              <a:gsLst>
                <a:gs pos="0">
                  <a:sysClr val="window" lastClr="FFFFFF"/>
                </a:gs>
                <a:gs pos="100000">
                  <a:srgbClr val="E2E2E2"/>
                </a:gs>
              </a:gsLst>
              <a:lin ang="2700000" scaled="1"/>
            </a:gradFill>
            <a:ln w="25400" cap="flat" cmpd="sng" algn="ctr">
              <a:noFill/>
              <a:prstDash val="solid"/>
            </a:ln>
            <a:effectLst>
              <a:outerShdw blurRad="190500" dist="88900" dir="2700000" algn="tl" rotWithShape="0">
                <a:prstClr val="black">
                  <a:alpha val="3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  <p:sp>
          <p:nvSpPr>
            <p:cNvPr id="9" name="椭圆 34"/>
            <p:cNvSpPr/>
            <p:nvPr/>
          </p:nvSpPr>
          <p:spPr>
            <a:xfrm>
              <a:off x="9166557" y="1710379"/>
              <a:ext cx="2144746" cy="1937724"/>
            </a:xfrm>
            <a:prstGeom prst="roundRect">
              <a:avLst/>
            </a:prstGeom>
            <a:solidFill>
              <a:schemeClr val="accent2"/>
            </a:solidFill>
            <a:ln w="25400" cap="flat" cmpd="sng" algn="ctr"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ysClr val="window" lastClr="FFFFFF"/>
                  </a:gs>
                </a:gsLst>
                <a:lin ang="2700000" scaled="1"/>
                <a:tileRect/>
              </a:gradFill>
              <a:prstDash val="solid"/>
            </a:ln>
            <a:effectLst>
              <a:innerShdw blurRad="88900" dist="38100" dir="13500000">
                <a:prstClr val="black">
                  <a:alpha val="40000"/>
                </a:prstClr>
              </a:inn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0" name="文本框 92"/>
          <p:cNvSpPr txBox="1">
            <a:spLocks noChangeArrowheads="1"/>
          </p:cNvSpPr>
          <p:nvPr/>
        </p:nvSpPr>
        <p:spPr bwMode="auto">
          <a:xfrm>
            <a:off x="898525" y="452438"/>
            <a:ext cx="26971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3200" b="1">
                <a:solidFill>
                  <a:srgbClr val="FF0000"/>
                </a:solidFill>
                <a:latin typeface="华文楷体"/>
                <a:ea typeface="华文楷体"/>
                <a:cs typeface="Open Sans Light"/>
              </a:rPr>
              <a:t>工程电路设计</a:t>
            </a:r>
            <a:endParaRPr lang="bg-BG" altLang="zh-CN" sz="3200" b="1">
              <a:solidFill>
                <a:srgbClr val="FF0000"/>
              </a:solidFill>
              <a:latin typeface="华文楷体"/>
              <a:ea typeface="华文楷体"/>
              <a:cs typeface="Open Sans Ligh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P spid="33795" grpId="0"/>
      <p:bldP spid="33803" grpId="0" animBg="1"/>
      <p:bldP spid="33806" grpId="0" animBg="1"/>
      <p:bldP spid="33807" grpId="0"/>
      <p:bldP spid="33818" grpId="0" animBg="1"/>
      <p:bldP spid="10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1262</Words>
  <Application>Microsoft Office PowerPoint</Application>
  <PresentationFormat>自定义</PresentationFormat>
  <Paragraphs>218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演示文稿设计模板</vt:lpstr>
      </vt:variant>
      <vt:variant>
        <vt:i4>8</vt:i4>
      </vt:variant>
      <vt:variant>
        <vt:lpstr>幻灯片标题</vt:lpstr>
      </vt:variant>
      <vt:variant>
        <vt:i4>17</vt:i4>
      </vt:variant>
    </vt:vector>
  </HeadingPairs>
  <TitlesOfParts>
    <vt:vector size="37" baseType="lpstr">
      <vt:lpstr>Arial</vt:lpstr>
      <vt:lpstr>宋体</vt:lpstr>
      <vt:lpstr>微软雅黑</vt:lpstr>
      <vt:lpstr>Calibri</vt:lpstr>
      <vt:lpstr>Candara</vt:lpstr>
      <vt:lpstr>华文新魏</vt:lpstr>
      <vt:lpstr>华文楷体</vt:lpstr>
      <vt:lpstr>Symbol</vt:lpstr>
      <vt:lpstr>微软雅黑 Light</vt:lpstr>
      <vt:lpstr>楷体</vt:lpstr>
      <vt:lpstr>+mn-ea</vt:lpstr>
      <vt:lpstr>Open Sans Light</vt:lpstr>
      <vt:lpstr>Office 主题</vt:lpstr>
      <vt:lpstr>波形</vt:lpstr>
      <vt:lpstr>波形</vt:lpstr>
      <vt:lpstr>波形</vt:lpstr>
      <vt:lpstr>波形</vt:lpstr>
      <vt:lpstr>波形</vt:lpstr>
      <vt:lpstr>波形</vt:lpstr>
      <vt:lpstr>波形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lenovo</cp:lastModifiedBy>
  <cp:revision>179</cp:revision>
  <dcterms:created xsi:type="dcterms:W3CDTF">2017-08-03T09:01:00Z</dcterms:created>
  <dcterms:modified xsi:type="dcterms:W3CDTF">2018-05-28T13:34:50Z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