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321" r:id="rId3"/>
    <p:sldId id="350" r:id="rId4"/>
    <p:sldId id="353" r:id="rId5"/>
    <p:sldId id="593" r:id="rId6"/>
    <p:sldId id="363" r:id="rId7"/>
    <p:sldId id="549" r:id="rId8"/>
    <p:sldId id="505" r:id="rId9"/>
    <p:sldId id="362" r:id="rId10"/>
    <p:sldId id="550" r:id="rId11"/>
    <p:sldId id="366" r:id="rId12"/>
    <p:sldId id="411" r:id="rId13"/>
    <p:sldId id="553" r:id="rId14"/>
    <p:sldId id="554" r:id="rId15"/>
    <p:sldId id="556" r:id="rId16"/>
    <p:sldId id="372" r:id="rId17"/>
  </p:sldIdLst>
  <p:sldSz cx="12192000" cy="6858000"/>
  <p:notesSz cx="6858000" cy="9144000"/>
  <p:embeddedFontLst>
    <p:embeddedFont>
      <p:font typeface="字魂105号-简雅黑" panose="00000500000000000000" pitchFamily="2" charset="-122"/>
      <p:regular r:id="rId22"/>
    </p:embeddedFont>
    <p:embeddedFont>
      <p:font typeface="微软雅黑" panose="020B0503020204020204" charset="-122"/>
      <p:regular r:id="rId23"/>
    </p:embeddedFont>
    <p:embeddedFont>
      <p:font typeface="黑体" panose="02010609060101010101" charset="-122"/>
      <p:regular r:id="rId24"/>
    </p:embeddedFont>
    <p:embeddedFont>
      <p:font typeface="等线" panose="02010600030101010101" charset="-122"/>
      <p:regular r:id="rId25"/>
    </p:embeddedFont>
  </p:embeddedFontLst>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59" userDrawn="1">
          <p15:clr>
            <a:srgbClr val="A4A3A4"/>
          </p15:clr>
        </p15:guide>
        <p15:guide id="2" orient="horz"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F4EC"/>
    <a:srgbClr val="EBF6EE"/>
    <a:srgbClr val="F0F8EF"/>
    <a:srgbClr val="203040"/>
    <a:srgbClr val="BF4E18"/>
    <a:srgbClr val="4472C4"/>
    <a:srgbClr val="E95E2D"/>
    <a:srgbClr val="E8572C"/>
    <a:srgbClr val="F29522"/>
    <a:srgbClr val="ED74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43" autoAdjust="0"/>
    <p:restoredTop sz="94660"/>
  </p:normalViewPr>
  <p:slideViewPr>
    <p:cSldViewPr snapToGrid="0" showGuides="1">
      <p:cViewPr>
        <p:scale>
          <a:sx n="47" d="100"/>
          <a:sy n="47" d="100"/>
        </p:scale>
        <p:origin x="644" y="612"/>
      </p:cViewPr>
      <p:guideLst>
        <p:guide pos="459"/>
        <p:guide orient="horz"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32.xml"/><Relationship Id="rId25" Type="http://schemas.openxmlformats.org/officeDocument/2006/relationships/font" Target="fonts/font4.fntdata"/><Relationship Id="rId24" Type="http://schemas.openxmlformats.org/officeDocument/2006/relationships/font" Target="fonts/font3.fntdata"/><Relationship Id="rId23" Type="http://schemas.openxmlformats.org/officeDocument/2006/relationships/font" Target="fonts/font2.fntdata"/><Relationship Id="rId22" Type="http://schemas.openxmlformats.org/officeDocument/2006/relationships/font" Target="fonts/font1.fntdata"/><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6859A-9BD4-47E8-A762-7DD99AD7A81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6EE9A-AE07-4215-ABE8-6B8A2933BFC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5" name="组合 4"/>
          <p:cNvGrpSpPr/>
          <p:nvPr userDrawn="1"/>
        </p:nvGrpSpPr>
        <p:grpSpPr>
          <a:xfrm>
            <a:off x="10488107" y="5583089"/>
            <a:ext cx="1985949" cy="1274911"/>
            <a:chOff x="-1576987" y="0"/>
            <a:chExt cx="5045230" cy="3238866"/>
          </a:xfrm>
        </p:grpSpPr>
        <p:sp>
          <p:nvSpPr>
            <p:cNvPr id="6" name="平行四边形 5"/>
            <p:cNvSpPr/>
            <p:nvPr/>
          </p:nvSpPr>
          <p:spPr>
            <a:xfrm>
              <a:off x="-1025158" y="0"/>
              <a:ext cx="4493401" cy="2312692"/>
            </a:xfrm>
            <a:prstGeom prst="parallelogram">
              <a:avLst>
                <a:gd name="adj" fmla="val 132740"/>
              </a:avLst>
            </a:prstGeom>
            <a:solidFill>
              <a:srgbClr val="203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平行四边形 6"/>
            <p:cNvSpPr/>
            <p:nvPr/>
          </p:nvSpPr>
          <p:spPr>
            <a:xfrm>
              <a:off x="-1576987" y="1386518"/>
              <a:ext cx="4257822" cy="1852348"/>
            </a:xfrm>
            <a:prstGeom prst="parallelogram">
              <a:avLst>
                <a:gd name="adj" fmla="val 132740"/>
              </a:avLst>
            </a:prstGeom>
            <a:solidFill>
              <a:srgbClr val="BF4E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5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tags" Target="../tags/tag20.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4.xml"/><Relationship Id="rId2" Type="http://schemas.openxmlformats.org/officeDocument/2006/relationships/image" Target="../media/image11.png"/><Relationship Id="rId1" Type="http://schemas.openxmlformats.org/officeDocument/2006/relationships/tags" Target="../tags/tag23.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tags" Target="../tags/tag26.xml"/><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image" Target="../media/image7.jpeg"/><Relationship Id="rId7" Type="http://schemas.openxmlformats.org/officeDocument/2006/relationships/image" Target="../media/image6.jpeg"/><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tags" Target="../tags/tag4.xml"/><Relationship Id="rId10"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6.xml"/><Relationship Id="rId2" Type="http://schemas.openxmlformats.org/officeDocument/2006/relationships/image" Target="../media/image8.png"/><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tags" Target="../tags/tag18.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flipH="1">
            <a:off x="-120397" y="0"/>
            <a:ext cx="5191471" cy="6852874"/>
            <a:chOff x="6837715" y="-1"/>
            <a:chExt cx="5459770" cy="6852874"/>
          </a:xfrm>
        </p:grpSpPr>
        <p:sp>
          <p:nvSpPr>
            <p:cNvPr id="21" name="Freeform 21"/>
            <p:cNvSpPr/>
            <p:nvPr/>
          </p:nvSpPr>
          <p:spPr bwMode="auto">
            <a:xfrm rot="156720" flipH="1">
              <a:off x="8904824" y="2377391"/>
              <a:ext cx="3392661" cy="4475482"/>
            </a:xfrm>
            <a:custGeom>
              <a:avLst/>
              <a:gdLst>
                <a:gd name="T0" fmla="*/ 452 w 482"/>
                <a:gd name="T1" fmla="*/ 204 h 637"/>
                <a:gd name="T2" fmla="*/ 0 w 482"/>
                <a:gd name="T3" fmla="*/ 637 h 637"/>
                <a:gd name="T4" fmla="*/ 36 w 482"/>
                <a:gd name="T5" fmla="*/ 0 h 637"/>
                <a:gd name="T6" fmla="*/ 452 w 482"/>
                <a:gd name="T7" fmla="*/ 204 h 637"/>
              </a:gdLst>
              <a:ahLst/>
              <a:cxnLst>
                <a:cxn ang="0">
                  <a:pos x="T0" y="T1"/>
                </a:cxn>
                <a:cxn ang="0">
                  <a:pos x="T2" y="T3"/>
                </a:cxn>
                <a:cxn ang="0">
                  <a:pos x="T4" y="T5"/>
                </a:cxn>
                <a:cxn ang="0">
                  <a:pos x="T6" y="T7"/>
                </a:cxn>
              </a:cxnLst>
              <a:rect l="0" t="0" r="r" b="b"/>
              <a:pathLst>
                <a:path w="482" h="637">
                  <a:moveTo>
                    <a:pt x="452" y="204"/>
                  </a:moveTo>
                  <a:cubicBezTo>
                    <a:pt x="482" y="182"/>
                    <a:pt x="112" y="357"/>
                    <a:pt x="0" y="637"/>
                  </a:cubicBezTo>
                  <a:cubicBezTo>
                    <a:pt x="36" y="0"/>
                    <a:pt x="36" y="0"/>
                    <a:pt x="36" y="0"/>
                  </a:cubicBezTo>
                  <a:cubicBezTo>
                    <a:pt x="102" y="126"/>
                    <a:pt x="322" y="165"/>
                    <a:pt x="452" y="204"/>
                  </a:cubicBezTo>
                  <a:close/>
                </a:path>
              </a:pathLst>
            </a:custGeom>
            <a:solidFill>
              <a:srgbClr val="B90000"/>
            </a:solidFill>
            <a:ln>
              <a:noFill/>
            </a:ln>
            <a:effectLst>
              <a:outerShdw blurRad="330200" dist="38100" algn="l" rotWithShape="0">
                <a:prstClr val="black">
                  <a:alpha val="31000"/>
                </a:prstClr>
              </a:outerShdw>
            </a:effectLst>
          </p:spPr>
          <p:txBody>
            <a:bodyPr vert="horz" wrap="square" lIns="91440" tIns="45720" rIns="91440" bIns="45720" numCol="1" anchor="t" anchorCtr="0" compatLnSpc="1">
              <a:noAutofit/>
            </a:bodyPr>
            <a:lstStyle/>
            <a:p>
              <a:endParaRPr lang="zh-CN" altLang="en-US"/>
            </a:p>
          </p:txBody>
        </p:sp>
        <p:sp>
          <p:nvSpPr>
            <p:cNvPr id="17" name="Freeform 17"/>
            <p:cNvSpPr/>
            <p:nvPr/>
          </p:nvSpPr>
          <p:spPr bwMode="auto">
            <a:xfrm>
              <a:off x="6837715" y="-1"/>
              <a:ext cx="5354285" cy="4581525"/>
            </a:xfrm>
            <a:custGeom>
              <a:avLst/>
              <a:gdLst>
                <a:gd name="T0" fmla="*/ 910 w 910"/>
                <a:gd name="T1" fmla="*/ 0 h 777"/>
                <a:gd name="T2" fmla="*/ 52 w 910"/>
                <a:gd name="T3" fmla="*/ 0 h 777"/>
                <a:gd name="T4" fmla="*/ 49 w 910"/>
                <a:gd name="T5" fmla="*/ 381 h 777"/>
                <a:gd name="T6" fmla="*/ 717 w 910"/>
                <a:gd name="T7" fmla="*/ 674 h 777"/>
                <a:gd name="T8" fmla="*/ 910 w 910"/>
                <a:gd name="T9" fmla="*/ 541 h 777"/>
                <a:gd name="T10" fmla="*/ 910 w 910"/>
                <a:gd name="T11" fmla="*/ 0 h 777"/>
              </a:gdLst>
              <a:ahLst/>
              <a:cxnLst>
                <a:cxn ang="0">
                  <a:pos x="T0" y="T1"/>
                </a:cxn>
                <a:cxn ang="0">
                  <a:pos x="T2" y="T3"/>
                </a:cxn>
                <a:cxn ang="0">
                  <a:pos x="T4" y="T5"/>
                </a:cxn>
                <a:cxn ang="0">
                  <a:pos x="T6" y="T7"/>
                </a:cxn>
                <a:cxn ang="0">
                  <a:pos x="T8" y="T9"/>
                </a:cxn>
                <a:cxn ang="0">
                  <a:pos x="T10" y="T11"/>
                </a:cxn>
              </a:cxnLst>
              <a:rect l="0" t="0" r="r" b="b"/>
              <a:pathLst>
                <a:path w="910" h="777">
                  <a:moveTo>
                    <a:pt x="910" y="0"/>
                  </a:moveTo>
                  <a:cubicBezTo>
                    <a:pt x="52" y="0"/>
                    <a:pt x="52" y="0"/>
                    <a:pt x="52" y="0"/>
                  </a:cubicBezTo>
                  <a:cubicBezTo>
                    <a:pt x="4" y="118"/>
                    <a:pt x="0" y="253"/>
                    <a:pt x="49" y="381"/>
                  </a:cubicBezTo>
                  <a:cubicBezTo>
                    <a:pt x="153" y="646"/>
                    <a:pt x="452" y="777"/>
                    <a:pt x="717" y="674"/>
                  </a:cubicBezTo>
                  <a:cubicBezTo>
                    <a:pt x="793" y="644"/>
                    <a:pt x="858" y="598"/>
                    <a:pt x="910" y="541"/>
                  </a:cubicBezTo>
                  <a:lnTo>
                    <a:pt x="910" y="0"/>
                  </a:lnTo>
                  <a:close/>
                </a:path>
              </a:pathLst>
            </a:custGeom>
            <a:gradFill>
              <a:gsLst>
                <a:gs pos="0">
                  <a:schemeClr val="tx1">
                    <a:lumMod val="95000"/>
                    <a:lumOff val="5000"/>
                  </a:schemeClr>
                </a:gs>
                <a:gs pos="100000">
                  <a:schemeClr val="tx2">
                    <a:lumMod val="50000"/>
                  </a:schemeClr>
                </a:gs>
              </a:gsLst>
              <a:lin ang="5400000" scaled="1"/>
            </a:gradFill>
            <a:ln>
              <a:noFill/>
            </a:ln>
            <a:effectLst>
              <a:outerShdw blurRad="330200" dist="38100" algn="l" rotWithShape="0">
                <a:prstClr val="black">
                  <a:alpha val="31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14" name="Freeform 13"/>
            <p:cNvSpPr/>
            <p:nvPr/>
          </p:nvSpPr>
          <p:spPr bwMode="auto">
            <a:xfrm>
              <a:off x="7720555" y="-1"/>
              <a:ext cx="4471445" cy="3399266"/>
            </a:xfrm>
            <a:custGeom>
              <a:avLst/>
              <a:gdLst>
                <a:gd name="T0" fmla="*/ 759 w 759"/>
                <a:gd name="T1" fmla="*/ 0 h 576"/>
                <a:gd name="T2" fmla="*/ 4 w 759"/>
                <a:gd name="T3" fmla="*/ 0 h 576"/>
                <a:gd name="T4" fmla="*/ 0 w 759"/>
                <a:gd name="T5" fmla="*/ 60 h 576"/>
                <a:gd name="T6" fmla="*/ 516 w 759"/>
                <a:gd name="T7" fmla="*/ 576 h 576"/>
                <a:gd name="T8" fmla="*/ 759 w 759"/>
                <a:gd name="T9" fmla="*/ 514 h 576"/>
                <a:gd name="T10" fmla="*/ 759 w 759"/>
                <a:gd name="T11" fmla="*/ 0 h 576"/>
              </a:gdLst>
              <a:ahLst/>
              <a:cxnLst>
                <a:cxn ang="0">
                  <a:pos x="T0" y="T1"/>
                </a:cxn>
                <a:cxn ang="0">
                  <a:pos x="T2" y="T3"/>
                </a:cxn>
                <a:cxn ang="0">
                  <a:pos x="T4" y="T5"/>
                </a:cxn>
                <a:cxn ang="0">
                  <a:pos x="T6" y="T7"/>
                </a:cxn>
                <a:cxn ang="0">
                  <a:pos x="T8" y="T9"/>
                </a:cxn>
                <a:cxn ang="0">
                  <a:pos x="T10" y="T11"/>
                </a:cxn>
              </a:cxnLst>
              <a:rect l="0" t="0" r="r" b="b"/>
              <a:pathLst>
                <a:path w="759" h="576">
                  <a:moveTo>
                    <a:pt x="759" y="0"/>
                  </a:moveTo>
                  <a:cubicBezTo>
                    <a:pt x="4" y="0"/>
                    <a:pt x="4" y="0"/>
                    <a:pt x="4" y="0"/>
                  </a:cubicBezTo>
                  <a:cubicBezTo>
                    <a:pt x="2" y="20"/>
                    <a:pt x="0" y="40"/>
                    <a:pt x="0" y="60"/>
                  </a:cubicBezTo>
                  <a:cubicBezTo>
                    <a:pt x="0" y="345"/>
                    <a:pt x="231" y="576"/>
                    <a:pt x="516" y="576"/>
                  </a:cubicBezTo>
                  <a:cubicBezTo>
                    <a:pt x="604" y="576"/>
                    <a:pt x="687" y="553"/>
                    <a:pt x="759" y="514"/>
                  </a:cubicBezTo>
                  <a:lnTo>
                    <a:pt x="759" y="0"/>
                  </a:lnTo>
                  <a:close/>
                </a:path>
              </a:pathLst>
            </a:custGeom>
            <a:solidFill>
              <a:srgbClr val="004787"/>
            </a:solidFill>
            <a:ln>
              <a:noFill/>
            </a:ln>
            <a:effectLst>
              <a:outerShdw blurRad="330200" dist="38100" algn="l" rotWithShape="0">
                <a:prstClr val="black">
                  <a:alpha val="31000"/>
                </a:prstClr>
              </a:outerShdw>
            </a:effectLst>
          </p:spPr>
          <p:txBody>
            <a:bodyPr vert="horz" wrap="square" lIns="91440" tIns="45720" rIns="91440" bIns="45720" numCol="1" anchor="t" anchorCtr="0" compatLnSpc="1">
              <a:noAutofit/>
            </a:bodyPr>
            <a:lstStyle/>
            <a:p>
              <a:endParaRPr lang="zh-CN" altLang="en-US"/>
            </a:p>
          </p:txBody>
        </p:sp>
        <p:sp>
          <p:nvSpPr>
            <p:cNvPr id="9" name="Freeform 9"/>
            <p:cNvSpPr/>
            <p:nvPr/>
          </p:nvSpPr>
          <p:spPr bwMode="auto">
            <a:xfrm>
              <a:off x="8799338" y="-1"/>
              <a:ext cx="3392662" cy="2575869"/>
            </a:xfrm>
            <a:custGeom>
              <a:avLst/>
              <a:gdLst>
                <a:gd name="T0" fmla="*/ 575 w 575"/>
                <a:gd name="T1" fmla="*/ 0 h 436"/>
                <a:gd name="T2" fmla="*/ 17 w 575"/>
                <a:gd name="T3" fmla="*/ 0 h 436"/>
                <a:gd name="T4" fmla="*/ 0 w 575"/>
                <a:gd name="T5" fmla="*/ 105 h 436"/>
                <a:gd name="T6" fmla="*/ 332 w 575"/>
                <a:gd name="T7" fmla="*/ 436 h 436"/>
                <a:gd name="T8" fmla="*/ 575 w 575"/>
                <a:gd name="T9" fmla="*/ 330 h 436"/>
                <a:gd name="T10" fmla="*/ 575 w 575"/>
                <a:gd name="T11" fmla="*/ 0 h 436"/>
              </a:gdLst>
              <a:ahLst/>
              <a:cxnLst>
                <a:cxn ang="0">
                  <a:pos x="T0" y="T1"/>
                </a:cxn>
                <a:cxn ang="0">
                  <a:pos x="T2" y="T3"/>
                </a:cxn>
                <a:cxn ang="0">
                  <a:pos x="T4" y="T5"/>
                </a:cxn>
                <a:cxn ang="0">
                  <a:pos x="T6" y="T7"/>
                </a:cxn>
                <a:cxn ang="0">
                  <a:pos x="T8" y="T9"/>
                </a:cxn>
                <a:cxn ang="0">
                  <a:pos x="T10" y="T11"/>
                </a:cxn>
              </a:cxnLst>
              <a:rect l="0" t="0" r="r" b="b"/>
              <a:pathLst>
                <a:path w="575" h="436">
                  <a:moveTo>
                    <a:pt x="575" y="0"/>
                  </a:moveTo>
                  <a:cubicBezTo>
                    <a:pt x="17" y="0"/>
                    <a:pt x="17" y="0"/>
                    <a:pt x="17" y="0"/>
                  </a:cubicBezTo>
                  <a:cubicBezTo>
                    <a:pt x="6" y="33"/>
                    <a:pt x="0" y="68"/>
                    <a:pt x="0" y="105"/>
                  </a:cubicBezTo>
                  <a:cubicBezTo>
                    <a:pt x="0" y="288"/>
                    <a:pt x="149" y="436"/>
                    <a:pt x="332" y="436"/>
                  </a:cubicBezTo>
                  <a:cubicBezTo>
                    <a:pt x="428" y="436"/>
                    <a:pt x="515" y="395"/>
                    <a:pt x="575" y="330"/>
                  </a:cubicBezTo>
                  <a:lnTo>
                    <a:pt x="575" y="0"/>
                  </a:lnTo>
                  <a:close/>
                </a:path>
              </a:pathLst>
            </a:custGeom>
            <a:solidFill>
              <a:srgbClr val="B90000"/>
            </a:solidFill>
            <a:ln>
              <a:noFill/>
            </a:ln>
            <a:effectLst>
              <a:outerShdw blurRad="304800" dist="38100" dir="8100000" algn="tr" rotWithShape="0">
                <a:prstClr val="black">
                  <a:alpha val="42000"/>
                </a:prstClr>
              </a:outerShdw>
            </a:effectLst>
          </p:spPr>
          <p:txBody>
            <a:bodyPr vert="horz" wrap="square" lIns="91440" tIns="45720" rIns="91440" bIns="45720" numCol="1" anchor="t" anchorCtr="0" compatLnSpc="1"/>
            <a:lstStyle/>
            <a:p>
              <a:endParaRPr lang="zh-CN" altLang="en-US"/>
            </a:p>
          </p:txBody>
        </p:sp>
        <p:sp>
          <p:nvSpPr>
            <p:cNvPr id="23" name="Freeform 9"/>
            <p:cNvSpPr/>
            <p:nvPr/>
          </p:nvSpPr>
          <p:spPr bwMode="auto">
            <a:xfrm>
              <a:off x="8799337" y="-1"/>
              <a:ext cx="3392663" cy="2575870"/>
            </a:xfrm>
            <a:custGeom>
              <a:avLst/>
              <a:gdLst>
                <a:gd name="T0" fmla="*/ 575 w 575"/>
                <a:gd name="T1" fmla="*/ 0 h 436"/>
                <a:gd name="T2" fmla="*/ 17 w 575"/>
                <a:gd name="T3" fmla="*/ 0 h 436"/>
                <a:gd name="T4" fmla="*/ 0 w 575"/>
                <a:gd name="T5" fmla="*/ 105 h 436"/>
                <a:gd name="T6" fmla="*/ 332 w 575"/>
                <a:gd name="T7" fmla="*/ 436 h 436"/>
                <a:gd name="T8" fmla="*/ 575 w 575"/>
                <a:gd name="T9" fmla="*/ 330 h 436"/>
                <a:gd name="T10" fmla="*/ 575 w 575"/>
                <a:gd name="T11" fmla="*/ 0 h 436"/>
                <a:gd name="connsiteX0" fmla="*/ 10000 w 10270"/>
                <a:gd name="connsiteY0" fmla="*/ 0 h 10000"/>
                <a:gd name="connsiteX1" fmla="*/ 296 w 10270"/>
                <a:gd name="connsiteY1" fmla="*/ 0 h 10000"/>
                <a:gd name="connsiteX2" fmla="*/ 0 w 10270"/>
                <a:gd name="connsiteY2" fmla="*/ 2408 h 10000"/>
                <a:gd name="connsiteX3" fmla="*/ 5774 w 10270"/>
                <a:gd name="connsiteY3" fmla="*/ 10000 h 10000"/>
                <a:gd name="connsiteX4" fmla="*/ 10000 w 10270"/>
                <a:gd name="connsiteY4" fmla="*/ 7569 h 10000"/>
                <a:gd name="connsiteX5" fmla="*/ 10270 w 10270"/>
                <a:gd name="connsiteY5" fmla="*/ 355 h 10000"/>
                <a:gd name="connsiteX0-1" fmla="*/ 10000 w 10000"/>
                <a:gd name="connsiteY0-2" fmla="*/ 0 h 10000"/>
                <a:gd name="connsiteX1-3" fmla="*/ 296 w 10000"/>
                <a:gd name="connsiteY1-4" fmla="*/ 0 h 10000"/>
                <a:gd name="connsiteX2-5" fmla="*/ 0 w 10000"/>
                <a:gd name="connsiteY2-6" fmla="*/ 2408 h 10000"/>
                <a:gd name="connsiteX3-7" fmla="*/ 5774 w 10000"/>
                <a:gd name="connsiteY3-8" fmla="*/ 10000 h 10000"/>
                <a:gd name="connsiteX4-9" fmla="*/ 10000 w 10000"/>
                <a:gd name="connsiteY4-10" fmla="*/ 7569 h 10000"/>
                <a:gd name="connsiteX0-11" fmla="*/ 296 w 10000"/>
                <a:gd name="connsiteY0-12" fmla="*/ 0 h 10000"/>
                <a:gd name="connsiteX1-13" fmla="*/ 0 w 10000"/>
                <a:gd name="connsiteY1-14" fmla="*/ 2408 h 10000"/>
                <a:gd name="connsiteX2-15" fmla="*/ 5774 w 10000"/>
                <a:gd name="connsiteY2-16" fmla="*/ 10000 h 10000"/>
                <a:gd name="connsiteX3-17" fmla="*/ 10000 w 10000"/>
                <a:gd name="connsiteY3-18" fmla="*/ 7569 h 10000"/>
              </a:gdLst>
              <a:ahLst/>
              <a:cxnLst>
                <a:cxn ang="0">
                  <a:pos x="connsiteX0-1" y="connsiteY0-2"/>
                </a:cxn>
                <a:cxn ang="0">
                  <a:pos x="connsiteX1-3" y="connsiteY1-4"/>
                </a:cxn>
                <a:cxn ang="0">
                  <a:pos x="connsiteX2-5" y="connsiteY2-6"/>
                </a:cxn>
                <a:cxn ang="0">
                  <a:pos x="connsiteX3-7" y="connsiteY3-8"/>
                </a:cxn>
              </a:cxnLst>
              <a:rect l="l" t="t" r="r" b="b"/>
              <a:pathLst>
                <a:path w="10000" h="10000">
                  <a:moveTo>
                    <a:pt x="296" y="0"/>
                  </a:moveTo>
                  <a:cubicBezTo>
                    <a:pt x="104" y="757"/>
                    <a:pt x="0" y="1560"/>
                    <a:pt x="0" y="2408"/>
                  </a:cubicBezTo>
                  <a:cubicBezTo>
                    <a:pt x="0" y="6606"/>
                    <a:pt x="2591" y="10000"/>
                    <a:pt x="5774" y="10000"/>
                  </a:cubicBezTo>
                  <a:cubicBezTo>
                    <a:pt x="7443" y="10000"/>
                    <a:pt x="8957" y="9060"/>
                    <a:pt x="10000" y="7569"/>
                  </a:cubicBezTo>
                </a:path>
              </a:pathLst>
            </a:custGeom>
            <a:noFill/>
            <a:ln w="76200">
              <a:solidFill>
                <a:schemeClr val="bg1"/>
              </a:solidFill>
            </a:ln>
            <a:effectLst/>
          </p:spPr>
          <p:txBody>
            <a:bodyPr vert="horz" wrap="square" lIns="91440" tIns="45720" rIns="91440" bIns="45720" numCol="1" anchor="t" anchorCtr="0" compatLnSpc="1"/>
            <a:lstStyle/>
            <a:p>
              <a:endParaRPr lang="zh-CN" altLang="en-US"/>
            </a:p>
          </p:txBody>
        </p:sp>
      </p:grpSp>
      <p:sp>
        <p:nvSpPr>
          <p:cNvPr id="27" name="Freeform 9"/>
          <p:cNvSpPr/>
          <p:nvPr/>
        </p:nvSpPr>
        <p:spPr bwMode="auto">
          <a:xfrm rot="10800000" flipH="1">
            <a:off x="10254343" y="5845627"/>
            <a:ext cx="1937657" cy="1078427"/>
          </a:xfrm>
          <a:custGeom>
            <a:avLst/>
            <a:gdLst>
              <a:gd name="T0" fmla="*/ 575 w 575"/>
              <a:gd name="T1" fmla="*/ 0 h 436"/>
              <a:gd name="T2" fmla="*/ 17 w 575"/>
              <a:gd name="T3" fmla="*/ 0 h 436"/>
              <a:gd name="T4" fmla="*/ 0 w 575"/>
              <a:gd name="T5" fmla="*/ 105 h 436"/>
              <a:gd name="T6" fmla="*/ 332 w 575"/>
              <a:gd name="T7" fmla="*/ 436 h 436"/>
              <a:gd name="T8" fmla="*/ 575 w 575"/>
              <a:gd name="T9" fmla="*/ 330 h 436"/>
              <a:gd name="T10" fmla="*/ 575 w 575"/>
              <a:gd name="T11" fmla="*/ 0 h 436"/>
            </a:gdLst>
            <a:ahLst/>
            <a:cxnLst>
              <a:cxn ang="0">
                <a:pos x="T0" y="T1"/>
              </a:cxn>
              <a:cxn ang="0">
                <a:pos x="T2" y="T3"/>
              </a:cxn>
              <a:cxn ang="0">
                <a:pos x="T4" y="T5"/>
              </a:cxn>
              <a:cxn ang="0">
                <a:pos x="T6" y="T7"/>
              </a:cxn>
              <a:cxn ang="0">
                <a:pos x="T8" y="T9"/>
              </a:cxn>
              <a:cxn ang="0">
                <a:pos x="T10" y="T11"/>
              </a:cxn>
            </a:cxnLst>
            <a:rect l="0" t="0" r="r" b="b"/>
            <a:pathLst>
              <a:path w="575" h="436">
                <a:moveTo>
                  <a:pt x="575" y="0"/>
                </a:moveTo>
                <a:cubicBezTo>
                  <a:pt x="17" y="0"/>
                  <a:pt x="17" y="0"/>
                  <a:pt x="17" y="0"/>
                </a:cubicBezTo>
                <a:cubicBezTo>
                  <a:pt x="6" y="33"/>
                  <a:pt x="0" y="68"/>
                  <a:pt x="0" y="105"/>
                </a:cubicBezTo>
                <a:cubicBezTo>
                  <a:pt x="0" y="288"/>
                  <a:pt x="149" y="436"/>
                  <a:pt x="332" y="436"/>
                </a:cubicBezTo>
                <a:cubicBezTo>
                  <a:pt x="428" y="436"/>
                  <a:pt x="515" y="395"/>
                  <a:pt x="575" y="330"/>
                </a:cubicBezTo>
                <a:lnTo>
                  <a:pt x="575" y="0"/>
                </a:lnTo>
                <a:close/>
              </a:path>
            </a:pathLst>
          </a:custGeom>
          <a:solidFill>
            <a:srgbClr val="004787"/>
          </a:solidFill>
          <a:ln>
            <a:noFill/>
          </a:ln>
          <a:effectLst>
            <a:outerShdw blurRad="304800" dist="38100" dir="8100000" algn="tr" rotWithShape="0">
              <a:prstClr val="black">
                <a:alpha val="42000"/>
              </a:prstClr>
            </a:outerShdw>
          </a:effectLst>
        </p:spPr>
        <p:txBody>
          <a:bodyPr vert="horz" wrap="square" lIns="91440" tIns="45720" rIns="91440" bIns="45720" numCol="1" anchor="t" anchorCtr="0" compatLnSpc="1"/>
          <a:lstStyle/>
          <a:p>
            <a:endParaRPr lang="zh-CN" altLang="en-US"/>
          </a:p>
        </p:txBody>
      </p:sp>
      <p:pic>
        <p:nvPicPr>
          <p:cNvPr id="3" name="图片 2" descr="徽标&#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159111" y="4581650"/>
            <a:ext cx="1912180" cy="1912180"/>
          </a:xfrm>
          <a:prstGeom prst="rect">
            <a:avLst/>
          </a:prstGeom>
        </p:spPr>
      </p:pic>
      <p:sp>
        <p:nvSpPr>
          <p:cNvPr id="6" name="矩形 5"/>
          <p:cNvSpPr/>
          <p:nvPr>
            <p:custDataLst>
              <p:tags r:id="rId2"/>
            </p:custDataLst>
          </p:nvPr>
        </p:nvSpPr>
        <p:spPr>
          <a:xfrm>
            <a:off x="5308925" y="4291708"/>
            <a:ext cx="5939397" cy="583565"/>
          </a:xfrm>
          <a:prstGeom prst="rect">
            <a:avLst/>
          </a:prstGeom>
        </p:spPr>
        <p:txBody>
          <a:bodyPr wrap="square">
            <a:spAutoFit/>
          </a:bodyPr>
          <a:p>
            <a:pPr algn="r"/>
            <a:r>
              <a:rPr lang="zh-CN" altLang="en-US" sz="3200" dirty="0">
                <a:solidFill>
                  <a:srgbClr val="203040"/>
                </a:solidFill>
                <a:latin typeface="字魂105号-简雅黑" panose="00000500000000000000" pitchFamily="2" charset="-122"/>
                <a:ea typeface="字魂105号-简雅黑" panose="00000500000000000000" pitchFamily="2" charset="-122"/>
                <a:sym typeface="字魂105号-简雅黑" panose="00000500000000000000" pitchFamily="2" charset="-122"/>
              </a:rPr>
              <a:t>《基础会计》</a:t>
            </a:r>
            <a:r>
              <a:rPr lang="en-US" altLang="zh-CN" sz="3200" dirty="0">
                <a:solidFill>
                  <a:srgbClr val="203040"/>
                </a:solidFill>
                <a:latin typeface="字魂105号-简雅黑" panose="00000500000000000000" pitchFamily="2" charset="-122"/>
                <a:ea typeface="字魂105号-简雅黑" panose="00000500000000000000" pitchFamily="2" charset="-122"/>
                <a:sym typeface="字魂105号-简雅黑" panose="00000500000000000000" pitchFamily="2" charset="-122"/>
              </a:rPr>
              <a:t> </a:t>
            </a:r>
            <a:endParaRPr lang="zh-CN" altLang="en-US" sz="3200" dirty="0">
              <a:solidFill>
                <a:srgbClr val="203040"/>
              </a:solidFill>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 name="矩形 6"/>
          <p:cNvSpPr/>
          <p:nvPr>
            <p:custDataLst>
              <p:tags r:id="rId3"/>
            </p:custDataLst>
          </p:nvPr>
        </p:nvSpPr>
        <p:spPr>
          <a:xfrm>
            <a:off x="3171825" y="1891665"/>
            <a:ext cx="8675370" cy="2168525"/>
          </a:xfrm>
          <a:prstGeom prst="rect">
            <a:avLst/>
          </a:prstGeom>
        </p:spPr>
        <p:txBody>
          <a:bodyPr wrap="square">
            <a:spAutoFit/>
          </a:bodyPr>
          <a:p>
            <a:pPr algn="r">
              <a:lnSpc>
                <a:spcPct val="150000"/>
              </a:lnSpc>
            </a:pPr>
            <a:r>
              <a:rPr lang="en-US" altLang="zh-CN" sz="3600" dirty="0">
                <a:solidFill>
                  <a:srgbClr val="BF4E18"/>
                </a:solidFill>
                <a:latin typeface="微软雅黑" panose="020B0503020204020204" charset="-122"/>
                <a:ea typeface="微软雅黑" panose="020B0503020204020204" charset="-122"/>
                <a:cs typeface="微软雅黑" panose="020B0503020204020204" charset="-122"/>
                <a:sym typeface="字魂105号-简雅黑" panose="00000500000000000000" pitchFamily="2" charset="-122"/>
              </a:rPr>
              <a:t>        </a:t>
            </a:r>
            <a:endParaRPr lang="en-US" altLang="zh-CN" sz="3600" dirty="0">
              <a:solidFill>
                <a:srgbClr val="BF4E18"/>
              </a:solidFill>
              <a:latin typeface="微软雅黑" panose="020B0503020204020204" charset="-122"/>
              <a:ea typeface="微软雅黑" panose="020B0503020204020204" charset="-122"/>
              <a:cs typeface="微软雅黑" panose="020B0503020204020204" charset="-122"/>
              <a:sym typeface="字魂105号-简雅黑" panose="00000500000000000000" pitchFamily="2" charset="-122"/>
            </a:endParaRPr>
          </a:p>
          <a:p>
            <a:pPr algn="r">
              <a:lnSpc>
                <a:spcPct val="150000"/>
              </a:lnSpc>
            </a:pPr>
            <a:r>
              <a:rPr lang="zh-CN" altLang="en-US" sz="5400" b="1" dirty="0">
                <a:solidFill>
                  <a:srgbClr val="BF4E18"/>
                </a:solidFill>
                <a:latin typeface="微软雅黑" panose="020B0503020204020204" charset="-122"/>
                <a:ea typeface="微软雅黑" panose="020B0503020204020204" charset="-122"/>
                <a:cs typeface="Arial" panose="020B0604020202020204" pitchFamily="34" charset="0"/>
                <a:sym typeface="字魂105号-简雅黑" panose="00000500000000000000" pitchFamily="2" charset="-122"/>
              </a:rPr>
              <a:t>职工薪酬的账务处理</a:t>
            </a:r>
            <a:endParaRPr lang="zh-CN" altLang="en-US" sz="5400" b="1" dirty="0">
              <a:solidFill>
                <a:srgbClr val="BF4E18"/>
              </a:solidFill>
              <a:latin typeface="微软雅黑" panose="020B0503020204020204" charset="-122"/>
              <a:ea typeface="微软雅黑" panose="020B0503020204020204" charset="-122"/>
              <a:cs typeface="Arial" panose="020B0604020202020204" pitchFamily="34" charset="0"/>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custDataLst>
              <p:tags r:id="rId1"/>
            </p:custDataLst>
          </p:nvPr>
        </p:nvSpPr>
        <p:spPr>
          <a:xfrm>
            <a:off x="375285" y="335915"/>
            <a:ext cx="5077460" cy="521970"/>
          </a:xfrm>
          <a:prstGeom prst="rect">
            <a:avLst/>
          </a:prstGeom>
        </p:spPr>
        <p:txBody>
          <a:bodyPr wrap="square">
            <a:spAutoFit/>
          </a:bodyPr>
          <a:p>
            <a:pPr marL="457200" indent="-457200">
              <a:buFont typeface="Wingdings" panose="05000000000000000000" pitchFamily="2" charset="2"/>
              <a:buChar char="p"/>
            </a:pPr>
            <a:r>
              <a:rPr lang="en-US" altLang="zh-CN" sz="2800" b="1" dirty="0">
                <a:latin typeface="微软雅黑" panose="020B0503020204020204" charset="-122"/>
                <a:ea typeface="微软雅黑" panose="020B0503020204020204" charset="-122"/>
                <a:sym typeface="字魂105号-简雅黑" panose="00000500000000000000" pitchFamily="2" charset="-122"/>
              </a:rPr>
              <a:t>3.3</a:t>
            </a:r>
            <a:r>
              <a:rPr lang="zh-CN" altLang="en-US" sz="2800" b="1" dirty="0">
                <a:latin typeface="微软雅黑" panose="020B0503020204020204" charset="-122"/>
                <a:ea typeface="微软雅黑" panose="020B0503020204020204" charset="-122"/>
                <a:sym typeface="字魂105号-简雅黑" panose="00000500000000000000" pitchFamily="2" charset="-122"/>
              </a:rPr>
              <a:t>小组讨论</a:t>
            </a:r>
            <a:r>
              <a:rPr lang="en-US" altLang="zh-CN" sz="2800" b="1" dirty="0">
                <a:latin typeface="微软雅黑" panose="020B0503020204020204" charset="-122"/>
                <a:ea typeface="微软雅黑" panose="020B0503020204020204" charset="-122"/>
                <a:sym typeface="字魂105号-简雅黑" panose="00000500000000000000" pitchFamily="2" charset="-122"/>
              </a:rPr>
              <a:t>   </a:t>
            </a:r>
            <a:r>
              <a:rPr lang="zh-CN" altLang="en-US" sz="2800" b="1" dirty="0">
                <a:latin typeface="微软雅黑" panose="020B0503020204020204" charset="-122"/>
                <a:ea typeface="微软雅黑" panose="020B0503020204020204" charset="-122"/>
                <a:sym typeface="字魂105号-简雅黑" panose="00000500000000000000" pitchFamily="2" charset="-122"/>
              </a:rPr>
              <a:t>编制会计分录</a:t>
            </a:r>
            <a:endParaRPr lang="en-US" altLang="zh-CN" sz="2800" b="1" dirty="0">
              <a:latin typeface="微软雅黑" panose="020B0503020204020204" charset="-122"/>
              <a:ea typeface="微软雅黑" panose="020B0503020204020204" charset="-122"/>
              <a:sym typeface="字魂105号-简雅黑" panose="00000500000000000000" pitchFamily="2" charset="-122"/>
            </a:endParaRPr>
          </a:p>
        </p:txBody>
      </p:sp>
      <p:sp>
        <p:nvSpPr>
          <p:cNvPr id="35" name="文本框 34"/>
          <p:cNvSpPr txBox="1"/>
          <p:nvPr>
            <p:custDataLst>
              <p:tags r:id="rId2"/>
            </p:custDataLst>
          </p:nvPr>
        </p:nvSpPr>
        <p:spPr>
          <a:xfrm>
            <a:off x="7081520" y="1385570"/>
            <a:ext cx="4836795" cy="706755"/>
          </a:xfrm>
          <a:prstGeom prst="rect">
            <a:avLst/>
          </a:prstGeom>
          <a:noFill/>
        </p:spPr>
        <p:txBody>
          <a:bodyPr wrap="square" tIns="46990" rtlCol="0" anchor="t">
            <a:noAutofit/>
          </a:bodyPr>
          <a:p>
            <a:pPr lvl="0" algn="l" fontAlgn="auto">
              <a:lnSpc>
                <a:spcPct val="130000"/>
              </a:lnSpc>
              <a:spcAft>
                <a:spcPts val="1000"/>
              </a:spcAft>
              <a:buClrTx/>
              <a:buSzTx/>
              <a:buFontTx/>
            </a:pPr>
            <a:r>
              <a:rPr lang="en-US" altLang="zh-CN" sz="2800" b="1" spc="150">
                <a:solidFill>
                  <a:schemeClr val="tx1"/>
                </a:solidFill>
                <a:uFillTx/>
                <a:latin typeface="微软雅黑" panose="020B0503020204020204" charset="-122"/>
                <a:ea typeface="微软雅黑" panose="020B0503020204020204" charset="-122"/>
                <a:cs typeface="思源黑体 CN Regular" panose="020B0500000000000000" charset="-122"/>
                <a:sym typeface="微软雅黑" panose="020B0503020204020204" charset="-122"/>
              </a:rPr>
              <a:t> </a:t>
            </a:r>
            <a:r>
              <a:rPr lang="zh-CN" sz="2800" b="1" spc="150">
                <a:solidFill>
                  <a:schemeClr val="tx1"/>
                </a:solidFill>
                <a:uFillTx/>
                <a:latin typeface="微软雅黑" panose="020B0503020204020204" charset="-122"/>
                <a:ea typeface="微软雅黑" panose="020B0503020204020204" charset="-122"/>
                <a:cs typeface="思源黑体 CN Regular" panose="020B0500000000000000" charset="-122"/>
                <a:sym typeface="微软雅黑" panose="020B0503020204020204" charset="-122"/>
              </a:rPr>
              <a:t>各小组进行会计分录的编制</a:t>
            </a:r>
            <a:endParaRPr lang="en-US" altLang="zh-CN" sz="2800" b="1" spc="150">
              <a:solidFill>
                <a:schemeClr val="tx1"/>
              </a:solidFill>
              <a:uFillTx/>
              <a:latin typeface="微软雅黑" panose="020B0503020204020204" charset="-122"/>
              <a:ea typeface="微软雅黑" panose="020B0503020204020204" charset="-122"/>
              <a:cs typeface="思源黑体 CN Regular" panose="020B0500000000000000" charset="-122"/>
              <a:sym typeface="微软雅黑" panose="020B0503020204020204" charset="-122"/>
            </a:endParaRPr>
          </a:p>
        </p:txBody>
      </p:sp>
      <p:pic>
        <p:nvPicPr>
          <p:cNvPr id="2" name="图片 1"/>
          <p:cNvPicPr>
            <a:picLocks noChangeAspect="1"/>
          </p:cNvPicPr>
          <p:nvPr/>
        </p:nvPicPr>
        <p:blipFill>
          <a:blip r:embed="rId3"/>
          <a:stretch>
            <a:fillRect/>
          </a:stretch>
        </p:blipFill>
        <p:spPr>
          <a:xfrm>
            <a:off x="703580" y="2205355"/>
            <a:ext cx="8712200" cy="3657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custDataLst>
              <p:tags r:id="rId1"/>
            </p:custDataLst>
          </p:nvPr>
        </p:nvSpPr>
        <p:spPr>
          <a:xfrm>
            <a:off x="517525" y="1263015"/>
            <a:ext cx="10785475" cy="4246245"/>
          </a:xfrm>
          <a:prstGeom prst="rect">
            <a:avLst/>
          </a:prstGeom>
          <a:noFill/>
          <a:ln w="9525">
            <a:noFill/>
          </a:ln>
        </p:spPr>
        <p:txBody>
          <a:bodyPr wrap="square">
            <a:spAutoFit/>
          </a:bodyPr>
          <a:p>
            <a:pPr indent="304800" fontAlgn="auto">
              <a:lnSpc>
                <a:spcPct val="150000"/>
              </a:lnSpc>
            </a:pPr>
            <a:r>
              <a:rPr lang="zh-CN" altLang="en-US" sz="3600" b="1" dirty="0">
                <a:solidFill>
                  <a:srgbClr val="FF0000"/>
                </a:solidFill>
                <a:latin typeface="微软雅黑" panose="020B0503020204020204" charset="-122"/>
                <a:ea typeface="微软雅黑" panose="020B0503020204020204" charset="-122"/>
                <a:sym typeface="+mn-ea"/>
              </a:rPr>
              <a:t>借：生产成本（车间生产工人薪酬）</a:t>
            </a:r>
            <a:endParaRPr lang="zh-CN" altLang="en-US" sz="3600" b="1" dirty="0">
              <a:solidFill>
                <a:srgbClr val="FF0000"/>
              </a:solidFill>
              <a:latin typeface="微软雅黑" panose="020B0503020204020204" charset="-122"/>
              <a:ea typeface="微软雅黑" panose="020B0503020204020204" charset="-122"/>
            </a:endParaRPr>
          </a:p>
          <a:p>
            <a:pPr>
              <a:lnSpc>
                <a:spcPct val="150000"/>
              </a:lnSpc>
            </a:pPr>
            <a:r>
              <a:rPr lang="zh-CN" altLang="en-US" sz="3600" b="1" dirty="0">
                <a:solidFill>
                  <a:srgbClr val="FF0000"/>
                </a:solidFill>
                <a:latin typeface="微软雅黑" panose="020B0503020204020204" charset="-122"/>
                <a:ea typeface="微软雅黑" panose="020B0503020204020204" charset="-122"/>
                <a:sym typeface="+mn-ea"/>
              </a:rPr>
              <a:t>       </a:t>
            </a:r>
            <a:r>
              <a:rPr lang="en-US" altLang="zh-CN" sz="3600" b="1" dirty="0">
                <a:solidFill>
                  <a:srgbClr val="FF0000"/>
                </a:solidFill>
                <a:latin typeface="微软雅黑" panose="020B0503020204020204" charset="-122"/>
                <a:ea typeface="微软雅黑" panose="020B0503020204020204" charset="-122"/>
                <a:sym typeface="+mn-ea"/>
              </a:rPr>
              <a:t> </a:t>
            </a:r>
            <a:r>
              <a:rPr lang="zh-CN" altLang="en-US" sz="3600" b="1" dirty="0">
                <a:solidFill>
                  <a:srgbClr val="FF0000"/>
                </a:solidFill>
                <a:latin typeface="微软雅黑" panose="020B0503020204020204" charset="-122"/>
                <a:ea typeface="微软雅黑" panose="020B0503020204020204" charset="-122"/>
                <a:sym typeface="+mn-ea"/>
              </a:rPr>
              <a:t>制造费用（车间管理人员薪酬）</a:t>
            </a:r>
            <a:endParaRPr lang="en-US" altLang="zh-CN" sz="3600" b="1" dirty="0">
              <a:solidFill>
                <a:srgbClr val="FF0000"/>
              </a:solidFill>
              <a:latin typeface="微软雅黑" panose="020B0503020204020204" charset="-122"/>
              <a:ea typeface="微软雅黑" panose="020B0503020204020204" charset="-122"/>
            </a:endParaRPr>
          </a:p>
          <a:p>
            <a:pPr>
              <a:lnSpc>
                <a:spcPct val="150000"/>
              </a:lnSpc>
            </a:pPr>
            <a:r>
              <a:rPr lang="en-US" altLang="zh-CN" sz="3600" b="1" dirty="0">
                <a:solidFill>
                  <a:srgbClr val="FF0000"/>
                </a:solidFill>
                <a:latin typeface="微软雅黑" panose="020B0503020204020204" charset="-122"/>
                <a:ea typeface="微软雅黑" panose="020B0503020204020204" charset="-122"/>
                <a:sym typeface="+mn-ea"/>
              </a:rPr>
              <a:t>        </a:t>
            </a:r>
            <a:r>
              <a:rPr lang="zh-CN" altLang="en-US" sz="3600" b="1" dirty="0">
                <a:solidFill>
                  <a:srgbClr val="FF0000"/>
                </a:solidFill>
                <a:latin typeface="微软雅黑" panose="020B0503020204020204" charset="-122"/>
                <a:ea typeface="微软雅黑" panose="020B0503020204020204" charset="-122"/>
                <a:sym typeface="+mn-ea"/>
              </a:rPr>
              <a:t>管理费用  (行政管理人员薪酬）</a:t>
            </a:r>
            <a:endParaRPr lang="zh-CN" altLang="en-US" sz="3600" b="1" dirty="0">
              <a:solidFill>
                <a:srgbClr val="FF0000"/>
              </a:solidFill>
              <a:latin typeface="微软雅黑" panose="020B0503020204020204" charset="-122"/>
              <a:ea typeface="微软雅黑" panose="020B0503020204020204" charset="-122"/>
            </a:endParaRPr>
          </a:p>
          <a:p>
            <a:pPr>
              <a:lnSpc>
                <a:spcPct val="150000"/>
              </a:lnSpc>
            </a:pPr>
            <a:r>
              <a:rPr lang="zh-CN" altLang="en-US" sz="3600" b="1" dirty="0">
                <a:solidFill>
                  <a:srgbClr val="FF0000"/>
                </a:solidFill>
                <a:latin typeface="微软雅黑" panose="020B0503020204020204" charset="-122"/>
                <a:ea typeface="微软雅黑" panose="020B0503020204020204" charset="-122"/>
                <a:sym typeface="+mn-ea"/>
              </a:rPr>
              <a:t>      </a:t>
            </a:r>
            <a:r>
              <a:rPr lang="en-US" altLang="zh-CN" sz="3600" b="1" dirty="0">
                <a:solidFill>
                  <a:srgbClr val="FF0000"/>
                </a:solidFill>
                <a:latin typeface="微软雅黑" panose="020B0503020204020204" charset="-122"/>
                <a:ea typeface="微软雅黑" panose="020B0503020204020204" charset="-122"/>
                <a:sym typeface="+mn-ea"/>
              </a:rPr>
              <a:t> </a:t>
            </a:r>
            <a:r>
              <a:rPr lang="zh-CN" altLang="en-US" sz="3600" b="1" dirty="0">
                <a:solidFill>
                  <a:srgbClr val="FF0000"/>
                </a:solidFill>
                <a:latin typeface="微软雅黑" panose="020B0503020204020204" charset="-122"/>
                <a:ea typeface="微软雅黑" panose="020B0503020204020204" charset="-122"/>
                <a:sym typeface="+mn-ea"/>
              </a:rPr>
              <a:t> 销售费用（销售人员薪酬）</a:t>
            </a:r>
            <a:endParaRPr lang="en-US" altLang="zh-CN" sz="3600" b="1" dirty="0">
              <a:solidFill>
                <a:srgbClr val="FF0000"/>
              </a:solidFill>
              <a:latin typeface="微软雅黑" panose="020B0503020204020204" charset="-122"/>
              <a:ea typeface="微软雅黑" panose="020B0503020204020204" charset="-122"/>
            </a:endParaRPr>
          </a:p>
          <a:p>
            <a:pPr>
              <a:lnSpc>
                <a:spcPct val="150000"/>
              </a:lnSpc>
            </a:pPr>
            <a:r>
              <a:rPr lang="zh-CN" altLang="en-US" sz="3600" b="1" dirty="0">
                <a:solidFill>
                  <a:srgbClr val="FF0000"/>
                </a:solidFill>
                <a:latin typeface="微软雅黑" panose="020B0503020204020204" charset="-122"/>
                <a:ea typeface="微软雅黑" panose="020B0503020204020204" charset="-122"/>
                <a:sym typeface="+mn-ea"/>
              </a:rPr>
              <a:t>   </a:t>
            </a:r>
            <a:r>
              <a:rPr lang="en-US" altLang="zh-CN" sz="3600" b="1" dirty="0">
                <a:solidFill>
                  <a:srgbClr val="FF0000"/>
                </a:solidFill>
                <a:latin typeface="微软雅黑" panose="020B0503020204020204" charset="-122"/>
                <a:ea typeface="微软雅黑" panose="020B0503020204020204" charset="-122"/>
                <a:sym typeface="+mn-ea"/>
              </a:rPr>
              <a:t>  </a:t>
            </a:r>
            <a:r>
              <a:rPr lang="zh-CN" altLang="en-US" sz="3600" b="1" dirty="0">
                <a:solidFill>
                  <a:srgbClr val="FF0000"/>
                </a:solidFill>
                <a:latin typeface="微软雅黑" panose="020B0503020204020204" charset="-122"/>
                <a:ea typeface="微软雅黑" panose="020B0503020204020204" charset="-122"/>
                <a:sym typeface="+mn-ea"/>
              </a:rPr>
              <a:t>贷：应付职工薪酬</a:t>
            </a:r>
            <a:endParaRPr lang="zh-CN" altLang="en-US" sz="3600" b="1" dirty="0">
              <a:solidFill>
                <a:srgbClr val="FF0000"/>
              </a:solidFill>
              <a:latin typeface="微软雅黑" panose="020B0503020204020204" charset="-122"/>
              <a:ea typeface="微软雅黑" panose="020B0503020204020204" charset="-122"/>
              <a:sym typeface="+mn-ea"/>
            </a:endParaRPr>
          </a:p>
        </p:txBody>
      </p:sp>
      <p:sp>
        <p:nvSpPr>
          <p:cNvPr id="34" name="矩形 33"/>
          <p:cNvSpPr/>
          <p:nvPr>
            <p:custDataLst>
              <p:tags r:id="rId2"/>
            </p:custDataLst>
          </p:nvPr>
        </p:nvSpPr>
        <p:spPr>
          <a:xfrm>
            <a:off x="375586" y="336133"/>
            <a:ext cx="5720414" cy="521970"/>
          </a:xfrm>
          <a:prstGeom prst="rect">
            <a:avLst/>
          </a:prstGeom>
        </p:spPr>
        <p:txBody>
          <a:bodyPr wrap="square">
            <a:spAutoFit/>
          </a:bodyPr>
          <a:p>
            <a:pPr marL="457200" indent="-457200">
              <a:buFont typeface="Wingdings" panose="05000000000000000000" pitchFamily="2" charset="2"/>
              <a:buChar char="p"/>
            </a:pPr>
            <a:r>
              <a:rPr lang="en-US" altLang="zh-CN" sz="2800" b="1" dirty="0">
                <a:latin typeface="微软雅黑" panose="020B0503020204020204" charset="-122"/>
                <a:ea typeface="微软雅黑" panose="020B0503020204020204" charset="-122"/>
                <a:sym typeface="字魂105号-简雅黑" panose="00000500000000000000" pitchFamily="2" charset="-122"/>
              </a:rPr>
              <a:t>3.4</a:t>
            </a:r>
            <a:r>
              <a:rPr lang="zh-CN" altLang="en-US" sz="2800" b="1" dirty="0">
                <a:latin typeface="微软雅黑" panose="020B0503020204020204" charset="-122"/>
                <a:ea typeface="微软雅黑" panose="020B0503020204020204" charset="-122"/>
                <a:sym typeface="字魂105号-简雅黑" panose="00000500000000000000" pitchFamily="2" charset="-122"/>
              </a:rPr>
              <a:t>归纳总结</a:t>
            </a:r>
            <a:r>
              <a:rPr lang="en-US" altLang="zh-CN" sz="2800" b="1" dirty="0">
                <a:latin typeface="微软雅黑" panose="020B0503020204020204" charset="-122"/>
                <a:ea typeface="微软雅黑" panose="020B0503020204020204" charset="-122"/>
                <a:sym typeface="字魂105号-简雅黑" panose="00000500000000000000" pitchFamily="2" charset="-122"/>
              </a:rPr>
              <a:t>1   </a:t>
            </a:r>
            <a:r>
              <a:rPr lang="zh-CN" altLang="en-US" sz="2800" b="1" dirty="0">
                <a:latin typeface="微软雅黑" panose="020B0503020204020204" charset="-122"/>
                <a:ea typeface="微软雅黑" panose="020B0503020204020204" charset="-122"/>
                <a:sym typeface="字魂105号-简雅黑" panose="00000500000000000000" pitchFamily="2" charset="-122"/>
              </a:rPr>
              <a:t>计提职工薪酬</a:t>
            </a:r>
            <a:r>
              <a:rPr lang="en-US" altLang="zh-CN" sz="2800" b="1" dirty="0">
                <a:latin typeface="微软雅黑" panose="020B0503020204020204" charset="-122"/>
                <a:ea typeface="微软雅黑" panose="020B0503020204020204" charset="-122"/>
                <a:sym typeface="字魂105号-简雅黑" panose="00000500000000000000" pitchFamily="2" charset="-122"/>
              </a:rPr>
              <a:t>  </a:t>
            </a:r>
            <a:endParaRPr lang="en-US" altLang="zh-CN" sz="2800" b="1" dirty="0">
              <a:latin typeface="微软雅黑" panose="020B0503020204020204" charset="-122"/>
              <a:ea typeface="微软雅黑" panose="020B0503020204020204" charset="-122"/>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20" name="组合 19"/>
          <p:cNvGrpSpPr/>
          <p:nvPr/>
        </p:nvGrpSpPr>
        <p:grpSpPr>
          <a:xfrm>
            <a:off x="723900" y="1289417"/>
            <a:ext cx="1181100" cy="1181100"/>
            <a:chOff x="1092200" y="2870200"/>
            <a:chExt cx="1181100" cy="1181100"/>
          </a:xfrm>
        </p:grpSpPr>
        <p:sp>
          <p:nvSpPr>
            <p:cNvPr id="44" name="椭圆 43"/>
            <p:cNvSpPr/>
            <p:nvPr/>
          </p:nvSpPr>
          <p:spPr>
            <a:xfrm>
              <a:off x="1092200" y="2870200"/>
              <a:ext cx="1181100" cy="11811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latin typeface="字魂105号-简雅黑" panose="00000500000000000000" pitchFamily="2" charset="-122"/>
                <a:ea typeface="字魂105号-简雅黑" panose="00000500000000000000" pitchFamily="2" charset="-122"/>
                <a:cs typeface="阿里巴巴普惠体 B" panose="00020600040101010101" pitchFamily="18" charset="-122"/>
                <a:sym typeface="字魂105号-简雅黑" panose="00000500000000000000" pitchFamily="2" charset="-122"/>
              </a:endParaRPr>
            </a:p>
          </p:txBody>
        </p:sp>
        <p:sp>
          <p:nvSpPr>
            <p:cNvPr id="19" name="椭圆 18"/>
            <p:cNvSpPr/>
            <p:nvPr/>
          </p:nvSpPr>
          <p:spPr>
            <a:xfrm>
              <a:off x="1257300" y="3035300"/>
              <a:ext cx="850900" cy="850900"/>
            </a:xfrm>
            <a:prstGeom prst="ellipse">
              <a:avLst/>
            </a:prstGeom>
            <a:solidFill>
              <a:srgbClr val="BF4E1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dirty="0">
                  <a:latin typeface="字魂105号-简雅黑" panose="00000500000000000000" pitchFamily="2" charset="-122"/>
                  <a:ea typeface="字魂105号-简雅黑" panose="00000500000000000000" pitchFamily="2" charset="-122"/>
                  <a:cs typeface="阿里巴巴普惠体 B" panose="00020600040101010101" pitchFamily="18" charset="-122"/>
                  <a:sym typeface="字魂105号-简雅黑" panose="00000500000000000000" pitchFamily="2" charset="-122"/>
                </a:rPr>
                <a:t>01</a:t>
              </a:r>
              <a:endParaRPr lang="zh-CN" altLang="en-US" sz="2400" dirty="0">
                <a:latin typeface="字魂105号-简雅黑" panose="00000500000000000000" pitchFamily="2" charset="-122"/>
                <a:ea typeface="字魂105号-简雅黑" panose="00000500000000000000" pitchFamily="2" charset="-122"/>
                <a:cs typeface="阿里巴巴普惠体 B" panose="00020600040101010101" pitchFamily="18" charset="-122"/>
                <a:sym typeface="字魂105号-简雅黑" panose="00000500000000000000" pitchFamily="2" charset="-122"/>
              </a:endParaRPr>
            </a:p>
          </p:txBody>
        </p:sp>
      </p:grpSp>
      <p:sp>
        <p:nvSpPr>
          <p:cNvPr id="34" name="PA-矩形 4"/>
          <p:cNvSpPr>
            <a:spLocks noChangeArrowheads="1"/>
          </p:cNvSpPr>
          <p:nvPr>
            <p:custDataLst>
              <p:tags r:id="rId1"/>
            </p:custDataLst>
          </p:nvPr>
        </p:nvSpPr>
        <p:spPr bwMode="auto">
          <a:xfrm>
            <a:off x="2180590" y="2962275"/>
            <a:ext cx="8843645"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a:lnSpc>
                <a:spcPct val="150000"/>
              </a:lnSpc>
            </a:pPr>
            <a:r>
              <a:rPr lang="zh-CN" altLang="en-US" sz="2800" b="1" dirty="0">
                <a:solidFill>
                  <a:schemeClr val="tx1"/>
                </a:solidFill>
                <a:effectLst/>
                <a:latin typeface="微软雅黑" panose="020B0503020204020204" charset="-122"/>
                <a:ea typeface="微软雅黑" panose="020B0503020204020204" charset="-122"/>
                <a:sym typeface="+mn-ea"/>
              </a:rPr>
              <a:t>某种产品应分配的费用</a:t>
            </a:r>
            <a:r>
              <a:rPr lang="en-US" altLang="zh-CN" sz="2800" b="1" dirty="0">
                <a:solidFill>
                  <a:schemeClr val="tx1"/>
                </a:solidFill>
                <a:effectLst/>
                <a:latin typeface="微软雅黑" panose="020B0503020204020204" charset="-122"/>
                <a:ea typeface="微软雅黑" panose="020B0503020204020204" charset="-122"/>
                <a:sym typeface="+mn-ea"/>
              </a:rPr>
              <a:t>=</a:t>
            </a:r>
            <a:r>
              <a:rPr lang="zh-CN" altLang="en-US" sz="2800" b="1" dirty="0">
                <a:solidFill>
                  <a:schemeClr val="tx1"/>
                </a:solidFill>
                <a:effectLst/>
                <a:latin typeface="微软雅黑" panose="020B0503020204020204" charset="-122"/>
                <a:ea typeface="微软雅黑" panose="020B0503020204020204" charset="-122"/>
                <a:sym typeface="+mn-ea"/>
              </a:rPr>
              <a:t>该种产品分配标准</a:t>
            </a:r>
            <a:r>
              <a:rPr lang="en-US" altLang="zh-CN" sz="2800" b="1" dirty="0">
                <a:solidFill>
                  <a:schemeClr val="tx1"/>
                </a:solidFill>
                <a:effectLst/>
                <a:latin typeface="微软雅黑" panose="020B0503020204020204" charset="-122"/>
                <a:ea typeface="微软雅黑" panose="020B0503020204020204" charset="-122"/>
                <a:sym typeface="+mn-ea"/>
              </a:rPr>
              <a:t>×</a:t>
            </a:r>
            <a:r>
              <a:rPr lang="zh-CN" altLang="en-US" sz="2800" b="1" dirty="0">
                <a:solidFill>
                  <a:schemeClr val="tx1"/>
                </a:solidFill>
                <a:effectLst/>
                <a:latin typeface="微软雅黑" panose="020B0503020204020204" charset="-122"/>
                <a:ea typeface="微软雅黑" panose="020B0503020204020204" charset="-122"/>
                <a:sym typeface="+mn-ea"/>
              </a:rPr>
              <a:t>分配率</a:t>
            </a:r>
            <a:endParaRPr lang="zh-CN" altLang="en-US" sz="2800" b="1" dirty="0">
              <a:solidFill>
                <a:schemeClr val="tx1"/>
              </a:solidFill>
              <a:effectLst/>
              <a:latin typeface="微软雅黑" panose="020B0503020204020204" charset="-122"/>
              <a:ea typeface="微软雅黑" panose="020B0503020204020204" charset="-122"/>
              <a:cs typeface="OPPOSans M" panose="00020600040101010101" pitchFamily="18" charset="-122"/>
              <a:sym typeface="+mn-ea"/>
            </a:endParaRPr>
          </a:p>
        </p:txBody>
      </p:sp>
      <p:grpSp>
        <p:nvGrpSpPr>
          <p:cNvPr id="46" name="组合 45"/>
          <p:cNvGrpSpPr/>
          <p:nvPr/>
        </p:nvGrpSpPr>
        <p:grpSpPr>
          <a:xfrm>
            <a:off x="723900" y="2694037"/>
            <a:ext cx="1181100" cy="1181100"/>
            <a:chOff x="1092200" y="2870200"/>
            <a:chExt cx="1181100" cy="1181100"/>
          </a:xfrm>
        </p:grpSpPr>
        <p:sp>
          <p:nvSpPr>
            <p:cNvPr id="47" name="椭圆 46"/>
            <p:cNvSpPr/>
            <p:nvPr/>
          </p:nvSpPr>
          <p:spPr>
            <a:xfrm>
              <a:off x="1092200" y="2870200"/>
              <a:ext cx="1181100" cy="11811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latin typeface="字魂105号-简雅黑" panose="00000500000000000000" pitchFamily="2" charset="-122"/>
                <a:ea typeface="字魂105号-简雅黑" panose="00000500000000000000" pitchFamily="2" charset="-122"/>
                <a:cs typeface="阿里巴巴普惠体 B" panose="00020600040101010101" pitchFamily="18" charset="-122"/>
                <a:sym typeface="字魂105号-简雅黑" panose="00000500000000000000" pitchFamily="2" charset="-122"/>
              </a:endParaRPr>
            </a:p>
          </p:txBody>
        </p:sp>
        <p:sp>
          <p:nvSpPr>
            <p:cNvPr id="48" name="椭圆 47"/>
            <p:cNvSpPr/>
            <p:nvPr/>
          </p:nvSpPr>
          <p:spPr>
            <a:xfrm>
              <a:off x="1257300" y="3035300"/>
              <a:ext cx="850900" cy="850900"/>
            </a:xfrm>
            <a:prstGeom prst="ellipse">
              <a:avLst/>
            </a:prstGeom>
            <a:solidFill>
              <a:srgbClr val="203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dirty="0">
                  <a:latin typeface="字魂105号-简雅黑" panose="00000500000000000000" pitchFamily="2" charset="-122"/>
                  <a:ea typeface="字魂105号-简雅黑" panose="00000500000000000000" pitchFamily="2" charset="-122"/>
                  <a:cs typeface="阿里巴巴普惠体 B" panose="00020600040101010101" pitchFamily="18" charset="-122"/>
                  <a:sym typeface="字魂105号-简雅黑" panose="00000500000000000000" pitchFamily="2" charset="-122"/>
                </a:rPr>
                <a:t>02</a:t>
              </a:r>
              <a:endParaRPr lang="zh-CN" altLang="en-US" sz="2400" dirty="0">
                <a:latin typeface="字魂105号-简雅黑" panose="00000500000000000000" pitchFamily="2" charset="-122"/>
                <a:ea typeface="字魂105号-简雅黑" panose="00000500000000000000" pitchFamily="2" charset="-122"/>
                <a:cs typeface="阿里巴巴普惠体 B" panose="00020600040101010101" pitchFamily="18" charset="-122"/>
                <a:sym typeface="字魂105号-简雅黑" panose="00000500000000000000" pitchFamily="2" charset="-122"/>
              </a:endParaRPr>
            </a:p>
          </p:txBody>
        </p:sp>
      </p:grpSp>
      <p:sp>
        <p:nvSpPr>
          <p:cNvPr id="12" name="文本框 11"/>
          <p:cNvSpPr txBox="1"/>
          <p:nvPr/>
        </p:nvSpPr>
        <p:spPr>
          <a:xfrm>
            <a:off x="2180590" y="1619250"/>
            <a:ext cx="6966585" cy="521970"/>
          </a:xfrm>
          <a:prstGeom prst="rect">
            <a:avLst/>
          </a:prstGeom>
          <a:noFill/>
        </p:spPr>
        <p:txBody>
          <a:bodyPr wrap="square" rtlCol="0">
            <a:spAutoFit/>
          </a:bodyPr>
          <a:p>
            <a:r>
              <a:rPr lang="zh-CN" altLang="en-US" sz="28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分</a:t>
            </a:r>
            <a:r>
              <a:rPr lang="zh-CN" altLang="en-US" sz="28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配率=费</a:t>
            </a:r>
            <a:r>
              <a:rPr lang="zh-CN" altLang="en-US" sz="28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rPr>
              <a:t>用总额/各产品分配标准之和</a:t>
            </a:r>
            <a:endParaRPr lang="zh-CN" altLang="en-US" sz="28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pic>
        <p:nvPicPr>
          <p:cNvPr id="13" name="图片 12"/>
          <p:cNvPicPr>
            <a:picLocks noChangeAspect="1"/>
          </p:cNvPicPr>
          <p:nvPr/>
        </p:nvPicPr>
        <p:blipFill>
          <a:blip r:embed="rId2"/>
          <a:stretch>
            <a:fillRect/>
          </a:stretch>
        </p:blipFill>
        <p:spPr>
          <a:xfrm>
            <a:off x="817880" y="4142740"/>
            <a:ext cx="9807575" cy="2279650"/>
          </a:xfrm>
          <a:prstGeom prst="rect">
            <a:avLst/>
          </a:prstGeom>
        </p:spPr>
      </p:pic>
      <p:sp>
        <p:nvSpPr>
          <p:cNvPr id="14" name="矩形 13"/>
          <p:cNvSpPr/>
          <p:nvPr>
            <p:custDataLst>
              <p:tags r:id="rId3"/>
            </p:custDataLst>
          </p:nvPr>
        </p:nvSpPr>
        <p:spPr>
          <a:xfrm>
            <a:off x="375285" y="335915"/>
            <a:ext cx="6720840" cy="521970"/>
          </a:xfrm>
          <a:prstGeom prst="rect">
            <a:avLst/>
          </a:prstGeom>
        </p:spPr>
        <p:txBody>
          <a:bodyPr wrap="square">
            <a:spAutoFit/>
          </a:bodyPr>
          <a:p>
            <a:pPr marL="457200" indent="-457200">
              <a:buFont typeface="Wingdings" panose="05000000000000000000" pitchFamily="2" charset="2"/>
              <a:buChar char="p"/>
            </a:pPr>
            <a:r>
              <a:rPr lang="en-US" altLang="zh-CN" sz="2800" b="1" dirty="0">
                <a:latin typeface="微软雅黑" panose="020B0503020204020204" charset="-122"/>
                <a:ea typeface="微软雅黑" panose="020B0503020204020204" charset="-122"/>
                <a:sym typeface="字魂105号-简雅黑" panose="00000500000000000000" pitchFamily="2" charset="-122"/>
              </a:rPr>
              <a:t>3.4</a:t>
            </a:r>
            <a:r>
              <a:rPr lang="zh-CN" sz="2800" b="1" dirty="0">
                <a:latin typeface="微软雅黑" panose="020B0503020204020204" charset="-122"/>
                <a:ea typeface="微软雅黑" panose="020B0503020204020204" charset="-122"/>
                <a:sym typeface="字魂105号-简雅黑" panose="00000500000000000000" pitchFamily="2" charset="-122"/>
              </a:rPr>
              <a:t>归纳总结</a:t>
            </a:r>
            <a:r>
              <a:rPr lang="en-US" altLang="zh-CN" sz="2800" b="1" dirty="0">
                <a:latin typeface="微软雅黑" panose="020B0503020204020204" charset="-122"/>
                <a:ea typeface="微软雅黑" panose="020B0503020204020204" charset="-122"/>
                <a:sym typeface="字魂105号-简雅黑" panose="00000500000000000000" pitchFamily="2" charset="-122"/>
              </a:rPr>
              <a:t>2   </a:t>
            </a:r>
            <a:r>
              <a:rPr lang="zh-CN" altLang="en-US" sz="2800" b="1" dirty="0">
                <a:latin typeface="微软雅黑" panose="020B0503020204020204" charset="-122"/>
                <a:ea typeface="微软雅黑" panose="020B0503020204020204" charset="-122"/>
                <a:sym typeface="字魂105号-简雅黑" panose="00000500000000000000" pitchFamily="2" charset="-122"/>
              </a:rPr>
              <a:t>分配率和分配费用</a:t>
            </a:r>
            <a:endParaRPr lang="zh-CN" altLang="en-US" sz="2800" b="1" dirty="0">
              <a:latin typeface="微软雅黑" panose="020B0503020204020204" charset="-122"/>
              <a:ea typeface="微软雅黑" panose="020B0503020204020204" charset="-122"/>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custDataLst>
              <p:tags r:id="rId1"/>
            </p:custDataLst>
          </p:nvPr>
        </p:nvSpPr>
        <p:spPr>
          <a:xfrm>
            <a:off x="375285" y="335915"/>
            <a:ext cx="5815330" cy="521970"/>
          </a:xfrm>
          <a:prstGeom prst="rect">
            <a:avLst/>
          </a:prstGeom>
        </p:spPr>
        <p:txBody>
          <a:bodyPr wrap="square">
            <a:spAutoFit/>
          </a:bodyPr>
          <a:p>
            <a:pPr marL="457200" indent="-457200">
              <a:buFont typeface="Wingdings" panose="05000000000000000000" pitchFamily="2" charset="2"/>
              <a:buChar char="p"/>
            </a:pPr>
            <a:r>
              <a:rPr lang="en-US" altLang="zh-CN" sz="2800" b="1" dirty="0">
                <a:latin typeface="微软雅黑" panose="020B0503020204020204" charset="-122"/>
                <a:ea typeface="微软雅黑" panose="020B0503020204020204" charset="-122"/>
                <a:sym typeface="字魂105号-简雅黑" panose="00000500000000000000" pitchFamily="2" charset="-122"/>
              </a:rPr>
              <a:t>4.1</a:t>
            </a:r>
            <a:r>
              <a:rPr lang="zh-CN" altLang="en-US" sz="2800" b="1" dirty="0">
                <a:latin typeface="微软雅黑" panose="020B0503020204020204" charset="-122"/>
                <a:ea typeface="微软雅黑" panose="020B0503020204020204" charset="-122"/>
                <a:sym typeface="字魂105号-简雅黑" panose="00000500000000000000" pitchFamily="2" charset="-122"/>
              </a:rPr>
              <a:t>小组讨论</a:t>
            </a:r>
            <a:r>
              <a:rPr lang="en-US" altLang="zh-CN" sz="2800" b="1" dirty="0">
                <a:latin typeface="微软雅黑" panose="020B0503020204020204" charset="-122"/>
                <a:ea typeface="微软雅黑" panose="020B0503020204020204" charset="-122"/>
                <a:sym typeface="字魂105号-简雅黑" panose="00000500000000000000" pitchFamily="2" charset="-122"/>
              </a:rPr>
              <a:t>    </a:t>
            </a:r>
            <a:r>
              <a:rPr lang="zh-CN" altLang="en-US" sz="2800" b="1" dirty="0">
                <a:latin typeface="微软雅黑" panose="020B0503020204020204" charset="-122"/>
                <a:ea typeface="微软雅黑" panose="020B0503020204020204" charset="-122"/>
                <a:sym typeface="字魂105号-简雅黑" panose="00000500000000000000" pitchFamily="2" charset="-122"/>
              </a:rPr>
              <a:t>编制会计分录</a:t>
            </a:r>
            <a:endParaRPr lang="zh-CN" altLang="en-US" sz="2800" b="1" dirty="0">
              <a:latin typeface="微软雅黑" panose="020B0503020204020204" charset="-122"/>
              <a:ea typeface="微软雅黑" panose="020B0503020204020204" charset="-122"/>
              <a:sym typeface="字魂105号-简雅黑" panose="00000500000000000000" pitchFamily="2" charset="-122"/>
            </a:endParaRPr>
          </a:p>
        </p:txBody>
      </p:sp>
      <p:sp>
        <p:nvSpPr>
          <p:cNvPr id="8" name="文本框 7"/>
          <p:cNvSpPr txBox="1"/>
          <p:nvPr>
            <p:custDataLst>
              <p:tags r:id="rId2"/>
            </p:custDataLst>
          </p:nvPr>
        </p:nvSpPr>
        <p:spPr>
          <a:xfrm>
            <a:off x="6523355" y="1426845"/>
            <a:ext cx="4789170" cy="953135"/>
          </a:xfrm>
          <a:prstGeom prst="rect">
            <a:avLst/>
          </a:prstGeom>
          <a:noFill/>
        </p:spPr>
        <p:txBody>
          <a:bodyPr wrap="square" rtlCol="0">
            <a:spAutoFit/>
          </a:bodyPr>
          <a:p>
            <a:pPr algn="l"/>
            <a:r>
              <a:rPr lang="zh-CN" altLang="en-US" sz="2800" b="1">
                <a:solidFill>
                  <a:srgbClr val="FF0000"/>
                </a:solidFill>
                <a:latin typeface="微软雅黑" panose="020B0503020204020204" charset="-122"/>
                <a:ea typeface="微软雅黑" panose="020B0503020204020204" charset="-122"/>
              </a:rPr>
              <a:t>思考：</a:t>
            </a:r>
            <a:r>
              <a:rPr lang="zh-CN" altLang="en-US" sz="2800" b="1">
                <a:solidFill>
                  <a:schemeClr val="tx1"/>
                </a:solidFill>
                <a:latin typeface="微软雅黑" panose="020B0503020204020204" charset="-122"/>
                <a:ea typeface="微软雅黑" panose="020B0503020204020204" charset="-122"/>
              </a:rPr>
              <a:t>这两种支付方式有什么区别</a:t>
            </a:r>
            <a:r>
              <a:rPr lang="en-US" altLang="zh-CN" sz="2800" b="1">
                <a:solidFill>
                  <a:schemeClr val="tx1"/>
                </a:solidFill>
                <a:latin typeface="黑体" panose="02010609060101010101" charset="-122"/>
                <a:ea typeface="黑体" panose="02010609060101010101" charset="-122"/>
              </a:rPr>
              <a:t>        </a:t>
            </a:r>
            <a:endParaRPr lang="en-US" altLang="zh-CN" sz="2800" b="1">
              <a:solidFill>
                <a:schemeClr val="tx1"/>
              </a:solidFill>
              <a:latin typeface="黑体" panose="02010609060101010101" charset="-122"/>
              <a:ea typeface="黑体" panose="02010609060101010101" charset="-122"/>
            </a:endParaRPr>
          </a:p>
        </p:txBody>
      </p:sp>
      <p:pic>
        <p:nvPicPr>
          <p:cNvPr id="3" name="图片 2"/>
          <p:cNvPicPr>
            <a:picLocks noChangeAspect="1"/>
          </p:cNvPicPr>
          <p:nvPr/>
        </p:nvPicPr>
        <p:blipFill>
          <a:blip r:embed="rId3"/>
          <a:stretch>
            <a:fillRect/>
          </a:stretch>
        </p:blipFill>
        <p:spPr>
          <a:xfrm>
            <a:off x="3152140" y="984250"/>
            <a:ext cx="2197100" cy="2813050"/>
          </a:xfrm>
          <a:prstGeom prst="rect">
            <a:avLst/>
          </a:prstGeom>
        </p:spPr>
      </p:pic>
      <p:pic>
        <p:nvPicPr>
          <p:cNvPr id="7" name="图片 6"/>
          <p:cNvPicPr>
            <a:picLocks noChangeAspect="1"/>
          </p:cNvPicPr>
          <p:nvPr/>
        </p:nvPicPr>
        <p:blipFill>
          <a:blip r:embed="rId4"/>
          <a:stretch>
            <a:fillRect/>
          </a:stretch>
        </p:blipFill>
        <p:spPr>
          <a:xfrm>
            <a:off x="894080" y="984250"/>
            <a:ext cx="1913255" cy="2812415"/>
          </a:xfrm>
          <a:prstGeom prst="rect">
            <a:avLst/>
          </a:prstGeom>
        </p:spPr>
      </p:pic>
      <p:pic>
        <p:nvPicPr>
          <p:cNvPr id="9" name="图片 8"/>
          <p:cNvPicPr>
            <a:picLocks noChangeAspect="1"/>
          </p:cNvPicPr>
          <p:nvPr/>
        </p:nvPicPr>
        <p:blipFill>
          <a:blip r:embed="rId5"/>
          <a:stretch>
            <a:fillRect/>
          </a:stretch>
        </p:blipFill>
        <p:spPr>
          <a:xfrm>
            <a:off x="894080" y="3796665"/>
            <a:ext cx="1950720" cy="2808605"/>
          </a:xfrm>
          <a:prstGeom prst="rect">
            <a:avLst/>
          </a:prstGeom>
        </p:spPr>
      </p:pic>
      <p:pic>
        <p:nvPicPr>
          <p:cNvPr id="10" name="图片 9"/>
          <p:cNvPicPr>
            <a:picLocks noChangeAspect="1"/>
          </p:cNvPicPr>
          <p:nvPr/>
        </p:nvPicPr>
        <p:blipFill>
          <a:blip r:embed="rId6"/>
          <a:stretch>
            <a:fillRect/>
          </a:stretch>
        </p:blipFill>
        <p:spPr>
          <a:xfrm>
            <a:off x="3152140" y="3883025"/>
            <a:ext cx="2197100" cy="2599055"/>
          </a:xfrm>
          <a:prstGeom prst="rect">
            <a:avLst/>
          </a:prstGeom>
        </p:spPr>
      </p:pic>
      <p:sp>
        <p:nvSpPr>
          <p:cNvPr id="12" name="文本框 11"/>
          <p:cNvSpPr txBox="1"/>
          <p:nvPr/>
        </p:nvSpPr>
        <p:spPr>
          <a:xfrm>
            <a:off x="6523355" y="3485515"/>
            <a:ext cx="4904740" cy="1014730"/>
          </a:xfrm>
          <a:prstGeom prst="rect">
            <a:avLst/>
          </a:prstGeom>
          <a:noFill/>
        </p:spPr>
        <p:txBody>
          <a:bodyPr wrap="square" rtlCol="0">
            <a:spAutoFit/>
          </a:bodyPr>
          <a:p>
            <a:pPr algn="l"/>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活动：</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各小组进行会计分录的编制</a:t>
            </a:r>
            <a:r>
              <a:rPr lang="en-US" altLang="zh-CN" sz="2800" b="1">
                <a:solidFill>
                  <a:schemeClr val="tx1"/>
                </a:solidFill>
                <a:latin typeface="微软雅黑" panose="020B0503020204020204" charset="-122"/>
                <a:ea typeface="微软雅黑" panose="020B0503020204020204" charset="-122"/>
                <a:cs typeface="微软雅黑" panose="020B0503020204020204" charset="-122"/>
              </a:rPr>
              <a:t>  </a:t>
            </a:r>
            <a:r>
              <a:rPr lang="en-US" altLang="zh-CN" sz="3200" b="1">
                <a:solidFill>
                  <a:schemeClr val="tx1"/>
                </a:solidFill>
                <a:latin typeface="黑体" panose="02010609060101010101" charset="-122"/>
                <a:ea typeface="黑体" panose="02010609060101010101" charset="-122"/>
              </a:rPr>
              <a:t>      </a:t>
            </a:r>
            <a:endParaRPr lang="en-US" altLang="zh-CN" sz="3200" b="1">
              <a:solidFill>
                <a:schemeClr val="tx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146239" y="1754125"/>
            <a:ext cx="8460996" cy="2584450"/>
          </a:xfrm>
          <a:prstGeom prst="rect">
            <a:avLst/>
          </a:prstGeom>
          <a:noFill/>
        </p:spPr>
        <p:txBody>
          <a:bodyPr wrap="square">
            <a:spAutoFit/>
          </a:bodyPr>
          <a:p>
            <a:pPr>
              <a:lnSpc>
                <a:spcPct val="150000"/>
              </a:lnSpc>
            </a:pPr>
            <a:r>
              <a:rPr lang="zh-CN" altLang="en-US" sz="3600" b="1" dirty="0">
                <a:solidFill>
                  <a:srgbClr val="FF0000"/>
                </a:solidFill>
                <a:latin typeface="微软雅黑" panose="020B0503020204020204" charset="-122"/>
                <a:ea typeface="微软雅黑" panose="020B0503020204020204" charset="-122"/>
              </a:rPr>
              <a:t>借:应付职工薪酬</a:t>
            </a:r>
            <a:endParaRPr lang="zh-CN" altLang="en-US" sz="3600" b="1" dirty="0">
              <a:solidFill>
                <a:srgbClr val="FF0000"/>
              </a:solidFill>
              <a:latin typeface="微软雅黑" panose="020B0503020204020204" charset="-122"/>
              <a:ea typeface="微软雅黑" panose="020B0503020204020204" charset="-122"/>
            </a:endParaRPr>
          </a:p>
          <a:p>
            <a:pPr>
              <a:lnSpc>
                <a:spcPct val="150000"/>
              </a:lnSpc>
            </a:pPr>
            <a:r>
              <a:rPr lang="zh-CN" altLang="en-US" sz="3600" b="1" dirty="0">
                <a:solidFill>
                  <a:srgbClr val="FF0000"/>
                </a:solidFill>
                <a:latin typeface="微软雅黑" panose="020B0503020204020204" charset="-122"/>
                <a:ea typeface="微软雅黑" panose="020B0503020204020204" charset="-122"/>
              </a:rPr>
              <a:t>   贷:银行存款</a:t>
            </a:r>
            <a:endParaRPr lang="zh-CN" altLang="en-US" sz="3600" b="1" dirty="0">
              <a:solidFill>
                <a:srgbClr val="FF0000"/>
              </a:solidFill>
              <a:latin typeface="微软雅黑" panose="020B0503020204020204" charset="-122"/>
              <a:ea typeface="微软雅黑" panose="020B0503020204020204" charset="-122"/>
            </a:endParaRPr>
          </a:p>
          <a:p>
            <a:pPr>
              <a:lnSpc>
                <a:spcPct val="150000"/>
              </a:lnSpc>
            </a:pPr>
            <a:r>
              <a:rPr lang="zh-CN" altLang="en-US" sz="3600" b="1" dirty="0">
                <a:solidFill>
                  <a:srgbClr val="FF0000"/>
                </a:solidFill>
                <a:latin typeface="微软雅黑" panose="020B0503020204020204" charset="-122"/>
                <a:ea typeface="微软雅黑" panose="020B0503020204020204" charset="-122"/>
              </a:rPr>
              <a:t>       库存现金（需先向银行提取现金）</a:t>
            </a:r>
            <a:endParaRPr lang="zh-CN" altLang="en-US" sz="3600" b="1" dirty="0">
              <a:solidFill>
                <a:srgbClr val="FF0000"/>
              </a:solidFill>
              <a:latin typeface="微软雅黑" panose="020B0503020204020204" charset="-122"/>
              <a:ea typeface="微软雅黑" panose="020B0503020204020204" charset="-122"/>
            </a:endParaRPr>
          </a:p>
        </p:txBody>
      </p:sp>
      <p:sp>
        <p:nvSpPr>
          <p:cNvPr id="34" name="矩形 33"/>
          <p:cNvSpPr/>
          <p:nvPr>
            <p:custDataLst>
              <p:tags r:id="rId2"/>
            </p:custDataLst>
          </p:nvPr>
        </p:nvSpPr>
        <p:spPr>
          <a:xfrm>
            <a:off x="375285" y="335915"/>
            <a:ext cx="5815330" cy="521970"/>
          </a:xfrm>
          <a:prstGeom prst="rect">
            <a:avLst/>
          </a:prstGeom>
        </p:spPr>
        <p:txBody>
          <a:bodyPr wrap="square">
            <a:spAutoFit/>
          </a:bodyPr>
          <a:p>
            <a:pPr marL="457200" indent="-457200">
              <a:buFont typeface="Wingdings" panose="05000000000000000000" pitchFamily="2" charset="2"/>
              <a:buChar char="p"/>
            </a:pPr>
            <a:r>
              <a:rPr lang="en-US" altLang="zh-CN" sz="2800" b="1" dirty="0">
                <a:latin typeface="微软雅黑" panose="020B0503020204020204" charset="-122"/>
                <a:ea typeface="微软雅黑" panose="020B0503020204020204" charset="-122"/>
                <a:sym typeface="字魂105号-简雅黑" panose="00000500000000000000" pitchFamily="2" charset="-122"/>
              </a:rPr>
              <a:t>4.2</a:t>
            </a:r>
            <a:r>
              <a:rPr lang="zh-CN" altLang="en-US" sz="2800" b="1" dirty="0">
                <a:latin typeface="微软雅黑" panose="020B0503020204020204" charset="-122"/>
                <a:ea typeface="微软雅黑" panose="020B0503020204020204" charset="-122"/>
                <a:sym typeface="字魂105号-简雅黑" panose="00000500000000000000" pitchFamily="2" charset="-122"/>
              </a:rPr>
              <a:t>归纳总结</a:t>
            </a:r>
            <a:r>
              <a:rPr lang="en-US" altLang="zh-CN" sz="2800" b="1" dirty="0">
                <a:latin typeface="微软雅黑" panose="020B0503020204020204" charset="-122"/>
                <a:ea typeface="微软雅黑" panose="020B0503020204020204" charset="-122"/>
                <a:sym typeface="字魂105号-简雅黑" panose="00000500000000000000" pitchFamily="2" charset="-122"/>
              </a:rPr>
              <a:t>   </a:t>
            </a:r>
            <a:r>
              <a:rPr lang="zh-CN" altLang="en-US" sz="2800" b="1" dirty="0">
                <a:latin typeface="微软雅黑" panose="020B0503020204020204" charset="-122"/>
                <a:ea typeface="微软雅黑" panose="020B0503020204020204" charset="-122"/>
                <a:sym typeface="字魂105号-简雅黑" panose="00000500000000000000" pitchFamily="2" charset="-122"/>
              </a:rPr>
              <a:t>支付职工薪酬</a:t>
            </a:r>
            <a:endParaRPr lang="zh-CN" altLang="en-US" sz="2800" b="1" dirty="0">
              <a:latin typeface="微软雅黑" panose="020B0503020204020204" charset="-122"/>
              <a:ea typeface="微软雅黑" panose="020B0503020204020204" charset="-122"/>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21" name="组合 20"/>
          <p:cNvGrpSpPr/>
          <p:nvPr/>
        </p:nvGrpSpPr>
        <p:grpSpPr>
          <a:xfrm>
            <a:off x="2799817" y="2639585"/>
            <a:ext cx="10281920" cy="1107440"/>
            <a:chOff x="850560" y="1864794"/>
            <a:chExt cx="10281920" cy="1107440"/>
          </a:xfrm>
        </p:grpSpPr>
        <p:sp>
          <p:nvSpPr>
            <p:cNvPr id="58" name="PA-矩形 4"/>
            <p:cNvSpPr>
              <a:spLocks noChangeArrowheads="1"/>
            </p:cNvSpPr>
            <p:nvPr>
              <p:custDataLst>
                <p:tags r:id="rId1"/>
              </p:custDataLst>
            </p:nvPr>
          </p:nvSpPr>
          <p:spPr bwMode="auto">
            <a:xfrm>
              <a:off x="1769405" y="1864794"/>
              <a:ext cx="9363075"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4000" b="1" dirty="0">
                  <a:solidFill>
                    <a:srgbClr val="BF4E18"/>
                  </a:solidFill>
                  <a:latin typeface="微软雅黑" panose="020B0503020204020204" charset="-122"/>
                  <a:ea typeface="微软雅黑" panose="020B0503020204020204" charset="-122"/>
                  <a:cs typeface="OPPOSans M" panose="00020600040101010101" pitchFamily="18" charset="-122"/>
                  <a:sym typeface="字魂105号-简雅黑" panose="00000500000000000000" pitchFamily="2" charset="-122"/>
                </a:rPr>
                <a:t>计提职工薪酬</a:t>
              </a:r>
              <a:endParaRPr lang="zh-CN" altLang="en-US" sz="4000" b="1" dirty="0">
                <a:solidFill>
                  <a:srgbClr val="BF4E18"/>
                </a:solidFill>
                <a:latin typeface="微软雅黑" panose="020B0503020204020204" charset="-122"/>
                <a:ea typeface="微软雅黑" panose="020B0503020204020204" charset="-122"/>
                <a:cs typeface="OPPOSans M" panose="00020600040101010101" pitchFamily="18" charset="-122"/>
                <a:sym typeface="字魂105号-简雅黑" panose="00000500000000000000" pitchFamily="2" charset="-122"/>
              </a:endParaRPr>
            </a:p>
            <a:p>
              <a:pPr algn="just" eaLnBrk="1" hangingPunct="1"/>
              <a:r>
                <a:rPr lang="zh-CN" altLang="en-US" sz="3200" b="1" dirty="0">
                  <a:solidFill>
                    <a:schemeClr val="tx1"/>
                  </a:solidFill>
                  <a:latin typeface="微软雅黑" panose="020B0503020204020204" charset="-122"/>
                  <a:ea typeface="微软雅黑" panose="020B0503020204020204" charset="-122"/>
                  <a:cs typeface="OPPOSans M" panose="00020600040101010101" pitchFamily="18" charset="-122"/>
                  <a:sym typeface="字魂105号-简雅黑" panose="00000500000000000000" pitchFamily="2" charset="-122"/>
                </a:rPr>
                <a:t>（</a:t>
              </a:r>
              <a:r>
                <a:rPr lang="zh-CN" altLang="en-US" sz="3200" b="1" dirty="0">
                  <a:solidFill>
                    <a:schemeClr val="tx1"/>
                  </a:solidFill>
                  <a:latin typeface="微软雅黑" panose="020B0503020204020204" charset="-122"/>
                  <a:ea typeface="微软雅黑" panose="020B0503020204020204" charset="-122"/>
                  <a:cs typeface="微软雅黑" panose="020B0503020204020204" charset="-122"/>
                  <a:sym typeface="字魂105号-简雅黑" panose="00000500000000000000" pitchFamily="2" charset="-122"/>
                </a:rPr>
                <a:t>归集</a:t>
              </a:r>
              <a:r>
                <a:rPr lang="zh-CN" altLang="en-US" sz="3200" b="1" dirty="0">
                  <a:solidFill>
                    <a:schemeClr val="tx1"/>
                  </a:solidFill>
                  <a:latin typeface="微软雅黑" panose="020B0503020204020204" charset="-122"/>
                  <a:ea typeface="微软雅黑" panose="020B0503020204020204" charset="-122"/>
                  <a:cs typeface="OPPOSans M" panose="00020600040101010101" pitchFamily="18" charset="-122"/>
                  <a:sym typeface="字魂105号-简雅黑" panose="00000500000000000000" pitchFamily="2" charset="-122"/>
                </a:rPr>
                <a:t>；分配）</a:t>
              </a:r>
              <a:endParaRPr lang="zh-CN" altLang="en-US" sz="3200" b="1" dirty="0">
                <a:solidFill>
                  <a:schemeClr val="tx1"/>
                </a:solidFill>
                <a:latin typeface="微软雅黑" panose="020B0503020204020204" charset="-122"/>
                <a:ea typeface="微软雅黑" panose="020B0503020204020204" charset="-122"/>
                <a:cs typeface="OPPOSans M" panose="00020600040101010101" pitchFamily="18" charset="-122"/>
                <a:sym typeface="字魂105号-简雅黑" panose="00000500000000000000" pitchFamily="2" charset="-122"/>
              </a:endParaRPr>
            </a:p>
          </p:txBody>
        </p:sp>
        <p:sp>
          <p:nvSpPr>
            <p:cNvPr id="66" name="椭圆 65"/>
            <p:cNvSpPr/>
            <p:nvPr/>
          </p:nvSpPr>
          <p:spPr>
            <a:xfrm>
              <a:off x="850560" y="2062914"/>
              <a:ext cx="711200" cy="711200"/>
            </a:xfrm>
            <a:prstGeom prst="ellipse">
              <a:avLst/>
            </a:prstGeom>
            <a:solidFill>
              <a:srgbClr val="BF4E1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dirty="0">
                  <a:latin typeface="微软雅黑" panose="020B0503020204020204" charset="-122"/>
                  <a:ea typeface="微软雅黑" panose="020B0503020204020204" charset="-122"/>
                  <a:cs typeface="阿里巴巴普惠体 B" panose="00020600040101010101" pitchFamily="18" charset="-122"/>
                  <a:sym typeface="字魂105号-简雅黑" panose="00000500000000000000" pitchFamily="2" charset="-122"/>
                </a:rPr>
                <a:t>01</a:t>
              </a:r>
              <a:endParaRPr lang="en-US" altLang="zh-CN" sz="2000" dirty="0">
                <a:latin typeface="微软雅黑" panose="020B0503020204020204" charset="-122"/>
                <a:ea typeface="微软雅黑" panose="020B0503020204020204" charset="-122"/>
                <a:cs typeface="阿里巴巴普惠体 B" panose="00020600040101010101" pitchFamily="18" charset="-122"/>
                <a:sym typeface="字魂105号-简雅黑" panose="00000500000000000000" pitchFamily="2" charset="-122"/>
              </a:endParaRPr>
            </a:p>
          </p:txBody>
        </p:sp>
      </p:grpSp>
      <p:grpSp>
        <p:nvGrpSpPr>
          <p:cNvPr id="22" name="组合 21"/>
          <p:cNvGrpSpPr/>
          <p:nvPr/>
        </p:nvGrpSpPr>
        <p:grpSpPr>
          <a:xfrm>
            <a:off x="2799817" y="4359249"/>
            <a:ext cx="10268562" cy="1107440"/>
            <a:chOff x="863895" y="3741359"/>
            <a:chExt cx="10268562" cy="1107440"/>
          </a:xfrm>
        </p:grpSpPr>
        <p:grpSp>
          <p:nvGrpSpPr>
            <p:cNvPr id="16" name="组合 15"/>
            <p:cNvGrpSpPr/>
            <p:nvPr/>
          </p:nvGrpSpPr>
          <p:grpSpPr>
            <a:xfrm>
              <a:off x="1767227" y="3741359"/>
              <a:ext cx="9365230" cy="1107440"/>
              <a:chOff x="1767227" y="3532788"/>
              <a:chExt cx="9365230" cy="1107440"/>
            </a:xfrm>
          </p:grpSpPr>
          <p:sp>
            <p:nvSpPr>
              <p:cNvPr id="61" name="PA-矩形 4"/>
              <p:cNvSpPr>
                <a:spLocks noChangeArrowheads="1"/>
              </p:cNvSpPr>
              <p:nvPr>
                <p:custDataLst>
                  <p:tags r:id="rId2"/>
                </p:custDataLst>
              </p:nvPr>
            </p:nvSpPr>
            <p:spPr bwMode="auto">
              <a:xfrm>
                <a:off x="1825511" y="3758299"/>
                <a:ext cx="9306946" cy="73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endParaRPr lang="zh-CN" altLang="en-US" sz="3200" dirty="0">
                  <a:solidFill>
                    <a:schemeClr val="tx1">
                      <a:lumMod val="85000"/>
                      <a:lumOff val="15000"/>
                    </a:schemeClr>
                  </a:solidFill>
                  <a:latin typeface="微软雅黑" panose="020B0503020204020204" charset="-122"/>
                  <a:ea typeface="微软雅黑" panose="020B0503020204020204" charset="-122"/>
                  <a:cs typeface="OPPOSans M" panose="00020600040101010101" pitchFamily="18" charset="-122"/>
                  <a:sym typeface="字魂105号-简雅黑" panose="00000500000000000000" pitchFamily="2" charset="-122"/>
                </a:endParaRPr>
              </a:p>
            </p:txBody>
          </p:sp>
          <p:sp>
            <p:nvSpPr>
              <p:cNvPr id="62" name="PA-矩形 4"/>
              <p:cNvSpPr>
                <a:spLocks noChangeArrowheads="1"/>
              </p:cNvSpPr>
              <p:nvPr>
                <p:custDataLst>
                  <p:tags r:id="rId3"/>
                </p:custDataLst>
              </p:nvPr>
            </p:nvSpPr>
            <p:spPr bwMode="auto">
              <a:xfrm>
                <a:off x="1767227" y="3532788"/>
                <a:ext cx="7000651"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sz="4000" b="1" dirty="0">
                    <a:solidFill>
                      <a:srgbClr val="BF4E18"/>
                    </a:solidFill>
                    <a:latin typeface="微软雅黑" panose="020B0503020204020204" charset="-122"/>
                    <a:ea typeface="微软雅黑" panose="020B0503020204020204" charset="-122"/>
                    <a:cs typeface="OPPOSans M" panose="00020600040101010101" pitchFamily="18" charset="-122"/>
                    <a:sym typeface="字魂105号-简雅黑" panose="00000500000000000000" pitchFamily="2" charset="-122"/>
                  </a:rPr>
                  <a:t>支付职工薪酬</a:t>
                </a:r>
                <a:endParaRPr lang="zh-CN" altLang="en-US" sz="4000" b="1" dirty="0">
                  <a:solidFill>
                    <a:srgbClr val="BF4E18"/>
                  </a:solidFill>
                  <a:latin typeface="微软雅黑" panose="020B0503020204020204" charset="-122"/>
                  <a:ea typeface="微软雅黑" panose="020B0503020204020204" charset="-122"/>
                  <a:cs typeface="OPPOSans M" panose="00020600040101010101" pitchFamily="18" charset="-122"/>
                  <a:sym typeface="字魂105号-简雅黑" panose="00000500000000000000" pitchFamily="2" charset="-122"/>
                </a:endParaRPr>
              </a:p>
              <a:p>
                <a:pPr algn="just" eaLnBrk="1" hangingPunct="1"/>
                <a:r>
                  <a:rPr lang="zh-CN" altLang="en-US" sz="3200" b="1" dirty="0">
                    <a:latin typeface="微软雅黑" panose="020B0503020204020204" charset="-122"/>
                    <a:ea typeface="微软雅黑" panose="020B0503020204020204" charset="-122"/>
                    <a:cs typeface="OPPOSans M" panose="00020600040101010101" pitchFamily="18" charset="-122"/>
                    <a:sym typeface="字魂105号-简雅黑" panose="00000500000000000000" pitchFamily="2" charset="-122"/>
                  </a:rPr>
                  <a:t>（银行存款、库存现金）</a:t>
                </a:r>
                <a:endParaRPr lang="zh-CN" altLang="en-US" sz="3200" b="1" dirty="0">
                  <a:latin typeface="微软雅黑" panose="020B0503020204020204" charset="-122"/>
                  <a:ea typeface="微软雅黑" panose="020B0503020204020204" charset="-122"/>
                  <a:cs typeface="OPPOSans M" panose="00020600040101010101" pitchFamily="18" charset="-122"/>
                  <a:sym typeface="字魂105号-简雅黑" panose="00000500000000000000" pitchFamily="2" charset="-122"/>
                </a:endParaRPr>
              </a:p>
            </p:txBody>
          </p:sp>
        </p:grpSp>
        <p:sp>
          <p:nvSpPr>
            <p:cNvPr id="68" name="椭圆 67"/>
            <p:cNvSpPr/>
            <p:nvPr/>
          </p:nvSpPr>
          <p:spPr>
            <a:xfrm>
              <a:off x="863895" y="3966667"/>
              <a:ext cx="711200" cy="711200"/>
            </a:xfrm>
            <a:prstGeom prst="ellipse">
              <a:avLst/>
            </a:prstGeom>
            <a:solidFill>
              <a:srgbClr val="BF4E1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000" dirty="0">
                  <a:latin typeface="微软雅黑" panose="020B0503020204020204" charset="-122"/>
                  <a:ea typeface="微软雅黑" panose="020B0503020204020204" charset="-122"/>
                  <a:cs typeface="阿里巴巴普惠体 B" panose="00020600040101010101" pitchFamily="18" charset="-122"/>
                  <a:sym typeface="字魂105号-简雅黑" panose="00000500000000000000" pitchFamily="2" charset="-122"/>
                </a:rPr>
                <a:t>02</a:t>
              </a:r>
              <a:endParaRPr lang="en-US" altLang="zh-CN" sz="3200" dirty="0">
                <a:latin typeface="微软雅黑" panose="020B0503020204020204" charset="-122"/>
                <a:ea typeface="微软雅黑" panose="020B0503020204020204" charset="-122"/>
                <a:cs typeface="阿里巴巴普惠体 B" panose="00020600040101010101" pitchFamily="18" charset="-122"/>
                <a:sym typeface="字魂105号-简雅黑" panose="00000500000000000000" pitchFamily="2" charset="-122"/>
              </a:endParaRPr>
            </a:p>
          </p:txBody>
        </p:sp>
      </p:grpSp>
      <p:sp>
        <p:nvSpPr>
          <p:cNvPr id="29" name="矩形 28"/>
          <p:cNvSpPr/>
          <p:nvPr/>
        </p:nvSpPr>
        <p:spPr>
          <a:xfrm>
            <a:off x="375586" y="336133"/>
            <a:ext cx="5720414" cy="521970"/>
          </a:xfrm>
          <a:prstGeom prst="rect">
            <a:avLst/>
          </a:prstGeom>
        </p:spPr>
        <p:txBody>
          <a:bodyPr wrap="square">
            <a:spAutoFit/>
          </a:bodyPr>
          <a:lstStyle/>
          <a:p>
            <a:pPr marL="457200" indent="-457200">
              <a:buFont typeface="Wingdings" panose="05000000000000000000" pitchFamily="2" charset="2"/>
              <a:buChar char="p"/>
            </a:pPr>
            <a:r>
              <a:rPr lang="en-US" altLang="zh-CN" sz="2800" b="1" dirty="0">
                <a:latin typeface="微软雅黑" panose="020B0503020204020204" charset="-122"/>
                <a:ea typeface="微软雅黑" panose="020B0503020204020204" charset="-122"/>
                <a:sym typeface="字魂105号-简雅黑" panose="00000500000000000000" pitchFamily="2" charset="-122"/>
              </a:rPr>
              <a:t> 5.</a:t>
            </a:r>
            <a:r>
              <a:rPr lang="zh-CN" altLang="en-US" sz="2800" b="1" dirty="0">
                <a:latin typeface="微软雅黑" panose="020B0503020204020204" charset="-122"/>
                <a:ea typeface="微软雅黑" panose="020B0503020204020204" charset="-122"/>
                <a:sym typeface="字魂105号-简雅黑" panose="00000500000000000000" pitchFamily="2" charset="-122"/>
              </a:rPr>
              <a:t>课堂小结</a:t>
            </a:r>
            <a:endParaRPr lang="zh-CN" altLang="en-US" sz="2800" b="1" dirty="0">
              <a:latin typeface="微软雅黑" panose="020B0503020204020204" charset="-122"/>
              <a:ea typeface="微软雅黑" panose="020B0503020204020204" charset="-122"/>
              <a:sym typeface="字魂105号-简雅黑" panose="00000500000000000000" pitchFamily="2" charset="-122"/>
            </a:endParaRPr>
          </a:p>
        </p:txBody>
      </p:sp>
      <p:sp>
        <p:nvSpPr>
          <p:cNvPr id="9" name="文本框 8"/>
          <p:cNvSpPr txBox="1"/>
          <p:nvPr/>
        </p:nvSpPr>
        <p:spPr>
          <a:xfrm>
            <a:off x="3067685" y="1289050"/>
            <a:ext cx="6096000" cy="706755"/>
          </a:xfrm>
          <a:prstGeom prst="rect">
            <a:avLst/>
          </a:prstGeom>
          <a:noFill/>
        </p:spPr>
        <p:txBody>
          <a:bodyPr wrap="square" rtlCol="0" anchor="t">
            <a:spAutoFit/>
          </a:bodyPr>
          <a:p>
            <a:r>
              <a:rPr lang="zh-CN" altLang="en-US" sz="4000" b="1" dirty="0">
                <a:solidFill>
                  <a:schemeClr val="tx1"/>
                </a:solidFill>
                <a:latin typeface="微软雅黑" panose="020B0503020204020204" charset="-122"/>
                <a:ea typeface="微软雅黑" panose="020B0503020204020204" charset="-122"/>
                <a:cs typeface="Arial" panose="020B0604020202020204" pitchFamily="34" charset="0"/>
                <a:sym typeface="字魂105号-简雅黑" panose="00000500000000000000" pitchFamily="2" charset="-122"/>
              </a:rPr>
              <a:t>职工薪酬业务的账务处理</a:t>
            </a:r>
            <a:endParaRPr lang="zh-CN" altLang="en-US" sz="4000" b="1" dirty="0">
              <a:solidFill>
                <a:schemeClr val="tx1"/>
              </a:solidFill>
              <a:latin typeface="微软雅黑" panose="020B0503020204020204" charset="-122"/>
              <a:ea typeface="微软雅黑" panose="020B0503020204020204" charset="-122"/>
              <a:cs typeface="Arial" panose="020B0604020202020204" pitchFamily="34" charset="0"/>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 name="文本框 34"/>
          <p:cNvSpPr txBox="1"/>
          <p:nvPr>
            <p:custDataLst>
              <p:tags r:id="rId1"/>
            </p:custDataLst>
          </p:nvPr>
        </p:nvSpPr>
        <p:spPr>
          <a:xfrm>
            <a:off x="5448300" y="1793240"/>
            <a:ext cx="6631940" cy="1959610"/>
          </a:xfrm>
          <a:prstGeom prst="rect">
            <a:avLst/>
          </a:prstGeom>
          <a:noFill/>
        </p:spPr>
        <p:txBody>
          <a:bodyPr wrap="square" tIns="46990" rtlCol="0" anchor="t">
            <a:noAutofit/>
          </a:bodyPr>
          <a:p>
            <a:pPr lvl="0" algn="l" fontAlgn="auto">
              <a:lnSpc>
                <a:spcPct val="130000"/>
              </a:lnSpc>
              <a:spcAft>
                <a:spcPts val="1000"/>
              </a:spcAft>
              <a:buClrTx/>
              <a:buSzTx/>
              <a:buFontTx/>
            </a:pPr>
            <a:r>
              <a:rPr lang="en-US" altLang="zh-CN" sz="2800" b="1" spc="150">
                <a:solidFill>
                  <a:schemeClr val="tx1"/>
                </a:solidFill>
                <a:uFillTx/>
                <a:latin typeface="微软雅黑" panose="020B0503020204020204" charset="-122"/>
                <a:ea typeface="微软雅黑" panose="020B0503020204020204" charset="-122"/>
                <a:cs typeface="思源黑体 CN Regular" panose="020B0500000000000000" charset="-122"/>
                <a:sym typeface="微软雅黑" panose="020B0503020204020204" charset="-122"/>
              </a:rPr>
              <a:t>      </a:t>
            </a:r>
            <a:r>
              <a:rPr lang="zh-CN" sz="2800" b="1" spc="150">
                <a:solidFill>
                  <a:schemeClr val="tx1"/>
                </a:solidFill>
                <a:uFillTx/>
                <a:latin typeface="微软雅黑" panose="020B0503020204020204" charset="-122"/>
                <a:ea typeface="微软雅黑" panose="020B0503020204020204" charset="-122"/>
                <a:cs typeface="思源黑体 CN Regular" panose="020B0500000000000000" charset="-122"/>
                <a:sym typeface="微软雅黑" panose="020B0503020204020204" charset="-122"/>
              </a:rPr>
              <a:t>各小组帮助上海朔正机械制造有限责任公司职工薪酬业务案例进行会计分录的编制。</a:t>
            </a:r>
            <a:endParaRPr lang="en-US" altLang="zh-CN" sz="2800" b="1" spc="150">
              <a:solidFill>
                <a:schemeClr val="tx1"/>
              </a:solidFill>
              <a:uFillTx/>
              <a:latin typeface="微软雅黑" panose="020B0503020204020204" charset="-122"/>
              <a:ea typeface="微软雅黑" panose="020B0503020204020204" charset="-122"/>
              <a:cs typeface="思源黑体 CN Regular" panose="020B0500000000000000" charset="-122"/>
              <a:sym typeface="微软雅黑" panose="020B0503020204020204" charset="-122"/>
            </a:endParaRPr>
          </a:p>
        </p:txBody>
      </p:sp>
      <p:sp>
        <p:nvSpPr>
          <p:cNvPr id="2" name="矩形 1"/>
          <p:cNvSpPr/>
          <p:nvPr>
            <p:custDataLst>
              <p:tags r:id="rId2"/>
            </p:custDataLst>
          </p:nvPr>
        </p:nvSpPr>
        <p:spPr>
          <a:xfrm>
            <a:off x="375285" y="335915"/>
            <a:ext cx="7924165" cy="521970"/>
          </a:xfrm>
          <a:prstGeom prst="rect">
            <a:avLst/>
          </a:prstGeom>
        </p:spPr>
        <p:txBody>
          <a:bodyPr wrap="square">
            <a:spAutoFit/>
          </a:bodyPr>
          <a:p>
            <a:pPr marL="457200" indent="-457200">
              <a:buFont typeface="Wingdings" panose="05000000000000000000" pitchFamily="2" charset="2"/>
              <a:buChar char="p"/>
            </a:pPr>
            <a:r>
              <a:rPr lang="zh-CN" altLang="en-US" sz="2800" b="1" dirty="0">
                <a:latin typeface="微软雅黑" panose="020B0503020204020204" charset="-122"/>
                <a:ea typeface="微软雅黑" panose="020B0503020204020204" charset="-122"/>
                <a:sym typeface="字魂105号-简雅黑" panose="00000500000000000000" pitchFamily="2" charset="-122"/>
              </a:rPr>
              <a:t>任务：根据经济业务编制会计分录</a:t>
            </a:r>
            <a:endParaRPr lang="zh-CN" altLang="en-US" sz="2800" b="1" spc="300" dirty="0">
              <a:solidFill>
                <a:schemeClr val="tx1"/>
              </a:solidFill>
              <a:uFillTx/>
              <a:latin typeface="微软雅黑" panose="020B0503020204020204" charset="-122"/>
              <a:ea typeface="微软雅黑" panose="020B0503020204020204" charset="-122"/>
              <a:cs typeface="思源黑体 CN Regular" panose="020B0500000000000000" charset="-122"/>
              <a:sym typeface="微软雅黑" panose="020B0503020204020204" charset="-122"/>
            </a:endParaRPr>
          </a:p>
        </p:txBody>
      </p:sp>
      <p:grpSp>
        <p:nvGrpSpPr>
          <p:cNvPr id="10" name="组合 9"/>
          <p:cNvGrpSpPr/>
          <p:nvPr/>
        </p:nvGrpSpPr>
        <p:grpSpPr>
          <a:xfrm>
            <a:off x="897890" y="1131570"/>
            <a:ext cx="4309745" cy="5459095"/>
            <a:chOff x="895" y="1949"/>
            <a:chExt cx="6787" cy="8597"/>
          </a:xfrm>
        </p:grpSpPr>
        <p:pic>
          <p:nvPicPr>
            <p:cNvPr id="4" name="图片 3" descr="1"/>
            <p:cNvPicPr>
              <a:picLocks noChangeAspect="1"/>
            </p:cNvPicPr>
            <p:nvPr/>
          </p:nvPicPr>
          <p:blipFill>
            <a:blip r:embed="rId3"/>
            <a:stretch>
              <a:fillRect/>
            </a:stretch>
          </p:blipFill>
          <p:spPr>
            <a:xfrm>
              <a:off x="895" y="1949"/>
              <a:ext cx="3616" cy="4681"/>
            </a:xfrm>
            <a:prstGeom prst="rect">
              <a:avLst/>
            </a:prstGeom>
          </p:spPr>
        </p:pic>
        <p:pic>
          <p:nvPicPr>
            <p:cNvPr id="5" name="图片 4" descr="2"/>
            <p:cNvPicPr>
              <a:picLocks noChangeAspect="1"/>
            </p:cNvPicPr>
            <p:nvPr/>
          </p:nvPicPr>
          <p:blipFill>
            <a:blip r:embed="rId4"/>
            <a:stretch>
              <a:fillRect/>
            </a:stretch>
          </p:blipFill>
          <p:spPr>
            <a:xfrm>
              <a:off x="1381" y="2534"/>
              <a:ext cx="3722" cy="4818"/>
            </a:xfrm>
            <a:prstGeom prst="rect">
              <a:avLst/>
            </a:prstGeom>
          </p:spPr>
        </p:pic>
        <p:pic>
          <p:nvPicPr>
            <p:cNvPr id="6" name="图片 5" descr="3"/>
            <p:cNvPicPr>
              <a:picLocks noChangeAspect="1"/>
            </p:cNvPicPr>
            <p:nvPr/>
          </p:nvPicPr>
          <p:blipFill>
            <a:blip r:embed="rId5"/>
            <a:stretch>
              <a:fillRect/>
            </a:stretch>
          </p:blipFill>
          <p:spPr>
            <a:xfrm>
              <a:off x="1916" y="3401"/>
              <a:ext cx="3841" cy="4973"/>
            </a:xfrm>
            <a:prstGeom prst="rect">
              <a:avLst/>
            </a:prstGeom>
          </p:spPr>
        </p:pic>
        <p:pic>
          <p:nvPicPr>
            <p:cNvPr id="7" name="图片 6" descr="4"/>
            <p:cNvPicPr>
              <a:picLocks noChangeAspect="1"/>
            </p:cNvPicPr>
            <p:nvPr/>
          </p:nvPicPr>
          <p:blipFill>
            <a:blip r:embed="rId6"/>
            <a:stretch>
              <a:fillRect/>
            </a:stretch>
          </p:blipFill>
          <p:spPr>
            <a:xfrm>
              <a:off x="2298" y="4218"/>
              <a:ext cx="3884" cy="5026"/>
            </a:xfrm>
            <a:prstGeom prst="rect">
              <a:avLst/>
            </a:prstGeom>
          </p:spPr>
        </p:pic>
        <p:pic>
          <p:nvPicPr>
            <p:cNvPr id="8" name="图片 7" descr="5"/>
            <p:cNvPicPr>
              <a:picLocks noChangeAspect="1"/>
            </p:cNvPicPr>
            <p:nvPr/>
          </p:nvPicPr>
          <p:blipFill>
            <a:blip r:embed="rId7"/>
            <a:stretch>
              <a:fillRect/>
            </a:stretch>
          </p:blipFill>
          <p:spPr>
            <a:xfrm>
              <a:off x="2986" y="5117"/>
              <a:ext cx="3906" cy="5054"/>
            </a:xfrm>
            <a:prstGeom prst="rect">
              <a:avLst/>
            </a:prstGeom>
          </p:spPr>
        </p:pic>
        <p:pic>
          <p:nvPicPr>
            <p:cNvPr id="9" name="图片 8" descr="6"/>
            <p:cNvPicPr>
              <a:picLocks noChangeAspect="1"/>
            </p:cNvPicPr>
            <p:nvPr/>
          </p:nvPicPr>
          <p:blipFill>
            <a:blip r:embed="rId8"/>
            <a:stretch>
              <a:fillRect/>
            </a:stretch>
          </p:blipFill>
          <p:spPr>
            <a:xfrm>
              <a:off x="4068" y="5868"/>
              <a:ext cx="3615" cy="4678"/>
            </a:xfrm>
            <a:prstGeom prst="rect">
              <a:avLst/>
            </a:prstGeom>
          </p:spPr>
        </p:pic>
      </p:grpSp>
    </p:spTree>
    <p:custDataLst>
      <p:tags r:id="rId9"/>
    </p:custDataLst>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矩形 20"/>
          <p:cNvSpPr/>
          <p:nvPr>
            <p:custDataLst>
              <p:tags r:id="rId1"/>
            </p:custDataLst>
          </p:nvPr>
        </p:nvSpPr>
        <p:spPr>
          <a:xfrm>
            <a:off x="375285" y="335915"/>
            <a:ext cx="6985000" cy="521970"/>
          </a:xfrm>
          <a:prstGeom prst="rect">
            <a:avLst/>
          </a:prstGeom>
        </p:spPr>
        <p:txBody>
          <a:bodyPr wrap="square">
            <a:spAutoFit/>
          </a:bodyPr>
          <a:p>
            <a:pPr marL="457200" indent="-457200">
              <a:buFont typeface="Wingdings" panose="05000000000000000000" pitchFamily="2" charset="2"/>
              <a:buChar char="p"/>
            </a:pPr>
            <a:r>
              <a:rPr lang="en-US" altLang="zh-CN" sz="2800" b="1" dirty="0">
                <a:latin typeface="微软雅黑" panose="020B0503020204020204" charset="-122"/>
                <a:ea typeface="微软雅黑" panose="020B0503020204020204" charset="-122"/>
                <a:sym typeface="字魂105号-简雅黑" panose="00000500000000000000" pitchFamily="2" charset="-122"/>
              </a:rPr>
              <a:t>1.1</a:t>
            </a:r>
            <a:r>
              <a:rPr lang="zh-CN" altLang="en-US" sz="2800" b="1" dirty="0">
                <a:latin typeface="微软雅黑" panose="020B0503020204020204" charset="-122"/>
                <a:ea typeface="微软雅黑" panose="020B0503020204020204" charset="-122"/>
                <a:sym typeface="字魂105号-简雅黑" panose="00000500000000000000" pitchFamily="2" charset="-122"/>
              </a:rPr>
              <a:t>职工薪酬</a:t>
            </a:r>
            <a:r>
              <a:rPr lang="zh-CN" altLang="en-US" sz="2800" b="1" dirty="0">
                <a:latin typeface="微软雅黑" panose="020B0503020204020204" charset="-122"/>
                <a:ea typeface="微软雅黑" panose="020B0503020204020204" charset="-122"/>
                <a:sym typeface="字魂105号-简雅黑" panose="00000500000000000000" pitchFamily="2" charset="-122"/>
              </a:rPr>
              <a:t>业务账户设置</a:t>
            </a:r>
            <a:endParaRPr lang="zh-CN" altLang="en-US" sz="2800" b="1" dirty="0">
              <a:latin typeface="微软雅黑" panose="020B0503020204020204" charset="-122"/>
              <a:ea typeface="微软雅黑" panose="020B0503020204020204" charset="-122"/>
              <a:sym typeface="字魂105号-简雅黑" panose="00000500000000000000" pitchFamily="2" charset="-122"/>
            </a:endParaRPr>
          </a:p>
        </p:txBody>
      </p:sp>
      <p:grpSp>
        <p:nvGrpSpPr>
          <p:cNvPr id="10" name="组合 9"/>
          <p:cNvGrpSpPr/>
          <p:nvPr/>
        </p:nvGrpSpPr>
        <p:grpSpPr>
          <a:xfrm>
            <a:off x="1376680" y="1454785"/>
            <a:ext cx="9114790" cy="4961255"/>
            <a:chOff x="3523" y="1929"/>
            <a:chExt cx="11314" cy="7813"/>
          </a:xfrm>
        </p:grpSpPr>
        <p:cxnSp>
          <p:nvCxnSpPr>
            <p:cNvPr id="2" name="直接连接符 1"/>
            <p:cNvCxnSpPr/>
            <p:nvPr/>
          </p:nvCxnSpPr>
          <p:spPr>
            <a:xfrm flipV="1">
              <a:off x="3757" y="3492"/>
              <a:ext cx="10734" cy="70"/>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cxnSp>
          <p:nvCxnSpPr>
            <p:cNvPr id="3" name="直接连接符 2"/>
            <p:cNvCxnSpPr/>
            <p:nvPr/>
          </p:nvCxnSpPr>
          <p:spPr>
            <a:xfrm>
              <a:off x="8987" y="3520"/>
              <a:ext cx="83" cy="6222"/>
            </a:xfrm>
            <a:prstGeom prst="line">
              <a:avLst/>
            </a:prstGeom>
            <a:ln w="31750" cap="rnd">
              <a:solidFill>
                <a:schemeClr val="accent1"/>
              </a:solidFill>
              <a:round/>
            </a:ln>
          </p:spPr>
          <p:style>
            <a:lnRef idx="0">
              <a:srgbClr val="FFFFFF"/>
            </a:lnRef>
            <a:fillRef idx="0">
              <a:srgbClr val="FFFFFF"/>
            </a:fillRef>
            <a:effectRef idx="0">
              <a:srgbClr val="FFFFFF"/>
            </a:effectRef>
            <a:fontRef idx="minor">
              <a:schemeClr val="tx1"/>
            </a:fontRef>
          </p:style>
        </p:cxnSp>
        <p:sp>
          <p:nvSpPr>
            <p:cNvPr id="4" name="文本框 3"/>
            <p:cNvSpPr txBox="1"/>
            <p:nvPr/>
          </p:nvSpPr>
          <p:spPr>
            <a:xfrm>
              <a:off x="6540" y="1929"/>
              <a:ext cx="6340" cy="1307"/>
            </a:xfrm>
            <a:prstGeom prst="rect">
              <a:avLst/>
            </a:prstGeom>
            <a:noFill/>
          </p:spPr>
          <p:txBody>
            <a:bodyPr wrap="square" rtlCol="0">
              <a:spAutoFit/>
            </a:bodyPr>
            <a:p>
              <a:r>
                <a:rPr lang="zh-CN" altLang="en-US" sz="4800">
                  <a:latin typeface="黑体" panose="02010609060101010101" charset="-122"/>
                  <a:ea typeface="黑体" panose="02010609060101010101" charset="-122"/>
                </a:rPr>
                <a:t>应付职工薪酬</a:t>
              </a:r>
              <a:endParaRPr lang="zh-CN" altLang="en-US" sz="4800">
                <a:latin typeface="黑体" panose="02010609060101010101" charset="-122"/>
                <a:ea typeface="黑体" panose="02010609060101010101" charset="-122"/>
              </a:endParaRPr>
            </a:p>
          </p:txBody>
        </p:sp>
        <p:sp>
          <p:nvSpPr>
            <p:cNvPr id="5" name="文本框 4"/>
            <p:cNvSpPr txBox="1"/>
            <p:nvPr/>
          </p:nvSpPr>
          <p:spPr>
            <a:xfrm>
              <a:off x="3523" y="2743"/>
              <a:ext cx="855" cy="725"/>
            </a:xfrm>
            <a:prstGeom prst="rect">
              <a:avLst/>
            </a:prstGeom>
            <a:noFill/>
          </p:spPr>
          <p:txBody>
            <a:bodyPr wrap="square" rtlCol="0">
              <a:spAutoFit/>
            </a:bodyPr>
            <a:p>
              <a:r>
                <a:rPr lang="zh-CN" altLang="en-US" sz="2400">
                  <a:latin typeface="黑体" panose="02010609060101010101" charset="-122"/>
                  <a:ea typeface="黑体" panose="02010609060101010101" charset="-122"/>
                </a:rPr>
                <a:t>借</a:t>
              </a:r>
              <a:endParaRPr lang="zh-CN" altLang="en-US" sz="2400">
                <a:latin typeface="黑体" panose="02010609060101010101" charset="-122"/>
                <a:ea typeface="黑体" panose="02010609060101010101" charset="-122"/>
              </a:endParaRPr>
            </a:p>
          </p:txBody>
        </p:sp>
        <p:sp>
          <p:nvSpPr>
            <p:cNvPr id="6" name="文本框 5"/>
            <p:cNvSpPr txBox="1"/>
            <p:nvPr/>
          </p:nvSpPr>
          <p:spPr>
            <a:xfrm>
              <a:off x="14036" y="2743"/>
              <a:ext cx="801" cy="725"/>
            </a:xfrm>
            <a:prstGeom prst="rect">
              <a:avLst/>
            </a:prstGeom>
            <a:noFill/>
          </p:spPr>
          <p:txBody>
            <a:bodyPr wrap="square" rtlCol="0">
              <a:spAutoFit/>
            </a:bodyPr>
            <a:p>
              <a:r>
                <a:rPr lang="zh-CN" altLang="en-US" sz="2400">
                  <a:latin typeface="黑体" panose="02010609060101010101" charset="-122"/>
                  <a:ea typeface="黑体" panose="02010609060101010101" charset="-122"/>
                </a:rPr>
                <a:t>贷</a:t>
              </a:r>
              <a:endParaRPr lang="zh-CN" altLang="en-US" sz="2400">
                <a:latin typeface="黑体" panose="02010609060101010101" charset="-122"/>
                <a:ea typeface="黑体" panose="02010609060101010101" charset="-122"/>
              </a:endParaRPr>
            </a:p>
          </p:txBody>
        </p:sp>
        <p:sp>
          <p:nvSpPr>
            <p:cNvPr id="7" name="文本框 6"/>
            <p:cNvSpPr txBox="1"/>
            <p:nvPr/>
          </p:nvSpPr>
          <p:spPr>
            <a:xfrm>
              <a:off x="4170" y="4165"/>
              <a:ext cx="4643" cy="1695"/>
            </a:xfrm>
            <a:prstGeom prst="rect">
              <a:avLst/>
            </a:prstGeom>
            <a:noFill/>
          </p:spPr>
          <p:txBody>
            <a:bodyPr wrap="square" rtlCol="0">
              <a:spAutoFit/>
            </a:bodyPr>
            <a:p>
              <a:r>
                <a:rPr lang="zh-CN" sz="3200">
                  <a:latin typeface="黑体" panose="02010609060101010101" charset="-122"/>
                  <a:ea typeface="黑体" panose="02010609060101010101" charset="-122"/>
                  <a:cs typeface="黑体" panose="02010609060101010101" charset="-122"/>
                </a:rPr>
                <a:t>登记本月</a:t>
              </a:r>
              <a:r>
                <a:rPr lang="zh-CN" sz="3200">
                  <a:solidFill>
                    <a:srgbClr val="FF0000"/>
                  </a:solidFill>
                  <a:latin typeface="黑体" panose="02010609060101010101" charset="-122"/>
                  <a:ea typeface="黑体" panose="02010609060101010101" charset="-122"/>
                  <a:cs typeface="黑体" panose="02010609060101010101" charset="-122"/>
                </a:rPr>
                <a:t>实际支付</a:t>
              </a:r>
              <a:r>
                <a:rPr lang="zh-CN" sz="3200">
                  <a:latin typeface="黑体" panose="02010609060101010101" charset="-122"/>
                  <a:ea typeface="黑体" panose="02010609060101010101" charset="-122"/>
                  <a:cs typeface="黑体" panose="02010609060101010101" charset="-122"/>
                </a:rPr>
                <a:t>的职工薪酬数额</a:t>
              </a:r>
              <a:endParaRPr lang="zh-CN" sz="3200">
                <a:latin typeface="黑体" panose="02010609060101010101" charset="-122"/>
                <a:ea typeface="黑体" panose="02010609060101010101" charset="-122"/>
                <a:cs typeface="黑体" panose="02010609060101010101" charset="-122"/>
              </a:endParaRPr>
            </a:p>
          </p:txBody>
        </p:sp>
        <p:sp>
          <p:nvSpPr>
            <p:cNvPr id="8" name="文本框 7"/>
            <p:cNvSpPr txBox="1"/>
            <p:nvPr/>
          </p:nvSpPr>
          <p:spPr>
            <a:xfrm>
              <a:off x="9399" y="4165"/>
              <a:ext cx="5325" cy="1937"/>
            </a:xfrm>
            <a:prstGeom prst="rect">
              <a:avLst/>
            </a:prstGeom>
            <a:noFill/>
          </p:spPr>
          <p:txBody>
            <a:bodyPr wrap="square" rtlCol="0">
              <a:noAutofit/>
            </a:bodyPr>
            <a:p>
              <a:pPr lvl="0" algn="l">
                <a:buClrTx/>
                <a:buSzTx/>
                <a:buFontTx/>
              </a:pPr>
              <a:r>
                <a:rPr lang="zh-CN" altLang="en-US" sz="3200">
                  <a:latin typeface="黑体" panose="02010609060101010101" charset="-122"/>
                  <a:ea typeface="黑体" panose="02010609060101010101" charset="-122"/>
                  <a:cs typeface="黑体" panose="02010609060101010101" charset="-122"/>
                  <a:sym typeface="+mn-ea"/>
                </a:rPr>
                <a:t>登记本月</a:t>
              </a:r>
              <a:r>
                <a:rPr lang="zh-CN" altLang="en-US" sz="3200">
                  <a:solidFill>
                    <a:srgbClr val="FF0000"/>
                  </a:solidFill>
                  <a:latin typeface="黑体" panose="02010609060101010101" charset="-122"/>
                  <a:ea typeface="黑体" panose="02010609060101010101" charset="-122"/>
                  <a:cs typeface="黑体" panose="02010609060101010101" charset="-122"/>
                  <a:sym typeface="+mn-ea"/>
                </a:rPr>
                <a:t>计提</a:t>
              </a:r>
              <a:r>
                <a:rPr lang="zh-CN" altLang="en-US" sz="3200">
                  <a:latin typeface="黑体" panose="02010609060101010101" charset="-122"/>
                  <a:ea typeface="黑体" panose="02010609060101010101" charset="-122"/>
                  <a:cs typeface="黑体" panose="02010609060101010101" charset="-122"/>
                  <a:sym typeface="+mn-ea"/>
                </a:rPr>
                <a:t>的应付职工薪酬总额</a:t>
              </a:r>
              <a:endParaRPr lang="zh-CN" altLang="en-US" sz="3200">
                <a:latin typeface="黑体" panose="02010609060101010101" charset="-122"/>
                <a:ea typeface="黑体" panose="02010609060101010101" charset="-122"/>
                <a:cs typeface="黑体" panose="02010609060101010101"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 name="圆角矩形 4"/>
          <p:cNvSpPr/>
          <p:nvPr>
            <p:custDataLst>
              <p:tags r:id="rId1"/>
            </p:custDataLst>
          </p:nvPr>
        </p:nvSpPr>
        <p:spPr>
          <a:xfrm>
            <a:off x="992763" y="2956560"/>
            <a:ext cx="3836205" cy="1041400"/>
          </a:xfrm>
          <a:prstGeom prst="roundRect">
            <a:avLst/>
          </a:prstGeom>
          <a:solidFill>
            <a:srgbClr val="BF4E18"/>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lstStyle/>
          <a:p>
            <a:pPr lvl="0" algn="ctr">
              <a:defRPr/>
            </a:pPr>
            <a:r>
              <a:rPr lang="zh-CN" altLang="en-US" sz="4800" b="1" kern="0" dirty="0">
                <a:solidFill>
                  <a:srgbClr val="FFFFFF"/>
                </a:solidFill>
                <a:latin typeface="微软雅黑" panose="020B0503020204020204" charset="-122"/>
                <a:ea typeface="微软雅黑" panose="020B0503020204020204" charset="-122"/>
              </a:rPr>
              <a:t>计提</a:t>
            </a:r>
            <a:endParaRPr lang="zh-CN" altLang="en-US" sz="4800" b="1" kern="0" dirty="0">
              <a:solidFill>
                <a:srgbClr val="FFFFFF"/>
              </a:solidFill>
              <a:latin typeface="微软雅黑" panose="020B0503020204020204" charset="-122"/>
              <a:ea typeface="微软雅黑" panose="020B0503020204020204" charset="-122"/>
            </a:endParaRPr>
          </a:p>
        </p:txBody>
      </p:sp>
      <p:sp>
        <p:nvSpPr>
          <p:cNvPr id="23" name="圆角矩形 5"/>
          <p:cNvSpPr/>
          <p:nvPr>
            <p:custDataLst>
              <p:tags r:id="rId2"/>
            </p:custDataLst>
          </p:nvPr>
        </p:nvSpPr>
        <p:spPr>
          <a:xfrm>
            <a:off x="7363032" y="2956560"/>
            <a:ext cx="3836205" cy="1041400"/>
          </a:xfrm>
          <a:prstGeom prst="roundRect">
            <a:avLst/>
          </a:prstGeom>
          <a:solidFill>
            <a:srgbClr val="203040"/>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lstStyle/>
          <a:p>
            <a:pPr lvl="0" algn="ctr">
              <a:defRPr/>
            </a:pPr>
            <a:r>
              <a:rPr lang="zh-CN" altLang="en-US" sz="4800" b="1" kern="0" dirty="0">
                <a:solidFill>
                  <a:srgbClr val="FFFFFF"/>
                </a:solidFill>
                <a:latin typeface="微软雅黑" panose="020B0503020204020204" charset="-122"/>
                <a:ea typeface="微软雅黑" panose="020B0503020204020204" charset="-122"/>
              </a:rPr>
              <a:t>支付</a:t>
            </a:r>
            <a:endParaRPr lang="zh-CN" altLang="en-US" sz="4800" b="1" kern="0" dirty="0">
              <a:solidFill>
                <a:srgbClr val="FFFFFF"/>
              </a:solidFill>
              <a:latin typeface="微软雅黑" panose="020B0503020204020204" charset="-122"/>
              <a:ea typeface="微软雅黑" panose="020B0503020204020204" charset="-122"/>
            </a:endParaRPr>
          </a:p>
        </p:txBody>
      </p:sp>
      <p:sp>
        <p:nvSpPr>
          <p:cNvPr id="31" name="右箭头 13"/>
          <p:cNvSpPr/>
          <p:nvPr>
            <p:custDataLst>
              <p:tags r:id="rId3"/>
            </p:custDataLst>
          </p:nvPr>
        </p:nvSpPr>
        <p:spPr>
          <a:xfrm>
            <a:off x="5356054" y="2956562"/>
            <a:ext cx="1634407" cy="1041396"/>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lstStyle/>
          <a:p>
            <a:pPr marL="0" marR="0" lvl="0" indent="0" algn="ctr" defTabSz="914400" eaLnBrk="1" latinLnBrk="0" hangingPunct="1">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lumMod val="50000"/>
                </a:srgbClr>
              </a:solidFill>
              <a:effectLst/>
              <a:uLnTx/>
              <a:uFillTx/>
              <a:latin typeface="Arial" panose="020B0604020202020204" pitchFamily="34" charset="0"/>
              <a:ea typeface="黑体" panose="02010609060101010101" charset="-122"/>
            </a:endParaRPr>
          </a:p>
        </p:txBody>
      </p:sp>
      <p:sp>
        <p:nvSpPr>
          <p:cNvPr id="21" name="矩形 20"/>
          <p:cNvSpPr/>
          <p:nvPr>
            <p:custDataLst>
              <p:tags r:id="rId4"/>
            </p:custDataLst>
          </p:nvPr>
        </p:nvSpPr>
        <p:spPr>
          <a:xfrm>
            <a:off x="375586" y="336133"/>
            <a:ext cx="5392168" cy="521970"/>
          </a:xfrm>
          <a:prstGeom prst="rect">
            <a:avLst/>
          </a:prstGeom>
        </p:spPr>
        <p:txBody>
          <a:bodyPr wrap="square">
            <a:spAutoFit/>
          </a:bodyPr>
          <a:p>
            <a:pPr marL="457200" indent="-457200">
              <a:buFont typeface="Wingdings" panose="05000000000000000000" pitchFamily="2" charset="2"/>
              <a:buChar char="p"/>
            </a:pPr>
            <a:r>
              <a:rPr lang="en-US" altLang="zh-CN" sz="2800" b="1" dirty="0">
                <a:latin typeface="微软雅黑" panose="020B0503020204020204" charset="-122"/>
                <a:ea typeface="微软雅黑" panose="020B0503020204020204" charset="-122"/>
                <a:sym typeface="字魂105号-简雅黑" panose="00000500000000000000" pitchFamily="2" charset="-122"/>
              </a:rPr>
              <a:t>1.2</a:t>
            </a:r>
            <a:r>
              <a:rPr lang="zh-CN" altLang="en-US" sz="2800" b="1" dirty="0">
                <a:latin typeface="微软雅黑" panose="020B0503020204020204" charset="-122"/>
                <a:ea typeface="微软雅黑" panose="020B0503020204020204" charset="-122"/>
                <a:sym typeface="字魂105号-简雅黑" panose="00000500000000000000" pitchFamily="2" charset="-122"/>
              </a:rPr>
              <a:t>职工薪酬账务处理步骤</a:t>
            </a:r>
            <a:endParaRPr lang="zh-CN" altLang="en-US" sz="2800" b="1" dirty="0">
              <a:latin typeface="微软雅黑" panose="020B0503020204020204" charset="-122"/>
              <a:ea typeface="微软雅黑" panose="020B0503020204020204" charset="-122"/>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custDataLst>
              <p:tags r:id="rId1"/>
            </p:custDataLst>
          </p:nvPr>
        </p:nvSpPr>
        <p:spPr>
          <a:xfrm>
            <a:off x="375285" y="335915"/>
            <a:ext cx="5394325" cy="521970"/>
          </a:xfrm>
          <a:prstGeom prst="rect">
            <a:avLst/>
          </a:prstGeom>
        </p:spPr>
        <p:txBody>
          <a:bodyPr wrap="square">
            <a:spAutoFit/>
          </a:bodyPr>
          <a:p>
            <a:pPr marL="457200" indent="-457200">
              <a:buFont typeface="Wingdings" panose="05000000000000000000" pitchFamily="2" charset="2"/>
              <a:buChar char="p"/>
            </a:pPr>
            <a:r>
              <a:rPr lang="en-US" altLang="zh-CN" sz="2800" b="1" dirty="0">
                <a:latin typeface="微软雅黑" panose="020B0503020204020204" charset="-122"/>
                <a:ea typeface="微软雅黑" panose="020B0503020204020204" charset="-122"/>
                <a:sym typeface="字魂105号-简雅黑" panose="00000500000000000000" pitchFamily="2" charset="-122"/>
              </a:rPr>
              <a:t>2.1</a:t>
            </a:r>
            <a:r>
              <a:rPr lang="zh-CN" altLang="en-US" sz="2800" b="1" dirty="0">
                <a:latin typeface="微软雅黑" panose="020B0503020204020204" charset="-122"/>
                <a:ea typeface="微软雅黑" panose="020B0503020204020204" charset="-122"/>
                <a:sym typeface="字魂105号-简雅黑" panose="00000500000000000000" pitchFamily="2" charset="-122"/>
              </a:rPr>
              <a:t>小组讨论</a:t>
            </a:r>
            <a:r>
              <a:rPr lang="en-US" altLang="zh-CN" sz="2800" b="1" dirty="0">
                <a:latin typeface="微软雅黑" panose="020B0503020204020204" charset="-122"/>
                <a:ea typeface="微软雅黑" panose="020B0503020204020204" charset="-122"/>
                <a:sym typeface="字魂105号-简雅黑" panose="00000500000000000000" pitchFamily="2" charset="-122"/>
              </a:rPr>
              <a:t>    </a:t>
            </a:r>
            <a:r>
              <a:rPr lang="zh-CN" altLang="en-US" sz="2800" b="1" dirty="0">
                <a:latin typeface="微软雅黑" panose="020B0503020204020204" charset="-122"/>
                <a:ea typeface="微软雅黑" panose="020B0503020204020204" charset="-122"/>
                <a:sym typeface="字魂105号-简雅黑" panose="00000500000000000000" pitchFamily="2" charset="-122"/>
              </a:rPr>
              <a:t>编制会计分录</a:t>
            </a:r>
            <a:endParaRPr lang="en-US" altLang="zh-CN" sz="2800" b="1" dirty="0">
              <a:latin typeface="微软雅黑" panose="020B0503020204020204" charset="-122"/>
              <a:ea typeface="微软雅黑" panose="020B0503020204020204" charset="-122"/>
              <a:sym typeface="字魂105号-简雅黑" panose="00000500000000000000" pitchFamily="2" charset="-122"/>
            </a:endParaRPr>
          </a:p>
        </p:txBody>
      </p:sp>
      <p:sp>
        <p:nvSpPr>
          <p:cNvPr id="2" name="文本框 1"/>
          <p:cNvSpPr txBox="1"/>
          <p:nvPr/>
        </p:nvSpPr>
        <p:spPr>
          <a:xfrm>
            <a:off x="375285" y="1088390"/>
            <a:ext cx="11539855" cy="1753235"/>
          </a:xfrm>
          <a:prstGeom prst="rect">
            <a:avLst/>
          </a:prstGeom>
          <a:noFill/>
        </p:spPr>
        <p:txBody>
          <a:bodyPr wrap="square" rtlCol="0" anchor="t">
            <a:spAutoFit/>
          </a:bodyPr>
          <a:p>
            <a:pPr>
              <a:lnSpc>
                <a:spcPct val="150000"/>
              </a:lnSpc>
            </a:pPr>
            <a:r>
              <a:rPr lang="en-US" altLang="zh-CN" sz="2400" b="1" dirty="0">
                <a:latin typeface="微软雅黑" panose="020B0503020204020204" charset="-122"/>
                <a:ea typeface="微软雅黑" panose="020B0503020204020204" charset="-122"/>
                <a:sym typeface="+mn-ea"/>
              </a:rPr>
              <a:t>      </a:t>
            </a:r>
            <a:r>
              <a:rPr lang="zh-CN" altLang="en-US" sz="2400" b="1" dirty="0">
                <a:latin typeface="微软雅黑" panose="020B0503020204020204" charset="-122"/>
                <a:ea typeface="微软雅黑" panose="020B0503020204020204" charset="-122"/>
                <a:sym typeface="+mn-ea"/>
              </a:rPr>
              <a:t>华创家电</a:t>
            </a:r>
            <a:r>
              <a:rPr lang="zh-CN" sz="2400" b="1" dirty="0">
                <a:solidFill>
                  <a:schemeClr val="tx1"/>
                </a:solidFill>
                <a:latin typeface="微软雅黑" panose="020B0503020204020204" charset="-122"/>
                <a:ea typeface="微软雅黑" panose="020B0503020204020204" charset="-122"/>
                <a:sym typeface="+mn-ea"/>
              </a:rPr>
              <a:t>根据当月考勤和生产记录等，计算确定的本月职工工资如下：洗衣机生产工人工资一共</a:t>
            </a:r>
            <a:r>
              <a:rPr lang="en-US" altLang="zh-CN" sz="2400" b="1" dirty="0">
                <a:solidFill>
                  <a:schemeClr val="tx1"/>
                </a:solidFill>
                <a:latin typeface="微软雅黑" panose="020B0503020204020204" charset="-122"/>
                <a:ea typeface="微软雅黑" panose="020B0503020204020204" charset="-122"/>
                <a:sym typeface="+mn-ea"/>
              </a:rPr>
              <a:t>640 000</a:t>
            </a:r>
            <a:r>
              <a:rPr lang="zh-CN" altLang="en-US" sz="2400" b="1" dirty="0">
                <a:solidFill>
                  <a:schemeClr val="tx1"/>
                </a:solidFill>
                <a:latin typeface="微软雅黑" panose="020B0503020204020204" charset="-122"/>
                <a:ea typeface="微软雅黑" panose="020B0503020204020204" charset="-122"/>
                <a:sym typeface="+mn-ea"/>
              </a:rPr>
              <a:t>元，烘干机生产工人工资一共</a:t>
            </a:r>
            <a:r>
              <a:rPr lang="en-US" altLang="zh-CN" sz="2400" b="1" dirty="0">
                <a:solidFill>
                  <a:schemeClr val="tx1"/>
                </a:solidFill>
                <a:latin typeface="微软雅黑" panose="020B0503020204020204" charset="-122"/>
                <a:ea typeface="微软雅黑" panose="020B0503020204020204" charset="-122"/>
                <a:sym typeface="+mn-ea"/>
              </a:rPr>
              <a:t>660 000</a:t>
            </a:r>
            <a:r>
              <a:rPr lang="zh-CN" altLang="en-US" sz="2400" b="1" dirty="0">
                <a:solidFill>
                  <a:schemeClr val="tx1"/>
                </a:solidFill>
                <a:latin typeface="微软雅黑" panose="020B0503020204020204" charset="-122"/>
                <a:ea typeface="微软雅黑" panose="020B0503020204020204" charset="-122"/>
                <a:sym typeface="+mn-ea"/>
              </a:rPr>
              <a:t>元，车间管理人员工资一共</a:t>
            </a:r>
            <a:r>
              <a:rPr lang="en-US" altLang="zh-CN" sz="2400" b="1" dirty="0">
                <a:solidFill>
                  <a:schemeClr val="tx1"/>
                </a:solidFill>
                <a:latin typeface="微软雅黑" panose="020B0503020204020204" charset="-122"/>
                <a:ea typeface="微软雅黑" panose="020B0503020204020204" charset="-122"/>
                <a:sym typeface="+mn-ea"/>
              </a:rPr>
              <a:t>37 000</a:t>
            </a:r>
            <a:r>
              <a:rPr lang="zh-CN" altLang="en-US" sz="2400" b="1" dirty="0">
                <a:solidFill>
                  <a:schemeClr val="tx1"/>
                </a:solidFill>
                <a:latin typeface="微软雅黑" panose="020B0503020204020204" charset="-122"/>
                <a:ea typeface="微软雅黑" panose="020B0503020204020204" charset="-122"/>
                <a:sym typeface="+mn-ea"/>
              </a:rPr>
              <a:t>元，厂部管理人员工资一共</a:t>
            </a:r>
            <a:r>
              <a:rPr lang="en-US" altLang="zh-CN" sz="2400" b="1" dirty="0">
                <a:solidFill>
                  <a:schemeClr val="tx1"/>
                </a:solidFill>
                <a:latin typeface="微软雅黑" panose="020B0503020204020204" charset="-122"/>
                <a:ea typeface="微软雅黑" panose="020B0503020204020204" charset="-122"/>
                <a:sym typeface="+mn-ea"/>
              </a:rPr>
              <a:t>35 000</a:t>
            </a:r>
            <a:r>
              <a:rPr lang="zh-CN" altLang="en-US" sz="2400" b="1" dirty="0">
                <a:solidFill>
                  <a:schemeClr val="tx1"/>
                </a:solidFill>
                <a:latin typeface="微软雅黑" panose="020B0503020204020204" charset="-122"/>
                <a:ea typeface="微软雅黑" panose="020B0503020204020204" charset="-122"/>
                <a:sym typeface="+mn-ea"/>
              </a:rPr>
              <a:t>元。</a:t>
            </a:r>
            <a:endParaRPr lang="zh-CN" altLang="en-US" sz="2400" b="1" dirty="0">
              <a:solidFill>
                <a:schemeClr val="tx1"/>
              </a:solidFill>
              <a:latin typeface="微软雅黑" panose="020B0503020204020204" charset="-122"/>
              <a:ea typeface="微软雅黑" panose="020B0503020204020204" charset="-122"/>
              <a:sym typeface="+mn-ea"/>
            </a:endParaRPr>
          </a:p>
        </p:txBody>
      </p:sp>
      <p:sp>
        <p:nvSpPr>
          <p:cNvPr id="3" name="文本框 2"/>
          <p:cNvSpPr txBox="1"/>
          <p:nvPr/>
        </p:nvSpPr>
        <p:spPr>
          <a:xfrm>
            <a:off x="598170" y="2888615"/>
            <a:ext cx="9530715" cy="3322955"/>
          </a:xfrm>
          <a:prstGeom prst="rect">
            <a:avLst/>
          </a:prstGeom>
          <a:noFill/>
        </p:spPr>
        <p:txBody>
          <a:bodyPr wrap="square" rtlCol="0" anchor="t">
            <a:spAutoFit/>
          </a:bodyPr>
          <a:p>
            <a:pPr>
              <a:lnSpc>
                <a:spcPct val="150000"/>
              </a:lnSpc>
            </a:pPr>
            <a:r>
              <a:rPr lang="zh-CN" altLang="en-US" sz="2800" b="1" dirty="0">
                <a:solidFill>
                  <a:srgbClr val="FF0000"/>
                </a:solidFill>
                <a:latin typeface="微软雅黑" panose="020B0503020204020204" charset="-122"/>
                <a:ea typeface="微软雅黑" panose="020B0503020204020204" charset="-122"/>
                <a:sym typeface="+mn-ea"/>
              </a:rPr>
              <a:t>借：生产成本</a:t>
            </a:r>
            <a:r>
              <a:rPr lang="en-US" altLang="zh-CN" sz="2800" b="1" dirty="0">
                <a:solidFill>
                  <a:srgbClr val="FF0000"/>
                </a:solidFill>
                <a:latin typeface="微软雅黑" panose="020B0503020204020204" charset="-122"/>
                <a:ea typeface="微软雅黑" panose="020B0503020204020204" charset="-122"/>
                <a:sym typeface="+mn-ea"/>
              </a:rPr>
              <a:t>——</a:t>
            </a:r>
            <a:r>
              <a:rPr lang="zh-CN" altLang="en-US" sz="2800" b="1" dirty="0">
                <a:solidFill>
                  <a:srgbClr val="FF0000"/>
                </a:solidFill>
                <a:latin typeface="微软雅黑" panose="020B0503020204020204" charset="-122"/>
                <a:ea typeface="微软雅黑" panose="020B0503020204020204" charset="-122"/>
                <a:sym typeface="+mn-ea"/>
              </a:rPr>
              <a:t>洗衣机        </a:t>
            </a:r>
            <a:r>
              <a:rPr lang="en-US" altLang="zh-CN" sz="2800" b="1" dirty="0">
                <a:solidFill>
                  <a:srgbClr val="FF0000"/>
                </a:solidFill>
                <a:latin typeface="微软雅黑" panose="020B0503020204020204" charset="-122"/>
                <a:ea typeface="微软雅黑" panose="020B0503020204020204" charset="-122"/>
                <a:sym typeface="+mn-ea"/>
              </a:rPr>
              <a:t>640 000</a:t>
            </a:r>
            <a:r>
              <a:rPr lang="en-US" altLang="zh-CN" sz="2800" b="1" dirty="0">
                <a:solidFill>
                  <a:srgbClr val="FF0000"/>
                </a:solidFill>
                <a:latin typeface="微软雅黑" panose="020B0503020204020204" charset="-122"/>
                <a:ea typeface="微软雅黑" panose="020B0503020204020204" charset="-122"/>
                <a:sym typeface="+mn-ea"/>
              </a:rPr>
              <a:t>             </a:t>
            </a:r>
            <a:endParaRPr lang="en-US" altLang="zh-CN" sz="2800" b="1" dirty="0">
              <a:solidFill>
                <a:srgbClr val="FF0000"/>
              </a:solidFill>
              <a:latin typeface="微软雅黑" panose="020B0503020204020204" charset="-122"/>
              <a:ea typeface="微软雅黑" panose="020B0503020204020204" charset="-122"/>
              <a:sym typeface="+mn-ea"/>
            </a:endParaRPr>
          </a:p>
          <a:p>
            <a:pPr>
              <a:lnSpc>
                <a:spcPct val="150000"/>
              </a:lnSpc>
            </a:pPr>
            <a:r>
              <a:rPr lang="en-US" altLang="zh-CN" sz="2800" b="1" dirty="0">
                <a:solidFill>
                  <a:srgbClr val="FF0000"/>
                </a:solidFill>
                <a:latin typeface="微软雅黑" panose="020B0503020204020204" charset="-122"/>
                <a:ea typeface="微软雅黑" panose="020B0503020204020204" charset="-122"/>
                <a:sym typeface="+mn-ea"/>
              </a:rPr>
              <a:t>                    ——</a:t>
            </a:r>
            <a:r>
              <a:rPr lang="zh-CN" altLang="en-US" sz="2800" b="1" dirty="0">
                <a:solidFill>
                  <a:srgbClr val="FF0000"/>
                </a:solidFill>
                <a:latin typeface="微软雅黑" panose="020B0503020204020204" charset="-122"/>
                <a:ea typeface="微软雅黑" panose="020B0503020204020204" charset="-122"/>
                <a:sym typeface="+mn-ea"/>
              </a:rPr>
              <a:t>烘干机</a:t>
            </a:r>
            <a:r>
              <a:rPr lang="en-US" altLang="zh-CN" sz="2800" b="1" dirty="0">
                <a:solidFill>
                  <a:srgbClr val="FF0000"/>
                </a:solidFill>
                <a:latin typeface="微软雅黑" panose="020B0503020204020204" charset="-122"/>
                <a:ea typeface="微软雅黑" panose="020B0503020204020204" charset="-122"/>
                <a:sym typeface="+mn-ea"/>
              </a:rPr>
              <a:t>        660 000</a:t>
            </a:r>
            <a:endParaRPr lang="en-US" altLang="zh-CN" sz="2800" b="1" dirty="0">
              <a:solidFill>
                <a:srgbClr val="FF0000"/>
              </a:solidFill>
              <a:latin typeface="微软雅黑" panose="020B0503020204020204" charset="-122"/>
              <a:ea typeface="微软雅黑" panose="020B0503020204020204" charset="-122"/>
              <a:sym typeface="+mn-ea"/>
            </a:endParaRPr>
          </a:p>
          <a:p>
            <a:pPr>
              <a:lnSpc>
                <a:spcPct val="150000"/>
              </a:lnSpc>
            </a:pPr>
            <a:r>
              <a:rPr lang="en-US" altLang="zh-CN" sz="2800" b="1" dirty="0">
                <a:solidFill>
                  <a:srgbClr val="FF0000"/>
                </a:solidFill>
                <a:latin typeface="微软雅黑" panose="020B0503020204020204" charset="-122"/>
                <a:ea typeface="微软雅黑" panose="020B0503020204020204" charset="-122"/>
                <a:sym typeface="+mn-ea"/>
              </a:rPr>
              <a:t>       </a:t>
            </a:r>
            <a:r>
              <a:rPr lang="zh-CN" altLang="en-US" sz="2800" b="1" dirty="0">
                <a:solidFill>
                  <a:srgbClr val="FF0000"/>
                </a:solidFill>
                <a:latin typeface="微软雅黑" panose="020B0503020204020204" charset="-122"/>
                <a:ea typeface="微软雅黑" panose="020B0503020204020204" charset="-122"/>
                <a:sym typeface="+mn-ea"/>
              </a:rPr>
              <a:t>制造费用</a:t>
            </a:r>
            <a:r>
              <a:rPr lang="en-US" altLang="zh-CN" sz="2800" b="1" dirty="0">
                <a:solidFill>
                  <a:srgbClr val="FF0000"/>
                </a:solidFill>
                <a:latin typeface="微软雅黑" panose="020B0503020204020204" charset="-122"/>
                <a:ea typeface="微软雅黑" panose="020B0503020204020204" charset="-122"/>
                <a:sym typeface="+mn-ea"/>
              </a:rPr>
              <a:t>                           37 000</a:t>
            </a:r>
            <a:endParaRPr lang="en-US" altLang="zh-CN" sz="2800" b="1" dirty="0">
              <a:solidFill>
                <a:srgbClr val="FF0000"/>
              </a:solidFill>
              <a:latin typeface="微软雅黑" panose="020B0503020204020204" charset="-122"/>
              <a:ea typeface="微软雅黑" panose="020B0503020204020204" charset="-122"/>
              <a:sym typeface="+mn-ea"/>
            </a:endParaRPr>
          </a:p>
          <a:p>
            <a:pPr>
              <a:lnSpc>
                <a:spcPct val="150000"/>
              </a:lnSpc>
            </a:pPr>
            <a:r>
              <a:rPr lang="en-US" altLang="zh-CN" sz="2800" b="1" dirty="0">
                <a:solidFill>
                  <a:srgbClr val="FF0000"/>
                </a:solidFill>
                <a:latin typeface="微软雅黑" panose="020B0503020204020204" charset="-122"/>
                <a:ea typeface="微软雅黑" panose="020B0503020204020204" charset="-122"/>
                <a:sym typeface="+mn-ea"/>
              </a:rPr>
              <a:t>       </a:t>
            </a:r>
            <a:r>
              <a:rPr lang="zh-CN" altLang="en-US" sz="2800" b="1" dirty="0">
                <a:solidFill>
                  <a:srgbClr val="FF0000"/>
                </a:solidFill>
                <a:latin typeface="微软雅黑" panose="020B0503020204020204" charset="-122"/>
                <a:ea typeface="微软雅黑" panose="020B0503020204020204" charset="-122"/>
                <a:sym typeface="+mn-ea"/>
              </a:rPr>
              <a:t>管理费用</a:t>
            </a:r>
            <a:r>
              <a:rPr lang="en-US" altLang="zh-CN" sz="2800" b="1" dirty="0">
                <a:solidFill>
                  <a:srgbClr val="FF0000"/>
                </a:solidFill>
                <a:latin typeface="微软雅黑" panose="020B0503020204020204" charset="-122"/>
                <a:ea typeface="微软雅黑" panose="020B0503020204020204" charset="-122"/>
                <a:sym typeface="+mn-ea"/>
              </a:rPr>
              <a:t>                           35 000</a:t>
            </a:r>
            <a:endParaRPr lang="en-US" altLang="zh-CN" sz="2800" b="1" dirty="0">
              <a:solidFill>
                <a:srgbClr val="FF0000"/>
              </a:solidFill>
              <a:latin typeface="微软雅黑" panose="020B0503020204020204" charset="-122"/>
              <a:ea typeface="微软雅黑" panose="020B0503020204020204" charset="-122"/>
              <a:sym typeface="+mn-ea"/>
            </a:endParaRPr>
          </a:p>
          <a:p>
            <a:pPr>
              <a:lnSpc>
                <a:spcPct val="150000"/>
              </a:lnSpc>
            </a:pPr>
            <a:r>
              <a:rPr lang="en-US" altLang="zh-CN" sz="2800" b="1" dirty="0">
                <a:solidFill>
                  <a:srgbClr val="FF0000"/>
                </a:solidFill>
                <a:latin typeface="微软雅黑" panose="020B0503020204020204" charset="-122"/>
                <a:ea typeface="微软雅黑" panose="020B0503020204020204" charset="-122"/>
                <a:sym typeface="+mn-ea"/>
              </a:rPr>
              <a:t>      </a:t>
            </a:r>
            <a:r>
              <a:rPr lang="zh-CN" altLang="en-US" sz="2800" b="1" dirty="0">
                <a:solidFill>
                  <a:srgbClr val="FF0000"/>
                </a:solidFill>
                <a:latin typeface="微软雅黑" panose="020B0503020204020204" charset="-122"/>
                <a:ea typeface="微软雅黑" panose="020B0503020204020204" charset="-122"/>
                <a:sym typeface="+mn-ea"/>
              </a:rPr>
              <a:t>贷：应付职工薪酬</a:t>
            </a:r>
            <a:r>
              <a:rPr lang="en-US" altLang="zh-CN" sz="2800" b="1" dirty="0">
                <a:solidFill>
                  <a:srgbClr val="FF0000"/>
                </a:solidFill>
                <a:latin typeface="微软雅黑" panose="020B0503020204020204" charset="-122"/>
                <a:ea typeface="微软雅黑" panose="020B0503020204020204" charset="-122"/>
                <a:sym typeface="+mn-ea"/>
              </a:rPr>
              <a:t>                    1 372 000</a:t>
            </a:r>
            <a:endParaRPr lang="en-US" altLang="zh-CN" sz="2800" b="1" dirty="0">
              <a:solidFill>
                <a:srgbClr val="FF0000"/>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8500" y="-582990"/>
            <a:ext cx="13589000" cy="8023980"/>
            <a:chOff x="-863600" y="-584200"/>
            <a:chExt cx="13335000" cy="7874000"/>
          </a:xfrm>
          <a:solidFill>
            <a:srgbClr val="E6E6E6"/>
          </a:solidFill>
        </p:grpSpPr>
        <p:grpSp>
          <p:nvGrpSpPr>
            <p:cNvPr id="4" name="组合 3"/>
            <p:cNvGrpSpPr/>
            <p:nvPr/>
          </p:nvGrpSpPr>
          <p:grpSpPr>
            <a:xfrm>
              <a:off x="-863600" y="-584200"/>
              <a:ext cx="165100" cy="7874000"/>
              <a:chOff x="-863600" y="-584200"/>
              <a:chExt cx="165100" cy="7874000"/>
            </a:xfrm>
            <a:grpFill/>
          </p:grpSpPr>
          <p:sp>
            <p:nvSpPr>
              <p:cNvPr id="2" name="椭圆 1"/>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3" name="椭圆 2"/>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nvGrpSpPr>
            <p:cNvPr id="5" name="组合 4"/>
            <p:cNvGrpSpPr/>
            <p:nvPr/>
          </p:nvGrpSpPr>
          <p:grpSpPr>
            <a:xfrm>
              <a:off x="12306300" y="-584200"/>
              <a:ext cx="165100" cy="7874000"/>
              <a:chOff x="-863600" y="-584200"/>
              <a:chExt cx="165100" cy="7874000"/>
            </a:xfrm>
            <a:grpFill/>
          </p:grpSpPr>
          <p:sp>
            <p:nvSpPr>
              <p:cNvPr id="6" name="椭圆 5"/>
              <p:cNvSpPr/>
              <p:nvPr/>
            </p:nvSpPr>
            <p:spPr>
              <a:xfrm>
                <a:off x="-863600" y="-5842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sp>
            <p:nvSpPr>
              <p:cNvPr id="7" name="椭圆 6"/>
              <p:cNvSpPr/>
              <p:nvPr/>
            </p:nvSpPr>
            <p:spPr>
              <a:xfrm>
                <a:off x="-863600" y="7124700"/>
                <a:ext cx="165100" cy="165100"/>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sym typeface="字魂105号-简雅黑" panose="00000500000000000000" pitchFamily="2" charset="-122"/>
                </a:endParaRPr>
              </a:p>
            </p:txBody>
          </p:sp>
        </p:grpSp>
      </p:grpSp>
      <p:grpSp>
        <p:nvGrpSpPr>
          <p:cNvPr id="16" name="组合 15"/>
          <p:cNvGrpSpPr/>
          <p:nvPr/>
        </p:nvGrpSpPr>
        <p:grpSpPr>
          <a:xfrm>
            <a:off x="5868535" y="1781781"/>
            <a:ext cx="5602783" cy="1069150"/>
            <a:chOff x="1185502" y="2266192"/>
            <a:chExt cx="5602783" cy="1069150"/>
          </a:xfrm>
        </p:grpSpPr>
        <p:sp>
          <p:nvSpPr>
            <p:cNvPr id="60" name="PA-矩形 4"/>
            <p:cNvSpPr>
              <a:spLocks noChangeArrowheads="1"/>
            </p:cNvSpPr>
            <p:nvPr>
              <p:custDataLst>
                <p:tags r:id="rId1"/>
              </p:custDataLst>
            </p:nvPr>
          </p:nvSpPr>
          <p:spPr bwMode="auto">
            <a:xfrm>
              <a:off x="2619055" y="2415552"/>
              <a:ext cx="4169230" cy="64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50000"/>
                </a:lnSpc>
              </a:pPr>
              <a:r>
                <a:rPr lang="zh-CN" altLang="en-US" sz="2800">
                  <a:latin typeface="微软雅黑" panose="020B0503020204020204" charset="-122"/>
                  <a:ea typeface="微软雅黑" panose="020B0503020204020204" charset="-122"/>
                  <a:cs typeface="黑体" panose="02010609060101010101" charset="-122"/>
                  <a:sym typeface="+mn-ea"/>
                </a:rPr>
                <a:t>工资表里包含了几个部门？</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黑体" panose="02010609060101010101" charset="-122"/>
                <a:sym typeface="+mn-ea"/>
              </a:endParaRPr>
            </a:p>
          </p:txBody>
        </p:sp>
        <p:grpSp>
          <p:nvGrpSpPr>
            <p:cNvPr id="17" name="组合 16"/>
            <p:cNvGrpSpPr/>
            <p:nvPr/>
          </p:nvGrpSpPr>
          <p:grpSpPr>
            <a:xfrm>
              <a:off x="1185502" y="2266192"/>
              <a:ext cx="1273673" cy="1069150"/>
              <a:chOff x="2334717" y="1920102"/>
              <a:chExt cx="1273673" cy="1069150"/>
            </a:xfrm>
          </p:grpSpPr>
          <p:grpSp>
            <p:nvGrpSpPr>
              <p:cNvPr id="20" name="组合 19"/>
              <p:cNvGrpSpPr/>
              <p:nvPr/>
            </p:nvGrpSpPr>
            <p:grpSpPr>
              <a:xfrm>
                <a:off x="2334717" y="1920102"/>
                <a:ext cx="1069150" cy="1069150"/>
                <a:chOff x="1092200" y="2870200"/>
                <a:chExt cx="1181100" cy="1181100"/>
              </a:xfrm>
            </p:grpSpPr>
            <p:sp>
              <p:nvSpPr>
                <p:cNvPr id="44" name="椭圆 43"/>
                <p:cNvSpPr/>
                <p:nvPr/>
              </p:nvSpPr>
              <p:spPr>
                <a:xfrm>
                  <a:off x="1092200" y="2870200"/>
                  <a:ext cx="1181100" cy="11811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latin typeface="微软雅黑" panose="020B0503020204020204" charset="-122"/>
                    <a:ea typeface="微软雅黑" panose="020B0503020204020204" charset="-122"/>
                    <a:cs typeface="阿里巴巴普惠体 B" panose="00020600040101010101" pitchFamily="18" charset="-122"/>
                    <a:sym typeface="字魂105号-简雅黑" panose="00000500000000000000" pitchFamily="2" charset="-122"/>
                  </a:endParaRPr>
                </a:p>
              </p:txBody>
            </p:sp>
            <p:sp>
              <p:nvSpPr>
                <p:cNvPr id="19" name="椭圆 18"/>
                <p:cNvSpPr/>
                <p:nvPr/>
              </p:nvSpPr>
              <p:spPr>
                <a:xfrm>
                  <a:off x="1257300" y="3035300"/>
                  <a:ext cx="850900" cy="850900"/>
                </a:xfrm>
                <a:prstGeom prst="ellipse">
                  <a:avLst/>
                </a:prstGeom>
                <a:solidFill>
                  <a:srgbClr val="BF4E1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dirty="0">
                      <a:latin typeface="微软雅黑" panose="020B0503020204020204" charset="-122"/>
                      <a:ea typeface="微软雅黑" panose="020B0503020204020204" charset="-122"/>
                      <a:cs typeface="阿里巴巴普惠体 B" panose="00020600040101010101" pitchFamily="18" charset="-122"/>
                      <a:sym typeface="字魂105号-简雅黑" panose="00000500000000000000" pitchFamily="2" charset="-122"/>
                    </a:rPr>
                    <a:t>01</a:t>
                  </a:r>
                  <a:endParaRPr lang="en-US" altLang="zh-CN" sz="2400" dirty="0">
                    <a:latin typeface="微软雅黑" panose="020B0503020204020204" charset="-122"/>
                    <a:ea typeface="微软雅黑" panose="020B0503020204020204" charset="-122"/>
                    <a:cs typeface="阿里巴巴普惠体 B" panose="00020600040101010101" pitchFamily="18" charset="-122"/>
                    <a:sym typeface="字魂105号-简雅黑" panose="00000500000000000000" pitchFamily="2" charset="-122"/>
                  </a:endParaRPr>
                </a:p>
              </p:txBody>
            </p:sp>
          </p:grpSp>
          <p:sp>
            <p:nvSpPr>
              <p:cNvPr id="42" name="矩形: 圆角 41"/>
              <p:cNvSpPr/>
              <p:nvPr/>
            </p:nvSpPr>
            <p:spPr>
              <a:xfrm rot="10800000">
                <a:off x="3562671" y="2023911"/>
                <a:ext cx="45719" cy="861531"/>
              </a:xfrm>
              <a:prstGeom prst="roundRect">
                <a:avLst>
                  <a:gd name="adj" fmla="val 50000"/>
                </a:avLst>
              </a:prstGeom>
              <a:solidFill>
                <a:srgbClr val="BF4E1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latin typeface="微软雅黑" panose="020B0503020204020204" charset="-122"/>
                  <a:ea typeface="微软雅黑" panose="020B0503020204020204" charset="-122"/>
                  <a:cs typeface="阿里巴巴普惠体 B" panose="00020600040101010101" pitchFamily="18" charset="-122"/>
                  <a:sym typeface="字魂105号-简雅黑" panose="00000500000000000000" pitchFamily="2" charset="-122"/>
                </a:endParaRPr>
              </a:p>
            </p:txBody>
          </p:sp>
        </p:grpSp>
      </p:grpSp>
      <p:grpSp>
        <p:nvGrpSpPr>
          <p:cNvPr id="48" name="组合 47"/>
          <p:cNvGrpSpPr/>
          <p:nvPr/>
        </p:nvGrpSpPr>
        <p:grpSpPr>
          <a:xfrm>
            <a:off x="5868535" y="3307300"/>
            <a:ext cx="6032500" cy="1337945"/>
            <a:chOff x="1185502" y="2266192"/>
            <a:chExt cx="6032500" cy="1337945"/>
          </a:xfrm>
        </p:grpSpPr>
        <p:sp>
          <p:nvSpPr>
            <p:cNvPr id="49" name="PA-矩形 4"/>
            <p:cNvSpPr>
              <a:spLocks noChangeArrowheads="1"/>
            </p:cNvSpPr>
            <p:nvPr>
              <p:custDataLst>
                <p:tags r:id="rId2"/>
              </p:custDataLst>
            </p:nvPr>
          </p:nvSpPr>
          <p:spPr bwMode="auto">
            <a:xfrm>
              <a:off x="2618697" y="2311912"/>
              <a:ext cx="459930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100000"/>
                </a:lnSpc>
              </a:pPr>
              <a:r>
                <a:rPr lang="zh-CN" altLang="en-US" sz="2800">
                  <a:latin typeface="微软雅黑" panose="020B0503020204020204" charset="-122"/>
                  <a:ea typeface="微软雅黑" panose="020B0503020204020204" charset="-122"/>
                  <a:cs typeface="黑体" panose="02010609060101010101" charset="-122"/>
                  <a:sym typeface="+mn-ea"/>
                </a:rPr>
                <a:t>哪些部门薪酬属于直接费用？哪些属于间接费用？哪些属于期间费用？</a:t>
              </a:r>
              <a:endParaRPr lang="zh-CN" altLang="en-US" sz="2800" dirty="0">
                <a:solidFill>
                  <a:schemeClr val="tx1">
                    <a:lumMod val="85000"/>
                    <a:lumOff val="15000"/>
                  </a:schemeClr>
                </a:solidFill>
                <a:latin typeface="微软雅黑" panose="020B0503020204020204" charset="-122"/>
                <a:ea typeface="微软雅黑" panose="020B0503020204020204" charset="-122"/>
                <a:cs typeface="黑体" panose="02010609060101010101" charset="-122"/>
                <a:sym typeface="+mn-ea"/>
              </a:endParaRPr>
            </a:p>
          </p:txBody>
        </p:sp>
        <p:grpSp>
          <p:nvGrpSpPr>
            <p:cNvPr id="50" name="组合 49"/>
            <p:cNvGrpSpPr/>
            <p:nvPr/>
          </p:nvGrpSpPr>
          <p:grpSpPr>
            <a:xfrm>
              <a:off x="1185502" y="2266192"/>
              <a:ext cx="1273673" cy="1069150"/>
              <a:chOff x="2334717" y="1920102"/>
              <a:chExt cx="1273673" cy="1069150"/>
            </a:xfrm>
          </p:grpSpPr>
          <p:grpSp>
            <p:nvGrpSpPr>
              <p:cNvPr id="51" name="组合 50"/>
              <p:cNvGrpSpPr/>
              <p:nvPr/>
            </p:nvGrpSpPr>
            <p:grpSpPr>
              <a:xfrm>
                <a:off x="2334717" y="1920102"/>
                <a:ext cx="1069150" cy="1069150"/>
                <a:chOff x="1092200" y="2870200"/>
                <a:chExt cx="1181100" cy="1181100"/>
              </a:xfrm>
            </p:grpSpPr>
            <p:sp>
              <p:nvSpPr>
                <p:cNvPr id="53" name="椭圆 52"/>
                <p:cNvSpPr/>
                <p:nvPr/>
              </p:nvSpPr>
              <p:spPr>
                <a:xfrm>
                  <a:off x="1092200" y="2870200"/>
                  <a:ext cx="1181100" cy="11811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dirty="0">
                    <a:latin typeface="微软雅黑" panose="020B0503020204020204" charset="-122"/>
                    <a:ea typeface="微软雅黑" panose="020B0503020204020204" charset="-122"/>
                    <a:cs typeface="阿里巴巴普惠体 B" panose="00020600040101010101" pitchFamily="18" charset="-122"/>
                    <a:sym typeface="字魂105号-简雅黑" panose="00000500000000000000" pitchFamily="2" charset="-122"/>
                  </a:endParaRPr>
                </a:p>
              </p:txBody>
            </p:sp>
            <p:sp>
              <p:nvSpPr>
                <p:cNvPr id="54" name="椭圆 53"/>
                <p:cNvSpPr/>
                <p:nvPr/>
              </p:nvSpPr>
              <p:spPr>
                <a:xfrm>
                  <a:off x="1257300" y="3035300"/>
                  <a:ext cx="850900" cy="850900"/>
                </a:xfrm>
                <a:prstGeom prst="ellipse">
                  <a:avLst/>
                </a:prstGeom>
                <a:solidFill>
                  <a:srgbClr val="203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dirty="0">
                      <a:latin typeface="微软雅黑" panose="020B0503020204020204" charset="-122"/>
                      <a:ea typeface="微软雅黑" panose="020B0503020204020204" charset="-122"/>
                      <a:cs typeface="阿里巴巴普惠体 B" panose="00020600040101010101" pitchFamily="18" charset="-122"/>
                      <a:sym typeface="字魂105号-简雅黑" panose="00000500000000000000" pitchFamily="2" charset="-122"/>
                    </a:rPr>
                    <a:t>02</a:t>
                  </a:r>
                  <a:endParaRPr lang="en-US" altLang="zh-CN" sz="2400" dirty="0">
                    <a:latin typeface="微软雅黑" panose="020B0503020204020204" charset="-122"/>
                    <a:ea typeface="微软雅黑" panose="020B0503020204020204" charset="-122"/>
                    <a:cs typeface="阿里巴巴普惠体 B" panose="00020600040101010101" pitchFamily="18" charset="-122"/>
                    <a:sym typeface="字魂105号-简雅黑" panose="00000500000000000000" pitchFamily="2" charset="-122"/>
                  </a:endParaRPr>
                </a:p>
              </p:txBody>
            </p:sp>
          </p:grpSp>
          <p:sp>
            <p:nvSpPr>
              <p:cNvPr id="52" name="矩形: 圆角 51"/>
              <p:cNvSpPr/>
              <p:nvPr/>
            </p:nvSpPr>
            <p:spPr>
              <a:xfrm rot="10800000">
                <a:off x="3562671" y="2023911"/>
                <a:ext cx="45719" cy="861531"/>
              </a:xfrm>
              <a:prstGeom prst="roundRect">
                <a:avLst>
                  <a:gd name="adj" fmla="val 50000"/>
                </a:avLst>
              </a:prstGeom>
              <a:solidFill>
                <a:srgbClr val="203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latin typeface="微软雅黑" panose="020B0503020204020204" charset="-122"/>
                  <a:ea typeface="微软雅黑" panose="020B0503020204020204" charset="-122"/>
                  <a:cs typeface="阿里巴巴普惠体 B" panose="00020600040101010101" pitchFamily="18" charset="-122"/>
                  <a:sym typeface="字魂105号-简雅黑" panose="00000500000000000000" pitchFamily="2" charset="-122"/>
                </a:endParaRPr>
              </a:p>
            </p:txBody>
          </p:sp>
        </p:grpSp>
      </p:grpSp>
      <p:sp>
        <p:nvSpPr>
          <p:cNvPr id="10" name="矩形 9"/>
          <p:cNvSpPr/>
          <p:nvPr>
            <p:custDataLst>
              <p:tags r:id="rId3"/>
            </p:custDataLst>
          </p:nvPr>
        </p:nvSpPr>
        <p:spPr>
          <a:xfrm>
            <a:off x="375586" y="336133"/>
            <a:ext cx="5720414" cy="521970"/>
          </a:xfrm>
          <a:prstGeom prst="rect">
            <a:avLst/>
          </a:prstGeom>
        </p:spPr>
        <p:txBody>
          <a:bodyPr wrap="square">
            <a:spAutoFit/>
          </a:bodyPr>
          <a:p>
            <a:pPr marL="457200" indent="-457200">
              <a:buFont typeface="Wingdings" panose="05000000000000000000" pitchFamily="2" charset="2"/>
              <a:buChar char="p"/>
            </a:pPr>
            <a:r>
              <a:rPr lang="en-US" altLang="zh-CN" sz="2800" b="1" dirty="0">
                <a:latin typeface="微软雅黑" panose="020B0503020204020204" charset="-122"/>
                <a:ea typeface="微软雅黑" panose="020B0503020204020204" charset="-122"/>
                <a:sym typeface="字魂105号-简雅黑" panose="00000500000000000000" pitchFamily="2" charset="-122"/>
              </a:rPr>
              <a:t>2.2</a:t>
            </a:r>
            <a:r>
              <a:rPr lang="zh-CN" altLang="en-US" sz="2800" b="1" dirty="0">
                <a:latin typeface="微软雅黑" panose="020B0503020204020204" charset="-122"/>
                <a:ea typeface="微软雅黑" panose="020B0503020204020204" charset="-122"/>
                <a:sym typeface="字魂105号-简雅黑" panose="00000500000000000000" pitchFamily="2" charset="-122"/>
              </a:rPr>
              <a:t>任务案例</a:t>
            </a:r>
            <a:r>
              <a:rPr lang="en-US" altLang="zh-CN" sz="2800" b="1" dirty="0">
                <a:latin typeface="微软雅黑" panose="020B0503020204020204" charset="-122"/>
                <a:ea typeface="微软雅黑" panose="020B0503020204020204" charset="-122"/>
                <a:sym typeface="字魂105号-简雅黑" panose="00000500000000000000" pitchFamily="2" charset="-122"/>
              </a:rPr>
              <a:t>    </a:t>
            </a:r>
            <a:r>
              <a:rPr lang="zh-CN" altLang="en-US" sz="2800" b="1" dirty="0">
                <a:latin typeface="微软雅黑" panose="020B0503020204020204" charset="-122"/>
                <a:ea typeface="微软雅黑" panose="020B0503020204020204" charset="-122"/>
                <a:sym typeface="字魂105号-简雅黑" panose="00000500000000000000" pitchFamily="2" charset="-122"/>
              </a:rPr>
              <a:t>解析工资表</a:t>
            </a:r>
            <a:endParaRPr lang="zh-CN" altLang="en-US" sz="2800" b="1" dirty="0">
              <a:latin typeface="微软雅黑" panose="020B0503020204020204" charset="-122"/>
              <a:ea typeface="微软雅黑" panose="020B0503020204020204" charset="-122"/>
              <a:sym typeface="字魂105号-简雅黑" panose="00000500000000000000" pitchFamily="2" charset="-122"/>
            </a:endParaRPr>
          </a:p>
        </p:txBody>
      </p:sp>
      <p:pic>
        <p:nvPicPr>
          <p:cNvPr id="11" name="图片 10"/>
          <p:cNvPicPr>
            <a:picLocks noChangeAspect="1"/>
          </p:cNvPicPr>
          <p:nvPr/>
        </p:nvPicPr>
        <p:blipFill>
          <a:blip r:embed="rId4"/>
          <a:stretch>
            <a:fillRect/>
          </a:stretch>
        </p:blipFill>
        <p:spPr>
          <a:xfrm>
            <a:off x="928370" y="1060450"/>
            <a:ext cx="4379595" cy="56330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custDataLst>
              <p:tags r:id="rId1"/>
            </p:custDataLst>
          </p:nvPr>
        </p:nvSpPr>
        <p:spPr>
          <a:xfrm>
            <a:off x="375586" y="336133"/>
            <a:ext cx="5720414" cy="521970"/>
          </a:xfrm>
          <a:prstGeom prst="rect">
            <a:avLst/>
          </a:prstGeom>
        </p:spPr>
        <p:txBody>
          <a:bodyPr wrap="square">
            <a:spAutoFit/>
          </a:bodyPr>
          <a:p>
            <a:pPr marL="457200" indent="-457200">
              <a:buFont typeface="Wingdings" panose="05000000000000000000" pitchFamily="2" charset="2"/>
              <a:buChar char="p"/>
            </a:pPr>
            <a:r>
              <a:rPr lang="en-US" altLang="zh-CN" sz="2800" b="1" dirty="0">
                <a:latin typeface="微软雅黑" panose="020B0503020204020204" charset="-122"/>
                <a:ea typeface="微软雅黑" panose="020B0503020204020204" charset="-122"/>
                <a:sym typeface="字魂105号-简雅黑" panose="00000500000000000000" pitchFamily="2" charset="-122"/>
              </a:rPr>
              <a:t>2.3</a:t>
            </a:r>
            <a:r>
              <a:rPr lang="zh-CN" altLang="en-US" sz="2800" b="1" dirty="0">
                <a:latin typeface="微软雅黑" panose="020B0503020204020204" charset="-122"/>
                <a:ea typeface="微软雅黑" panose="020B0503020204020204" charset="-122"/>
                <a:sym typeface="字魂105号-简雅黑" panose="00000500000000000000" pitchFamily="2" charset="-122"/>
              </a:rPr>
              <a:t>任务案例</a:t>
            </a:r>
            <a:r>
              <a:rPr lang="en-US" altLang="zh-CN" sz="2800" b="1" dirty="0">
                <a:latin typeface="微软雅黑" panose="020B0503020204020204" charset="-122"/>
                <a:ea typeface="微软雅黑" panose="020B0503020204020204" charset="-122"/>
                <a:sym typeface="字魂105号-简雅黑" panose="00000500000000000000" pitchFamily="2" charset="-122"/>
              </a:rPr>
              <a:t>    </a:t>
            </a:r>
            <a:r>
              <a:rPr lang="zh-CN" altLang="en-US" sz="2800" b="1" dirty="0">
                <a:latin typeface="微软雅黑" panose="020B0503020204020204" charset="-122"/>
                <a:ea typeface="微软雅黑" panose="020B0503020204020204" charset="-122"/>
                <a:sym typeface="字魂105号-简雅黑" panose="00000500000000000000" pitchFamily="2" charset="-122"/>
              </a:rPr>
              <a:t>编制会计分录</a:t>
            </a:r>
            <a:endParaRPr lang="en-US" altLang="zh-CN" sz="2800" b="1" dirty="0">
              <a:latin typeface="微软雅黑" panose="020B0503020204020204" charset="-122"/>
              <a:ea typeface="微软雅黑" panose="020B0503020204020204" charset="-122"/>
              <a:sym typeface="字魂105号-简雅黑" panose="00000500000000000000" pitchFamily="2" charset="-122"/>
            </a:endParaRPr>
          </a:p>
        </p:txBody>
      </p:sp>
      <p:pic>
        <p:nvPicPr>
          <p:cNvPr id="2" name="图片 1"/>
          <p:cNvPicPr>
            <a:picLocks noChangeAspect="1"/>
          </p:cNvPicPr>
          <p:nvPr/>
        </p:nvPicPr>
        <p:blipFill>
          <a:blip r:embed="rId2"/>
          <a:stretch>
            <a:fillRect/>
          </a:stretch>
        </p:blipFill>
        <p:spPr>
          <a:xfrm>
            <a:off x="1054735" y="964565"/>
            <a:ext cx="4361815" cy="5610860"/>
          </a:xfrm>
          <a:prstGeom prst="rect">
            <a:avLst/>
          </a:prstGeom>
        </p:spPr>
      </p:pic>
      <p:sp>
        <p:nvSpPr>
          <p:cNvPr id="12" name="文本框 11"/>
          <p:cNvSpPr txBox="1"/>
          <p:nvPr>
            <p:custDataLst>
              <p:tags r:id="rId3"/>
            </p:custDataLst>
          </p:nvPr>
        </p:nvSpPr>
        <p:spPr>
          <a:xfrm>
            <a:off x="6192520" y="2470785"/>
            <a:ext cx="5883910" cy="583565"/>
          </a:xfrm>
          <a:prstGeom prst="rect">
            <a:avLst/>
          </a:prstGeom>
          <a:noFill/>
        </p:spPr>
        <p:txBody>
          <a:bodyPr wrap="square" rtlCol="0">
            <a:spAutoFit/>
          </a:bodyPr>
          <a:p>
            <a:pPr algn="l"/>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活动：</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各小组进行会计分录的编制</a:t>
            </a:r>
            <a:r>
              <a:rPr lang="en-US" altLang="zh-CN" sz="2800" b="1">
                <a:solidFill>
                  <a:schemeClr val="tx1"/>
                </a:solidFill>
                <a:latin typeface="微软雅黑" panose="020B0503020204020204" charset="-122"/>
                <a:ea typeface="微软雅黑" panose="020B0503020204020204" charset="-122"/>
                <a:cs typeface="微软雅黑" panose="020B0503020204020204" charset="-122"/>
              </a:rPr>
              <a:t>  </a:t>
            </a:r>
            <a:r>
              <a:rPr lang="en-US" altLang="zh-CN" sz="3200" b="1">
                <a:solidFill>
                  <a:schemeClr val="tx1"/>
                </a:solidFill>
                <a:latin typeface="黑体" panose="02010609060101010101" charset="-122"/>
                <a:ea typeface="黑体" panose="02010609060101010101" charset="-122"/>
              </a:rPr>
              <a:t>      </a:t>
            </a:r>
            <a:endParaRPr lang="en-US" altLang="zh-CN" sz="3200" b="1">
              <a:solidFill>
                <a:schemeClr val="tx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矩形 33"/>
          <p:cNvSpPr/>
          <p:nvPr>
            <p:custDataLst>
              <p:tags r:id="rId1"/>
            </p:custDataLst>
          </p:nvPr>
        </p:nvSpPr>
        <p:spPr>
          <a:xfrm>
            <a:off x="375285" y="335915"/>
            <a:ext cx="5077460" cy="521970"/>
          </a:xfrm>
          <a:prstGeom prst="rect">
            <a:avLst/>
          </a:prstGeom>
        </p:spPr>
        <p:txBody>
          <a:bodyPr wrap="square">
            <a:spAutoFit/>
          </a:bodyPr>
          <a:p>
            <a:pPr marL="457200" indent="-457200">
              <a:buFont typeface="Wingdings" panose="05000000000000000000" pitchFamily="2" charset="2"/>
              <a:buChar char="p"/>
            </a:pPr>
            <a:r>
              <a:rPr lang="en-US" altLang="zh-CN" sz="2800" b="1" dirty="0">
                <a:latin typeface="微软雅黑" panose="020B0503020204020204" charset="-122"/>
                <a:ea typeface="微软雅黑" panose="020B0503020204020204" charset="-122"/>
                <a:sym typeface="字魂105号-简雅黑" panose="00000500000000000000" pitchFamily="2" charset="-122"/>
              </a:rPr>
              <a:t>3.1</a:t>
            </a:r>
            <a:r>
              <a:rPr lang="zh-CN" altLang="en-US" sz="2800" b="1" dirty="0">
                <a:latin typeface="微软雅黑" panose="020B0503020204020204" charset="-122"/>
                <a:ea typeface="微软雅黑" panose="020B0503020204020204" charset="-122"/>
                <a:sym typeface="字魂105号-简雅黑" panose="00000500000000000000" pitchFamily="2" charset="-122"/>
              </a:rPr>
              <a:t>自由发言</a:t>
            </a:r>
            <a:r>
              <a:rPr lang="en-US" altLang="zh-CN" sz="2800" b="1" dirty="0">
                <a:latin typeface="微软雅黑" panose="020B0503020204020204" charset="-122"/>
                <a:ea typeface="微软雅黑" panose="020B0503020204020204" charset="-122"/>
                <a:sym typeface="字魂105号-简雅黑" panose="00000500000000000000" pitchFamily="2" charset="-122"/>
              </a:rPr>
              <a:t>   </a:t>
            </a:r>
            <a:r>
              <a:rPr lang="zh-CN" altLang="en-US" sz="2800" b="1" dirty="0">
                <a:latin typeface="微软雅黑" panose="020B0503020204020204" charset="-122"/>
                <a:ea typeface="微软雅黑" panose="020B0503020204020204" charset="-122"/>
                <a:sym typeface="字魂105号-简雅黑" panose="00000500000000000000" pitchFamily="2" charset="-122"/>
              </a:rPr>
              <a:t>对比区别</a:t>
            </a:r>
            <a:endParaRPr lang="en-US" altLang="zh-CN" sz="2800" b="1" dirty="0">
              <a:latin typeface="微软雅黑" panose="020B0503020204020204" charset="-122"/>
              <a:ea typeface="微软雅黑" panose="020B0503020204020204" charset="-122"/>
              <a:sym typeface="字魂105号-简雅黑" panose="00000500000000000000" pitchFamily="2" charset="-122"/>
            </a:endParaRPr>
          </a:p>
        </p:txBody>
      </p:sp>
      <p:sp>
        <p:nvSpPr>
          <p:cNvPr id="9" name="文本框 8"/>
          <p:cNvSpPr txBox="1"/>
          <p:nvPr/>
        </p:nvSpPr>
        <p:spPr>
          <a:xfrm>
            <a:off x="807085" y="4162425"/>
            <a:ext cx="5479415" cy="2306955"/>
          </a:xfrm>
          <a:prstGeom prst="rect">
            <a:avLst/>
          </a:prstGeom>
          <a:noFill/>
        </p:spPr>
        <p:txBody>
          <a:bodyPr wrap="square" rtlCol="0" anchor="t">
            <a:spAutoFit/>
          </a:bodyPr>
          <a:p>
            <a:pPr>
              <a:lnSpc>
                <a:spcPct val="150000"/>
              </a:lnSpc>
            </a:pPr>
            <a:r>
              <a:rPr lang="zh-CN" altLang="en-US" sz="2400" b="1" dirty="0">
                <a:solidFill>
                  <a:srgbClr val="FF0000"/>
                </a:solidFill>
                <a:latin typeface="微软雅黑" panose="020B0503020204020204" charset="-122"/>
                <a:ea typeface="微软雅黑" panose="020B0503020204020204" charset="-122"/>
                <a:sym typeface="+mn-ea"/>
              </a:rPr>
              <a:t>借：生产成本       </a:t>
            </a:r>
            <a:r>
              <a:rPr lang="en-US" altLang="zh-CN" sz="2400" b="1" dirty="0">
                <a:solidFill>
                  <a:srgbClr val="FF0000"/>
                </a:solidFill>
                <a:latin typeface="微软雅黑" panose="020B0503020204020204" charset="-122"/>
                <a:ea typeface="微软雅黑" panose="020B0503020204020204" charset="-122"/>
                <a:sym typeface="+mn-ea"/>
              </a:rPr>
              <a:t>         19 100</a:t>
            </a:r>
            <a:endParaRPr lang="en-US" altLang="zh-CN" sz="2400" b="1" dirty="0">
              <a:solidFill>
                <a:srgbClr val="FF0000"/>
              </a:solidFill>
              <a:latin typeface="微软雅黑" panose="020B0503020204020204" charset="-122"/>
              <a:ea typeface="微软雅黑" panose="020B0503020204020204" charset="-122"/>
              <a:sym typeface="+mn-ea"/>
            </a:endParaRPr>
          </a:p>
          <a:p>
            <a:pPr>
              <a:lnSpc>
                <a:spcPct val="150000"/>
              </a:lnSpc>
            </a:pPr>
            <a:r>
              <a:rPr lang="en-US" altLang="zh-CN" sz="2400" b="1" dirty="0">
                <a:solidFill>
                  <a:srgbClr val="FF0000"/>
                </a:solidFill>
                <a:latin typeface="微软雅黑" panose="020B0503020204020204" charset="-122"/>
                <a:ea typeface="微软雅黑" panose="020B0503020204020204" charset="-122"/>
                <a:sym typeface="+mn-ea"/>
              </a:rPr>
              <a:t>       </a:t>
            </a:r>
            <a:r>
              <a:rPr lang="zh-CN" altLang="en-US" sz="2400" b="1" dirty="0">
                <a:solidFill>
                  <a:srgbClr val="FF0000"/>
                </a:solidFill>
                <a:latin typeface="微软雅黑" panose="020B0503020204020204" charset="-122"/>
                <a:ea typeface="微软雅黑" panose="020B0503020204020204" charset="-122"/>
                <a:sym typeface="+mn-ea"/>
              </a:rPr>
              <a:t>制造费用</a:t>
            </a:r>
            <a:r>
              <a:rPr lang="en-US" altLang="zh-CN" sz="2400" b="1" dirty="0">
                <a:solidFill>
                  <a:srgbClr val="FF0000"/>
                </a:solidFill>
                <a:latin typeface="微软雅黑" panose="020B0503020204020204" charset="-122"/>
                <a:ea typeface="微软雅黑" panose="020B0503020204020204" charset="-122"/>
                <a:sym typeface="+mn-ea"/>
              </a:rPr>
              <a:t>                  4 900</a:t>
            </a:r>
            <a:endParaRPr lang="en-US" altLang="zh-CN" sz="2400" b="1" dirty="0">
              <a:solidFill>
                <a:srgbClr val="FF0000"/>
              </a:solidFill>
              <a:latin typeface="微软雅黑" panose="020B0503020204020204" charset="-122"/>
              <a:ea typeface="微软雅黑" panose="020B0503020204020204" charset="-122"/>
              <a:sym typeface="+mn-ea"/>
            </a:endParaRPr>
          </a:p>
          <a:p>
            <a:pPr>
              <a:lnSpc>
                <a:spcPct val="150000"/>
              </a:lnSpc>
            </a:pPr>
            <a:r>
              <a:rPr lang="en-US" altLang="zh-CN" sz="2400" b="1" dirty="0">
                <a:solidFill>
                  <a:srgbClr val="FF0000"/>
                </a:solidFill>
                <a:latin typeface="微软雅黑" panose="020B0503020204020204" charset="-122"/>
                <a:ea typeface="微软雅黑" panose="020B0503020204020204" charset="-122"/>
                <a:sym typeface="+mn-ea"/>
              </a:rPr>
              <a:t>       </a:t>
            </a:r>
            <a:r>
              <a:rPr lang="zh-CN" altLang="en-US" sz="2400" b="1" dirty="0">
                <a:solidFill>
                  <a:srgbClr val="FF0000"/>
                </a:solidFill>
                <a:latin typeface="微软雅黑" panose="020B0503020204020204" charset="-122"/>
                <a:ea typeface="微软雅黑" panose="020B0503020204020204" charset="-122"/>
                <a:sym typeface="+mn-ea"/>
              </a:rPr>
              <a:t>管理费用</a:t>
            </a:r>
            <a:r>
              <a:rPr lang="en-US" altLang="zh-CN" sz="2400" b="1" dirty="0">
                <a:solidFill>
                  <a:srgbClr val="FF0000"/>
                </a:solidFill>
                <a:latin typeface="微软雅黑" panose="020B0503020204020204" charset="-122"/>
                <a:ea typeface="微软雅黑" panose="020B0503020204020204" charset="-122"/>
                <a:sym typeface="+mn-ea"/>
              </a:rPr>
              <a:t>                63 000</a:t>
            </a:r>
            <a:endParaRPr lang="en-US" altLang="zh-CN" sz="2400" b="1" dirty="0">
              <a:solidFill>
                <a:srgbClr val="FF0000"/>
              </a:solidFill>
              <a:latin typeface="微软雅黑" panose="020B0503020204020204" charset="-122"/>
              <a:ea typeface="微软雅黑" panose="020B0503020204020204" charset="-122"/>
              <a:sym typeface="+mn-ea"/>
            </a:endParaRPr>
          </a:p>
          <a:p>
            <a:pPr>
              <a:lnSpc>
                <a:spcPct val="150000"/>
              </a:lnSpc>
            </a:pPr>
            <a:r>
              <a:rPr lang="en-US" altLang="zh-CN" sz="2400" b="1" dirty="0">
                <a:solidFill>
                  <a:srgbClr val="FF0000"/>
                </a:solidFill>
                <a:latin typeface="微软雅黑" panose="020B0503020204020204" charset="-122"/>
                <a:ea typeface="微软雅黑" panose="020B0503020204020204" charset="-122"/>
                <a:sym typeface="+mn-ea"/>
              </a:rPr>
              <a:t>      </a:t>
            </a:r>
            <a:r>
              <a:rPr lang="zh-CN" altLang="en-US" sz="2400" b="1" dirty="0">
                <a:solidFill>
                  <a:srgbClr val="FF0000"/>
                </a:solidFill>
                <a:latin typeface="微软雅黑" panose="020B0503020204020204" charset="-122"/>
                <a:ea typeface="微软雅黑" panose="020B0503020204020204" charset="-122"/>
                <a:sym typeface="+mn-ea"/>
              </a:rPr>
              <a:t>贷：应付职工薪酬</a:t>
            </a:r>
            <a:r>
              <a:rPr lang="en-US" altLang="zh-CN" sz="2400" b="1" dirty="0">
                <a:solidFill>
                  <a:srgbClr val="FF0000"/>
                </a:solidFill>
                <a:latin typeface="微软雅黑" panose="020B0503020204020204" charset="-122"/>
                <a:ea typeface="微软雅黑" panose="020B0503020204020204" charset="-122"/>
                <a:sym typeface="+mn-ea"/>
              </a:rPr>
              <a:t>        87 000</a:t>
            </a:r>
            <a:endParaRPr lang="en-US" altLang="zh-CN" sz="2400" b="1" dirty="0">
              <a:solidFill>
                <a:srgbClr val="FF0000"/>
              </a:solidFill>
              <a:latin typeface="微软雅黑" panose="020B0503020204020204" charset="-122"/>
              <a:ea typeface="微软雅黑" panose="020B0503020204020204" charset="-122"/>
              <a:sym typeface="+mn-ea"/>
            </a:endParaRPr>
          </a:p>
        </p:txBody>
      </p:sp>
      <p:sp>
        <p:nvSpPr>
          <p:cNvPr id="10" name="文本框 9"/>
          <p:cNvSpPr txBox="1"/>
          <p:nvPr/>
        </p:nvSpPr>
        <p:spPr>
          <a:xfrm>
            <a:off x="449580" y="1160145"/>
            <a:ext cx="6701155" cy="2861310"/>
          </a:xfrm>
          <a:prstGeom prst="rect">
            <a:avLst/>
          </a:prstGeom>
          <a:noFill/>
        </p:spPr>
        <p:txBody>
          <a:bodyPr wrap="square" rtlCol="0" anchor="t">
            <a:spAutoFit/>
          </a:bodyPr>
          <a:p>
            <a:pPr>
              <a:lnSpc>
                <a:spcPct val="150000"/>
              </a:lnSpc>
            </a:pPr>
            <a:r>
              <a:rPr lang="zh-CN" altLang="en-US" sz="2400" b="1" dirty="0">
                <a:solidFill>
                  <a:schemeClr val="accent1"/>
                </a:solidFill>
                <a:latin typeface="微软雅黑" panose="020B0503020204020204" charset="-122"/>
                <a:ea typeface="微软雅黑" panose="020B0503020204020204" charset="-122"/>
                <a:sym typeface="+mn-ea"/>
              </a:rPr>
              <a:t>借：生产成本</a:t>
            </a:r>
            <a:r>
              <a:rPr lang="en-US" altLang="zh-CN" sz="2400" b="1" dirty="0">
                <a:solidFill>
                  <a:schemeClr val="accent1"/>
                </a:solidFill>
                <a:latin typeface="微软雅黑" panose="020B0503020204020204" charset="-122"/>
                <a:ea typeface="微软雅黑" panose="020B0503020204020204" charset="-122"/>
                <a:sym typeface="+mn-ea"/>
              </a:rPr>
              <a:t>——</a:t>
            </a:r>
            <a:r>
              <a:rPr lang="zh-CN" altLang="en-US" sz="2400" b="1" dirty="0">
                <a:solidFill>
                  <a:schemeClr val="accent1"/>
                </a:solidFill>
                <a:latin typeface="微软雅黑" panose="020B0503020204020204" charset="-122"/>
                <a:ea typeface="微软雅黑" panose="020B0503020204020204" charset="-122"/>
                <a:sym typeface="+mn-ea"/>
              </a:rPr>
              <a:t>洗衣机        </a:t>
            </a:r>
            <a:r>
              <a:rPr lang="en-US" altLang="zh-CN" sz="2400" b="1" dirty="0">
                <a:solidFill>
                  <a:schemeClr val="accent1"/>
                </a:solidFill>
                <a:latin typeface="微软雅黑" panose="020B0503020204020204" charset="-122"/>
                <a:ea typeface="微软雅黑" panose="020B0503020204020204" charset="-122"/>
                <a:sym typeface="+mn-ea"/>
              </a:rPr>
              <a:t>640 000             </a:t>
            </a:r>
            <a:endParaRPr lang="en-US" altLang="zh-CN" sz="2400" b="1" dirty="0">
              <a:solidFill>
                <a:schemeClr val="accent1"/>
              </a:solidFill>
              <a:latin typeface="微软雅黑" panose="020B0503020204020204" charset="-122"/>
              <a:ea typeface="微软雅黑" panose="020B0503020204020204" charset="-122"/>
              <a:sym typeface="+mn-ea"/>
            </a:endParaRPr>
          </a:p>
          <a:p>
            <a:pPr>
              <a:lnSpc>
                <a:spcPct val="150000"/>
              </a:lnSpc>
            </a:pPr>
            <a:r>
              <a:rPr lang="en-US" altLang="zh-CN" sz="2400" b="1" dirty="0">
                <a:solidFill>
                  <a:schemeClr val="accent1"/>
                </a:solidFill>
                <a:latin typeface="微软雅黑" panose="020B0503020204020204" charset="-122"/>
                <a:ea typeface="微软雅黑" panose="020B0503020204020204" charset="-122"/>
                <a:sym typeface="+mn-ea"/>
              </a:rPr>
              <a:t>                    ——</a:t>
            </a:r>
            <a:r>
              <a:rPr lang="zh-CN" altLang="en-US" sz="2400" b="1" dirty="0">
                <a:solidFill>
                  <a:schemeClr val="accent1"/>
                </a:solidFill>
                <a:latin typeface="微软雅黑" panose="020B0503020204020204" charset="-122"/>
                <a:ea typeface="微软雅黑" panose="020B0503020204020204" charset="-122"/>
                <a:sym typeface="+mn-ea"/>
              </a:rPr>
              <a:t>烘干机</a:t>
            </a:r>
            <a:r>
              <a:rPr lang="en-US" altLang="zh-CN" sz="2400" b="1" dirty="0">
                <a:solidFill>
                  <a:schemeClr val="accent1"/>
                </a:solidFill>
                <a:latin typeface="微软雅黑" panose="020B0503020204020204" charset="-122"/>
                <a:ea typeface="微软雅黑" panose="020B0503020204020204" charset="-122"/>
                <a:sym typeface="+mn-ea"/>
              </a:rPr>
              <a:t>        660 000</a:t>
            </a:r>
            <a:endParaRPr lang="en-US" altLang="zh-CN" sz="2400" b="1" dirty="0">
              <a:solidFill>
                <a:schemeClr val="accent1"/>
              </a:solidFill>
              <a:latin typeface="微软雅黑" panose="020B0503020204020204" charset="-122"/>
              <a:ea typeface="微软雅黑" panose="020B0503020204020204" charset="-122"/>
              <a:sym typeface="+mn-ea"/>
            </a:endParaRPr>
          </a:p>
          <a:p>
            <a:pPr>
              <a:lnSpc>
                <a:spcPct val="150000"/>
              </a:lnSpc>
            </a:pPr>
            <a:r>
              <a:rPr lang="en-US" altLang="zh-CN" sz="2400" b="1" dirty="0">
                <a:solidFill>
                  <a:schemeClr val="accent1"/>
                </a:solidFill>
                <a:latin typeface="微软雅黑" panose="020B0503020204020204" charset="-122"/>
                <a:ea typeface="微软雅黑" panose="020B0503020204020204" charset="-122"/>
                <a:sym typeface="+mn-ea"/>
              </a:rPr>
              <a:t>       </a:t>
            </a:r>
            <a:r>
              <a:rPr lang="zh-CN" altLang="en-US" sz="2400" b="1" dirty="0">
                <a:solidFill>
                  <a:schemeClr val="accent1"/>
                </a:solidFill>
                <a:latin typeface="微软雅黑" panose="020B0503020204020204" charset="-122"/>
                <a:ea typeface="微软雅黑" panose="020B0503020204020204" charset="-122"/>
                <a:sym typeface="+mn-ea"/>
              </a:rPr>
              <a:t>制造费用</a:t>
            </a:r>
            <a:r>
              <a:rPr lang="en-US" altLang="zh-CN" sz="2400" b="1" dirty="0">
                <a:solidFill>
                  <a:schemeClr val="accent1"/>
                </a:solidFill>
                <a:latin typeface="微软雅黑" panose="020B0503020204020204" charset="-122"/>
                <a:ea typeface="微软雅黑" panose="020B0503020204020204" charset="-122"/>
                <a:sym typeface="+mn-ea"/>
              </a:rPr>
              <a:t>                           37 000</a:t>
            </a:r>
            <a:endParaRPr lang="en-US" altLang="zh-CN" sz="2400" b="1" dirty="0">
              <a:solidFill>
                <a:schemeClr val="accent1"/>
              </a:solidFill>
              <a:latin typeface="微软雅黑" panose="020B0503020204020204" charset="-122"/>
              <a:ea typeface="微软雅黑" panose="020B0503020204020204" charset="-122"/>
              <a:sym typeface="+mn-ea"/>
            </a:endParaRPr>
          </a:p>
          <a:p>
            <a:pPr>
              <a:lnSpc>
                <a:spcPct val="150000"/>
              </a:lnSpc>
            </a:pPr>
            <a:r>
              <a:rPr lang="en-US" altLang="zh-CN" sz="2400" b="1" dirty="0">
                <a:solidFill>
                  <a:schemeClr val="accent1"/>
                </a:solidFill>
                <a:latin typeface="微软雅黑" panose="020B0503020204020204" charset="-122"/>
                <a:ea typeface="微软雅黑" panose="020B0503020204020204" charset="-122"/>
                <a:sym typeface="+mn-ea"/>
              </a:rPr>
              <a:t>       </a:t>
            </a:r>
            <a:r>
              <a:rPr lang="zh-CN" altLang="en-US" sz="2400" b="1" dirty="0">
                <a:solidFill>
                  <a:schemeClr val="accent1"/>
                </a:solidFill>
                <a:latin typeface="微软雅黑" panose="020B0503020204020204" charset="-122"/>
                <a:ea typeface="微软雅黑" panose="020B0503020204020204" charset="-122"/>
                <a:sym typeface="+mn-ea"/>
              </a:rPr>
              <a:t>管理费用</a:t>
            </a:r>
            <a:r>
              <a:rPr lang="en-US" altLang="zh-CN" sz="2400" b="1" dirty="0">
                <a:solidFill>
                  <a:schemeClr val="accent1"/>
                </a:solidFill>
                <a:latin typeface="微软雅黑" panose="020B0503020204020204" charset="-122"/>
                <a:ea typeface="微软雅黑" panose="020B0503020204020204" charset="-122"/>
                <a:sym typeface="+mn-ea"/>
              </a:rPr>
              <a:t>                           35 000</a:t>
            </a:r>
            <a:endParaRPr lang="en-US" altLang="zh-CN" sz="2400" b="1" dirty="0">
              <a:solidFill>
                <a:schemeClr val="accent1"/>
              </a:solidFill>
              <a:latin typeface="微软雅黑" panose="020B0503020204020204" charset="-122"/>
              <a:ea typeface="微软雅黑" panose="020B0503020204020204" charset="-122"/>
              <a:sym typeface="+mn-ea"/>
            </a:endParaRPr>
          </a:p>
          <a:p>
            <a:pPr>
              <a:lnSpc>
                <a:spcPct val="150000"/>
              </a:lnSpc>
            </a:pPr>
            <a:r>
              <a:rPr lang="en-US" altLang="zh-CN" sz="2400" b="1" dirty="0">
                <a:solidFill>
                  <a:schemeClr val="accent1"/>
                </a:solidFill>
                <a:latin typeface="微软雅黑" panose="020B0503020204020204" charset="-122"/>
                <a:ea typeface="微软雅黑" panose="020B0503020204020204" charset="-122"/>
                <a:sym typeface="+mn-ea"/>
              </a:rPr>
              <a:t>      </a:t>
            </a:r>
            <a:r>
              <a:rPr lang="zh-CN" altLang="en-US" sz="2400" b="1" dirty="0">
                <a:solidFill>
                  <a:schemeClr val="accent1"/>
                </a:solidFill>
                <a:latin typeface="微软雅黑" panose="020B0503020204020204" charset="-122"/>
                <a:ea typeface="微软雅黑" panose="020B0503020204020204" charset="-122"/>
                <a:sym typeface="+mn-ea"/>
              </a:rPr>
              <a:t>贷：应付职工薪酬</a:t>
            </a:r>
            <a:r>
              <a:rPr lang="en-US" altLang="zh-CN" sz="2400" b="1" dirty="0">
                <a:solidFill>
                  <a:schemeClr val="accent1"/>
                </a:solidFill>
                <a:latin typeface="微软雅黑" panose="020B0503020204020204" charset="-122"/>
                <a:ea typeface="微软雅黑" panose="020B0503020204020204" charset="-122"/>
                <a:sym typeface="+mn-ea"/>
              </a:rPr>
              <a:t>                 1 372 000</a:t>
            </a:r>
            <a:endParaRPr lang="en-US" altLang="zh-CN" sz="2400" b="1" dirty="0">
              <a:solidFill>
                <a:schemeClr val="accent1"/>
              </a:solidFill>
              <a:latin typeface="微软雅黑" panose="020B0503020204020204" charset="-122"/>
              <a:ea typeface="微软雅黑" panose="020B0503020204020204" charset="-122"/>
              <a:sym typeface="+mn-ea"/>
            </a:endParaRPr>
          </a:p>
        </p:txBody>
      </p:sp>
      <p:sp>
        <p:nvSpPr>
          <p:cNvPr id="12" name="文本框 11"/>
          <p:cNvSpPr txBox="1"/>
          <p:nvPr/>
        </p:nvSpPr>
        <p:spPr>
          <a:xfrm>
            <a:off x="7353300" y="2144395"/>
            <a:ext cx="4278630" cy="953135"/>
          </a:xfrm>
          <a:prstGeom prst="rect">
            <a:avLst/>
          </a:prstGeom>
          <a:noFill/>
        </p:spPr>
        <p:txBody>
          <a:bodyPr wrap="square" rtlCol="0">
            <a:spAutoFit/>
          </a:bodyPr>
          <a:p>
            <a:pPr algn="l"/>
            <a:r>
              <a:rPr lang="zh-CN" altLang="en-US" sz="2800" b="1">
                <a:solidFill>
                  <a:srgbClr val="FF0000"/>
                </a:solidFill>
                <a:latin typeface="微软雅黑" panose="020B0503020204020204" charset="-122"/>
                <a:ea typeface="微软雅黑" panose="020B0503020204020204" charset="-122"/>
              </a:rPr>
              <a:t>思考：</a:t>
            </a:r>
            <a:r>
              <a:rPr lang="zh-CN" altLang="en-US" sz="2800" b="1">
                <a:solidFill>
                  <a:schemeClr val="tx1"/>
                </a:solidFill>
                <a:latin typeface="微软雅黑" panose="020B0503020204020204" charset="-122"/>
                <a:ea typeface="微软雅黑" panose="020B0503020204020204" charset="-122"/>
              </a:rPr>
              <a:t>这两个会计分录有什么区别？</a:t>
            </a:r>
            <a:r>
              <a:rPr lang="en-US" altLang="zh-CN" sz="2800" b="1">
                <a:solidFill>
                  <a:schemeClr val="tx1"/>
                </a:solidFill>
                <a:latin typeface="黑体" panose="02010609060101010101" charset="-122"/>
                <a:ea typeface="黑体" panose="02010609060101010101" charset="-122"/>
              </a:rPr>
              <a:t>        </a:t>
            </a:r>
            <a:endParaRPr lang="en-US" altLang="zh-CN" sz="2800" b="1">
              <a:solidFill>
                <a:schemeClr val="tx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5921375" y="2195830"/>
            <a:ext cx="5553075" cy="3561715"/>
          </a:xfrm>
          <a:prstGeom prst="rect">
            <a:avLst/>
          </a:prstGeom>
        </p:spPr>
      </p:pic>
      <p:sp>
        <p:nvSpPr>
          <p:cNvPr id="34" name="矩形 33"/>
          <p:cNvSpPr/>
          <p:nvPr>
            <p:custDataLst>
              <p:tags r:id="rId2"/>
            </p:custDataLst>
          </p:nvPr>
        </p:nvSpPr>
        <p:spPr>
          <a:xfrm>
            <a:off x="375285" y="335915"/>
            <a:ext cx="5721350" cy="521970"/>
          </a:xfrm>
          <a:prstGeom prst="rect">
            <a:avLst/>
          </a:prstGeom>
        </p:spPr>
        <p:txBody>
          <a:bodyPr wrap="square">
            <a:spAutoFit/>
          </a:bodyPr>
          <a:p>
            <a:pPr marL="457200" indent="-457200">
              <a:buFont typeface="Wingdings" panose="05000000000000000000" pitchFamily="2" charset="2"/>
              <a:buChar char="p"/>
            </a:pPr>
            <a:r>
              <a:rPr lang="en-US" altLang="zh-CN" sz="2800" b="1" dirty="0">
                <a:latin typeface="微软雅黑" panose="020B0503020204020204" charset="-122"/>
                <a:ea typeface="微软雅黑" panose="020B0503020204020204" charset="-122"/>
                <a:sym typeface="字魂105号-简雅黑" panose="00000500000000000000" pitchFamily="2" charset="-122"/>
              </a:rPr>
              <a:t>3.2</a:t>
            </a:r>
            <a:r>
              <a:rPr lang="zh-CN" altLang="en-US" sz="2800" b="1" dirty="0">
                <a:latin typeface="微软雅黑" panose="020B0503020204020204" charset="-122"/>
                <a:ea typeface="微软雅黑" panose="020B0503020204020204" charset="-122"/>
                <a:sym typeface="字魂105号-简雅黑" panose="00000500000000000000" pitchFamily="2" charset="-122"/>
              </a:rPr>
              <a:t>小组讨论</a:t>
            </a:r>
            <a:r>
              <a:rPr lang="en-US" altLang="zh-CN" sz="2800" b="1" dirty="0">
                <a:latin typeface="微软雅黑" panose="020B0503020204020204" charset="-122"/>
                <a:ea typeface="微软雅黑" panose="020B0503020204020204" charset="-122"/>
                <a:sym typeface="字魂105号-简雅黑" panose="00000500000000000000" pitchFamily="2" charset="-122"/>
              </a:rPr>
              <a:t>   </a:t>
            </a:r>
            <a:r>
              <a:rPr lang="zh-CN" altLang="en-US" sz="2800" b="1" dirty="0">
                <a:latin typeface="微软雅黑" panose="020B0503020204020204" charset="-122"/>
                <a:ea typeface="微软雅黑" panose="020B0503020204020204" charset="-122"/>
                <a:sym typeface="字魂105号-简雅黑" panose="00000500000000000000" pitchFamily="2" charset="-122"/>
              </a:rPr>
              <a:t>完成工资分配表</a:t>
            </a:r>
            <a:endParaRPr lang="en-US" altLang="zh-CN" sz="2800" b="1" dirty="0">
              <a:latin typeface="微软雅黑" panose="020B0503020204020204" charset="-122"/>
              <a:ea typeface="微软雅黑" panose="020B0503020204020204" charset="-122"/>
              <a:sym typeface="字魂105号-简雅黑" panose="00000500000000000000" pitchFamily="2" charset="-122"/>
            </a:endParaRPr>
          </a:p>
        </p:txBody>
      </p:sp>
      <p:pic>
        <p:nvPicPr>
          <p:cNvPr id="3" name="图片 2"/>
          <p:cNvPicPr>
            <a:picLocks noChangeAspect="1"/>
          </p:cNvPicPr>
          <p:nvPr/>
        </p:nvPicPr>
        <p:blipFill>
          <a:blip r:embed="rId3"/>
          <a:stretch>
            <a:fillRect/>
          </a:stretch>
        </p:blipFill>
        <p:spPr>
          <a:xfrm>
            <a:off x="824865" y="1020445"/>
            <a:ext cx="4431030" cy="56991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mc:Choice>
    <mc:Fallback>
      <p:transition spd="slow"/>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PA" val="v5.2.11"/>
</p:tagLst>
</file>

<file path=ppt/tags/tag13.xml><?xml version="1.0" encoding="utf-8"?>
<p:tagLst xmlns:p="http://schemas.openxmlformats.org/presentationml/2006/main">
  <p:tag name="PA" val="v5.2.11"/>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564_1*l_h_f*1_1_1"/>
  <p:tag name="KSO_WM_TEMPLATE_CATEGORY" val="diagram"/>
  <p:tag name="KSO_WM_TEMPLATE_INDEX" val="20228564"/>
  <p:tag name="KSO_WM_UNIT_LAYERLEVEL" val="1_1_1"/>
  <p:tag name="KSO_WM_TAG_VERSION" val="1.0"/>
  <p:tag name="KSO_WM_BEAUTIFY_FLAG" val=""/>
  <p:tag name="KSO_WM_UNIT_TEXT_FILL_FORE_SCHEMECOLOR_INDEX" val="13"/>
  <p:tag name="KSO_WM_UNIT_TEXT_FILL_TYPE" val="1"/>
  <p:tag name="KSO_WM_UNIT_USESOURCEFORMAT_APPLY" val="1"/>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PA" val="v5.2.11"/>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PA" val="v5.2.11"/>
</p:tagLst>
</file>

<file path=ppt/tags/tag3.xml><?xml version="1.0" encoding="utf-8"?>
<p:tagLst xmlns:p="http://schemas.openxmlformats.org/presentationml/2006/main">
  <p:tag name="KSO_WM_UNIT_SUBTYPE" val="a"/>
  <p:tag name="KSO_WM_UNIT_PRESET_TEXT" val="单击此处输入你的正文，文字是您思想的提炼，为了最终演示发布的良好效果，请尽量言简意赅的阐述观点；根据需要可酌情增减文字，以便观者可以准确理解您所传达的信息。"/>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564_1*l_h_f*1_1_1"/>
  <p:tag name="KSO_WM_TEMPLATE_CATEGORY" val="diagram"/>
  <p:tag name="KSO_WM_TEMPLATE_INDEX" val="2022856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30.xml><?xml version="1.0" encoding="utf-8"?>
<p:tagLst xmlns:p="http://schemas.openxmlformats.org/presentationml/2006/main">
  <p:tag name="PA" val="v5.2.11"/>
</p:tagLst>
</file>

<file path=ppt/tags/tag31.xml><?xml version="1.0" encoding="utf-8"?>
<p:tagLst xmlns:p="http://schemas.openxmlformats.org/presentationml/2006/main">
  <p:tag name="PA" val="v5.2.11"/>
</p:tagLst>
</file>

<file path=ppt/tags/tag32.xml><?xml version="1.0" encoding="utf-8"?>
<p:tagLst xmlns:p="http://schemas.openxmlformats.org/presentationml/2006/main">
  <p:tag name="commondata" val="eyJoZGlkIjoiMjgyZjE3YzAzODMzYTA1MWUwOTE3MDUyNjYyZjUzZDkifQ=="/>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SPECIAL_SOURCE" val="bdnull"/>
  <p:tag name="KSO_WM_SLIDE_ID" val="diagram20228564_1"/>
  <p:tag name="KSO_WM_TEMPLATE_SUBCATEGORY" val="0"/>
  <p:tag name="KSO_WM_TEMPLATE_MASTER_TYPE" val="1"/>
  <p:tag name="KSO_WM_TEMPLATE_COLOR_TYPE" val="0"/>
  <p:tag name="KSO_WM_SLIDE_TYPE" val="text"/>
  <p:tag name="KSO_WM_SLIDE_SUBTYPE" val="picTxt"/>
  <p:tag name="KSO_WM_SLIDE_ITEM_CNT" val="3"/>
  <p:tag name="KSO_WM_SLIDE_INDEX" val="1"/>
  <p:tag name="KSO_WM_SLIDE_SIZE" val="865.45*427.6"/>
  <p:tag name="KSO_WM_SLIDE_POSITION" val="47.3*56.25"/>
  <p:tag name="KSO_WM_DIAGRAM_GROUP_CODE" val="l1-1"/>
  <p:tag name="KSO_WM_SLIDE_DIAGTYPE" val="l"/>
  <p:tag name="KSO_WM_TAG_VERSION" val="1.0"/>
  <p:tag name="KSO_WM_BEAUTIFY_FLAG" val="#wm#"/>
  <p:tag name="KSO_WM_TEMPLATE_CATEGORY" val="diagram"/>
  <p:tag name="KSO_WM_TEMPLATE_INDEX" val="20228564"/>
  <p:tag name="KSO_WM_SLIDE_LAYOUT" val="l"/>
  <p:tag name="KSO_WM_SLIDE_LAYOUT_CNT" val="1"/>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1_1"/>
  <p:tag name="KSO_WM_UNIT_LAYERLEVEL" val="1_1_1"/>
  <p:tag name="KSO_WM_UNIT_VALUE" val="42"/>
  <p:tag name="KSO_WM_UNIT_HIGHLIGHT" val="0"/>
  <p:tag name="KSO_WM_UNIT_COMPATIBLE" val="0"/>
  <p:tag name="KSO_WM_UNIT_CLEAR" val="0"/>
  <p:tag name="KSO_WM_UNIT_PRESET_TEXT_INDEX" val="4"/>
  <p:tag name="KSO_WM_UNIT_PRESET_TEXT_LEN" val="26"/>
  <p:tag name="KSO_WM_DIAGRAM_GROUP_CODE" val="m1-1"/>
  <p:tag name="KSO_WM_UNIT_ID" val="diagram20174816_1*m_h_f*1_1_1"/>
</p:tagLst>
</file>

<file path=ppt/tags/tag8.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2_1"/>
  <p:tag name="KSO_WM_UNIT_LAYERLEVEL" val="1_1_1"/>
  <p:tag name="KSO_WM_UNIT_VALUE" val="42"/>
  <p:tag name="KSO_WM_UNIT_HIGHLIGHT" val="0"/>
  <p:tag name="KSO_WM_UNIT_COMPATIBLE" val="0"/>
  <p:tag name="KSO_WM_UNIT_CLEAR" val="0"/>
  <p:tag name="KSO_WM_UNIT_PRESET_TEXT_INDEX" val="4"/>
  <p:tag name="KSO_WM_UNIT_PRESET_TEXT_LEN" val="26"/>
  <p:tag name="KSO_WM_DIAGRAM_GROUP_CODE" val="m1-1"/>
  <p:tag name="KSO_WM_UNIT_ID" val="diagram20174816_1*m_h_f*1_2_1"/>
</p:tagLst>
</file>

<file path=ppt/tags/tag9.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1"/>
  <p:tag name="KSO_WM_UNIT_ID" val="diagram20174816_1*m_i*1_1"/>
  <p:tag name="KSO_WM_UNIT_LAYERLEVEL" val="1_1"/>
  <p:tag name="KSO_WM_DIAGRAM_GROUP_CODE" val="m1-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1355</Words>
  <Application>WPS 演示</Application>
  <PresentationFormat>宽屏</PresentationFormat>
  <Paragraphs>116</Paragraphs>
  <Slides>15</Slides>
  <Notes>1</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15</vt:i4>
      </vt:variant>
    </vt:vector>
  </HeadingPairs>
  <TitlesOfParts>
    <vt:vector size="30" baseType="lpstr">
      <vt:lpstr>Arial</vt:lpstr>
      <vt:lpstr>宋体</vt:lpstr>
      <vt:lpstr>Wingdings</vt:lpstr>
      <vt:lpstr>字魂105号-简雅黑</vt:lpstr>
      <vt:lpstr>微软雅黑</vt:lpstr>
      <vt:lpstr>思源黑体 CN Regular</vt:lpstr>
      <vt:lpstr>黑体</vt:lpstr>
      <vt:lpstr>阿里巴巴普惠体 B</vt:lpstr>
      <vt:lpstr>Arial Unicode MS</vt:lpstr>
      <vt:lpstr>等线</vt:lpstr>
      <vt:lpstr>OPPOSans M</vt:lpstr>
      <vt:lpstr>Helvetica Light</vt:lpstr>
      <vt:lpstr>思源黑体 CN Medium</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c:creator>
  <cp:lastModifiedBy>Nice</cp:lastModifiedBy>
  <cp:revision>100</cp:revision>
  <dcterms:created xsi:type="dcterms:W3CDTF">2018-04-18T06:17:00Z</dcterms:created>
  <dcterms:modified xsi:type="dcterms:W3CDTF">2023-11-19T16:38:01Z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76276138EE9F4E58927EC059E2F8FF0D</vt:lpwstr>
  </property>
  <property fmtid="{D5CDD505-2E9C-101B-9397-08002B2CF9AE}" pid="3" name="KSOProductBuildVer">
    <vt:lpwstr>2052-12.1.0.15374</vt:lpwstr>
  </property>
</Properties>
</file>